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62" r:id="rId10"/>
    <p:sldId id="273" r:id="rId11"/>
    <p:sldId id="263" r:id="rId12"/>
    <p:sldId id="264" r:id="rId13"/>
    <p:sldId id="265" r:id="rId14"/>
    <p:sldId id="266" r:id="rId15"/>
    <p:sldId id="274" r:id="rId16"/>
    <p:sldId id="275" r:id="rId17"/>
    <p:sldId id="276" r:id="rId18"/>
    <p:sldId id="267" r:id="rId19"/>
    <p:sldId id="268" r:id="rId20"/>
    <p:sldId id="269" r:id="rId21"/>
    <p:sldId id="270" r:id="rId22"/>
  </p:sldIdLst>
  <p:sldSz cx="9144000" cy="6858000" type="screen4x3"/>
  <p:notesSz cx="9144000" cy="6858000"/>
  <p:defaultTextStyle>
    <a:defPPr>
      <a:defRPr lang="ur-PK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336" y="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480" y="0"/>
            <a:ext cx="9113520" cy="150723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2107" y="0"/>
            <a:ext cx="9041892" cy="134873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708660" cy="14127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2782" y="1515618"/>
            <a:ext cx="571881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5117" y="1564386"/>
            <a:ext cx="8633764" cy="438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697735"/>
            <a:ext cx="9144000" cy="3706495"/>
            <a:chOff x="0" y="1697735"/>
            <a:chExt cx="9144000" cy="370649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97735"/>
              <a:ext cx="9144000" cy="370636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7452" y="1894331"/>
              <a:ext cx="8956548" cy="32567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868423"/>
              <a:ext cx="1476755" cy="334822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48229" y="1868881"/>
            <a:ext cx="5190490" cy="199093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46355" marR="5080" indent="-34290">
              <a:lnSpc>
                <a:spcPts val="3840"/>
              </a:lnSpc>
              <a:spcBef>
                <a:spcPts val="1025"/>
              </a:spcBef>
            </a:pP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The Biomechanics of the </a:t>
            </a:r>
            <a:r>
              <a:rPr sz="4000" b="1" spc="-8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Human</a:t>
            </a:r>
            <a:r>
              <a:rPr sz="4000" b="1" spc="-15" dirty="0">
                <a:solidFill>
                  <a:srgbClr val="FFFFFF"/>
                </a:solidFill>
                <a:latin typeface="Calibri"/>
                <a:cs typeface="Calibri"/>
              </a:rPr>
              <a:t> Lower Extremity</a:t>
            </a:r>
            <a:endParaRPr sz="4000" dirty="0">
              <a:latin typeface="Calibri"/>
              <a:cs typeface="Calibri"/>
            </a:endParaRPr>
          </a:p>
          <a:p>
            <a:pPr marL="1777364" marR="1444625" indent="168910">
              <a:lnSpc>
                <a:spcPts val="3050"/>
              </a:lnSpc>
              <a:spcBef>
                <a:spcPts val="670"/>
              </a:spcBef>
            </a:pPr>
            <a:r>
              <a:rPr lang="en-US" sz="2600" spc="-10" smtClean="0">
                <a:solidFill>
                  <a:srgbClr val="F1F1F1"/>
                </a:solidFill>
              </a:rPr>
              <a:t>Prepared by Dr.Atif </a:t>
            </a:r>
            <a:r>
              <a:rPr lang="en-US" sz="2600" spc="-10" dirty="0" smtClean="0">
                <a:solidFill>
                  <a:srgbClr val="F1F1F1"/>
                </a:solidFill>
              </a:rPr>
              <a:t>Nazir</a:t>
            </a:r>
            <a:endParaRPr sz="2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8032"/>
            <a:ext cx="9144000" cy="516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04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18" y="1693926"/>
            <a:ext cx="216408" cy="3200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18" y="3906773"/>
            <a:ext cx="216408" cy="3200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2782" y="1540002"/>
            <a:ext cx="8166734" cy="44389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ts val="4090"/>
              </a:lnSpc>
              <a:spcBef>
                <a:spcPts val="100"/>
              </a:spcBef>
            </a:pPr>
            <a:r>
              <a:rPr sz="3600" spc="-20" dirty="0">
                <a:solidFill>
                  <a:srgbClr val="002060"/>
                </a:solidFill>
                <a:latin typeface="Calibri"/>
                <a:cs typeface="Calibri"/>
              </a:rPr>
              <a:t>Forces</a:t>
            </a:r>
            <a:r>
              <a:rPr sz="3600" spc="-2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600" spc="-20" dirty="0">
                <a:solidFill>
                  <a:srgbClr val="002060"/>
                </a:solidFill>
                <a:latin typeface="Calibri"/>
                <a:cs typeface="Calibri"/>
              </a:rPr>
              <a:t>at</a:t>
            </a:r>
            <a:r>
              <a:rPr sz="3600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002060"/>
                </a:solidFill>
                <a:latin typeface="Calibri"/>
                <a:cs typeface="Calibri"/>
              </a:rPr>
              <a:t>tibiofemoral</a:t>
            </a:r>
            <a:r>
              <a:rPr sz="3600" spc="-5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002060"/>
                </a:solidFill>
                <a:latin typeface="Calibri"/>
                <a:cs typeface="Calibri"/>
              </a:rPr>
              <a:t>Joint</a:t>
            </a:r>
            <a:endParaRPr sz="360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413384" marR="5080" indent="-287020" algn="l" rtl="0">
              <a:lnSpc>
                <a:spcPts val="3270"/>
              </a:lnSpc>
              <a:spcBef>
                <a:spcPts val="350"/>
              </a:spcBef>
              <a:tabLst>
                <a:tab pos="1856739" algn="l"/>
                <a:tab pos="2823210" algn="l"/>
                <a:tab pos="3967479" algn="l"/>
                <a:tab pos="4824730" algn="l"/>
                <a:tab pos="7156450" algn="l"/>
              </a:tabLst>
            </a:pPr>
            <a:r>
              <a:rPr sz="3200" dirty="0">
                <a:latin typeface="Calibri"/>
                <a:cs typeface="Calibri"/>
              </a:rPr>
              <a:t>−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Loade</a:t>
            </a:r>
            <a:r>
              <a:rPr sz="3200" dirty="0">
                <a:latin typeface="Calibri"/>
                <a:cs typeface="Calibri"/>
              </a:rPr>
              <a:t>d	with	</a:t>
            </a:r>
            <a:r>
              <a:rPr sz="3200" spc="-5" dirty="0">
                <a:latin typeface="Calibri"/>
                <a:cs typeface="Calibri"/>
              </a:rPr>
              <a:t>shea</a:t>
            </a:r>
            <a:r>
              <a:rPr sz="3200" dirty="0">
                <a:latin typeface="Calibri"/>
                <a:cs typeface="Calibri"/>
              </a:rPr>
              <a:t>r	and	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omp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	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5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s  </a:t>
            </a:r>
            <a:r>
              <a:rPr sz="3200" spc="-5" dirty="0">
                <a:latin typeface="Calibri"/>
                <a:cs typeface="Calibri"/>
              </a:rPr>
              <a:t>during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daily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activities.</a:t>
            </a:r>
          </a:p>
          <a:p>
            <a:pPr marL="127000" algn="l" rtl="0">
              <a:lnSpc>
                <a:spcPts val="3354"/>
              </a:lnSpc>
            </a:pPr>
            <a:r>
              <a:rPr sz="3200" dirty="0">
                <a:latin typeface="Calibri"/>
                <a:cs typeface="Calibri"/>
              </a:rPr>
              <a:t>−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Medial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tibial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plateau</a:t>
            </a:r>
            <a:endParaRPr sz="3200" dirty="0">
              <a:latin typeface="Calibri"/>
              <a:cs typeface="Calibri"/>
            </a:endParaRPr>
          </a:p>
          <a:p>
            <a:pPr algn="l" rtl="0">
              <a:lnSpc>
                <a:spcPct val="100000"/>
              </a:lnSpc>
              <a:spcBef>
                <a:spcPts val="40"/>
              </a:spcBef>
            </a:pPr>
            <a:endParaRPr sz="2500" dirty="0">
              <a:latin typeface="Calibri"/>
              <a:cs typeface="Calibri"/>
            </a:endParaRPr>
          </a:p>
          <a:p>
            <a:pPr marL="12700" algn="l" rtl="0">
              <a:lnSpc>
                <a:spcPts val="4095"/>
              </a:lnSpc>
              <a:spcBef>
                <a:spcPts val="5"/>
              </a:spcBef>
            </a:pPr>
            <a:r>
              <a:rPr sz="3600" spc="-20" dirty="0">
                <a:solidFill>
                  <a:srgbClr val="002060"/>
                </a:solidFill>
                <a:latin typeface="Calibri"/>
                <a:cs typeface="Calibri"/>
              </a:rPr>
              <a:t>Forces at</a:t>
            </a:r>
            <a:r>
              <a:rPr sz="3600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600" spc="-25" dirty="0">
                <a:solidFill>
                  <a:srgbClr val="002060"/>
                </a:solidFill>
                <a:latin typeface="Calibri"/>
                <a:cs typeface="Calibri"/>
              </a:rPr>
              <a:t>Patellofemoral</a:t>
            </a:r>
            <a:r>
              <a:rPr sz="3600" spc="-5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002060"/>
                </a:solidFill>
                <a:latin typeface="Calibri"/>
                <a:cs typeface="Calibri"/>
              </a:rPr>
              <a:t>Joint</a:t>
            </a:r>
            <a:endParaRPr sz="360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413384" marR="10795" indent="-287020" algn="l" rtl="0">
              <a:lnSpc>
                <a:spcPts val="3260"/>
              </a:lnSpc>
              <a:spcBef>
                <a:spcPts val="365"/>
              </a:spcBef>
              <a:tabLst>
                <a:tab pos="1375410" algn="l"/>
                <a:tab pos="1727200" algn="l"/>
                <a:tab pos="2900680" algn="l"/>
                <a:tab pos="4422140" algn="l"/>
                <a:tab pos="5420360" algn="l"/>
                <a:tab pos="5828665" algn="l"/>
                <a:tab pos="6501130" algn="l"/>
                <a:tab pos="7574280" algn="l"/>
              </a:tabLst>
            </a:pPr>
            <a:r>
              <a:rPr sz="3200" dirty="0">
                <a:latin typeface="Calibri"/>
                <a:cs typeface="Calibri"/>
              </a:rPr>
              <a:t>−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	a	</a:t>
            </a:r>
            <a:r>
              <a:rPr sz="3200" spc="-5" dirty="0">
                <a:latin typeface="Calibri"/>
                <a:cs typeface="Calibri"/>
              </a:rPr>
              <a:t>squ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t,	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eaction	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ce	</a:t>
            </a:r>
            <a:r>
              <a:rPr sz="3200" spc="-5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s	</a:t>
            </a:r>
            <a:r>
              <a:rPr sz="3200" spc="-5" dirty="0">
                <a:latin typeface="Calibri"/>
                <a:cs typeface="Calibri"/>
              </a:rPr>
              <a:t>7.</a:t>
            </a:r>
            <a:r>
              <a:rPr sz="3200" dirty="0">
                <a:latin typeface="Calibri"/>
                <a:cs typeface="Calibri"/>
              </a:rPr>
              <a:t>6	times	</a:t>
            </a:r>
            <a:r>
              <a:rPr sz="3200" spc="-40" dirty="0">
                <a:latin typeface="Calibri"/>
                <a:cs typeface="Calibri"/>
              </a:rPr>
              <a:t>BW  </a:t>
            </a:r>
            <a:r>
              <a:rPr sz="3200" dirty="0">
                <a:latin typeface="Calibri"/>
                <a:cs typeface="Calibri"/>
              </a:rPr>
              <a:t>on </a:t>
            </a:r>
            <a:r>
              <a:rPr sz="3200" spc="-5" dirty="0">
                <a:latin typeface="Calibri"/>
                <a:cs typeface="Calibri"/>
              </a:rPr>
              <a:t>this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joint.</a:t>
            </a:r>
            <a:endParaRPr sz="3200" dirty="0">
              <a:latin typeface="Calibri"/>
              <a:cs typeface="Calibri"/>
            </a:endParaRPr>
          </a:p>
          <a:p>
            <a:pPr marL="812800" marR="7620" indent="-228600" algn="l" rtl="0">
              <a:lnSpc>
                <a:spcPts val="2860"/>
              </a:lnSpc>
              <a:spcBef>
                <a:spcPts val="125"/>
              </a:spcBef>
              <a:tabLst>
                <a:tab pos="2510790" algn="l"/>
                <a:tab pos="3109595" algn="l"/>
                <a:tab pos="4244975" algn="l"/>
                <a:tab pos="4838065" algn="l"/>
                <a:tab pos="6289040" algn="l"/>
                <a:tab pos="7839075" algn="l"/>
              </a:tabLst>
            </a:pPr>
            <a:r>
              <a:rPr sz="2800" spc="-5" dirty="0">
                <a:latin typeface="Calibri"/>
                <a:cs typeface="Calibri"/>
              </a:rPr>
              <a:t>−</a:t>
            </a:r>
            <a:r>
              <a:rPr sz="2800" spc="-229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Ben</a:t>
            </a:r>
            <a:r>
              <a:rPr sz="2800" spc="-40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cial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ha</a:t>
            </a:r>
            <a:r>
              <a:rPr sz="2800" spc="-5" dirty="0">
                <a:latin typeface="Calibri"/>
                <a:cs typeface="Calibri"/>
              </a:rPr>
              <a:t>b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u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l</a:t>
            </a:r>
            <a:r>
              <a:rPr sz="2800" spc="-35" dirty="0">
                <a:latin typeface="Calibri"/>
                <a:cs typeface="Calibri"/>
              </a:rPr>
              <a:t>i</a:t>
            </a:r>
            <a:r>
              <a:rPr sz="2800" spc="-50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ame</a:t>
            </a:r>
            <a:r>
              <a:rPr sz="2800" spc="-4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or  </a:t>
            </a:r>
            <a:r>
              <a:rPr sz="2800" spc="-20" dirty="0">
                <a:latin typeface="Calibri"/>
                <a:cs typeface="Calibri"/>
              </a:rPr>
              <a:t>patellofemoral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surgery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9520" y="336549"/>
            <a:ext cx="38906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Loads</a:t>
            </a:r>
            <a:r>
              <a:rPr sz="4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4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15" dirty="0">
                <a:solidFill>
                  <a:srgbClr val="FFFFFF"/>
                </a:solidFill>
                <a:latin typeface="Calibri"/>
                <a:cs typeface="Calibri"/>
              </a:rPr>
              <a:t>Knee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18" y="1701545"/>
            <a:ext cx="254508" cy="3916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Movements</a:t>
            </a:r>
            <a:r>
              <a:rPr spc="-5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ankle: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7082" y="2109673"/>
            <a:ext cx="5970270" cy="4044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 rtl="0">
              <a:lnSpc>
                <a:spcPts val="4540"/>
              </a:lnSpc>
              <a:spcBef>
                <a:spcPts val="95"/>
              </a:spcBef>
            </a:pPr>
            <a:r>
              <a:rPr sz="4000" dirty="0">
                <a:solidFill>
                  <a:srgbClr val="002060"/>
                </a:solidFill>
                <a:latin typeface="Calibri"/>
                <a:cs typeface="Calibri"/>
              </a:rPr>
              <a:t>−Dorsiflexion:</a:t>
            </a:r>
          </a:p>
          <a:p>
            <a:pPr marL="469900" algn="l" rtl="0">
              <a:lnSpc>
                <a:spcPts val="3790"/>
              </a:lnSpc>
            </a:pPr>
            <a:r>
              <a:rPr sz="3600" spc="-5" dirty="0">
                <a:latin typeface="Calibri"/>
                <a:cs typeface="Calibri"/>
              </a:rPr>
              <a:t>−Tibialis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anterior</a:t>
            </a:r>
            <a:endParaRPr sz="3600" dirty="0">
              <a:latin typeface="Calibri"/>
              <a:cs typeface="Calibri"/>
            </a:endParaRPr>
          </a:p>
          <a:p>
            <a:pPr marL="469900" algn="l" rtl="0">
              <a:lnSpc>
                <a:spcPts val="3775"/>
              </a:lnSpc>
            </a:pPr>
            <a:r>
              <a:rPr sz="3600" spc="-5" dirty="0">
                <a:latin typeface="Calibri"/>
                <a:cs typeface="Calibri"/>
              </a:rPr>
              <a:t>−Extensor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digitorum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longus</a:t>
            </a:r>
          </a:p>
          <a:p>
            <a:pPr marL="469900" algn="l" rtl="0">
              <a:lnSpc>
                <a:spcPts val="4045"/>
              </a:lnSpc>
            </a:pPr>
            <a:r>
              <a:rPr sz="3600" spc="-20" dirty="0">
                <a:latin typeface="Calibri"/>
                <a:cs typeface="Calibri"/>
              </a:rPr>
              <a:t>−Peroneus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tertius</a:t>
            </a:r>
            <a:endParaRPr sz="3600" dirty="0">
              <a:latin typeface="Calibri"/>
              <a:cs typeface="Calibri"/>
            </a:endParaRPr>
          </a:p>
          <a:p>
            <a:pPr marL="12700" algn="l" rtl="0">
              <a:lnSpc>
                <a:spcPts val="4540"/>
              </a:lnSpc>
              <a:spcBef>
                <a:spcPts val="3130"/>
              </a:spcBef>
            </a:pPr>
            <a:r>
              <a:rPr sz="4000" spc="20" dirty="0">
                <a:solidFill>
                  <a:srgbClr val="002060"/>
                </a:solidFill>
                <a:latin typeface="Calibri"/>
                <a:cs typeface="Calibri"/>
              </a:rPr>
              <a:t>−Plantar</a:t>
            </a:r>
            <a:r>
              <a:rPr sz="4000" spc="-5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002060"/>
                </a:solidFill>
                <a:latin typeface="Calibri"/>
                <a:cs typeface="Calibri"/>
              </a:rPr>
              <a:t>Flexion:</a:t>
            </a:r>
            <a:endParaRPr sz="400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469900" algn="l" rtl="0">
              <a:lnSpc>
                <a:spcPts val="3785"/>
              </a:lnSpc>
            </a:pPr>
            <a:r>
              <a:rPr sz="3600" spc="-50" dirty="0">
                <a:latin typeface="Calibri"/>
                <a:cs typeface="Calibri"/>
              </a:rPr>
              <a:t>−Two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heads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of </a:t>
            </a:r>
            <a:r>
              <a:rPr sz="3600" spc="-20" dirty="0">
                <a:latin typeface="Calibri"/>
                <a:cs typeface="Calibri"/>
              </a:rPr>
              <a:t>gastrocnemius</a:t>
            </a:r>
            <a:endParaRPr sz="3600" dirty="0">
              <a:latin typeface="Calibri"/>
              <a:cs typeface="Calibri"/>
            </a:endParaRPr>
          </a:p>
          <a:p>
            <a:pPr marL="469900" algn="l" rtl="0">
              <a:lnSpc>
                <a:spcPts val="4045"/>
              </a:lnSpc>
            </a:pPr>
            <a:r>
              <a:rPr sz="3600" spc="-5" dirty="0">
                <a:latin typeface="Calibri"/>
                <a:cs typeface="Calibri"/>
              </a:rPr>
              <a:t>−Soleus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9520" y="336549"/>
            <a:ext cx="46729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5" dirty="0">
                <a:solidFill>
                  <a:srgbClr val="FFFFFF"/>
                </a:solidFill>
                <a:latin typeface="Calibri"/>
                <a:cs typeface="Calibri"/>
              </a:rPr>
              <a:t>Structure</a:t>
            </a:r>
            <a:r>
              <a:rPr sz="40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4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 Ankle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18" y="1693926"/>
            <a:ext cx="216408" cy="3200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18" y="2727198"/>
            <a:ext cx="216408" cy="3200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18" y="3761994"/>
            <a:ext cx="216408" cy="3200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18" y="5263134"/>
            <a:ext cx="216408" cy="32004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0059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Subtalar</a:t>
            </a:r>
            <a:r>
              <a:rPr spc="-60" dirty="0"/>
              <a:t> </a:t>
            </a:r>
            <a:r>
              <a:rPr spc="-10" dirty="0"/>
              <a:t>Joint</a:t>
            </a:r>
          </a:p>
          <a:p>
            <a:pPr marL="467359">
              <a:lnSpc>
                <a:spcPct val="100000"/>
              </a:lnSpc>
              <a:spcBef>
                <a:spcPts val="30"/>
              </a:spcBef>
            </a:pPr>
            <a:endParaRPr sz="3100"/>
          </a:p>
          <a:p>
            <a:pPr marL="480059">
              <a:lnSpc>
                <a:spcPct val="100000"/>
              </a:lnSpc>
            </a:pPr>
            <a:r>
              <a:rPr spc="-40" dirty="0"/>
              <a:t>Tarsometatarsal</a:t>
            </a:r>
            <a:r>
              <a:rPr spc="-1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spc="-25" dirty="0"/>
              <a:t>Intermetatarsal</a:t>
            </a:r>
            <a:r>
              <a:rPr spc="-35" dirty="0"/>
              <a:t> </a:t>
            </a:r>
            <a:r>
              <a:rPr spc="-5" dirty="0"/>
              <a:t>Joints</a:t>
            </a:r>
          </a:p>
          <a:p>
            <a:pPr marL="467359">
              <a:lnSpc>
                <a:spcPct val="100000"/>
              </a:lnSpc>
              <a:spcBef>
                <a:spcPts val="40"/>
              </a:spcBef>
            </a:pPr>
            <a:endParaRPr sz="3650"/>
          </a:p>
          <a:p>
            <a:pPr marL="480059" marR="5080">
              <a:lnSpc>
                <a:spcPts val="3670"/>
              </a:lnSpc>
              <a:tabLst>
                <a:tab pos="4721860" algn="l"/>
                <a:tab pos="5721350" algn="l"/>
              </a:tabLst>
            </a:pPr>
            <a:r>
              <a:rPr dirty="0"/>
              <a:t>M</a:t>
            </a:r>
            <a:r>
              <a:rPr spc="-30" dirty="0"/>
              <a:t>e</a:t>
            </a:r>
            <a:r>
              <a:rPr spc="-55" dirty="0"/>
              <a:t>t</a:t>
            </a:r>
            <a:r>
              <a:rPr spc="-35" dirty="0"/>
              <a:t>a</a:t>
            </a:r>
            <a:r>
              <a:rPr spc="-55" dirty="0"/>
              <a:t>t</a:t>
            </a:r>
            <a:r>
              <a:rPr dirty="0"/>
              <a:t>a</a:t>
            </a:r>
            <a:r>
              <a:rPr spc="-70" dirty="0"/>
              <a:t>r</a:t>
            </a:r>
            <a:r>
              <a:rPr spc="-5" dirty="0"/>
              <a:t>sophalan</a:t>
            </a:r>
            <a:r>
              <a:rPr spc="-30" dirty="0"/>
              <a:t>g</a:t>
            </a:r>
            <a:r>
              <a:rPr dirty="0"/>
              <a:t>eal	and	</a:t>
            </a:r>
            <a:r>
              <a:rPr spc="-10" dirty="0"/>
              <a:t>i</a:t>
            </a:r>
            <a:r>
              <a:rPr spc="-35" dirty="0"/>
              <a:t>n</a:t>
            </a:r>
            <a:r>
              <a:rPr spc="-45" dirty="0"/>
              <a:t>t</a:t>
            </a:r>
            <a:r>
              <a:rPr spc="-20" dirty="0"/>
              <a:t>e</a:t>
            </a:r>
            <a:r>
              <a:rPr dirty="0"/>
              <a:t>rp</a:t>
            </a:r>
            <a:r>
              <a:rPr spc="-10" dirty="0"/>
              <a:t>h</a:t>
            </a:r>
            <a:r>
              <a:rPr dirty="0"/>
              <a:t>ala</a:t>
            </a:r>
            <a:r>
              <a:rPr spc="-15" dirty="0"/>
              <a:t>n</a:t>
            </a:r>
            <a:r>
              <a:rPr spc="-30" dirty="0"/>
              <a:t>g</a:t>
            </a:r>
            <a:r>
              <a:rPr dirty="0"/>
              <a:t>eal  </a:t>
            </a:r>
            <a:r>
              <a:rPr spc="-5" dirty="0"/>
              <a:t>Joints</a:t>
            </a:r>
          </a:p>
          <a:p>
            <a:pPr marL="467359">
              <a:lnSpc>
                <a:spcPct val="100000"/>
              </a:lnSpc>
              <a:spcBef>
                <a:spcPts val="30"/>
              </a:spcBef>
            </a:pPr>
            <a:endParaRPr sz="3100"/>
          </a:p>
          <a:p>
            <a:pPr marL="480059">
              <a:lnSpc>
                <a:spcPct val="100000"/>
              </a:lnSpc>
              <a:spcBef>
                <a:spcPts val="5"/>
              </a:spcBef>
            </a:pPr>
            <a:r>
              <a:rPr spc="-15" dirty="0"/>
              <a:t>Plantar</a:t>
            </a:r>
            <a:r>
              <a:rPr spc="-45" dirty="0"/>
              <a:t> </a:t>
            </a:r>
            <a:r>
              <a:rPr spc="-10" dirty="0"/>
              <a:t>Arches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9520" y="336549"/>
            <a:ext cx="44183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5" dirty="0">
                <a:solidFill>
                  <a:srgbClr val="FFFFFF"/>
                </a:solidFill>
                <a:latin typeface="Calibri"/>
                <a:cs typeface="Calibri"/>
              </a:rPr>
              <a:t>Structure</a:t>
            </a:r>
            <a:r>
              <a:rPr sz="40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4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4000" b="1" spc="-15" dirty="0">
                <a:solidFill>
                  <a:srgbClr val="FFFFFF"/>
                </a:solidFill>
                <a:latin typeface="Calibri"/>
                <a:cs typeface="Calibri"/>
              </a:rPr>
              <a:t>Foot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18" y="1642364"/>
            <a:ext cx="216408" cy="3200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18" y="2675635"/>
            <a:ext cx="216408" cy="3200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18" y="4176776"/>
            <a:ext cx="216408" cy="3200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18" y="5211571"/>
            <a:ext cx="216408" cy="32003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22782" y="1488440"/>
            <a:ext cx="7487920" cy="517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Calibri"/>
                <a:cs typeface="Calibri"/>
              </a:rPr>
              <a:t>Extrinsic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muscles</a:t>
            </a:r>
            <a:r>
              <a:rPr sz="3600" spc="-15" dirty="0">
                <a:latin typeface="Calibri"/>
                <a:cs typeface="Calibri"/>
              </a:rPr>
              <a:t> cross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ankle</a:t>
            </a:r>
          </a:p>
          <a:p>
            <a:pPr algn="l" rtl="0">
              <a:lnSpc>
                <a:spcPct val="100000"/>
              </a:lnSpc>
              <a:spcBef>
                <a:spcPts val="25"/>
              </a:spcBef>
            </a:pPr>
            <a:endParaRPr sz="3650" dirty="0">
              <a:latin typeface="Calibri"/>
              <a:cs typeface="Calibri"/>
            </a:endParaRPr>
          </a:p>
          <a:p>
            <a:pPr marL="12700" marR="5080" algn="l" rtl="0">
              <a:lnSpc>
                <a:spcPts val="3670"/>
              </a:lnSpc>
            </a:pPr>
            <a:r>
              <a:rPr sz="3600" spc="-5" dirty="0">
                <a:latin typeface="Calibri"/>
                <a:cs typeface="Calibri"/>
              </a:rPr>
              <a:t>Intrinsic </a:t>
            </a:r>
            <a:r>
              <a:rPr sz="3600" dirty="0">
                <a:latin typeface="Calibri"/>
                <a:cs typeface="Calibri"/>
              </a:rPr>
              <a:t>muscles </a:t>
            </a:r>
            <a:r>
              <a:rPr sz="3600" spc="-25" dirty="0">
                <a:latin typeface="Calibri"/>
                <a:cs typeface="Calibri"/>
              </a:rPr>
              <a:t>have </a:t>
            </a:r>
            <a:r>
              <a:rPr sz="3600" spc="-5" dirty="0">
                <a:latin typeface="Calibri"/>
                <a:cs typeface="Calibri"/>
              </a:rPr>
              <a:t>both </a:t>
            </a:r>
            <a:r>
              <a:rPr sz="3600" spc="-20" dirty="0">
                <a:latin typeface="Calibri"/>
                <a:cs typeface="Calibri"/>
              </a:rPr>
              <a:t>attachments </a:t>
            </a:r>
            <a:r>
              <a:rPr sz="3600" spc="-80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within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the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foot.</a:t>
            </a:r>
            <a:endParaRPr sz="3600" dirty="0">
              <a:latin typeface="Calibri"/>
              <a:cs typeface="Calibri"/>
            </a:endParaRPr>
          </a:p>
          <a:p>
            <a:pPr algn="l" rtl="0">
              <a:lnSpc>
                <a:spcPct val="100000"/>
              </a:lnSpc>
              <a:spcBef>
                <a:spcPts val="35"/>
              </a:spcBef>
            </a:pPr>
            <a:endParaRPr sz="3100" dirty="0">
              <a:latin typeface="Calibri"/>
              <a:cs typeface="Calibri"/>
            </a:endParaRPr>
          </a:p>
          <a:p>
            <a:pPr marL="12700" algn="l" rtl="0">
              <a:lnSpc>
                <a:spcPct val="100000"/>
              </a:lnSpc>
            </a:pPr>
            <a:r>
              <a:rPr sz="3600" spc="-114" dirty="0">
                <a:latin typeface="Calibri"/>
                <a:cs typeface="Calibri"/>
              </a:rPr>
              <a:t>Toe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Flexion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and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Extension</a:t>
            </a:r>
            <a:endParaRPr sz="3600" dirty="0">
              <a:latin typeface="Calibri"/>
              <a:cs typeface="Calibri"/>
            </a:endParaRPr>
          </a:p>
          <a:p>
            <a:pPr marL="12700" marR="2748280" algn="l" rtl="0">
              <a:lnSpc>
                <a:spcPct val="188400"/>
              </a:lnSpc>
              <a:spcBef>
                <a:spcPts val="10"/>
              </a:spcBef>
            </a:pPr>
            <a:r>
              <a:rPr sz="3600" spc="-20" dirty="0">
                <a:latin typeface="Calibri"/>
                <a:cs typeface="Calibri"/>
              </a:rPr>
              <a:t>Inversion </a:t>
            </a:r>
            <a:r>
              <a:rPr sz="3600" dirty="0">
                <a:latin typeface="Calibri"/>
                <a:cs typeface="Calibri"/>
              </a:rPr>
              <a:t>and </a:t>
            </a:r>
            <a:r>
              <a:rPr sz="3600" spc="-30" dirty="0">
                <a:latin typeface="Calibri"/>
                <a:cs typeface="Calibri"/>
              </a:rPr>
              <a:t>Eversion 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Pronation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and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Supination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18" y="6244869"/>
            <a:ext cx="216408" cy="32004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39520" y="336549"/>
            <a:ext cx="41738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Muscles</a:t>
            </a:r>
            <a:r>
              <a:rPr sz="40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4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4000" b="1" spc="-15" dirty="0">
                <a:solidFill>
                  <a:srgbClr val="FFFFFF"/>
                </a:solidFill>
                <a:latin typeface="Calibri"/>
                <a:cs typeface="Calibri"/>
              </a:rPr>
              <a:t>Foot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" y="0"/>
            <a:ext cx="914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8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79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78" y="0"/>
            <a:ext cx="71002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69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18" y="1689354"/>
            <a:ext cx="190499" cy="28498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18" y="3035045"/>
            <a:ext cx="190499" cy="2849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18" y="4665726"/>
            <a:ext cx="190499" cy="2849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22782" y="1550670"/>
            <a:ext cx="8164830" cy="4303101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 algn="l" rtl="0">
              <a:lnSpc>
                <a:spcPts val="3260"/>
              </a:lnSpc>
              <a:spcBef>
                <a:spcPts val="695"/>
              </a:spcBef>
              <a:tabLst>
                <a:tab pos="1861185" algn="l"/>
                <a:tab pos="2352040" algn="l"/>
                <a:tab pos="3184525" algn="l"/>
                <a:tab pos="5436870" algn="l"/>
                <a:tab pos="6577330" algn="l"/>
                <a:tab pos="7075805" algn="l"/>
              </a:tabLst>
            </a:pPr>
            <a:r>
              <a:rPr sz="3200" spc="-5" dirty="0">
                <a:latin typeface="Calibri"/>
                <a:cs typeface="Calibri"/>
              </a:rPr>
              <a:t>Structu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s	of	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oo</a:t>
            </a:r>
            <a:r>
              <a:rPr sz="3200" dirty="0">
                <a:latin typeface="Calibri"/>
                <a:cs typeface="Calibri"/>
              </a:rPr>
              <a:t>t	an</a:t>
            </a:r>
            <a:r>
              <a:rPr sz="3200" spc="-1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omi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ally	lin</a:t>
            </a:r>
            <a:r>
              <a:rPr sz="3200" spc="-105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ed	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	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enly  </a:t>
            </a:r>
            <a:r>
              <a:rPr sz="3200" spc="-15" dirty="0">
                <a:latin typeface="Calibri"/>
                <a:cs typeface="Calibri"/>
              </a:rPr>
              <a:t>distribute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load </a:t>
            </a:r>
            <a:r>
              <a:rPr sz="3200" spc="-15" dirty="0">
                <a:latin typeface="Calibri"/>
                <a:cs typeface="Calibri"/>
              </a:rPr>
              <a:t>over </a:t>
            </a:r>
            <a:r>
              <a:rPr sz="3200" dirty="0">
                <a:latin typeface="Calibri"/>
                <a:cs typeface="Calibri"/>
              </a:rPr>
              <a:t>whole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foot.</a:t>
            </a:r>
            <a:endParaRPr sz="3200" dirty="0">
              <a:latin typeface="Calibri"/>
              <a:cs typeface="Calibri"/>
            </a:endParaRPr>
          </a:p>
          <a:p>
            <a:pPr algn="l" rtl="0">
              <a:lnSpc>
                <a:spcPct val="100000"/>
              </a:lnSpc>
              <a:spcBef>
                <a:spcPts val="50"/>
              </a:spcBef>
            </a:pPr>
            <a:endParaRPr sz="3300" dirty="0">
              <a:latin typeface="Calibri"/>
              <a:cs typeface="Calibri"/>
            </a:endParaRPr>
          </a:p>
          <a:p>
            <a:pPr marL="12700" marR="11430" algn="l" rtl="0">
              <a:lnSpc>
                <a:spcPts val="3260"/>
              </a:lnSpc>
            </a:pPr>
            <a:r>
              <a:rPr sz="3200" spc="-5" dirty="0">
                <a:latin typeface="Calibri"/>
                <a:cs typeface="Calibri"/>
              </a:rPr>
              <a:t>50%</a:t>
            </a:r>
            <a:r>
              <a:rPr sz="3200" spc="3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34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BW</a:t>
            </a:r>
            <a:r>
              <a:rPr sz="3200" spc="3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distributed</a:t>
            </a:r>
            <a:r>
              <a:rPr sz="3200" spc="3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through</a:t>
            </a:r>
            <a:r>
              <a:rPr sz="3200" spc="3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subtalar</a:t>
            </a:r>
            <a:r>
              <a:rPr sz="3200" spc="3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joint</a:t>
            </a:r>
            <a:r>
              <a:rPr sz="3200" spc="34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to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calcaneous</a:t>
            </a:r>
            <a:endParaRPr sz="3200" dirty="0">
              <a:latin typeface="Calibri"/>
              <a:cs typeface="Calibri"/>
            </a:endParaRPr>
          </a:p>
          <a:p>
            <a:pPr marL="127000" algn="l" rtl="0">
              <a:lnSpc>
                <a:spcPts val="2970"/>
              </a:lnSpc>
            </a:pPr>
            <a:r>
              <a:rPr sz="2800" spc="-5" dirty="0">
                <a:latin typeface="Calibri"/>
                <a:cs typeface="Calibri"/>
              </a:rPr>
              <a:t>−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Remaining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50%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transmitted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across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metatarsal</a:t>
            </a:r>
            <a:r>
              <a:rPr sz="2800" spc="-10" dirty="0">
                <a:latin typeface="Calibri"/>
                <a:cs typeface="Calibri"/>
              </a:rPr>
              <a:t> heads.</a:t>
            </a:r>
            <a:endParaRPr sz="2800" dirty="0">
              <a:latin typeface="Calibri"/>
              <a:cs typeface="Calibri"/>
            </a:endParaRPr>
          </a:p>
          <a:p>
            <a:pPr algn="l" rtl="0">
              <a:lnSpc>
                <a:spcPct val="100000"/>
              </a:lnSpc>
              <a:spcBef>
                <a:spcPts val="10"/>
              </a:spcBef>
            </a:pPr>
            <a:endParaRPr sz="2250" dirty="0">
              <a:latin typeface="Calibri"/>
              <a:cs typeface="Calibri"/>
            </a:endParaRPr>
          </a:p>
          <a:p>
            <a:pPr marL="12700" algn="l" rtl="0">
              <a:lnSpc>
                <a:spcPts val="3650"/>
              </a:lnSpc>
            </a:pPr>
            <a:r>
              <a:rPr sz="3200" spc="-15" dirty="0">
                <a:latin typeface="Calibri"/>
                <a:cs typeface="Calibri"/>
              </a:rPr>
              <a:t>Architecture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of</a:t>
            </a:r>
            <a:r>
              <a:rPr sz="3200" spc="-10">
                <a:latin typeface="Calibri"/>
                <a:cs typeface="Calibri"/>
              </a:rPr>
              <a:t> </a:t>
            </a:r>
            <a:r>
              <a:rPr sz="3200" spc="-25" smtClean="0">
                <a:latin typeface="Calibri"/>
                <a:cs typeface="Calibri"/>
              </a:rPr>
              <a:t>foo</a:t>
            </a:r>
            <a:r>
              <a:rPr lang="en-US" sz="3200" spc="-25" smtClean="0">
                <a:latin typeface="Calibri"/>
                <a:cs typeface="Calibri"/>
              </a:rPr>
              <a:t>t</a:t>
            </a:r>
            <a:r>
              <a:rPr sz="3200" spc="10" smtClean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affects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loading</a:t>
            </a:r>
          </a:p>
          <a:p>
            <a:pPr marL="127000" algn="l" rtl="0">
              <a:lnSpc>
                <a:spcPts val="2965"/>
              </a:lnSpc>
            </a:pPr>
            <a:r>
              <a:rPr sz="2800" spc="-5" dirty="0">
                <a:latin typeface="Calibri"/>
                <a:cs typeface="Calibri"/>
              </a:rPr>
              <a:t>−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Flat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arch: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reduced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forefoot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load</a:t>
            </a:r>
            <a:endParaRPr sz="2800" dirty="0">
              <a:latin typeface="Calibri"/>
              <a:cs typeface="Calibri"/>
            </a:endParaRPr>
          </a:p>
          <a:p>
            <a:pPr marL="127000" algn="l" rtl="0">
              <a:lnSpc>
                <a:spcPts val="3155"/>
              </a:lnSpc>
            </a:pPr>
            <a:r>
              <a:rPr sz="2800" spc="-5" dirty="0">
                <a:latin typeface="Calibri"/>
                <a:cs typeface="Calibri"/>
              </a:rPr>
              <a:t>−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High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arch: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increased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forefoot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load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9520" y="336549"/>
            <a:ext cx="3784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Loads</a:t>
            </a:r>
            <a:r>
              <a:rPr sz="4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4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15" dirty="0">
                <a:solidFill>
                  <a:srgbClr val="FFFFFF"/>
                </a:solidFill>
                <a:latin typeface="Calibri"/>
                <a:cs typeface="Calibri"/>
              </a:rPr>
              <a:t>Foot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18" y="1596136"/>
            <a:ext cx="164592" cy="24841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18" y="2784855"/>
            <a:ext cx="164592" cy="24841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18" y="3612388"/>
            <a:ext cx="164592" cy="2484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18" y="4802632"/>
            <a:ext cx="164592" cy="2484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18" y="5991352"/>
            <a:ext cx="164592" cy="24841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22782" y="1474088"/>
            <a:ext cx="8164830" cy="521081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5715" algn="l" rtl="0">
              <a:lnSpc>
                <a:spcPts val="2860"/>
              </a:lnSpc>
              <a:spcBef>
                <a:spcPts val="605"/>
              </a:spcBef>
              <a:tabLst>
                <a:tab pos="1085850" algn="l"/>
                <a:tab pos="2654300" algn="l"/>
                <a:tab pos="3429635" algn="l"/>
                <a:tab pos="4807585" algn="l"/>
                <a:tab pos="5297170" algn="l"/>
                <a:tab pos="6690359" algn="l"/>
                <a:tab pos="7171690" algn="l"/>
              </a:tabLst>
            </a:pPr>
            <a:r>
              <a:rPr sz="2800" spc="-10" dirty="0">
                <a:latin typeface="Calibri"/>
                <a:cs typeface="Calibri"/>
              </a:rPr>
              <a:t>Lo</a:t>
            </a:r>
            <a:r>
              <a:rPr sz="2800" spc="-35" dirty="0">
                <a:latin typeface="Calibri"/>
                <a:cs typeface="Calibri"/>
              </a:rPr>
              <a:t>w</a:t>
            </a:r>
            <a:r>
              <a:rPr sz="2800" spc="-5" dirty="0">
                <a:latin typeface="Calibri"/>
                <a:cs typeface="Calibri"/>
              </a:rPr>
              <a:t>er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5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x</a:t>
            </a:r>
            <a:r>
              <a:rPr sz="2800" spc="-20" dirty="0">
                <a:latin typeface="Calibri"/>
                <a:cs typeface="Calibri"/>
              </a:rPr>
              <a:t>t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em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ty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5" dirty="0">
                <a:latin typeface="Calibri"/>
                <a:cs typeface="Calibri"/>
              </a:rPr>
              <a:t>ell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ada</a:t>
            </a:r>
            <a:r>
              <a:rPr sz="2800" spc="-20" dirty="0">
                <a:latin typeface="Calibri"/>
                <a:cs typeface="Calibri"/>
              </a:rPr>
              <a:t>p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fu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tion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5" dirty="0">
                <a:latin typeface="Calibri"/>
                <a:cs typeface="Calibri"/>
              </a:rPr>
              <a:t>eig</a:t>
            </a:r>
            <a:r>
              <a:rPr sz="2800" spc="-40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t  </a:t>
            </a:r>
            <a:r>
              <a:rPr sz="2800" spc="-10" dirty="0">
                <a:latin typeface="Calibri"/>
                <a:cs typeface="Calibri"/>
              </a:rPr>
              <a:t>bearing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locomotion</a:t>
            </a:r>
            <a:endParaRPr sz="2800" dirty="0">
              <a:latin typeface="Calibri"/>
              <a:cs typeface="Calibri"/>
            </a:endParaRPr>
          </a:p>
          <a:p>
            <a:pPr algn="l" rtl="0">
              <a:lnSpc>
                <a:spcPct val="100000"/>
              </a:lnSpc>
              <a:spcBef>
                <a:spcPts val="20"/>
              </a:spcBef>
            </a:pPr>
            <a:endParaRPr sz="2550" dirty="0">
              <a:latin typeface="Calibri"/>
              <a:cs typeface="Calibri"/>
            </a:endParaRPr>
          </a:p>
          <a:p>
            <a:pPr marL="12700" algn="l" rtl="0">
              <a:lnSpc>
                <a:spcPct val="100000"/>
              </a:lnSpc>
            </a:pPr>
            <a:r>
              <a:rPr sz="2800" spc="-10" dirty="0">
                <a:solidFill>
                  <a:srgbClr val="002060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2060"/>
                </a:solidFill>
                <a:latin typeface="Calibri"/>
                <a:cs typeface="Calibri"/>
              </a:rPr>
              <a:t>hip</a:t>
            </a:r>
            <a:r>
              <a:rPr sz="2800" spc="2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2060"/>
                </a:solidFill>
                <a:latin typeface="Calibri"/>
                <a:cs typeface="Calibri"/>
              </a:rPr>
              <a:t>is</a:t>
            </a:r>
            <a:r>
              <a:rPr sz="2800" spc="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2060"/>
                </a:solidFill>
                <a:latin typeface="Calibri"/>
                <a:cs typeface="Calibri"/>
              </a:rPr>
              <a:t>typical</a:t>
            </a:r>
            <a:r>
              <a:rPr sz="2800" spc="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2060"/>
                </a:solidFill>
                <a:latin typeface="Calibri"/>
                <a:cs typeface="Calibri"/>
              </a:rPr>
              <a:t>ball</a:t>
            </a:r>
            <a:r>
              <a:rPr sz="2800" spc="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2060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2060"/>
                </a:solidFill>
                <a:latin typeface="Calibri"/>
                <a:cs typeface="Calibri"/>
              </a:rPr>
              <a:t>socket</a:t>
            </a:r>
            <a:r>
              <a:rPr sz="2800" spc="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2060"/>
                </a:solidFill>
                <a:latin typeface="Calibri"/>
                <a:cs typeface="Calibri"/>
              </a:rPr>
              <a:t>joint</a:t>
            </a:r>
            <a:endParaRPr sz="2800" dirty="0">
              <a:solidFill>
                <a:srgbClr val="002060"/>
              </a:solidFill>
              <a:latin typeface="Calibri"/>
              <a:cs typeface="Calibri"/>
            </a:endParaRPr>
          </a:p>
          <a:p>
            <a:pPr algn="l" rtl="0">
              <a:lnSpc>
                <a:spcPct val="100000"/>
              </a:lnSpc>
              <a:spcBef>
                <a:spcPts val="5"/>
              </a:spcBef>
            </a:pPr>
            <a:endParaRPr sz="3000" dirty="0">
              <a:latin typeface="Calibri"/>
              <a:cs typeface="Calibri"/>
            </a:endParaRPr>
          </a:p>
          <a:p>
            <a:pPr marL="12700" marR="5080" algn="l" rtl="0">
              <a:lnSpc>
                <a:spcPts val="2860"/>
              </a:lnSpc>
              <a:tabLst>
                <a:tab pos="715010" algn="l"/>
                <a:tab pos="1582420" algn="l"/>
                <a:tab pos="1967864" algn="l"/>
                <a:tab pos="2305050" algn="l"/>
                <a:tab pos="3268345" algn="l"/>
                <a:tab pos="4646295" algn="l"/>
                <a:tab pos="5467350" algn="l"/>
                <a:tab pos="7130415" algn="l"/>
                <a:tab pos="7593965" algn="l"/>
              </a:tabLst>
            </a:pPr>
            <a:r>
              <a:rPr sz="2800" spc="-10" dirty="0">
                <a:latin typeface="Calibri"/>
                <a:cs typeface="Calibri"/>
              </a:rPr>
              <a:t>Th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knee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la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40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e,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omp</a:t>
            </a:r>
            <a:r>
              <a:rPr sz="2800" spc="-25" dirty="0">
                <a:latin typeface="Calibri"/>
                <a:cs typeface="Calibri"/>
              </a:rPr>
              <a:t>l</a:t>
            </a:r>
            <a:r>
              <a:rPr sz="2800" spc="-4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x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joi</a:t>
            </a:r>
            <a:r>
              <a:rPr sz="2800" spc="-4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m</a:t>
            </a:r>
            <a:r>
              <a:rPr sz="2800" spc="-15" dirty="0">
                <a:latin typeface="Calibri"/>
                <a:cs typeface="Calibri"/>
              </a:rPr>
              <a:t>p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se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30" dirty="0">
                <a:latin typeface="Calibri"/>
                <a:cs typeface="Calibri"/>
              </a:rPr>
              <a:t>w</a:t>
            </a:r>
            <a:r>
              <a:rPr sz="2800" spc="-5" dirty="0">
                <a:latin typeface="Calibri"/>
                <a:cs typeface="Calibri"/>
              </a:rPr>
              <a:t>o  </a:t>
            </a:r>
            <a:r>
              <a:rPr sz="2800" spc="-10" dirty="0">
                <a:latin typeface="Calibri"/>
                <a:cs typeface="Calibri"/>
              </a:rPr>
              <a:t>side-by-side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condyloid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articulations</a:t>
            </a:r>
            <a:endParaRPr sz="2800" dirty="0">
              <a:latin typeface="Calibri"/>
              <a:cs typeface="Calibri"/>
            </a:endParaRPr>
          </a:p>
          <a:p>
            <a:pPr algn="l" rtl="0">
              <a:lnSpc>
                <a:spcPct val="100000"/>
              </a:lnSpc>
              <a:spcBef>
                <a:spcPts val="55"/>
              </a:spcBef>
            </a:pPr>
            <a:endParaRPr sz="2950" dirty="0">
              <a:latin typeface="Calibri"/>
              <a:cs typeface="Calibri"/>
            </a:endParaRPr>
          </a:p>
          <a:p>
            <a:pPr marL="12700" marR="6350" algn="l" rtl="0">
              <a:lnSpc>
                <a:spcPts val="2860"/>
              </a:lnSpc>
              <a:tabLst>
                <a:tab pos="681990" algn="l"/>
                <a:tab pos="1591310" algn="l"/>
                <a:tab pos="2915920" algn="l"/>
                <a:tab pos="4841240" algn="l"/>
                <a:tab pos="5269230" algn="l"/>
                <a:tab pos="5886450" algn="l"/>
                <a:tab pos="6656705" algn="l"/>
                <a:tab pos="7334884" algn="l"/>
              </a:tabLst>
            </a:pPr>
            <a:r>
              <a:rPr sz="2800" spc="-10" dirty="0">
                <a:solidFill>
                  <a:srgbClr val="002060"/>
                </a:solidFill>
                <a:latin typeface="Calibri"/>
                <a:cs typeface="Calibri"/>
              </a:rPr>
              <a:t>Th</a:t>
            </a:r>
            <a:r>
              <a:rPr sz="2800" spc="-5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206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2060"/>
                </a:solidFill>
                <a:latin typeface="Calibri"/>
                <a:cs typeface="Calibri"/>
              </a:rPr>
              <a:t>ank</a:t>
            </a:r>
            <a:r>
              <a:rPr sz="2800" spc="-20" dirty="0">
                <a:solidFill>
                  <a:srgbClr val="002060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206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2060"/>
                </a:solidFill>
                <a:latin typeface="Calibri"/>
                <a:cs typeface="Calibri"/>
              </a:rPr>
              <a:t>i</a:t>
            </a:r>
            <a:r>
              <a:rPr sz="2800" spc="-20" dirty="0">
                <a:solidFill>
                  <a:srgbClr val="00206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2800" dirty="0">
                <a:solidFill>
                  <a:srgbClr val="002060"/>
                </a:solidFill>
                <a:latin typeface="Calibri"/>
                <a:cs typeface="Calibri"/>
              </a:rPr>
              <a:t>l</a:t>
            </a:r>
            <a:r>
              <a:rPr sz="2800" spc="-10" dirty="0">
                <a:solidFill>
                  <a:srgbClr val="002060"/>
                </a:solidFill>
                <a:latin typeface="Calibri"/>
                <a:cs typeface="Calibri"/>
              </a:rPr>
              <a:t>ud</a:t>
            </a:r>
            <a:r>
              <a:rPr sz="2800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00206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00206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2060"/>
                </a:solidFill>
                <a:latin typeface="Calibri"/>
                <a:cs typeface="Calibri"/>
              </a:rPr>
              <a:t>art</a:t>
            </a:r>
            <a:r>
              <a:rPr sz="2800" spc="-20" dirty="0">
                <a:solidFill>
                  <a:srgbClr val="002060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002060"/>
                </a:solidFill>
                <a:latin typeface="Calibri"/>
                <a:cs typeface="Calibri"/>
              </a:rPr>
              <a:t>cu</a:t>
            </a:r>
            <a:r>
              <a:rPr sz="2800" spc="-15" dirty="0">
                <a:solidFill>
                  <a:srgbClr val="002060"/>
                </a:solidFill>
                <a:latin typeface="Calibri"/>
                <a:cs typeface="Calibri"/>
              </a:rPr>
              <a:t>l</a:t>
            </a:r>
            <a:r>
              <a:rPr sz="2800" spc="-25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002060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002060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002060"/>
                </a:solidFill>
                <a:latin typeface="Calibri"/>
                <a:cs typeface="Calibri"/>
              </a:rPr>
              <a:t>on</a:t>
            </a:r>
            <a:r>
              <a:rPr sz="2800" spc="-5" dirty="0">
                <a:solidFill>
                  <a:srgbClr val="002060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00206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2060"/>
                </a:solidFill>
                <a:latin typeface="Calibri"/>
                <a:cs typeface="Calibri"/>
              </a:rPr>
              <a:t>of</a:t>
            </a:r>
            <a:r>
              <a:rPr sz="2800" dirty="0">
                <a:solidFill>
                  <a:srgbClr val="002060"/>
                </a:solidFill>
                <a:latin typeface="Calibri"/>
                <a:cs typeface="Calibri"/>
              </a:rPr>
              <a:t>	t</a:t>
            </a:r>
            <a:r>
              <a:rPr sz="2800" spc="-10" dirty="0">
                <a:solidFill>
                  <a:srgbClr val="002060"/>
                </a:solidFill>
                <a:latin typeface="Calibri"/>
                <a:cs typeface="Calibri"/>
              </a:rPr>
              <a:t>h</a:t>
            </a:r>
            <a:r>
              <a:rPr sz="2800" spc="-5" dirty="0">
                <a:solidFill>
                  <a:srgbClr val="002060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206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2060"/>
                </a:solidFill>
                <a:latin typeface="Calibri"/>
                <a:cs typeface="Calibri"/>
              </a:rPr>
              <a:t>t</a:t>
            </a:r>
            <a:r>
              <a:rPr sz="2800" spc="-15" dirty="0">
                <a:solidFill>
                  <a:srgbClr val="002060"/>
                </a:solidFill>
                <a:latin typeface="Calibri"/>
                <a:cs typeface="Calibri"/>
              </a:rPr>
              <a:t>i</a:t>
            </a:r>
            <a:r>
              <a:rPr sz="2800" spc="-10" dirty="0">
                <a:solidFill>
                  <a:srgbClr val="002060"/>
                </a:solidFill>
                <a:latin typeface="Calibri"/>
                <a:cs typeface="Calibri"/>
              </a:rPr>
              <a:t>b</a:t>
            </a:r>
            <a:r>
              <a:rPr sz="2800" spc="-25" dirty="0">
                <a:solidFill>
                  <a:srgbClr val="002060"/>
                </a:solidFill>
                <a:latin typeface="Calibri"/>
                <a:cs typeface="Calibri"/>
              </a:rPr>
              <a:t>i</a:t>
            </a:r>
            <a:r>
              <a:rPr sz="2800" spc="-5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002060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002060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002060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002060"/>
                </a:solidFill>
                <a:latin typeface="Calibri"/>
                <a:cs typeface="Calibri"/>
              </a:rPr>
              <a:t>	f</a:t>
            </a:r>
            <a:r>
              <a:rPr sz="2800" spc="-5" dirty="0">
                <a:solidFill>
                  <a:srgbClr val="002060"/>
                </a:solidFill>
                <a:latin typeface="Calibri"/>
                <a:cs typeface="Calibri"/>
              </a:rPr>
              <a:t>ibu</a:t>
            </a:r>
            <a:r>
              <a:rPr sz="2800" spc="-20" dirty="0">
                <a:solidFill>
                  <a:srgbClr val="002060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rgbClr val="002060"/>
                </a:solidFill>
                <a:latin typeface="Calibri"/>
                <a:cs typeface="Calibri"/>
              </a:rPr>
              <a:t>a  with</a:t>
            </a:r>
            <a:r>
              <a:rPr sz="2800" spc="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2060"/>
                </a:solidFill>
                <a:latin typeface="Calibri"/>
                <a:cs typeface="Calibri"/>
              </a:rPr>
              <a:t>the</a:t>
            </a:r>
            <a:r>
              <a:rPr sz="2800" spc="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2060"/>
                </a:solidFill>
                <a:latin typeface="Calibri"/>
                <a:cs typeface="Calibri"/>
              </a:rPr>
              <a:t>talus.</a:t>
            </a:r>
            <a:endParaRPr sz="2800" dirty="0">
              <a:solidFill>
                <a:srgbClr val="002060"/>
              </a:solidFill>
              <a:latin typeface="Calibri"/>
              <a:cs typeface="Calibri"/>
            </a:endParaRPr>
          </a:p>
          <a:p>
            <a:pPr algn="l" rtl="0">
              <a:lnSpc>
                <a:spcPct val="100000"/>
              </a:lnSpc>
              <a:spcBef>
                <a:spcPts val="40"/>
              </a:spcBef>
            </a:pPr>
            <a:endParaRPr sz="2950" dirty="0">
              <a:latin typeface="Calibri"/>
              <a:cs typeface="Calibri"/>
            </a:endParaRPr>
          </a:p>
          <a:p>
            <a:pPr marL="12700" marR="6350" algn="l" rtl="0">
              <a:lnSpc>
                <a:spcPts val="2860"/>
              </a:lnSpc>
            </a:pPr>
            <a:r>
              <a:rPr sz="2800" spc="-30" dirty="0">
                <a:latin typeface="Calibri"/>
                <a:cs typeface="Calibri"/>
              </a:rPr>
              <a:t>Like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hand,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foot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composed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many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small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bone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their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articulations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37996" y="336549"/>
            <a:ext cx="2042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Summery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7413" y="336549"/>
            <a:ext cx="22320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Obj</a:t>
            </a:r>
            <a:r>
              <a:rPr sz="400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cti</a:t>
            </a:r>
            <a:r>
              <a:rPr sz="4000" b="1" spc="-5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18" y="1686305"/>
            <a:ext cx="164592" cy="24841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18" y="2875026"/>
            <a:ext cx="164592" cy="2484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18" y="4065270"/>
            <a:ext cx="164592" cy="2484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18" y="5255514"/>
            <a:ext cx="164592" cy="24841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255117" y="1564386"/>
            <a:ext cx="8633764" cy="4442113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480059" marR="7620">
              <a:lnSpc>
                <a:spcPts val="2860"/>
              </a:lnSpc>
              <a:spcBef>
                <a:spcPts val="605"/>
              </a:spcBef>
              <a:tabLst>
                <a:tab pos="1722120" algn="l"/>
                <a:tab pos="2559050" algn="l"/>
                <a:tab pos="4357370" algn="l"/>
                <a:tab pos="5884545" algn="l"/>
                <a:tab pos="7051040" algn="l"/>
              </a:tabLst>
            </a:pPr>
            <a:r>
              <a:rPr sz="2800" spc="-10" dirty="0"/>
              <a:t>Expla</a:t>
            </a:r>
            <a:r>
              <a:rPr sz="2800" spc="-15" dirty="0"/>
              <a:t>i</a:t>
            </a:r>
            <a:r>
              <a:rPr sz="2800" spc="-5" dirty="0"/>
              <a:t>n</a:t>
            </a:r>
            <a:r>
              <a:rPr sz="2800" dirty="0"/>
              <a:t>	</a:t>
            </a:r>
            <a:r>
              <a:rPr sz="2800" spc="-10" dirty="0"/>
              <a:t>ho</a:t>
            </a:r>
            <a:r>
              <a:rPr sz="2800" spc="-5" dirty="0"/>
              <a:t>w</a:t>
            </a:r>
            <a:r>
              <a:rPr sz="2800" dirty="0"/>
              <a:t>	</a:t>
            </a:r>
            <a:r>
              <a:rPr sz="2800" spc="-5" dirty="0"/>
              <a:t>an</a:t>
            </a:r>
            <a:r>
              <a:rPr sz="2800" spc="-25" dirty="0"/>
              <a:t>a</a:t>
            </a:r>
            <a:r>
              <a:rPr sz="2800" spc="-35" dirty="0"/>
              <a:t>t</a:t>
            </a:r>
            <a:r>
              <a:rPr sz="2800" spc="-15" dirty="0"/>
              <a:t>o</a:t>
            </a:r>
            <a:r>
              <a:rPr sz="2800" spc="-5" dirty="0"/>
              <a:t>m</a:t>
            </a:r>
            <a:r>
              <a:rPr sz="2800" spc="-15" dirty="0"/>
              <a:t>i</a:t>
            </a:r>
            <a:r>
              <a:rPr sz="2800" spc="-25" dirty="0"/>
              <a:t>c</a:t>
            </a:r>
            <a:r>
              <a:rPr sz="2800" spc="-5" dirty="0"/>
              <a:t>al</a:t>
            </a:r>
            <a:r>
              <a:rPr sz="2800" dirty="0"/>
              <a:t>	</a:t>
            </a:r>
            <a:r>
              <a:rPr sz="2800" spc="-45" dirty="0"/>
              <a:t>s</a:t>
            </a:r>
            <a:r>
              <a:rPr sz="2800" dirty="0"/>
              <a:t>t</a:t>
            </a:r>
            <a:r>
              <a:rPr sz="2800" spc="-5" dirty="0"/>
              <a:t>r</a:t>
            </a:r>
            <a:r>
              <a:rPr sz="2800" spc="10" dirty="0"/>
              <a:t>u</a:t>
            </a:r>
            <a:r>
              <a:rPr sz="2800" spc="-5" dirty="0"/>
              <a:t>ctu</a:t>
            </a:r>
            <a:r>
              <a:rPr sz="2800" spc="-45" dirty="0"/>
              <a:t>r</a:t>
            </a:r>
            <a:r>
              <a:rPr sz="2800" spc="-5" dirty="0"/>
              <a:t>e</a:t>
            </a:r>
            <a:r>
              <a:rPr sz="2800" dirty="0"/>
              <a:t>	</a:t>
            </a:r>
            <a:r>
              <a:rPr sz="2800" spc="-5" dirty="0"/>
              <a:t>a</a:t>
            </a:r>
            <a:r>
              <a:rPr sz="2800" spc="-40" dirty="0"/>
              <a:t>f</a:t>
            </a:r>
            <a:r>
              <a:rPr sz="2800" spc="-80" dirty="0"/>
              <a:t>f</a:t>
            </a:r>
            <a:r>
              <a:rPr sz="2800" spc="-15" dirty="0"/>
              <a:t>e</a:t>
            </a:r>
            <a:r>
              <a:rPr sz="2800" spc="-5" dirty="0"/>
              <a:t>cts</a:t>
            </a:r>
            <a:r>
              <a:rPr sz="2800" dirty="0"/>
              <a:t>	</a:t>
            </a:r>
            <a:r>
              <a:rPr sz="2800" spc="-5" dirty="0"/>
              <a:t>m</a:t>
            </a:r>
            <a:r>
              <a:rPr sz="2800" spc="-20" dirty="0"/>
              <a:t>o</a:t>
            </a:r>
            <a:r>
              <a:rPr sz="2800" spc="-35" dirty="0"/>
              <a:t>v</a:t>
            </a:r>
            <a:r>
              <a:rPr sz="2800" dirty="0"/>
              <a:t>e</a:t>
            </a:r>
            <a:r>
              <a:rPr sz="2800" spc="-5" dirty="0"/>
              <a:t>me</a:t>
            </a:r>
            <a:r>
              <a:rPr sz="2800" spc="-40" dirty="0"/>
              <a:t>n</a:t>
            </a:r>
            <a:r>
              <a:rPr sz="2800" spc="-5" dirty="0"/>
              <a:t>t  </a:t>
            </a:r>
            <a:r>
              <a:rPr sz="2800" spc="-10" dirty="0"/>
              <a:t>capabilities</a:t>
            </a:r>
            <a:r>
              <a:rPr sz="2800" spc="25" dirty="0"/>
              <a:t> </a:t>
            </a:r>
            <a:r>
              <a:rPr sz="2800" spc="-5" dirty="0"/>
              <a:t>of</a:t>
            </a:r>
            <a:r>
              <a:rPr sz="2800" dirty="0"/>
              <a:t> </a:t>
            </a:r>
            <a:r>
              <a:rPr sz="2800" spc="-10" dirty="0"/>
              <a:t>lower </a:t>
            </a:r>
            <a:r>
              <a:rPr sz="2800" spc="-15" dirty="0"/>
              <a:t>extremity</a:t>
            </a:r>
            <a:r>
              <a:rPr sz="2800" spc="10" dirty="0"/>
              <a:t> </a:t>
            </a:r>
            <a:r>
              <a:rPr sz="2800" spc="-10" dirty="0"/>
              <a:t>articulations.</a:t>
            </a:r>
            <a:endParaRPr sz="2800" dirty="0"/>
          </a:p>
          <a:p>
            <a:pPr marL="467359">
              <a:lnSpc>
                <a:spcPct val="100000"/>
              </a:lnSpc>
              <a:spcBef>
                <a:spcPts val="40"/>
              </a:spcBef>
            </a:pPr>
            <a:endParaRPr sz="2950" dirty="0"/>
          </a:p>
          <a:p>
            <a:pPr marL="480059" marR="6985">
              <a:lnSpc>
                <a:spcPts val="2860"/>
              </a:lnSpc>
              <a:tabLst>
                <a:tab pos="1781810" algn="l"/>
                <a:tab pos="2959735" algn="l"/>
                <a:tab pos="4745990" algn="l"/>
                <a:tab pos="5424170" algn="l"/>
                <a:tab pos="6696709" algn="l"/>
                <a:tab pos="8073390" algn="l"/>
              </a:tabLst>
            </a:pPr>
            <a:r>
              <a:rPr sz="2800" spc="-5" dirty="0"/>
              <a:t>Ide</a:t>
            </a:r>
            <a:r>
              <a:rPr sz="2800" spc="-35" dirty="0"/>
              <a:t>n</a:t>
            </a:r>
            <a:r>
              <a:rPr sz="2800" spc="-5" dirty="0"/>
              <a:t>tify</a:t>
            </a:r>
            <a:r>
              <a:rPr sz="2800" dirty="0"/>
              <a:t>	</a:t>
            </a:r>
            <a:r>
              <a:rPr sz="2800" spc="-55" dirty="0"/>
              <a:t>f</a:t>
            </a:r>
            <a:r>
              <a:rPr sz="2800" spc="-5" dirty="0"/>
              <a:t>a</a:t>
            </a:r>
            <a:r>
              <a:rPr sz="2800" dirty="0"/>
              <a:t>c</a:t>
            </a:r>
            <a:r>
              <a:rPr sz="2800" spc="-35" dirty="0"/>
              <a:t>t</a:t>
            </a:r>
            <a:r>
              <a:rPr sz="2800" spc="-10" dirty="0"/>
              <a:t>o</a:t>
            </a:r>
            <a:r>
              <a:rPr sz="2800" spc="-60" dirty="0"/>
              <a:t>r</a:t>
            </a:r>
            <a:r>
              <a:rPr sz="2800" spc="-5" dirty="0"/>
              <a:t>s</a:t>
            </a:r>
            <a:r>
              <a:rPr sz="2800" dirty="0"/>
              <a:t>	</a:t>
            </a:r>
            <a:r>
              <a:rPr sz="2800" spc="-5" dirty="0"/>
              <a:t>i</a:t>
            </a:r>
            <a:r>
              <a:rPr sz="2800" spc="-25" dirty="0"/>
              <a:t>n</a:t>
            </a:r>
            <a:r>
              <a:rPr sz="2800" spc="-10" dirty="0"/>
              <a:t>fluen</a:t>
            </a:r>
            <a:r>
              <a:rPr sz="2800" spc="10" dirty="0"/>
              <a:t>c</a:t>
            </a:r>
            <a:r>
              <a:rPr sz="2800" spc="-5" dirty="0"/>
              <a:t>i</a:t>
            </a:r>
            <a:r>
              <a:rPr sz="2800" spc="-15" dirty="0"/>
              <a:t>n</a:t>
            </a:r>
            <a:r>
              <a:rPr sz="2800" spc="-5" dirty="0"/>
              <a:t>g</a:t>
            </a:r>
            <a:r>
              <a:rPr sz="2800" dirty="0"/>
              <a:t>	t</a:t>
            </a:r>
            <a:r>
              <a:rPr sz="2800" spc="-10" dirty="0"/>
              <a:t>h</a:t>
            </a:r>
            <a:r>
              <a:rPr sz="2800" spc="-5" dirty="0"/>
              <a:t>e</a:t>
            </a:r>
            <a:r>
              <a:rPr sz="2800" dirty="0"/>
              <a:t>	</a:t>
            </a:r>
            <a:r>
              <a:rPr sz="2800" spc="-45" dirty="0"/>
              <a:t>r</a:t>
            </a:r>
            <a:r>
              <a:rPr sz="2800" spc="-5" dirty="0"/>
              <a:t>el</a:t>
            </a:r>
            <a:r>
              <a:rPr sz="2800" spc="-35" dirty="0"/>
              <a:t>a</a:t>
            </a:r>
            <a:r>
              <a:rPr sz="2800" spc="-5" dirty="0"/>
              <a:t>ti</a:t>
            </a:r>
            <a:r>
              <a:rPr sz="2800" spc="-45" dirty="0"/>
              <a:t>v</a:t>
            </a:r>
            <a:r>
              <a:rPr sz="2800" spc="-5" dirty="0"/>
              <a:t>e</a:t>
            </a:r>
            <a:r>
              <a:rPr sz="2800" dirty="0"/>
              <a:t>	</a:t>
            </a:r>
            <a:r>
              <a:rPr sz="2800" spc="-5" dirty="0"/>
              <a:t>mobil</a:t>
            </a:r>
            <a:r>
              <a:rPr sz="2800" spc="-20" dirty="0"/>
              <a:t>i</a:t>
            </a:r>
            <a:r>
              <a:rPr sz="2800" spc="-5" dirty="0"/>
              <a:t>ty</a:t>
            </a:r>
            <a:r>
              <a:rPr sz="2800" dirty="0"/>
              <a:t>	</a:t>
            </a:r>
            <a:r>
              <a:rPr sz="2800" spc="-5" dirty="0"/>
              <a:t>a</a:t>
            </a:r>
            <a:r>
              <a:rPr sz="2800" spc="5" dirty="0"/>
              <a:t>n</a:t>
            </a:r>
            <a:r>
              <a:rPr sz="2800" spc="-5" dirty="0"/>
              <a:t>d  </a:t>
            </a:r>
            <a:r>
              <a:rPr sz="2800" spc="-15" dirty="0"/>
              <a:t>stability</a:t>
            </a:r>
            <a:r>
              <a:rPr sz="2800" spc="20" dirty="0"/>
              <a:t> </a:t>
            </a:r>
            <a:r>
              <a:rPr sz="2800" spc="-5" dirty="0"/>
              <a:t>of</a:t>
            </a:r>
            <a:r>
              <a:rPr sz="2800" spc="-15" dirty="0"/>
              <a:t> </a:t>
            </a:r>
            <a:r>
              <a:rPr sz="2800" spc="-10" dirty="0"/>
              <a:t>lower</a:t>
            </a:r>
            <a:r>
              <a:rPr sz="2800" dirty="0"/>
              <a:t> </a:t>
            </a:r>
            <a:r>
              <a:rPr sz="2800" spc="-15" dirty="0"/>
              <a:t>extremity</a:t>
            </a:r>
            <a:r>
              <a:rPr sz="2800" spc="5" dirty="0"/>
              <a:t> </a:t>
            </a:r>
            <a:r>
              <a:rPr sz="2800" spc="-5" dirty="0"/>
              <a:t>articulations.</a:t>
            </a:r>
            <a:endParaRPr sz="2800" dirty="0"/>
          </a:p>
          <a:p>
            <a:pPr marL="467359">
              <a:lnSpc>
                <a:spcPct val="100000"/>
              </a:lnSpc>
              <a:spcBef>
                <a:spcPts val="55"/>
              </a:spcBef>
            </a:pPr>
            <a:endParaRPr sz="2950" dirty="0"/>
          </a:p>
          <a:p>
            <a:pPr marL="480059" marR="6350">
              <a:lnSpc>
                <a:spcPts val="2860"/>
              </a:lnSpc>
              <a:tabLst>
                <a:tab pos="1746250" algn="l"/>
                <a:tab pos="2464435" algn="l"/>
                <a:tab pos="3409315" algn="l"/>
                <a:tab pos="3910965" algn="l"/>
                <a:tab pos="5008245" algn="l"/>
                <a:tab pos="5724525" algn="l"/>
                <a:tab pos="6777990" algn="l"/>
                <a:tab pos="8396605" algn="l"/>
              </a:tabLst>
            </a:pPr>
            <a:r>
              <a:rPr sz="2800" spc="-10" dirty="0"/>
              <a:t>Expla</a:t>
            </a:r>
            <a:r>
              <a:rPr sz="2800" spc="-15" dirty="0"/>
              <a:t>i</a:t>
            </a:r>
            <a:r>
              <a:rPr sz="2800" spc="-5" dirty="0"/>
              <a:t>n</a:t>
            </a:r>
            <a:r>
              <a:rPr sz="2800" dirty="0"/>
              <a:t>	t</a:t>
            </a:r>
            <a:r>
              <a:rPr sz="2800" spc="-10" dirty="0"/>
              <a:t>h</a:t>
            </a:r>
            <a:r>
              <a:rPr sz="2800" spc="-5" dirty="0"/>
              <a:t>e</a:t>
            </a:r>
            <a:r>
              <a:rPr sz="2800" dirty="0"/>
              <a:t>	</a:t>
            </a:r>
            <a:r>
              <a:rPr sz="2800" spc="-40" dirty="0"/>
              <a:t>w</a:t>
            </a:r>
            <a:r>
              <a:rPr sz="2800" spc="-50" dirty="0"/>
              <a:t>a</a:t>
            </a:r>
            <a:r>
              <a:rPr sz="2800" spc="-35" dirty="0"/>
              <a:t>y</a:t>
            </a:r>
            <a:r>
              <a:rPr sz="2800" spc="-5" dirty="0"/>
              <a:t>s</a:t>
            </a:r>
            <a:r>
              <a:rPr sz="2800" dirty="0"/>
              <a:t>	</a:t>
            </a:r>
            <a:r>
              <a:rPr sz="2800" spc="-15" dirty="0"/>
              <a:t>i</a:t>
            </a:r>
            <a:r>
              <a:rPr sz="2800" spc="-5" dirty="0"/>
              <a:t>n</a:t>
            </a:r>
            <a:r>
              <a:rPr sz="2800" dirty="0"/>
              <a:t>	</a:t>
            </a:r>
            <a:r>
              <a:rPr sz="2800" spc="5" dirty="0"/>
              <a:t>w</a:t>
            </a:r>
            <a:r>
              <a:rPr sz="2800" spc="-10" dirty="0"/>
              <a:t>h</a:t>
            </a:r>
            <a:r>
              <a:rPr sz="2800" spc="-20" dirty="0"/>
              <a:t>i</a:t>
            </a:r>
            <a:r>
              <a:rPr sz="2800" spc="5" dirty="0"/>
              <a:t>c</a:t>
            </a:r>
            <a:r>
              <a:rPr sz="2800" spc="-5" dirty="0"/>
              <a:t>h</a:t>
            </a:r>
            <a:r>
              <a:rPr sz="2800" dirty="0"/>
              <a:t>	</a:t>
            </a:r>
            <a:r>
              <a:rPr sz="2800" spc="-5" dirty="0"/>
              <a:t>the</a:t>
            </a:r>
            <a:r>
              <a:rPr sz="2800" dirty="0"/>
              <a:t>	</a:t>
            </a:r>
            <a:r>
              <a:rPr sz="2800" spc="-5" dirty="0"/>
              <a:t>l</a:t>
            </a:r>
            <a:r>
              <a:rPr sz="2800" spc="-25" dirty="0"/>
              <a:t>ow</a:t>
            </a:r>
            <a:r>
              <a:rPr sz="2800" spc="-5" dirty="0"/>
              <a:t>er</a:t>
            </a:r>
            <a:r>
              <a:rPr sz="2800" dirty="0"/>
              <a:t>	</a:t>
            </a:r>
            <a:r>
              <a:rPr sz="2800" spc="-50" dirty="0"/>
              <a:t>e</a:t>
            </a:r>
            <a:r>
              <a:rPr sz="2800" spc="5" dirty="0"/>
              <a:t>x</a:t>
            </a:r>
            <a:r>
              <a:rPr sz="2800" spc="-5" dirty="0"/>
              <a:t>t</a:t>
            </a:r>
            <a:r>
              <a:rPr sz="2800" spc="-45" dirty="0"/>
              <a:t>r</a:t>
            </a:r>
            <a:r>
              <a:rPr sz="2800" spc="-5" dirty="0"/>
              <a:t>emity</a:t>
            </a:r>
            <a:r>
              <a:rPr sz="2800" dirty="0"/>
              <a:t>	is  </a:t>
            </a:r>
            <a:r>
              <a:rPr sz="2800" spc="-10" dirty="0"/>
              <a:t>adapted</a:t>
            </a:r>
            <a:r>
              <a:rPr sz="2800" spc="5" dirty="0"/>
              <a:t> </a:t>
            </a:r>
            <a:r>
              <a:rPr sz="2800" spc="-15" dirty="0"/>
              <a:t>to</a:t>
            </a:r>
            <a:r>
              <a:rPr sz="2800" dirty="0"/>
              <a:t> </a:t>
            </a:r>
            <a:r>
              <a:rPr sz="2800" spc="-5" dirty="0"/>
              <a:t>its</a:t>
            </a:r>
            <a:r>
              <a:rPr sz="2800" dirty="0"/>
              <a:t> </a:t>
            </a:r>
            <a:r>
              <a:rPr sz="2800" spc="-10" dirty="0" smtClean="0"/>
              <a:t>weight</a:t>
            </a:r>
            <a:r>
              <a:rPr lang="ur-PK" sz="2800" spc="-10" dirty="0" smtClean="0"/>
              <a:t> </a:t>
            </a:r>
            <a:r>
              <a:rPr sz="2800" spc="-10" dirty="0" smtClean="0"/>
              <a:t>bearing</a:t>
            </a:r>
            <a:r>
              <a:rPr sz="2800" spc="5" dirty="0" smtClean="0"/>
              <a:t> </a:t>
            </a:r>
            <a:r>
              <a:rPr sz="2800" spc="-5" dirty="0"/>
              <a:t>function.</a:t>
            </a:r>
            <a:endParaRPr sz="2800" dirty="0"/>
          </a:p>
          <a:p>
            <a:pPr marL="467359">
              <a:lnSpc>
                <a:spcPct val="100000"/>
              </a:lnSpc>
              <a:spcBef>
                <a:spcPts val="50"/>
              </a:spcBef>
            </a:pPr>
            <a:endParaRPr sz="2950" dirty="0"/>
          </a:p>
          <a:p>
            <a:pPr marL="480059" marR="5080">
              <a:lnSpc>
                <a:spcPts val="2860"/>
              </a:lnSpc>
              <a:tabLst>
                <a:tab pos="1748155" algn="l"/>
                <a:tab pos="3068320" algn="l"/>
                <a:tab pos="3823970" algn="l"/>
                <a:tab pos="4451985" algn="l"/>
                <a:tab pos="5468620" algn="l"/>
                <a:tab pos="6562725" algn="l"/>
                <a:tab pos="7799070" algn="l"/>
              </a:tabLst>
            </a:pPr>
            <a:r>
              <a:rPr sz="2800" spc="-5" dirty="0"/>
              <a:t>Ide</a:t>
            </a:r>
            <a:r>
              <a:rPr sz="2800" spc="-40" dirty="0"/>
              <a:t>n</a:t>
            </a:r>
            <a:r>
              <a:rPr sz="2800" spc="-5" dirty="0"/>
              <a:t>t</a:t>
            </a:r>
            <a:r>
              <a:rPr sz="2800" spc="-15" dirty="0"/>
              <a:t>i</a:t>
            </a:r>
            <a:r>
              <a:rPr sz="2800" dirty="0"/>
              <a:t>f</a:t>
            </a:r>
            <a:r>
              <a:rPr sz="2800" spc="-5" dirty="0"/>
              <a:t>y</a:t>
            </a:r>
            <a:r>
              <a:rPr sz="2800" dirty="0"/>
              <a:t>	</a:t>
            </a:r>
            <a:r>
              <a:rPr sz="2800" spc="-5" dirty="0"/>
              <a:t>m</a:t>
            </a:r>
            <a:r>
              <a:rPr sz="2800" spc="5" dirty="0"/>
              <a:t>u</a:t>
            </a:r>
            <a:r>
              <a:rPr sz="2800" spc="-10" dirty="0"/>
              <a:t>scle</a:t>
            </a:r>
            <a:r>
              <a:rPr sz="2800" spc="-5" dirty="0"/>
              <a:t>s</a:t>
            </a:r>
            <a:r>
              <a:rPr sz="2800" dirty="0"/>
              <a:t>	t</a:t>
            </a:r>
            <a:r>
              <a:rPr sz="2800" spc="-10" dirty="0"/>
              <a:t>h</a:t>
            </a:r>
            <a:r>
              <a:rPr sz="2800" spc="-25" dirty="0"/>
              <a:t>a</a:t>
            </a:r>
            <a:r>
              <a:rPr sz="2800" spc="-5" dirty="0"/>
              <a:t>t</a:t>
            </a:r>
            <a:r>
              <a:rPr sz="2800" dirty="0"/>
              <a:t>	</a:t>
            </a:r>
            <a:r>
              <a:rPr sz="2800" spc="-5" dirty="0"/>
              <a:t>a</a:t>
            </a:r>
            <a:r>
              <a:rPr sz="2800" spc="-45" dirty="0"/>
              <a:t>r</a:t>
            </a:r>
            <a:r>
              <a:rPr sz="2800" spc="-5" dirty="0"/>
              <a:t>e</a:t>
            </a:r>
            <a:r>
              <a:rPr sz="2800" dirty="0"/>
              <a:t>	</a:t>
            </a:r>
            <a:r>
              <a:rPr sz="2800" spc="-5" dirty="0"/>
              <a:t>acti</a:t>
            </a:r>
            <a:r>
              <a:rPr sz="2800" spc="-40" dirty="0"/>
              <a:t>v</a:t>
            </a:r>
            <a:r>
              <a:rPr sz="2800" spc="-5" dirty="0"/>
              <a:t>e</a:t>
            </a:r>
            <a:r>
              <a:rPr sz="2800" dirty="0"/>
              <a:t>	</a:t>
            </a:r>
            <a:r>
              <a:rPr sz="2800" spc="-10" dirty="0"/>
              <a:t>durin</a:t>
            </a:r>
            <a:r>
              <a:rPr sz="2800" spc="-5" dirty="0"/>
              <a:t>g</a:t>
            </a:r>
            <a:r>
              <a:rPr sz="2800" dirty="0"/>
              <a:t>	s</a:t>
            </a:r>
            <a:r>
              <a:rPr sz="2800" spc="-10" dirty="0"/>
              <a:t>pec</a:t>
            </a:r>
            <a:r>
              <a:rPr sz="2800" spc="-20" dirty="0"/>
              <a:t>i</a:t>
            </a:r>
            <a:r>
              <a:rPr sz="2800" spc="-10" dirty="0"/>
              <a:t>f</a:t>
            </a:r>
            <a:r>
              <a:rPr sz="2800" spc="-15" dirty="0"/>
              <a:t>i</a:t>
            </a:r>
            <a:r>
              <a:rPr sz="2800" spc="-5" dirty="0"/>
              <a:t>c</a:t>
            </a:r>
            <a:r>
              <a:rPr sz="2800" dirty="0"/>
              <a:t>	</a:t>
            </a:r>
            <a:r>
              <a:rPr sz="2800" spc="-5" dirty="0"/>
              <a:t>lo</a:t>
            </a:r>
            <a:r>
              <a:rPr sz="2800" spc="-35" dirty="0"/>
              <a:t>w</a:t>
            </a:r>
            <a:r>
              <a:rPr sz="2800" spc="-5" dirty="0"/>
              <a:t>er  </a:t>
            </a:r>
            <a:r>
              <a:rPr sz="2800" spc="-15" dirty="0"/>
              <a:t>extremity</a:t>
            </a:r>
            <a:r>
              <a:rPr sz="2800" spc="5" dirty="0"/>
              <a:t> </a:t>
            </a:r>
            <a:r>
              <a:rPr sz="2800" spc="-10" dirty="0"/>
              <a:t>movements.</a:t>
            </a:r>
            <a:endParaRPr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18" y="1612011"/>
            <a:ext cx="190499" cy="28498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18" y="2543175"/>
            <a:ext cx="190499" cy="2849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18" y="3472815"/>
            <a:ext cx="190499" cy="28498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22782" y="1472895"/>
            <a:ext cx="6913245" cy="2317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02060"/>
                </a:solidFill>
                <a:latin typeface="Calibri"/>
                <a:cs typeface="Calibri"/>
              </a:rPr>
              <a:t>Muscles</a:t>
            </a:r>
            <a:r>
              <a:rPr sz="3200" spc="-2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2060"/>
                </a:solidFill>
                <a:latin typeface="Calibri"/>
                <a:cs typeface="Calibri"/>
              </a:rPr>
              <a:t>of</a:t>
            </a:r>
            <a:r>
              <a:rPr sz="3200" spc="-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2060"/>
                </a:solidFill>
                <a:latin typeface="Calibri"/>
                <a:cs typeface="Calibri"/>
              </a:rPr>
              <a:t>the</a:t>
            </a:r>
            <a:r>
              <a:rPr sz="3200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2060"/>
                </a:solidFill>
                <a:latin typeface="Calibri"/>
                <a:cs typeface="Calibri"/>
              </a:rPr>
              <a:t>Hip.</a:t>
            </a:r>
            <a:r>
              <a:rPr sz="3200" spc="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endParaRPr lang="ur-PK" sz="3200" spc="5" dirty="0" smtClean="0">
              <a:solidFill>
                <a:srgbClr val="002060"/>
              </a:solidFill>
              <a:latin typeface="Calibri"/>
              <a:cs typeface="Calibri"/>
            </a:endParaRPr>
          </a:p>
          <a:p>
            <a:pPr marL="12700" algn="l" rtl="0">
              <a:lnSpc>
                <a:spcPct val="100000"/>
              </a:lnSpc>
              <a:spcBef>
                <a:spcPts val="105"/>
              </a:spcBef>
            </a:pPr>
            <a:r>
              <a:rPr sz="3200" dirty="0" smtClean="0">
                <a:solidFill>
                  <a:srgbClr val="002060"/>
                </a:solidFill>
                <a:latin typeface="Calibri"/>
                <a:cs typeface="Calibri"/>
              </a:rPr>
              <a:t>Muscles </a:t>
            </a:r>
            <a:r>
              <a:rPr sz="3200" spc="-5" dirty="0">
                <a:solidFill>
                  <a:srgbClr val="002060"/>
                </a:solidFill>
                <a:latin typeface="Calibri"/>
                <a:cs typeface="Calibri"/>
              </a:rPr>
              <a:t>of the </a:t>
            </a:r>
            <a:r>
              <a:rPr sz="3200" spc="-10" dirty="0">
                <a:solidFill>
                  <a:srgbClr val="002060"/>
                </a:solidFill>
                <a:latin typeface="Calibri"/>
                <a:cs typeface="Calibri"/>
              </a:rPr>
              <a:t>Knee. </a:t>
            </a:r>
            <a:endParaRPr lang="ur-PK" sz="3200" spc="-10" dirty="0" smtClean="0">
              <a:solidFill>
                <a:srgbClr val="002060"/>
              </a:solidFill>
              <a:latin typeface="Calibri"/>
              <a:cs typeface="Calibri"/>
            </a:endParaRPr>
          </a:p>
          <a:p>
            <a:pPr marL="12700" algn="l" rtl="0">
              <a:lnSpc>
                <a:spcPct val="100000"/>
              </a:lnSpc>
              <a:spcBef>
                <a:spcPts val="105"/>
              </a:spcBef>
            </a:pPr>
            <a:r>
              <a:rPr sz="3200" dirty="0" smtClean="0">
                <a:solidFill>
                  <a:srgbClr val="002060"/>
                </a:solidFill>
                <a:latin typeface="Calibri"/>
                <a:cs typeface="Calibri"/>
              </a:rPr>
              <a:t>Muscles</a:t>
            </a:r>
            <a:r>
              <a:rPr sz="3200" spc="-5" dirty="0" smtClean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2060"/>
                </a:solidFill>
                <a:latin typeface="Calibri"/>
                <a:cs typeface="Calibri"/>
              </a:rPr>
              <a:t>of the</a:t>
            </a:r>
            <a:r>
              <a:rPr sz="3200" spc="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02060"/>
                </a:solidFill>
                <a:latin typeface="Calibri"/>
                <a:cs typeface="Calibri"/>
              </a:rPr>
              <a:t>Ankle</a:t>
            </a:r>
            <a:r>
              <a:rPr sz="3200" dirty="0">
                <a:solidFill>
                  <a:srgbClr val="002060"/>
                </a:solidFill>
                <a:latin typeface="Calibri"/>
                <a:cs typeface="Calibri"/>
              </a:rPr>
              <a:t> and</a:t>
            </a:r>
            <a:r>
              <a:rPr sz="3200" spc="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02060"/>
                </a:solidFill>
                <a:latin typeface="Calibri"/>
                <a:cs typeface="Calibri"/>
              </a:rPr>
              <a:t>Foot.</a:t>
            </a:r>
            <a:r>
              <a:rPr sz="3200" spc="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endParaRPr lang="ur-PK" sz="3200" spc="5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2700" marR="1666239" algn="l" rtl="0">
              <a:lnSpc>
                <a:spcPct val="190800"/>
              </a:lnSpc>
              <a:spcBef>
                <a:spcPts val="5"/>
              </a:spcBef>
            </a:pPr>
            <a:r>
              <a:rPr sz="3200" spc="-25" dirty="0" smtClean="0">
                <a:latin typeface="Calibri"/>
                <a:cs typeface="Calibri"/>
              </a:rPr>
              <a:t>Any</a:t>
            </a:r>
            <a:r>
              <a:rPr sz="3200" spc="-5" dirty="0" smtClean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other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useful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book!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39520" y="336549"/>
            <a:ext cx="2931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Don’t</a:t>
            </a:r>
            <a:r>
              <a:rPr sz="4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35" dirty="0">
                <a:solidFill>
                  <a:srgbClr val="FFFFFF"/>
                </a:solidFill>
                <a:latin typeface="Calibri"/>
                <a:cs typeface="Calibri"/>
              </a:rPr>
              <a:t>Forget</a:t>
            </a:r>
            <a:r>
              <a:rPr sz="4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!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7419" y="3380943"/>
            <a:ext cx="737425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6000" b="1" spc="-5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6000" b="1" spc="-5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sz="6000" b="1" spc="-5" dirty="0">
                <a:solidFill>
                  <a:srgbClr val="FFFF00"/>
                </a:solidFill>
                <a:latin typeface="Calibri"/>
                <a:cs typeface="Calibri"/>
              </a:rPr>
              <a:t>n</a:t>
            </a:r>
            <a:r>
              <a:rPr sz="6000" b="1" spc="-5" dirty="0">
                <a:solidFill>
                  <a:srgbClr val="00FF00"/>
                </a:solidFill>
                <a:latin typeface="Calibri"/>
                <a:cs typeface="Calibri"/>
              </a:rPr>
              <a:t>k</a:t>
            </a:r>
            <a:r>
              <a:rPr sz="6000" b="1" spc="-10" dirty="0">
                <a:solidFill>
                  <a:srgbClr val="00FF00"/>
                </a:solidFill>
                <a:latin typeface="Calibri"/>
                <a:cs typeface="Calibri"/>
              </a:rPr>
              <a:t> </a:t>
            </a:r>
            <a:r>
              <a:rPr sz="6000" b="1" spc="-20" dirty="0">
                <a:solidFill>
                  <a:srgbClr val="00AFEF"/>
                </a:solidFill>
                <a:latin typeface="Calibri"/>
                <a:cs typeface="Calibri"/>
              </a:rPr>
              <a:t>y</a:t>
            </a:r>
            <a:r>
              <a:rPr sz="6000" b="1" spc="-20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6000" b="1" spc="-20" dirty="0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sz="6000" b="1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6000" b="1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6000" b="1" spc="-35" dirty="0">
                <a:solidFill>
                  <a:srgbClr val="D9D9D9"/>
                </a:solidFill>
                <a:latin typeface="Calibri"/>
                <a:cs typeface="Calibri"/>
              </a:rPr>
              <a:t>o</a:t>
            </a:r>
            <a:r>
              <a:rPr sz="6000" b="1" spc="-35" dirty="0">
                <a:solidFill>
                  <a:srgbClr val="A6A6A6"/>
                </a:solidFill>
                <a:latin typeface="Calibri"/>
                <a:cs typeface="Calibri"/>
              </a:rPr>
              <a:t>r</a:t>
            </a:r>
            <a:r>
              <a:rPr sz="6000" b="1" spc="-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6000" b="1" spc="-20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6000" b="1" spc="-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6000" b="1" spc="-20" dirty="0">
                <a:solidFill>
                  <a:srgbClr val="FFC000"/>
                </a:solidFill>
                <a:latin typeface="Calibri"/>
                <a:cs typeface="Calibri"/>
              </a:rPr>
              <a:t>s</a:t>
            </a:r>
            <a:r>
              <a:rPr sz="6000" b="1" spc="-20" dirty="0">
                <a:solidFill>
                  <a:srgbClr val="FFFF00"/>
                </a:solidFill>
                <a:latin typeface="Calibri"/>
                <a:cs typeface="Calibri"/>
              </a:rPr>
              <a:t>t</a:t>
            </a:r>
            <a:r>
              <a:rPr sz="6000" b="1" spc="-20" dirty="0">
                <a:solidFill>
                  <a:srgbClr val="00FF00"/>
                </a:solidFill>
                <a:latin typeface="Calibri"/>
                <a:cs typeface="Calibri"/>
              </a:rPr>
              <a:t>e</a:t>
            </a:r>
            <a:r>
              <a:rPr sz="6000" b="1" spc="-20" dirty="0">
                <a:solidFill>
                  <a:srgbClr val="00AFEF"/>
                </a:solidFill>
                <a:latin typeface="Calibri"/>
                <a:cs typeface="Calibri"/>
              </a:rPr>
              <a:t>n</a:t>
            </a:r>
            <a:r>
              <a:rPr sz="6000" b="1" spc="-20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6000" b="1" spc="-2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6000" b="1" spc="-20" dirty="0">
                <a:solidFill>
                  <a:srgbClr val="6F2F9F"/>
                </a:solidFill>
                <a:latin typeface="Calibri"/>
                <a:cs typeface="Calibri"/>
              </a:rPr>
              <a:t>g</a:t>
            </a:r>
            <a:endParaRPr sz="6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18" y="1686305"/>
            <a:ext cx="164592" cy="24841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18" y="2875026"/>
            <a:ext cx="164592" cy="24841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18" y="3702558"/>
            <a:ext cx="164592" cy="2484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18" y="4530090"/>
            <a:ext cx="164592" cy="2484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18" y="5356085"/>
            <a:ext cx="164592" cy="24841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22782" y="1564386"/>
            <a:ext cx="8162925" cy="486219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5080" algn="l" rtl="0">
              <a:lnSpc>
                <a:spcPts val="2860"/>
              </a:lnSpc>
              <a:spcBef>
                <a:spcPts val="605"/>
              </a:spcBef>
              <a:tabLst>
                <a:tab pos="1376680" algn="l"/>
                <a:tab pos="3603625" algn="l"/>
                <a:tab pos="4471035" algn="l"/>
                <a:tab pos="6182360" algn="l"/>
                <a:tab pos="7606030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nt</a:t>
            </a:r>
            <a:r>
              <a:rPr sz="2800" spc="-5" dirty="0">
                <a:latin typeface="Calibri"/>
                <a:cs typeface="Calibri"/>
              </a:rPr>
              <a:t>er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3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70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ceme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io</a:t>
            </a:r>
            <a:r>
              <a:rPr sz="2800" spc="-85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emo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al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l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50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ame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and  </a:t>
            </a:r>
            <a:r>
              <a:rPr sz="2800" spc="-20" dirty="0">
                <a:latin typeface="Calibri"/>
                <a:cs typeface="Calibri"/>
              </a:rPr>
              <a:t>pubofemoral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ligament</a:t>
            </a:r>
            <a:endParaRPr sz="2800" dirty="0">
              <a:latin typeface="Calibri"/>
              <a:cs typeface="Calibri"/>
            </a:endParaRPr>
          </a:p>
          <a:p>
            <a:pPr marL="12700" marR="466090" algn="l" rtl="0">
              <a:lnSpc>
                <a:spcPts val="6520"/>
              </a:lnSpc>
              <a:spcBef>
                <a:spcPts val="715"/>
              </a:spcBef>
            </a:pPr>
            <a:r>
              <a:rPr sz="2800" spc="-20" dirty="0">
                <a:latin typeface="Calibri"/>
                <a:cs typeface="Calibri"/>
              </a:rPr>
              <a:t>Posterior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reinforcement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ischiofemoral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ligament.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00"/>
                </a:solidFill>
                <a:latin typeface="Calibri"/>
                <a:cs typeface="Calibri"/>
              </a:rPr>
              <a:t>Iliopsoas</a:t>
            </a:r>
            <a:r>
              <a:rPr sz="2800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00"/>
                </a:solidFill>
                <a:latin typeface="Calibri"/>
                <a:cs typeface="Calibri"/>
              </a:rPr>
              <a:t>Bursa</a:t>
            </a:r>
            <a:endParaRPr sz="2800" dirty="0">
              <a:latin typeface="Calibri"/>
              <a:cs typeface="Calibri"/>
            </a:endParaRPr>
          </a:p>
          <a:p>
            <a:pPr marL="12700" algn="l" rtl="0">
              <a:lnSpc>
                <a:spcPct val="100000"/>
              </a:lnSpc>
              <a:spcBef>
                <a:spcPts val="2410"/>
              </a:spcBef>
            </a:pPr>
            <a:r>
              <a:rPr sz="2800" spc="-10" dirty="0">
                <a:solidFill>
                  <a:srgbClr val="FFFF00"/>
                </a:solidFill>
                <a:latin typeface="Calibri"/>
                <a:cs typeface="Calibri"/>
              </a:rPr>
              <a:t>Deep</a:t>
            </a:r>
            <a:r>
              <a:rPr sz="28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FFFF00"/>
                </a:solidFill>
                <a:latin typeface="Calibri"/>
                <a:cs typeface="Calibri"/>
              </a:rPr>
              <a:t>Trochanteric</a:t>
            </a:r>
            <a:r>
              <a:rPr sz="280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00"/>
                </a:solidFill>
                <a:latin typeface="Calibri"/>
                <a:cs typeface="Calibri"/>
              </a:rPr>
              <a:t>Bursa</a:t>
            </a:r>
            <a:endParaRPr sz="2800" dirty="0">
              <a:latin typeface="Calibri"/>
              <a:cs typeface="Calibri"/>
            </a:endParaRPr>
          </a:p>
          <a:p>
            <a:pPr algn="l" rtl="0">
              <a:lnSpc>
                <a:spcPct val="100000"/>
              </a:lnSpc>
              <a:spcBef>
                <a:spcPts val="30"/>
              </a:spcBef>
            </a:pPr>
            <a:endParaRPr sz="2550" dirty="0">
              <a:latin typeface="Calibri"/>
              <a:cs typeface="Calibri"/>
            </a:endParaRPr>
          </a:p>
          <a:p>
            <a:pPr marL="12700" algn="l" rtl="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Femur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major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 smtClean="0">
                <a:latin typeface="Calibri"/>
                <a:cs typeface="Calibri"/>
              </a:rPr>
              <a:t>weigh</a:t>
            </a:r>
            <a:r>
              <a:rPr lang="ur-PK" sz="2800" spc="-10" dirty="0" smtClean="0">
                <a:latin typeface="Calibri"/>
                <a:cs typeface="Calibri"/>
              </a:rPr>
              <a:t> </a:t>
            </a:r>
            <a:r>
              <a:rPr sz="2800" spc="-10" dirty="0" err="1" smtClean="0">
                <a:latin typeface="Calibri"/>
                <a:cs typeface="Calibri"/>
              </a:rPr>
              <a:t>tbearing</a:t>
            </a:r>
            <a:r>
              <a:rPr sz="2800" dirty="0" smtClean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bone</a:t>
            </a:r>
            <a:endParaRPr sz="2800" dirty="0">
              <a:latin typeface="Calibri"/>
              <a:cs typeface="Calibri"/>
            </a:endParaRPr>
          </a:p>
          <a:p>
            <a:pPr algn="l" rtl="0">
              <a:lnSpc>
                <a:spcPct val="100000"/>
              </a:lnSpc>
              <a:spcBef>
                <a:spcPts val="20"/>
              </a:spcBef>
            </a:pPr>
            <a:endParaRPr sz="2400" dirty="0">
              <a:latin typeface="Calibri"/>
              <a:cs typeface="Calibri"/>
            </a:endParaRPr>
          </a:p>
          <a:p>
            <a:pPr marL="127000" algn="l" rtl="0">
              <a:lnSpc>
                <a:spcPct val="100000"/>
              </a:lnSpc>
              <a:tabLst>
                <a:tab pos="413384" algn="l"/>
              </a:tabLst>
            </a:pPr>
            <a:r>
              <a:rPr sz="2400" dirty="0">
                <a:latin typeface="Calibri"/>
                <a:cs typeface="Calibri"/>
              </a:rPr>
              <a:t>−	</a:t>
            </a:r>
            <a:r>
              <a:rPr sz="2400" spc="-10" dirty="0">
                <a:latin typeface="Calibri"/>
                <a:cs typeface="Calibri"/>
              </a:rPr>
              <a:t>Longest,</a:t>
            </a:r>
            <a:r>
              <a:rPr sz="2400" spc="-15" dirty="0">
                <a:latin typeface="Calibri"/>
                <a:cs typeface="Calibri"/>
              </a:rPr>
              <a:t> largest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strongest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body.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39520" y="336549"/>
            <a:ext cx="4187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5" dirty="0">
                <a:solidFill>
                  <a:srgbClr val="FFFFFF"/>
                </a:solidFill>
                <a:latin typeface="Calibri"/>
                <a:cs typeface="Calibri"/>
              </a:rPr>
              <a:t>Structure</a:t>
            </a:r>
            <a:r>
              <a:rPr sz="40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4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40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Hip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18" y="1696973"/>
            <a:ext cx="240792" cy="35509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18" y="2265426"/>
            <a:ext cx="240792" cy="35509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18" y="2835401"/>
            <a:ext cx="240792" cy="3550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18" y="3403853"/>
            <a:ext cx="240792" cy="3550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18" y="3972305"/>
            <a:ext cx="240792" cy="35509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18" y="4542282"/>
            <a:ext cx="240792" cy="35509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18" y="5110734"/>
            <a:ext cx="240792" cy="35509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480059" marR="5150485">
              <a:lnSpc>
                <a:spcPct val="93300"/>
              </a:lnSpc>
              <a:spcBef>
                <a:spcPts val="415"/>
              </a:spcBef>
            </a:pPr>
            <a:r>
              <a:rPr sz="4000" spc="-20" dirty="0"/>
              <a:t>Pelvic</a:t>
            </a:r>
            <a:r>
              <a:rPr sz="4000" spc="-65" dirty="0"/>
              <a:t> </a:t>
            </a:r>
            <a:r>
              <a:rPr sz="4000" spc="-20" dirty="0"/>
              <a:t>Girdle </a:t>
            </a:r>
            <a:r>
              <a:rPr sz="4000" spc="-890" dirty="0"/>
              <a:t> </a:t>
            </a:r>
            <a:r>
              <a:rPr sz="4000" spc="-15" dirty="0"/>
              <a:t>Flexion </a:t>
            </a:r>
            <a:r>
              <a:rPr sz="4000" spc="-10" dirty="0"/>
              <a:t> Extension </a:t>
            </a:r>
            <a:r>
              <a:rPr sz="4000" spc="-5" dirty="0"/>
              <a:t> Abduction </a:t>
            </a:r>
            <a:r>
              <a:rPr sz="4000" dirty="0"/>
              <a:t> </a:t>
            </a:r>
            <a:r>
              <a:rPr sz="4000" spc="-5" dirty="0"/>
              <a:t>Adduction</a:t>
            </a:r>
            <a:endParaRPr sz="4000"/>
          </a:p>
          <a:p>
            <a:pPr marL="480059" marR="5080">
              <a:lnSpc>
                <a:spcPts val="4480"/>
              </a:lnSpc>
              <a:spcBef>
                <a:spcPts val="105"/>
              </a:spcBef>
            </a:pPr>
            <a:r>
              <a:rPr sz="4000" spc="-5" dirty="0"/>
              <a:t>Medial</a:t>
            </a:r>
            <a:r>
              <a:rPr sz="4000" spc="-20" dirty="0"/>
              <a:t> </a:t>
            </a:r>
            <a:r>
              <a:rPr sz="4000" spc="-5" dirty="0"/>
              <a:t>and</a:t>
            </a:r>
            <a:r>
              <a:rPr sz="4000" dirty="0"/>
              <a:t> </a:t>
            </a:r>
            <a:r>
              <a:rPr sz="4000" spc="-25" dirty="0"/>
              <a:t>Lateral</a:t>
            </a:r>
            <a:r>
              <a:rPr sz="4000" spc="-15" dirty="0"/>
              <a:t> </a:t>
            </a:r>
            <a:r>
              <a:rPr sz="4000" spc="-25" dirty="0"/>
              <a:t>Rotation </a:t>
            </a:r>
            <a:r>
              <a:rPr sz="4000" spc="-5" dirty="0"/>
              <a:t>of </a:t>
            </a:r>
            <a:r>
              <a:rPr sz="4000" spc="-20" dirty="0"/>
              <a:t>Femur </a:t>
            </a:r>
            <a:r>
              <a:rPr sz="4000" spc="-890" dirty="0"/>
              <a:t> </a:t>
            </a:r>
            <a:r>
              <a:rPr sz="4000" spc="-25" dirty="0"/>
              <a:t>Horizontal</a:t>
            </a:r>
            <a:r>
              <a:rPr sz="4000" spc="-10" dirty="0"/>
              <a:t> </a:t>
            </a:r>
            <a:r>
              <a:rPr sz="4000" spc="-5" dirty="0"/>
              <a:t>Abduction</a:t>
            </a:r>
            <a:r>
              <a:rPr sz="4000" spc="-15" dirty="0"/>
              <a:t> </a:t>
            </a:r>
            <a:r>
              <a:rPr sz="4000" spc="-5" dirty="0"/>
              <a:t>and</a:t>
            </a:r>
            <a:r>
              <a:rPr sz="4000" spc="-10" dirty="0"/>
              <a:t> </a:t>
            </a:r>
            <a:r>
              <a:rPr sz="4000" spc="-5" dirty="0"/>
              <a:t>Adduction</a:t>
            </a:r>
            <a:endParaRPr sz="4000"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37996" y="336549"/>
            <a:ext cx="47364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5" dirty="0">
                <a:solidFill>
                  <a:srgbClr val="FFFFFF"/>
                </a:solidFill>
                <a:latin typeface="Calibri"/>
                <a:cs typeface="Calibri"/>
              </a:rPr>
              <a:t>Movements</a:t>
            </a:r>
            <a:r>
              <a:rPr sz="4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3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4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Hip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18" y="1693926"/>
            <a:ext cx="216408" cy="3200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18" y="3051810"/>
            <a:ext cx="216408" cy="3200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18" y="3569970"/>
            <a:ext cx="216408" cy="3200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18" y="4552950"/>
            <a:ext cx="216408" cy="32003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22782" y="1540002"/>
            <a:ext cx="8167370" cy="48885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 rtl="0">
              <a:lnSpc>
                <a:spcPts val="409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During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swing </a:t>
            </a:r>
            <a:r>
              <a:rPr sz="3600" dirty="0">
                <a:latin typeface="Calibri"/>
                <a:cs typeface="Calibri"/>
              </a:rPr>
              <a:t>phase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of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walking:</a:t>
            </a:r>
            <a:endParaRPr sz="3600" dirty="0">
              <a:latin typeface="Calibri"/>
              <a:cs typeface="Calibri"/>
            </a:endParaRPr>
          </a:p>
          <a:p>
            <a:pPr marL="413384" marR="8890" indent="-287020" algn="just" rtl="0">
              <a:lnSpc>
                <a:spcPts val="3270"/>
              </a:lnSpc>
              <a:spcBef>
                <a:spcPts val="350"/>
              </a:spcBef>
            </a:pPr>
            <a:r>
              <a:rPr sz="3200" dirty="0">
                <a:latin typeface="Calibri"/>
                <a:cs typeface="Calibri"/>
              </a:rPr>
              <a:t>− </a:t>
            </a:r>
            <a:r>
              <a:rPr sz="3200" spc="-10" dirty="0">
                <a:latin typeface="Calibri"/>
                <a:cs typeface="Calibri"/>
              </a:rPr>
              <a:t>Compression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on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hip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approx.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same</a:t>
            </a:r>
            <a:r>
              <a:rPr sz="3200" dirty="0">
                <a:latin typeface="Calibri"/>
                <a:cs typeface="Calibri"/>
              </a:rPr>
              <a:t> as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body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weight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(due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muscle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tension)</a:t>
            </a:r>
            <a:endParaRPr sz="3200" dirty="0">
              <a:latin typeface="Calibri"/>
              <a:cs typeface="Calibri"/>
            </a:endParaRPr>
          </a:p>
          <a:p>
            <a:pPr marL="12700" algn="just" rtl="0">
              <a:lnSpc>
                <a:spcPts val="3915"/>
              </a:lnSpc>
            </a:pPr>
            <a:r>
              <a:rPr sz="3600" spc="-5" dirty="0">
                <a:solidFill>
                  <a:srgbClr val="002060"/>
                </a:solidFill>
                <a:latin typeface="Calibri"/>
                <a:cs typeface="Calibri"/>
              </a:rPr>
              <a:t>Increases</a:t>
            </a:r>
            <a:r>
              <a:rPr sz="3600" spc="-4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002060"/>
                </a:solidFill>
                <a:latin typeface="Calibri"/>
                <a:cs typeface="Calibri"/>
              </a:rPr>
              <a:t>with </a:t>
            </a:r>
            <a:r>
              <a:rPr sz="3600" spc="-10" dirty="0">
                <a:solidFill>
                  <a:srgbClr val="002060"/>
                </a:solidFill>
                <a:latin typeface="Calibri"/>
                <a:cs typeface="Calibri"/>
              </a:rPr>
              <a:t>hard-soled</a:t>
            </a:r>
            <a:r>
              <a:rPr sz="3600" spc="-5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002060"/>
                </a:solidFill>
                <a:latin typeface="Calibri"/>
                <a:cs typeface="Calibri"/>
              </a:rPr>
              <a:t>shoes</a:t>
            </a:r>
            <a:endParaRPr sz="360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2700" marR="6350" algn="just" rtl="0">
              <a:lnSpc>
                <a:spcPts val="3670"/>
              </a:lnSpc>
              <a:spcBef>
                <a:spcPts val="545"/>
              </a:spcBef>
            </a:pPr>
            <a:r>
              <a:rPr sz="3600" spc="-10" dirty="0">
                <a:latin typeface="Calibri"/>
                <a:cs typeface="Calibri"/>
              </a:rPr>
              <a:t>Increases </a:t>
            </a:r>
            <a:r>
              <a:rPr sz="3600" spc="-5" dirty="0">
                <a:latin typeface="Calibri"/>
                <a:cs typeface="Calibri"/>
              </a:rPr>
              <a:t>with </a:t>
            </a:r>
            <a:r>
              <a:rPr sz="3600" spc="-20" dirty="0">
                <a:latin typeface="Calibri"/>
                <a:cs typeface="Calibri"/>
              </a:rPr>
              <a:t>gait </a:t>
            </a:r>
            <a:r>
              <a:rPr sz="3600" spc="-15" dirty="0">
                <a:latin typeface="Calibri"/>
                <a:cs typeface="Calibri"/>
              </a:rPr>
              <a:t>increases </a:t>
            </a:r>
            <a:r>
              <a:rPr sz="3600" spc="-10" dirty="0">
                <a:latin typeface="Calibri"/>
                <a:cs typeface="Calibri"/>
              </a:rPr>
              <a:t>(both support 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and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swing </a:t>
            </a:r>
            <a:r>
              <a:rPr sz="3600" dirty="0">
                <a:latin typeface="Calibri"/>
                <a:cs typeface="Calibri"/>
              </a:rPr>
              <a:t>phase)</a:t>
            </a:r>
          </a:p>
          <a:p>
            <a:pPr marL="12700" marR="5080" algn="just" rtl="0">
              <a:lnSpc>
                <a:spcPct val="85000"/>
              </a:lnSpc>
              <a:spcBef>
                <a:spcPts val="385"/>
              </a:spcBef>
            </a:pP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Body</a:t>
            </a:r>
            <a:r>
              <a:rPr sz="36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FF0000"/>
                </a:solidFill>
                <a:latin typeface="Calibri"/>
                <a:cs typeface="Calibri"/>
              </a:rPr>
              <a:t>weight,</a:t>
            </a:r>
            <a:r>
              <a:rPr sz="3600" spc="7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impact</a:t>
            </a:r>
            <a:r>
              <a:rPr sz="36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25" dirty="0">
                <a:solidFill>
                  <a:srgbClr val="FF0000"/>
                </a:solidFill>
                <a:latin typeface="Calibri"/>
                <a:cs typeface="Calibri"/>
              </a:rPr>
              <a:t>forces</a:t>
            </a:r>
            <a:r>
              <a:rPr sz="3600" spc="-20" dirty="0">
                <a:solidFill>
                  <a:srgbClr val="FF0000"/>
                </a:solidFill>
                <a:latin typeface="Calibri"/>
                <a:cs typeface="Calibri"/>
              </a:rPr>
              <a:t> translated </a:t>
            </a:r>
            <a:r>
              <a:rPr sz="36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25" dirty="0">
                <a:solidFill>
                  <a:srgbClr val="FF0000"/>
                </a:solidFill>
                <a:latin typeface="Calibri"/>
                <a:cs typeface="Calibri"/>
              </a:rPr>
              <a:t>upward </a:t>
            </a:r>
            <a:r>
              <a:rPr sz="3600" spc="-5" dirty="0" smtClean="0">
                <a:solidFill>
                  <a:srgbClr val="FF0000"/>
                </a:solidFill>
                <a:latin typeface="Calibri"/>
                <a:cs typeface="Calibri"/>
              </a:rPr>
              <a:t>thr</a:t>
            </a:r>
            <a:r>
              <a:rPr lang="en-US" sz="3600" spc="-5" dirty="0" smtClean="0">
                <a:solidFill>
                  <a:srgbClr val="FF0000"/>
                </a:solidFill>
                <a:latin typeface="Calibri"/>
                <a:cs typeface="Calibri"/>
              </a:rPr>
              <a:t>ough</a:t>
            </a:r>
            <a:r>
              <a:rPr sz="3600" spc="-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30" dirty="0">
                <a:solidFill>
                  <a:srgbClr val="FF0000"/>
                </a:solidFill>
                <a:latin typeface="Calibri"/>
                <a:cs typeface="Calibri"/>
              </a:rPr>
              <a:t>skeleton </a:t>
            </a:r>
            <a:r>
              <a:rPr sz="3600" spc="-20" dirty="0">
                <a:solidFill>
                  <a:srgbClr val="FF0000"/>
                </a:solidFill>
                <a:latin typeface="Calibri"/>
                <a:cs typeface="Calibri"/>
              </a:rPr>
              <a:t>from </a:t>
            </a:r>
            <a:r>
              <a:rPr sz="3600" spc="-30" dirty="0">
                <a:solidFill>
                  <a:srgbClr val="FF0000"/>
                </a:solidFill>
                <a:latin typeface="Calibri"/>
                <a:cs typeface="Calibri"/>
              </a:rPr>
              <a:t>feet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muscle </a:t>
            </a:r>
            <a:r>
              <a:rPr sz="36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tension </a:t>
            </a:r>
            <a:r>
              <a:rPr sz="3600" spc="-15" dirty="0">
                <a:solidFill>
                  <a:srgbClr val="FF0000"/>
                </a:solidFill>
                <a:latin typeface="Calibri"/>
                <a:cs typeface="Calibri"/>
              </a:rPr>
              <a:t>contribute </a:t>
            </a:r>
            <a:r>
              <a:rPr sz="3600" spc="-2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3600" spc="-15" dirty="0">
                <a:solidFill>
                  <a:srgbClr val="FF0000"/>
                </a:solidFill>
                <a:latin typeface="Calibri"/>
                <a:cs typeface="Calibri"/>
              </a:rPr>
              <a:t>compressive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load </a:t>
            </a:r>
            <a:r>
              <a:rPr sz="3600" spc="-5" dirty="0">
                <a:solidFill>
                  <a:srgbClr val="FF0000"/>
                </a:solidFill>
                <a:latin typeface="Calibri"/>
                <a:cs typeface="Calibri"/>
              </a:rPr>
              <a:t>on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 hip.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9520" y="336549"/>
            <a:ext cx="3552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Loads</a:t>
            </a:r>
            <a:r>
              <a:rPr sz="4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4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Hip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18" y="1693926"/>
            <a:ext cx="216408" cy="3200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18" y="2676905"/>
            <a:ext cx="216408" cy="3200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18" y="3193542"/>
            <a:ext cx="216408" cy="3200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18" y="3711702"/>
            <a:ext cx="216408" cy="3200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18" y="5161026"/>
            <a:ext cx="216408" cy="32004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18" y="5677649"/>
            <a:ext cx="216408" cy="32004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22782" y="1540002"/>
            <a:ext cx="8166100" cy="4637167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 marR="5080" algn="l" rtl="0">
              <a:lnSpc>
                <a:spcPts val="3670"/>
              </a:lnSpc>
              <a:spcBef>
                <a:spcPts val="760"/>
              </a:spcBef>
              <a:tabLst>
                <a:tab pos="838835" algn="l"/>
                <a:tab pos="2313940" algn="l"/>
                <a:tab pos="4365625" algn="l"/>
                <a:tab pos="5767705" algn="l"/>
                <a:tab pos="7153275" algn="l"/>
              </a:tabLst>
            </a:pPr>
            <a:r>
              <a:rPr sz="3600" dirty="0">
                <a:latin typeface="Calibri"/>
                <a:cs typeface="Calibri"/>
              </a:rPr>
              <a:t>A	la</a:t>
            </a:r>
            <a:r>
              <a:rPr sz="3600" spc="-55" dirty="0">
                <a:latin typeface="Calibri"/>
                <a:cs typeface="Calibri"/>
              </a:rPr>
              <a:t>r</a:t>
            </a:r>
            <a:r>
              <a:rPr sz="3600" spc="-40" dirty="0">
                <a:latin typeface="Calibri"/>
                <a:cs typeface="Calibri"/>
              </a:rPr>
              <a:t>g</a:t>
            </a:r>
            <a:r>
              <a:rPr sz="3600" dirty="0">
                <a:latin typeface="Calibri"/>
                <a:cs typeface="Calibri"/>
              </a:rPr>
              <a:t>e	</a:t>
            </a:r>
            <a:r>
              <a:rPr sz="3600" spc="-70" dirty="0">
                <a:latin typeface="Calibri"/>
                <a:cs typeface="Calibri"/>
              </a:rPr>
              <a:t>s</a:t>
            </a:r>
            <a:r>
              <a:rPr sz="3600" spc="-10" dirty="0">
                <a:latin typeface="Calibri"/>
                <a:cs typeface="Calibri"/>
              </a:rPr>
              <a:t>y</a:t>
            </a:r>
            <a:r>
              <a:rPr sz="3600" spc="-5" dirty="0">
                <a:latin typeface="Calibri"/>
                <a:cs typeface="Calibri"/>
              </a:rPr>
              <a:t>n</a:t>
            </a:r>
            <a:r>
              <a:rPr sz="3600" spc="-20" dirty="0">
                <a:latin typeface="Calibri"/>
                <a:cs typeface="Calibri"/>
              </a:rPr>
              <a:t>o</a:t>
            </a:r>
            <a:r>
              <a:rPr sz="3600" dirty="0">
                <a:latin typeface="Calibri"/>
                <a:cs typeface="Calibri"/>
              </a:rPr>
              <a:t>vial	</a:t>
            </a:r>
            <a:r>
              <a:rPr sz="3600" spc="-5" dirty="0">
                <a:latin typeface="Calibri"/>
                <a:cs typeface="Calibri"/>
              </a:rPr>
              <a:t>joi</a:t>
            </a:r>
            <a:r>
              <a:rPr sz="3600" spc="-40" dirty="0">
                <a:latin typeface="Calibri"/>
                <a:cs typeface="Calibri"/>
              </a:rPr>
              <a:t>n</a:t>
            </a:r>
            <a:r>
              <a:rPr sz="3600" dirty="0">
                <a:latin typeface="Calibri"/>
                <a:cs typeface="Calibri"/>
              </a:rPr>
              <a:t>t	wi</a:t>
            </a:r>
            <a:r>
              <a:rPr sz="3600" spc="-15" dirty="0">
                <a:latin typeface="Calibri"/>
                <a:cs typeface="Calibri"/>
              </a:rPr>
              <a:t>t</a:t>
            </a:r>
            <a:r>
              <a:rPr sz="3600" dirty="0">
                <a:latin typeface="Calibri"/>
                <a:cs typeface="Calibri"/>
              </a:rPr>
              <a:t>h	</a:t>
            </a:r>
            <a:r>
              <a:rPr sz="3600" spc="-20" dirty="0">
                <a:latin typeface="Calibri"/>
                <a:cs typeface="Calibri"/>
              </a:rPr>
              <a:t>t</a:t>
            </a:r>
            <a:r>
              <a:rPr sz="3600" spc="-5" dirty="0">
                <a:latin typeface="Calibri"/>
                <a:cs typeface="Calibri"/>
              </a:rPr>
              <a:t>h</a:t>
            </a:r>
            <a:r>
              <a:rPr sz="3600" spc="-55" dirty="0">
                <a:latin typeface="Calibri"/>
                <a:cs typeface="Calibri"/>
              </a:rPr>
              <a:t>r</a:t>
            </a:r>
            <a:r>
              <a:rPr sz="3600" dirty="0">
                <a:latin typeface="Calibri"/>
                <a:cs typeface="Calibri"/>
              </a:rPr>
              <a:t>ee  </a:t>
            </a:r>
            <a:r>
              <a:rPr sz="3600" spc="-5" dirty="0">
                <a:latin typeface="Calibri"/>
                <a:cs typeface="Calibri"/>
              </a:rPr>
              <a:t>articulations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within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joint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capsule.</a:t>
            </a:r>
            <a:endParaRPr sz="3600" dirty="0">
              <a:latin typeface="Calibri"/>
              <a:cs typeface="Calibri"/>
            </a:endParaRPr>
          </a:p>
          <a:p>
            <a:pPr marL="12700" marR="4811395" algn="l" rtl="0">
              <a:lnSpc>
                <a:spcPts val="4070"/>
              </a:lnSpc>
              <a:spcBef>
                <a:spcPts val="85"/>
              </a:spcBef>
            </a:pPr>
            <a:r>
              <a:rPr sz="3600" spc="-15" dirty="0">
                <a:solidFill>
                  <a:srgbClr val="002060"/>
                </a:solidFill>
                <a:latin typeface="Calibri"/>
                <a:cs typeface="Calibri"/>
              </a:rPr>
              <a:t>Tibiofemoral</a:t>
            </a:r>
            <a:r>
              <a:rPr sz="3600" spc="-13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002060"/>
                </a:solidFill>
                <a:latin typeface="Calibri"/>
                <a:cs typeface="Calibri"/>
              </a:rPr>
              <a:t>Joint </a:t>
            </a:r>
            <a:r>
              <a:rPr sz="3600" spc="-8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02060"/>
                </a:solidFill>
                <a:latin typeface="Calibri"/>
                <a:cs typeface="Calibri"/>
              </a:rPr>
              <a:t>Menisci</a:t>
            </a:r>
          </a:p>
          <a:p>
            <a:pPr marL="12700" marR="5080" algn="just" rtl="0">
              <a:lnSpc>
                <a:spcPts val="3670"/>
              </a:lnSpc>
              <a:spcBef>
                <a:spcPts val="325"/>
              </a:spcBef>
            </a:pPr>
            <a:r>
              <a:rPr sz="3600" spc="-15" dirty="0" smtClean="0">
                <a:solidFill>
                  <a:srgbClr val="002060"/>
                </a:solidFill>
                <a:latin typeface="Calibri"/>
                <a:cs typeface="Calibri"/>
              </a:rPr>
              <a:t>Ligaments:</a:t>
            </a:r>
            <a:r>
              <a:rPr lang="ur-PK" sz="3600" spc="78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n-US" sz="3600" dirty="0" smtClean="0">
                <a:solidFill>
                  <a:srgbClr val="002060"/>
                </a:solidFill>
                <a:latin typeface="Calibri"/>
                <a:cs typeface="Calibri"/>
              </a:rPr>
              <a:t>T</a:t>
            </a:r>
            <a:r>
              <a:rPr sz="3600" dirty="0" smtClean="0">
                <a:solidFill>
                  <a:srgbClr val="002060"/>
                </a:solidFill>
                <a:latin typeface="Calibri"/>
                <a:cs typeface="Calibri"/>
              </a:rPr>
              <a:t>ibial</a:t>
            </a:r>
            <a:r>
              <a:rPr sz="3600" spc="5" dirty="0" smtClean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002060"/>
                </a:solidFill>
                <a:latin typeface="Calibri"/>
                <a:cs typeface="Calibri"/>
              </a:rPr>
              <a:t>and</a:t>
            </a:r>
            <a:r>
              <a:rPr sz="3600" spc="-5" dirty="0">
                <a:solidFill>
                  <a:srgbClr val="002060"/>
                </a:solidFill>
                <a:latin typeface="Calibri"/>
                <a:cs typeface="Calibri"/>
              </a:rPr>
              <a:t> fibular</a:t>
            </a:r>
            <a:r>
              <a:rPr sz="36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600" spc="-20" dirty="0">
                <a:solidFill>
                  <a:srgbClr val="002060"/>
                </a:solidFill>
                <a:latin typeface="Calibri"/>
                <a:cs typeface="Calibri"/>
              </a:rPr>
              <a:t>collateral, </a:t>
            </a:r>
            <a:r>
              <a:rPr sz="3600" spc="-15" dirty="0">
                <a:solidFill>
                  <a:srgbClr val="002060"/>
                </a:solidFill>
                <a:latin typeface="Calibri"/>
                <a:cs typeface="Calibri"/>
              </a:rPr>
              <a:t> anterior</a:t>
            </a:r>
            <a:r>
              <a:rPr sz="3600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02060"/>
                </a:solidFill>
                <a:latin typeface="Calibri"/>
                <a:cs typeface="Calibri"/>
              </a:rPr>
              <a:t>and</a:t>
            </a:r>
            <a:r>
              <a:rPr sz="3600" spc="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002060"/>
                </a:solidFill>
                <a:latin typeface="Calibri"/>
                <a:cs typeface="Calibri"/>
              </a:rPr>
              <a:t>posterior</a:t>
            </a:r>
            <a:r>
              <a:rPr sz="3600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002060"/>
                </a:solidFill>
                <a:latin typeface="Calibri"/>
                <a:cs typeface="Calibri"/>
              </a:rPr>
              <a:t>cruciate,</a:t>
            </a:r>
            <a:r>
              <a:rPr sz="3600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002060"/>
                </a:solidFill>
                <a:latin typeface="Calibri"/>
                <a:cs typeface="Calibri"/>
              </a:rPr>
              <a:t>iliotibial </a:t>
            </a:r>
            <a:r>
              <a:rPr sz="36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002060"/>
                </a:solidFill>
                <a:latin typeface="Calibri"/>
                <a:cs typeface="Calibri"/>
              </a:rPr>
              <a:t>band</a:t>
            </a:r>
            <a:endParaRPr sz="360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2700" marR="3537585" algn="just" rtl="0">
              <a:lnSpc>
                <a:spcPts val="4070"/>
              </a:lnSpc>
              <a:spcBef>
                <a:spcPts val="85"/>
              </a:spcBef>
            </a:pPr>
            <a:r>
              <a:rPr sz="3600" spc="-25" dirty="0" smtClean="0">
                <a:solidFill>
                  <a:srgbClr val="002060"/>
                </a:solidFill>
                <a:latin typeface="Calibri"/>
                <a:cs typeface="Calibri"/>
              </a:rPr>
              <a:t>Patellofe</a:t>
            </a:r>
            <a:r>
              <a:rPr lang="en-US" sz="3600" spc="-25" dirty="0" smtClean="0">
                <a:solidFill>
                  <a:srgbClr val="002060"/>
                </a:solidFill>
                <a:latin typeface="Calibri"/>
                <a:cs typeface="Calibri"/>
              </a:rPr>
              <a:t>moral</a:t>
            </a:r>
            <a:r>
              <a:rPr lang="ur-PK" sz="3600" spc="-2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600" spc="-10" dirty="0" smtClean="0">
                <a:solidFill>
                  <a:srgbClr val="002060"/>
                </a:solidFill>
                <a:latin typeface="Calibri"/>
                <a:cs typeface="Calibri"/>
              </a:rPr>
              <a:t>Joint</a:t>
            </a:r>
            <a:r>
              <a:rPr lang="ur-PK" sz="3600" spc="-10" dirty="0" smtClean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600" spc="-5" dirty="0" smtClean="0">
                <a:solidFill>
                  <a:srgbClr val="002060"/>
                </a:solidFill>
                <a:latin typeface="Calibri"/>
                <a:cs typeface="Calibri"/>
              </a:rPr>
              <a:t>Capsule</a:t>
            </a:r>
            <a:r>
              <a:rPr sz="3600" spc="-30" dirty="0" smtClean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02060"/>
                </a:solidFill>
                <a:latin typeface="Calibri"/>
                <a:cs typeface="Calibri"/>
              </a:rPr>
              <a:t>and</a:t>
            </a:r>
            <a:r>
              <a:rPr sz="3600" spc="-2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600" spc="-15" dirty="0">
                <a:solidFill>
                  <a:srgbClr val="002060"/>
                </a:solidFill>
                <a:latin typeface="Calibri"/>
                <a:cs typeface="Calibri"/>
              </a:rPr>
              <a:t>Bursae</a:t>
            </a:r>
            <a:endParaRPr sz="3600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39520" y="336549"/>
            <a:ext cx="4524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5" dirty="0">
                <a:solidFill>
                  <a:srgbClr val="FFFFFF"/>
                </a:solidFill>
                <a:latin typeface="Calibri"/>
                <a:cs typeface="Calibri"/>
              </a:rPr>
              <a:t>Structure</a:t>
            </a:r>
            <a:r>
              <a:rPr sz="40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4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4000" b="1" spc="-15" dirty="0">
                <a:solidFill>
                  <a:srgbClr val="FFFFFF"/>
                </a:solidFill>
                <a:latin typeface="Calibri"/>
                <a:cs typeface="Calibri"/>
              </a:rPr>
              <a:t>Knee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71600"/>
            <a:ext cx="6952811" cy="4572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267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666750"/>
            <a:ext cx="5362575" cy="5524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55546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18" y="1696973"/>
            <a:ext cx="240792" cy="35509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18" y="3702558"/>
            <a:ext cx="240792" cy="3550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518" y="5359133"/>
            <a:ext cx="240792" cy="35509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0059">
              <a:lnSpc>
                <a:spcPts val="4540"/>
              </a:lnSpc>
              <a:spcBef>
                <a:spcPts val="95"/>
              </a:spcBef>
            </a:pPr>
            <a:r>
              <a:rPr sz="4000" spc="-20" dirty="0"/>
              <a:t>Flexion</a:t>
            </a:r>
            <a:r>
              <a:rPr sz="4000" spc="5" dirty="0"/>
              <a:t> </a:t>
            </a:r>
            <a:r>
              <a:rPr sz="4000" spc="-5" dirty="0"/>
              <a:t>and</a:t>
            </a:r>
            <a:r>
              <a:rPr sz="4000" spc="-15" dirty="0"/>
              <a:t> </a:t>
            </a:r>
            <a:r>
              <a:rPr sz="4000" spc="-10" dirty="0"/>
              <a:t>Extension</a:t>
            </a:r>
            <a:endParaRPr sz="4000"/>
          </a:p>
          <a:p>
            <a:pPr marL="594360">
              <a:lnSpc>
                <a:spcPts val="3785"/>
              </a:lnSpc>
            </a:pPr>
            <a:r>
              <a:rPr dirty="0"/>
              <a:t>−</a:t>
            </a:r>
            <a:r>
              <a:rPr spc="-355" dirty="0"/>
              <a:t> </a:t>
            </a:r>
            <a:r>
              <a:rPr spc="-75" dirty="0"/>
              <a:t>P</a:t>
            </a:r>
            <a:r>
              <a:rPr spc="-5" dirty="0"/>
              <a:t>opli</a:t>
            </a:r>
            <a:r>
              <a:rPr spc="-45" dirty="0"/>
              <a:t>t</a:t>
            </a:r>
            <a:r>
              <a:rPr dirty="0"/>
              <a:t>eus</a:t>
            </a:r>
          </a:p>
          <a:p>
            <a:pPr marL="594360">
              <a:lnSpc>
                <a:spcPts val="4045"/>
              </a:lnSpc>
            </a:pPr>
            <a:r>
              <a:rPr dirty="0"/>
              <a:t>−</a:t>
            </a:r>
            <a:r>
              <a:rPr spc="-355" dirty="0"/>
              <a:t> </a:t>
            </a:r>
            <a:r>
              <a:rPr dirty="0"/>
              <a:t>Qu</a:t>
            </a:r>
            <a:r>
              <a:rPr spc="10" dirty="0"/>
              <a:t>a</a:t>
            </a:r>
            <a:r>
              <a:rPr spc="-5" dirty="0"/>
              <a:t>dri</a:t>
            </a:r>
            <a:r>
              <a:rPr spc="5" dirty="0"/>
              <a:t>c</a:t>
            </a:r>
            <a:r>
              <a:rPr dirty="0"/>
              <a:t>e</a:t>
            </a:r>
            <a:r>
              <a:rPr spc="-20" dirty="0"/>
              <a:t>p</a:t>
            </a:r>
            <a:r>
              <a:rPr dirty="0"/>
              <a:t>s</a:t>
            </a:r>
          </a:p>
          <a:p>
            <a:pPr marL="467359">
              <a:lnSpc>
                <a:spcPct val="100000"/>
              </a:lnSpc>
              <a:spcBef>
                <a:spcPts val="10"/>
              </a:spcBef>
            </a:pPr>
            <a:endParaRPr sz="3400"/>
          </a:p>
          <a:p>
            <a:pPr marL="480059" marR="5080">
              <a:lnSpc>
                <a:spcPts val="4079"/>
              </a:lnSpc>
              <a:spcBef>
                <a:spcPts val="5"/>
              </a:spcBef>
              <a:tabLst>
                <a:tab pos="2540635" algn="l"/>
                <a:tab pos="3621404" algn="l"/>
                <a:tab pos="5410835" algn="l"/>
                <a:tab pos="7843520" algn="l"/>
              </a:tabLst>
            </a:pPr>
            <a:r>
              <a:rPr sz="4000" spc="-90" dirty="0"/>
              <a:t>R</a:t>
            </a:r>
            <a:r>
              <a:rPr sz="4000" spc="-10" dirty="0"/>
              <a:t>o</a:t>
            </a:r>
            <a:r>
              <a:rPr sz="4000" spc="-50" dirty="0"/>
              <a:t>t</a:t>
            </a:r>
            <a:r>
              <a:rPr sz="4000" spc="-40" dirty="0"/>
              <a:t>a</a:t>
            </a:r>
            <a:r>
              <a:rPr sz="4000" spc="-5" dirty="0"/>
              <a:t>tion</a:t>
            </a:r>
            <a:r>
              <a:rPr sz="4000" dirty="0"/>
              <a:t>	</a:t>
            </a:r>
            <a:r>
              <a:rPr sz="4000" spc="-5" dirty="0"/>
              <a:t>and</a:t>
            </a:r>
            <a:r>
              <a:rPr sz="4000" dirty="0"/>
              <a:t>	</a:t>
            </a:r>
            <a:r>
              <a:rPr sz="4000" spc="-95" dirty="0"/>
              <a:t>P</a:t>
            </a:r>
            <a:r>
              <a:rPr sz="4000" spc="-5" dirty="0"/>
              <a:t>assi</a:t>
            </a:r>
            <a:r>
              <a:rPr sz="4000" spc="-45" dirty="0"/>
              <a:t>v</a:t>
            </a:r>
            <a:r>
              <a:rPr sz="4000" spc="-5" dirty="0"/>
              <a:t>e</a:t>
            </a:r>
            <a:r>
              <a:rPr sz="4000" dirty="0"/>
              <a:t>	</a:t>
            </a:r>
            <a:r>
              <a:rPr sz="4000" spc="-5" dirty="0"/>
              <a:t>Abduction</a:t>
            </a:r>
            <a:r>
              <a:rPr sz="4000" dirty="0"/>
              <a:t>	</a:t>
            </a:r>
            <a:r>
              <a:rPr sz="4000" spc="-5" dirty="0"/>
              <a:t>and  Adduction</a:t>
            </a:r>
            <a:endParaRPr sz="4000"/>
          </a:p>
          <a:p>
            <a:pPr marL="467359">
              <a:lnSpc>
                <a:spcPct val="100000"/>
              </a:lnSpc>
            </a:pPr>
            <a:endParaRPr sz="3400"/>
          </a:p>
          <a:p>
            <a:pPr marL="480059">
              <a:lnSpc>
                <a:spcPct val="100000"/>
              </a:lnSpc>
            </a:pPr>
            <a:r>
              <a:rPr sz="4000" spc="-30" dirty="0"/>
              <a:t>Patellofemoral</a:t>
            </a:r>
            <a:r>
              <a:rPr sz="4000" spc="-20" dirty="0"/>
              <a:t> </a:t>
            </a:r>
            <a:r>
              <a:rPr sz="4000" spc="-10" dirty="0"/>
              <a:t>Joint</a:t>
            </a:r>
            <a:r>
              <a:rPr sz="4000" spc="-15" dirty="0"/>
              <a:t> </a:t>
            </a:r>
            <a:r>
              <a:rPr sz="4000" spc="-5" dirty="0"/>
              <a:t>Motion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9520" y="336549"/>
            <a:ext cx="50736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5" dirty="0">
                <a:solidFill>
                  <a:srgbClr val="FFFFFF"/>
                </a:solidFill>
                <a:latin typeface="Calibri"/>
                <a:cs typeface="Calibri"/>
              </a:rPr>
              <a:t>Movements</a:t>
            </a:r>
            <a:r>
              <a:rPr sz="4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3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4000" b="1" spc="-5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40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1" spc="-20" dirty="0">
                <a:solidFill>
                  <a:srgbClr val="FFFFFF"/>
                </a:solidFill>
                <a:latin typeface="Calibri"/>
                <a:cs typeface="Calibri"/>
              </a:rPr>
              <a:t>Knee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235</Words>
  <Application>Microsoft Office PowerPoint</Application>
  <PresentationFormat>On-screen Show (4:3)</PresentationFormat>
  <Paragraphs>97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The Biomechanics of the  Human Lower Extremity Prepared by Dr.Atif Nazir</vt:lpstr>
      <vt:lpstr>Objectives</vt:lpstr>
      <vt:lpstr>Structure of the Hip</vt:lpstr>
      <vt:lpstr>Movements at the Hip</vt:lpstr>
      <vt:lpstr>Loads on the Hip</vt:lpstr>
      <vt:lpstr>Structure of the Knee</vt:lpstr>
      <vt:lpstr>PowerPoint Presentation</vt:lpstr>
      <vt:lpstr>PowerPoint Presentation</vt:lpstr>
      <vt:lpstr>Movements at the Knee</vt:lpstr>
      <vt:lpstr>PowerPoint Presentation</vt:lpstr>
      <vt:lpstr>Loads on the Knee</vt:lpstr>
      <vt:lpstr>Movements of the ankle:</vt:lpstr>
      <vt:lpstr>Structure of the Foot</vt:lpstr>
      <vt:lpstr>Muscles of the Foot</vt:lpstr>
      <vt:lpstr>PowerPoint Presentation</vt:lpstr>
      <vt:lpstr>PowerPoint Presentation</vt:lpstr>
      <vt:lpstr>PowerPoint Presentation</vt:lpstr>
      <vt:lpstr>Loads on the Foot</vt:lpstr>
      <vt:lpstr>Summery</vt:lpstr>
      <vt:lpstr>Don’t Forget !</vt:lpstr>
      <vt:lpstr>Thank you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Biomechanics of the  Human Lower Extremity Dr.Atif Nazir</dc:title>
  <dc:creator>xi942</dc:creator>
  <cp:lastModifiedBy>ABasyn</cp:lastModifiedBy>
  <cp:revision>8</cp:revision>
  <dcterms:created xsi:type="dcterms:W3CDTF">2021-12-16T06:01:59Z</dcterms:created>
  <dcterms:modified xsi:type="dcterms:W3CDTF">2023-01-13T09:57:45Z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2021-12-16T00:00:00Z</vt:filetime>
  </property>
</Properties>
</file>