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143500" cx="9144000"/>
  <p:notesSz cx="6858000" cy="9144000"/>
  <p:embeddedFontLst>
    <p:embeddedFont>
      <p:font typeface="Raleway"/>
      <p:regular r:id="rId56"/>
      <p:bold r:id="rId57"/>
      <p:italic r:id="rId58"/>
      <p:boldItalic r:id="rId59"/>
    </p:embeddedFont>
    <p:embeddedFont>
      <p:font typeface="Lato"/>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Lato-italic.fntdata"/><Relationship Id="rId61" Type="http://schemas.openxmlformats.org/officeDocument/2006/relationships/font" Target="fonts/Lato-bold.fntdata"/><Relationship Id="rId20" Type="http://schemas.openxmlformats.org/officeDocument/2006/relationships/slide" Target="slides/slide15.xml"/><Relationship Id="rId63"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Lato-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Raleway-bold.fntdata"/><Relationship Id="rId12" Type="http://schemas.openxmlformats.org/officeDocument/2006/relationships/slide" Target="slides/slide7.xml"/><Relationship Id="rId56" Type="http://schemas.openxmlformats.org/officeDocument/2006/relationships/font" Target="fonts/Raleway-regular.fntdata"/><Relationship Id="rId15" Type="http://schemas.openxmlformats.org/officeDocument/2006/relationships/slide" Target="slides/slide10.xml"/><Relationship Id="rId59" Type="http://schemas.openxmlformats.org/officeDocument/2006/relationships/font" Target="fonts/Raleway-boldItalic.fntdata"/><Relationship Id="rId14" Type="http://schemas.openxmlformats.org/officeDocument/2006/relationships/slide" Target="slides/slide9.xml"/><Relationship Id="rId58" Type="http://schemas.openxmlformats.org/officeDocument/2006/relationships/font" Target="fonts/Raleway-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be2a0bc6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be2a0bc6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be2a0bc6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6be2a0bc6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be2a0bc68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be2a0bc68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be2a0bc68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be2a0bc68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be2a0bc68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be2a0bc68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be2a0bc68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be2a0bc68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be2a0bc68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be2a0bc68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be2a0bc68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6be2a0bc68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6be2a0bc68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6be2a0bc68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be2a0bc6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be2a0bc6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be2a0bc6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be2a0bc6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6be2a0bc68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6be2a0bc68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6be2a0bc68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6be2a0bc68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6be2a0bc68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6be2a0bc68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6be2a0bc68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6be2a0bc68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6be2a0bc68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6be2a0bc68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6be2a0bc68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6be2a0bc68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6be2a0bc68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6be2a0bc68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6be2a0bc68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6be2a0bc68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6be2a0bc68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6be2a0bc68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6be2a0bc68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6be2a0bc68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be2a0bc6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be2a0bc6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6be2a0bc68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6be2a0bc68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6be2a0bc68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6be2a0bc68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6be2a0bc68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6be2a0bc68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6be2a0bc68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6be2a0bc68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6be2a0bc6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6be2a0bc6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6be2a0bc68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6be2a0bc68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6be2a0bc68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6be2a0bc68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6be2a0bc68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6be2a0bc68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6be2a0bc68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6be2a0bc68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6be2a0bc68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6be2a0bc68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be2a0bc68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be2a0bc6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6be2a0bc6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6be2a0bc6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6be2a0bc68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6be2a0bc68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6be2a0bc68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6be2a0bc68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6be2a0bc68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6be2a0bc68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6be2a0bc68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6be2a0bc68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6be2a0bc68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6be2a0bc68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6be2a0bc68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6be2a0bc68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6be2a0bc68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6be2a0bc68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6be2a0bc68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6be2a0bc68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6be2a0bc68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6be2a0bc68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be2a0bc68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be2a0bc68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6be2a0bc68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6be2a0bc68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be2a0bc68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be2a0bc68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be2a0bc6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be2a0bc6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be2a0bc68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6be2a0bc68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be2a0bc6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be2a0bc6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Java Object Oriented Programming</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Praktikum Pemrograman Berorientasi Object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1A1A1A"/>
                </a:solidFill>
              </a:rPr>
              <a:t>Kode : Class</a:t>
            </a:r>
            <a:endParaRPr/>
          </a:p>
        </p:txBody>
      </p:sp>
      <p:sp>
        <p:nvSpPr>
          <p:cNvPr id="141" name="Google Shape;141;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2"/>
          <p:cNvPicPr preferRelativeResize="0"/>
          <p:nvPr/>
        </p:nvPicPr>
        <p:blipFill>
          <a:blip r:embed="rId3">
            <a:alphaModFix/>
          </a:blip>
          <a:stretch>
            <a:fillRect/>
          </a:stretch>
        </p:blipFill>
        <p:spPr>
          <a:xfrm>
            <a:off x="532800" y="1955925"/>
            <a:ext cx="8196825" cy="2775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Object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1A1A1A"/>
                </a:solidFill>
              </a:rPr>
              <a:t>Membuat Object</a:t>
            </a:r>
            <a:endParaRPr/>
          </a:p>
        </p:txBody>
      </p:sp>
      <p:sp>
        <p:nvSpPr>
          <p:cNvPr id="153" name="Google Shape;153;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id"/>
              <a:t>Object adalah hasil instansiasi dari sebuah class</a:t>
            </a:r>
            <a:endParaRPr/>
          </a:p>
          <a:p>
            <a:pPr indent="-311150" lvl="0" marL="457200" rtl="0" algn="l">
              <a:lnSpc>
                <a:spcPct val="115000"/>
              </a:lnSpc>
              <a:spcBef>
                <a:spcPts val="0"/>
              </a:spcBef>
              <a:spcAft>
                <a:spcPts val="0"/>
              </a:spcAft>
              <a:buSzPts val="1300"/>
              <a:buChar char="●"/>
            </a:pPr>
            <a:r>
              <a:rPr lang="id"/>
              <a:t>Untuk membuat object kita bisa menggunakan kata kunci new, dan diikuti dengan nama Class dan kurung ()</a:t>
            </a:r>
            <a:endParaRPr/>
          </a:p>
          <a:p>
            <a:pPr indent="0" lvl="0" marL="45720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1A1A1A"/>
                </a:solidFill>
              </a:rPr>
              <a:t>Kode : Object</a:t>
            </a:r>
            <a:endParaRPr/>
          </a:p>
        </p:txBody>
      </p:sp>
      <p:sp>
        <p:nvSpPr>
          <p:cNvPr id="159" name="Google Shape;159;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0" name="Google Shape;160;p25"/>
          <p:cNvPicPr preferRelativeResize="0"/>
          <p:nvPr/>
        </p:nvPicPr>
        <p:blipFill>
          <a:blip r:embed="rId3">
            <a:alphaModFix/>
          </a:blip>
          <a:stretch>
            <a:fillRect/>
          </a:stretch>
        </p:blipFill>
        <p:spPr>
          <a:xfrm>
            <a:off x="637050" y="2027625"/>
            <a:ext cx="7873500" cy="2666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Field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1A1A1A"/>
                </a:solidFill>
              </a:rPr>
              <a:t>Field</a:t>
            </a:r>
            <a:endParaRPr/>
          </a:p>
        </p:txBody>
      </p:sp>
      <p:sp>
        <p:nvSpPr>
          <p:cNvPr id="171" name="Google Shape;171;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id"/>
              <a:t>Fields / Properties / Attributes adalah data yang bisa kita sisipkan di dalam Object</a:t>
            </a:r>
            <a:endParaRPr/>
          </a:p>
          <a:p>
            <a:pPr indent="-311150" lvl="0" marL="457200" rtl="0" algn="l">
              <a:lnSpc>
                <a:spcPct val="115000"/>
              </a:lnSpc>
              <a:spcBef>
                <a:spcPts val="0"/>
              </a:spcBef>
              <a:spcAft>
                <a:spcPts val="0"/>
              </a:spcAft>
              <a:buSzPts val="1300"/>
              <a:buChar char="●"/>
            </a:pPr>
            <a:r>
              <a:rPr lang="id"/>
              <a:t>Namun sebelum kita bisa memasukkan data di fields, kita harus mendeklarasikan data apa aja yang dimiliki object tersebut di dalam deklarasi class-nya</a:t>
            </a:r>
            <a:endParaRPr/>
          </a:p>
          <a:p>
            <a:pPr indent="-311150" lvl="0" marL="457200" rtl="0" algn="l">
              <a:lnSpc>
                <a:spcPct val="115000"/>
              </a:lnSpc>
              <a:spcBef>
                <a:spcPts val="0"/>
              </a:spcBef>
              <a:spcAft>
                <a:spcPts val="0"/>
              </a:spcAft>
              <a:buSzPts val="1300"/>
              <a:buChar char="●"/>
            </a:pPr>
            <a:r>
              <a:rPr lang="id"/>
              <a:t>Membuat field sama seperti membuat variable, namun ditempatkan di block class</a:t>
            </a:r>
            <a:endParaRPr/>
          </a:p>
          <a:p>
            <a:pPr indent="0" lvl="0" marL="45720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1A1A1A"/>
                </a:solidFill>
              </a:rPr>
              <a:t>Kode : Field</a:t>
            </a:r>
            <a:endParaRPr/>
          </a:p>
        </p:txBody>
      </p:sp>
      <p:sp>
        <p:nvSpPr>
          <p:cNvPr id="177" name="Google Shape;177;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8" name="Google Shape;178;p28"/>
          <p:cNvPicPr preferRelativeResize="0"/>
          <p:nvPr/>
        </p:nvPicPr>
        <p:blipFill>
          <a:blip r:embed="rId3">
            <a:alphaModFix/>
          </a:blip>
          <a:stretch>
            <a:fillRect/>
          </a:stretch>
        </p:blipFill>
        <p:spPr>
          <a:xfrm>
            <a:off x="2513013" y="2176175"/>
            <a:ext cx="3971925" cy="2305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1A1A1A"/>
                </a:solidFill>
              </a:rPr>
              <a:t>Manipulasi Field</a:t>
            </a:r>
            <a:endParaRPr/>
          </a:p>
        </p:txBody>
      </p:sp>
      <p:sp>
        <p:nvSpPr>
          <p:cNvPr id="184" name="Google Shape;184;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id"/>
              <a:t>Fields yang ada di object, bisa kita manipulasi. Tergantung final atau bukan.</a:t>
            </a:r>
            <a:endParaRPr/>
          </a:p>
          <a:p>
            <a:pPr indent="-311150" lvl="0" marL="457200" rtl="0" algn="l">
              <a:lnSpc>
                <a:spcPct val="115000"/>
              </a:lnSpc>
              <a:spcBef>
                <a:spcPts val="0"/>
              </a:spcBef>
              <a:spcAft>
                <a:spcPts val="0"/>
              </a:spcAft>
              <a:buSzPts val="1300"/>
              <a:buChar char="●"/>
            </a:pPr>
            <a:r>
              <a:rPr lang="id"/>
              <a:t>Jika final, berarti kita tidak bisa mengubah data field nya, namun jika tidak, kita bisa mengubah field nya</a:t>
            </a:r>
            <a:endParaRPr/>
          </a:p>
          <a:p>
            <a:pPr indent="-311150" lvl="0" marL="457200" rtl="0" algn="l">
              <a:lnSpc>
                <a:spcPct val="115000"/>
              </a:lnSpc>
              <a:spcBef>
                <a:spcPts val="0"/>
              </a:spcBef>
              <a:spcAft>
                <a:spcPts val="0"/>
              </a:spcAft>
              <a:buSzPts val="1300"/>
              <a:buChar char="●"/>
            </a:pPr>
            <a:r>
              <a:rPr lang="id"/>
              <a:t>Untuk memanipulasi data field, sama seperti cara pada variable</a:t>
            </a:r>
            <a:endParaRPr/>
          </a:p>
          <a:p>
            <a:pPr indent="-311150" lvl="0" marL="457200" rtl="0" algn="l">
              <a:lnSpc>
                <a:spcPct val="115000"/>
              </a:lnSpc>
              <a:spcBef>
                <a:spcPts val="0"/>
              </a:spcBef>
              <a:spcAft>
                <a:spcPts val="0"/>
              </a:spcAft>
              <a:buSzPts val="1300"/>
              <a:buChar char="●"/>
            </a:pPr>
            <a:r>
              <a:rPr lang="id"/>
              <a:t>Untuk mengakses field, kita butuh kata kunci . (titik) setelah nama object dan diikuti nama fields nya</a:t>
            </a:r>
            <a:endParaRPr/>
          </a:p>
          <a:p>
            <a:pPr indent="0" lvl="0" marL="45720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1A1A1A"/>
                </a:solidFill>
              </a:rPr>
              <a:t>Kode : Manipulasi Field</a:t>
            </a:r>
            <a:endParaRPr/>
          </a:p>
        </p:txBody>
      </p:sp>
      <p:sp>
        <p:nvSpPr>
          <p:cNvPr id="190" name="Google Shape;190;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1" name="Google Shape;191;p30"/>
          <p:cNvPicPr preferRelativeResize="0"/>
          <p:nvPr/>
        </p:nvPicPr>
        <p:blipFill>
          <a:blip r:embed="rId3">
            <a:alphaModFix/>
          </a:blip>
          <a:stretch>
            <a:fillRect/>
          </a:stretch>
        </p:blipFill>
        <p:spPr>
          <a:xfrm>
            <a:off x="1754887" y="1902700"/>
            <a:ext cx="5637826" cy="3032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Method pada OOP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Pengenalan Object Oriented Programming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1A1A1A"/>
                </a:solidFill>
              </a:rPr>
              <a:t>Method</a:t>
            </a:r>
            <a:endParaRPr/>
          </a:p>
        </p:txBody>
      </p:sp>
      <p:sp>
        <p:nvSpPr>
          <p:cNvPr id="202" name="Google Shape;202;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id"/>
              <a:t>Selain menambahkan field, kita juga bisa menambahkan method ke object</a:t>
            </a:r>
            <a:endParaRPr/>
          </a:p>
          <a:p>
            <a:pPr indent="-311150" lvl="0" marL="457200" rtl="0" algn="l">
              <a:lnSpc>
                <a:spcPct val="115000"/>
              </a:lnSpc>
              <a:spcBef>
                <a:spcPts val="0"/>
              </a:spcBef>
              <a:spcAft>
                <a:spcPts val="0"/>
              </a:spcAft>
              <a:buSzPts val="1300"/>
              <a:buChar char="●"/>
            </a:pPr>
            <a:r>
              <a:rPr lang="id"/>
              <a:t>Cara dengan mendeklarasikan method tersebut di dalam block class</a:t>
            </a:r>
            <a:endParaRPr/>
          </a:p>
          <a:p>
            <a:pPr indent="-311150" lvl="0" marL="457200" rtl="0" algn="l">
              <a:lnSpc>
                <a:spcPct val="115000"/>
              </a:lnSpc>
              <a:spcBef>
                <a:spcPts val="0"/>
              </a:spcBef>
              <a:spcAft>
                <a:spcPts val="0"/>
              </a:spcAft>
              <a:buSzPts val="1300"/>
              <a:buChar char="●"/>
            </a:pPr>
            <a:r>
              <a:rPr lang="id"/>
              <a:t>Sama seperti method biasanya, kita juga bisa menambahkan return value, parameter dan method overloading di method yang ada di dalam block class</a:t>
            </a:r>
            <a:endParaRPr/>
          </a:p>
          <a:p>
            <a:pPr indent="-311150" lvl="0" marL="457200" rtl="0" algn="l">
              <a:lnSpc>
                <a:spcPct val="115000"/>
              </a:lnSpc>
              <a:spcBef>
                <a:spcPts val="0"/>
              </a:spcBef>
              <a:spcAft>
                <a:spcPts val="0"/>
              </a:spcAft>
              <a:buSzPts val="1300"/>
              <a:buChar char="●"/>
            </a:pPr>
            <a:r>
              <a:rPr lang="id"/>
              <a:t>Untuk mengakses method tersebut, kita bisa menggunakan tanda titik (.) dan diikuti dengan nama method nya. Sama seperti mengakses field</a:t>
            </a:r>
            <a:endParaRPr/>
          </a:p>
          <a:p>
            <a:pPr indent="0" lvl="0" marL="45720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1A1A1A"/>
                </a:solidFill>
              </a:rPr>
              <a:t>Kode : Method Pada Class Person(1)</a:t>
            </a:r>
            <a:endParaRPr/>
          </a:p>
        </p:txBody>
      </p:sp>
      <p:sp>
        <p:nvSpPr>
          <p:cNvPr id="208" name="Google Shape;208;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9" name="Google Shape;209;p33"/>
          <p:cNvPicPr preferRelativeResize="0"/>
          <p:nvPr/>
        </p:nvPicPr>
        <p:blipFill>
          <a:blip r:embed="rId3">
            <a:alphaModFix/>
          </a:blip>
          <a:stretch>
            <a:fillRect/>
          </a:stretch>
        </p:blipFill>
        <p:spPr>
          <a:xfrm>
            <a:off x="1971800" y="2301625"/>
            <a:ext cx="4875321" cy="2087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1A1A1A"/>
                </a:solidFill>
              </a:rPr>
              <a:t>Kode : Method (2)</a:t>
            </a:r>
            <a:endParaRPr/>
          </a:p>
        </p:txBody>
      </p:sp>
      <p:sp>
        <p:nvSpPr>
          <p:cNvPr id="215" name="Google Shape;215;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6" name="Google Shape;216;p34"/>
          <p:cNvPicPr preferRelativeResize="0"/>
          <p:nvPr/>
        </p:nvPicPr>
        <p:blipFill>
          <a:blip r:embed="rId3">
            <a:alphaModFix/>
          </a:blip>
          <a:stretch>
            <a:fillRect/>
          </a:stretch>
        </p:blipFill>
        <p:spPr>
          <a:xfrm>
            <a:off x="1352075" y="2078875"/>
            <a:ext cx="6443450" cy="2683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Constructor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Constructor</a:t>
            </a:r>
            <a:endParaRPr/>
          </a:p>
        </p:txBody>
      </p:sp>
      <p:sp>
        <p:nvSpPr>
          <p:cNvPr id="227" name="Google Shape;227;p36"/>
          <p:cNvSpPr txBox="1"/>
          <p:nvPr>
            <p:ph idx="1" type="body"/>
          </p:nvPr>
        </p:nvSpPr>
        <p:spPr>
          <a:xfrm>
            <a:off x="729450" y="2078875"/>
            <a:ext cx="7688700" cy="2500500"/>
          </a:xfrm>
          <a:prstGeom prst="rect">
            <a:avLst/>
          </a:prstGeom>
        </p:spPr>
        <p:txBody>
          <a:bodyPr anchorCtr="0" anchor="t" bIns="91425" lIns="91425" spcFirstLastPara="1" rIns="91425" wrap="square" tIns="91425">
            <a:normAutofit lnSpcReduction="10000"/>
          </a:bodyPr>
          <a:lstStyle/>
          <a:p>
            <a:pPr indent="-311150" lvl="0" marL="457200" rtl="0" algn="l">
              <a:lnSpc>
                <a:spcPct val="115000"/>
              </a:lnSpc>
              <a:spcBef>
                <a:spcPts val="0"/>
              </a:spcBef>
              <a:spcAft>
                <a:spcPts val="0"/>
              </a:spcAft>
              <a:buSzPts val="1300"/>
              <a:buChar char="●"/>
            </a:pPr>
            <a:r>
              <a:rPr lang="id"/>
              <a:t>Saat kita membuat Object, maka kita seperti memanggil sebuah method, karena kita menggunakan kurung ()</a:t>
            </a:r>
            <a:endParaRPr/>
          </a:p>
          <a:p>
            <a:pPr indent="-311150" lvl="0" marL="457200" rtl="0" algn="l">
              <a:lnSpc>
                <a:spcPct val="115000"/>
              </a:lnSpc>
              <a:spcBef>
                <a:spcPts val="0"/>
              </a:spcBef>
              <a:spcAft>
                <a:spcPts val="0"/>
              </a:spcAft>
              <a:buSzPts val="1300"/>
              <a:buChar char="●"/>
            </a:pPr>
            <a:r>
              <a:rPr lang="id"/>
              <a:t>Di dalam class Java, kita bisa membuat constructor, constructor adalah method  yang akan dipanggil saat pertama kali Object dibuat.</a:t>
            </a:r>
            <a:endParaRPr/>
          </a:p>
          <a:p>
            <a:pPr indent="-311150" lvl="0" marL="457200" rtl="0" algn="l">
              <a:lnSpc>
                <a:spcPct val="115000"/>
              </a:lnSpc>
              <a:spcBef>
                <a:spcPts val="0"/>
              </a:spcBef>
              <a:spcAft>
                <a:spcPts val="0"/>
              </a:spcAft>
              <a:buSzPts val="1300"/>
              <a:buChar char="●"/>
            </a:pPr>
            <a:r>
              <a:rPr lang="id"/>
              <a:t>Mirip seperti di method, kita bisa memberi parameter pada constructor</a:t>
            </a:r>
            <a:endParaRPr/>
          </a:p>
          <a:p>
            <a:pPr indent="-311150" lvl="0" marL="457200" rtl="0" algn="l">
              <a:lnSpc>
                <a:spcPct val="115000"/>
              </a:lnSpc>
              <a:spcBef>
                <a:spcPts val="0"/>
              </a:spcBef>
              <a:spcAft>
                <a:spcPts val="0"/>
              </a:spcAft>
              <a:buSzPts val="1300"/>
              <a:buChar char="●"/>
            </a:pPr>
            <a:r>
              <a:rPr lang="id"/>
              <a:t>Nama constructor harus sama dengan nama class, dan tidak membutuhkan kata kunci void atau return value</a:t>
            </a:r>
            <a:endParaRPr/>
          </a:p>
          <a:p>
            <a:pPr indent="-311150" lvl="0" marL="457200" rtl="0" algn="l">
              <a:lnSpc>
                <a:spcPct val="115000"/>
              </a:lnSpc>
              <a:spcBef>
                <a:spcPts val="0"/>
              </a:spcBef>
              <a:spcAft>
                <a:spcPts val="0"/>
              </a:spcAft>
              <a:buSzPts val="1300"/>
              <a:buChar char="●"/>
            </a:pPr>
            <a:r>
              <a:rPr lang="id"/>
              <a:t>Saat kita membuat object baru, kita harus mengisikan fieldnya satu persatu secara manual. Hal ini tentunya  membuat ribet dan memakan waktu. Tujuan pembuatan constructor ini adalah untuk mempermudah pengisian field pada suatu object baru dibuat.</a:t>
            </a:r>
            <a:endParaRPr/>
          </a:p>
          <a:p>
            <a:pPr indent="0" lvl="0" marL="457200" rtl="0" algn="l">
              <a:spcBef>
                <a:spcPts val="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1A1A1A"/>
                </a:solidFill>
              </a:rPr>
              <a:t>Kode : Membuat Constructor(1)</a:t>
            </a:r>
            <a:endParaRPr/>
          </a:p>
        </p:txBody>
      </p:sp>
      <p:sp>
        <p:nvSpPr>
          <p:cNvPr id="233" name="Google Shape;233;p3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4" name="Google Shape;234;p37"/>
          <p:cNvPicPr preferRelativeResize="0"/>
          <p:nvPr/>
        </p:nvPicPr>
        <p:blipFill>
          <a:blip r:embed="rId3">
            <a:alphaModFix/>
          </a:blip>
          <a:stretch>
            <a:fillRect/>
          </a:stretch>
        </p:blipFill>
        <p:spPr>
          <a:xfrm>
            <a:off x="1711205" y="2078880"/>
            <a:ext cx="5519400" cy="2610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1A1A1A"/>
                </a:solidFill>
              </a:rPr>
              <a:t>Kode : Membuat Constructor(2)</a:t>
            </a:r>
            <a:endParaRPr/>
          </a:p>
        </p:txBody>
      </p:sp>
      <p:sp>
        <p:nvSpPr>
          <p:cNvPr id="240" name="Google Shape;240;p3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1" name="Google Shape;241;p38"/>
          <p:cNvPicPr preferRelativeResize="0"/>
          <p:nvPr/>
        </p:nvPicPr>
        <p:blipFill>
          <a:blip r:embed="rId3">
            <a:alphaModFix/>
          </a:blip>
          <a:stretch>
            <a:fillRect/>
          </a:stretch>
        </p:blipFill>
        <p:spPr>
          <a:xfrm>
            <a:off x="1963350" y="2024775"/>
            <a:ext cx="5607775" cy="28842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1A1A1A"/>
                </a:solidFill>
              </a:rPr>
              <a:t>Kode : Membuat Constructor(3)</a:t>
            </a:r>
            <a:endParaRPr/>
          </a:p>
        </p:txBody>
      </p:sp>
      <p:sp>
        <p:nvSpPr>
          <p:cNvPr id="247" name="Google Shape;247;p3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8" name="Google Shape;248;p39"/>
          <p:cNvPicPr preferRelativeResize="0"/>
          <p:nvPr/>
        </p:nvPicPr>
        <p:blipFill>
          <a:blip r:embed="rId3">
            <a:alphaModFix/>
          </a:blip>
          <a:stretch>
            <a:fillRect/>
          </a:stretch>
        </p:blipFill>
        <p:spPr>
          <a:xfrm>
            <a:off x="523840" y="2571753"/>
            <a:ext cx="8096314" cy="2073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solidFill>
                  <a:srgbClr val="FFFFFF"/>
                </a:solidFill>
              </a:rPr>
              <a:t>Constructor Overloading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1A1A1A"/>
                </a:solidFill>
              </a:rPr>
              <a:t>Constructor Overloading</a:t>
            </a:r>
            <a:endParaRPr/>
          </a:p>
        </p:txBody>
      </p:sp>
      <p:sp>
        <p:nvSpPr>
          <p:cNvPr id="259" name="Google Shape;259;p4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id"/>
              <a:t>Sama seperti di method, di constructor pun kita bisa melakukan overloading</a:t>
            </a:r>
            <a:endParaRPr/>
          </a:p>
          <a:p>
            <a:pPr indent="-311150" lvl="0" marL="457200" rtl="0" algn="l">
              <a:lnSpc>
                <a:spcPct val="115000"/>
              </a:lnSpc>
              <a:spcBef>
                <a:spcPts val="0"/>
              </a:spcBef>
              <a:spcAft>
                <a:spcPts val="0"/>
              </a:spcAft>
              <a:buSzPts val="1300"/>
              <a:buChar char="●"/>
            </a:pPr>
            <a:r>
              <a:rPr lang="id"/>
              <a:t>Kita bisa membuat constructor lebih dari satu, dengan syarat tipe data parameter harus berbeda, atau jumlah parameter harus berbeda</a:t>
            </a:r>
            <a:endParaRPr/>
          </a:p>
          <a:p>
            <a:pPr indent="0" lvl="0" marL="45720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1A1A1A"/>
                </a:solidFill>
              </a:rPr>
              <a:t>Apa itu Object Oriented Programming?</a:t>
            </a:r>
            <a:endParaRPr/>
          </a:p>
        </p:txBody>
      </p:sp>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id"/>
              <a:t>Object Oriented Programming adalah sudut pandang bahasa pemrograman yang berkonsep “objek”</a:t>
            </a:r>
            <a:endParaRPr/>
          </a:p>
          <a:p>
            <a:pPr indent="-311150" lvl="0" marL="457200" rtl="0" algn="l">
              <a:lnSpc>
                <a:spcPct val="115000"/>
              </a:lnSpc>
              <a:spcBef>
                <a:spcPts val="0"/>
              </a:spcBef>
              <a:spcAft>
                <a:spcPts val="0"/>
              </a:spcAft>
              <a:buSzPts val="1300"/>
              <a:buChar char="●"/>
            </a:pPr>
            <a:r>
              <a:rPr lang="id"/>
              <a:t>Ada banyak sudut pandang bahasa pemrograman, namun OOP adalah yang sangat populer saat ini.</a:t>
            </a:r>
            <a:endParaRPr/>
          </a:p>
          <a:p>
            <a:pPr indent="-311150" lvl="0" marL="457200" rtl="0" algn="l">
              <a:lnSpc>
                <a:spcPct val="115000"/>
              </a:lnSpc>
              <a:spcBef>
                <a:spcPts val="0"/>
              </a:spcBef>
              <a:spcAft>
                <a:spcPts val="0"/>
              </a:spcAft>
              <a:buSzPts val="1300"/>
              <a:buChar char="●"/>
            </a:pPr>
            <a:r>
              <a:rPr lang="id"/>
              <a:t>Ada beberapa istilah yang perlu dimengerti dalam OOP, yaitu: Object dan Class</a:t>
            </a:r>
            <a:endParaRPr/>
          </a:p>
          <a:p>
            <a:pPr indent="0" lvl="0" marL="457200" rtl="0" algn="l">
              <a:spcBef>
                <a:spcPts val="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1A1A1A"/>
                </a:solidFill>
              </a:rPr>
              <a:t>Kode : Constructor Overloading</a:t>
            </a:r>
            <a:endParaRPr/>
          </a:p>
        </p:txBody>
      </p:sp>
      <p:sp>
        <p:nvSpPr>
          <p:cNvPr id="265" name="Google Shape;265;p4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6" name="Google Shape;266;p42"/>
          <p:cNvPicPr preferRelativeResize="0"/>
          <p:nvPr/>
        </p:nvPicPr>
        <p:blipFill>
          <a:blip r:embed="rId3">
            <a:alphaModFix/>
          </a:blip>
          <a:stretch>
            <a:fillRect/>
          </a:stretch>
        </p:blipFill>
        <p:spPr>
          <a:xfrm>
            <a:off x="558575" y="2078875"/>
            <a:ext cx="8026849" cy="27181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1A1A1A"/>
                </a:solidFill>
              </a:rPr>
              <a:t>Kode : Menggunakan Constructor</a:t>
            </a:r>
            <a:endParaRPr/>
          </a:p>
        </p:txBody>
      </p:sp>
      <p:sp>
        <p:nvSpPr>
          <p:cNvPr id="272" name="Google Shape;272;p4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3" name="Google Shape;273;p43"/>
          <p:cNvPicPr preferRelativeResize="0"/>
          <p:nvPr/>
        </p:nvPicPr>
        <p:blipFill>
          <a:blip r:embed="rId3">
            <a:alphaModFix/>
          </a:blip>
          <a:stretch>
            <a:fillRect/>
          </a:stretch>
        </p:blipFill>
        <p:spPr>
          <a:xfrm>
            <a:off x="727650" y="2163400"/>
            <a:ext cx="7688700" cy="260364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1A1A1A"/>
                </a:solidFill>
              </a:rPr>
              <a:t>Memanggil Constructor Lain</a:t>
            </a:r>
            <a:endParaRPr/>
          </a:p>
        </p:txBody>
      </p:sp>
      <p:sp>
        <p:nvSpPr>
          <p:cNvPr id="279" name="Google Shape;279;p4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id"/>
              <a:t>Constructor bisa memanggil constructor lain</a:t>
            </a:r>
            <a:endParaRPr/>
          </a:p>
          <a:p>
            <a:pPr indent="-311150" lvl="0" marL="457200" rtl="0" algn="l">
              <a:lnSpc>
                <a:spcPct val="115000"/>
              </a:lnSpc>
              <a:spcBef>
                <a:spcPts val="0"/>
              </a:spcBef>
              <a:spcAft>
                <a:spcPts val="0"/>
              </a:spcAft>
              <a:buSzPts val="1300"/>
              <a:buChar char="●"/>
            </a:pPr>
            <a:r>
              <a:rPr lang="id"/>
              <a:t>Hal ini memudahkan saat kita butuh menginisialisasi data dengan berbagai kemungkinan</a:t>
            </a:r>
            <a:endParaRPr/>
          </a:p>
          <a:p>
            <a:pPr indent="-311150" lvl="0" marL="457200" rtl="0" algn="l">
              <a:lnSpc>
                <a:spcPct val="115000"/>
              </a:lnSpc>
              <a:spcBef>
                <a:spcPts val="0"/>
              </a:spcBef>
              <a:spcAft>
                <a:spcPts val="0"/>
              </a:spcAft>
              <a:buSzPts val="1300"/>
              <a:buChar char="●"/>
            </a:pPr>
            <a:r>
              <a:rPr lang="id"/>
              <a:t>Cara untuk memanggil constructor lain, kita hanya perlu memanggilnya seperti memanggil</a:t>
            </a:r>
            <a:r>
              <a:rPr lang="id"/>
              <a:t> </a:t>
            </a:r>
            <a:r>
              <a:rPr lang="id"/>
              <a:t>method, namun dengan kata kunci this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1A1A1A"/>
                </a:solidFill>
              </a:rPr>
              <a:t>Kode : Memanggil Constructor Lain</a:t>
            </a:r>
            <a:endParaRPr/>
          </a:p>
        </p:txBody>
      </p:sp>
      <p:sp>
        <p:nvSpPr>
          <p:cNvPr id="285" name="Google Shape;285;p4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6" name="Google Shape;286;p45"/>
          <p:cNvPicPr preferRelativeResize="0"/>
          <p:nvPr/>
        </p:nvPicPr>
        <p:blipFill>
          <a:blip r:embed="rId3">
            <a:alphaModFix/>
          </a:blip>
          <a:stretch>
            <a:fillRect/>
          </a:stretch>
        </p:blipFill>
        <p:spPr>
          <a:xfrm>
            <a:off x="503550" y="2078875"/>
            <a:ext cx="7841825" cy="26554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6"/>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Reference Pada Object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Referense Pada Object</a:t>
            </a:r>
            <a:endParaRPr/>
          </a:p>
        </p:txBody>
      </p:sp>
      <p:sp>
        <p:nvSpPr>
          <p:cNvPr id="297" name="Google Shape;297;p4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Pada saat kita membuat object, kita harus tahu terlebih dahulu bagaimana perilaku object.</a:t>
            </a:r>
            <a:endParaRPr/>
          </a:p>
          <a:p>
            <a:pPr indent="-311150" lvl="0" marL="457200" rtl="0" algn="l">
              <a:spcBef>
                <a:spcPts val="0"/>
              </a:spcBef>
              <a:spcAft>
                <a:spcPts val="0"/>
              </a:spcAft>
              <a:buSzPts val="1300"/>
              <a:buChar char="●"/>
            </a:pPr>
            <a:r>
              <a:rPr lang="id"/>
              <a:t>Untuk mengetahui perilaku suatu object kita harus tahu terlebih dahulu reference atau alamat dari object itu.</a:t>
            </a:r>
            <a:endParaRPr/>
          </a:p>
          <a:p>
            <a:pPr indent="-311150" lvl="0" marL="457200" rtl="0" algn="l">
              <a:spcBef>
                <a:spcPts val="0"/>
              </a:spcBef>
              <a:spcAft>
                <a:spcPts val="0"/>
              </a:spcAft>
              <a:buSzPts val="1300"/>
              <a:buChar char="●"/>
            </a:pPr>
            <a:r>
              <a:rPr lang="id"/>
              <a:t>Hal ini diperlukan untuk memastikan keamanan data dari suatu object yang telah dibuat.</a:t>
            </a:r>
            <a:endParaRPr/>
          </a:p>
          <a:p>
            <a:pPr indent="-311150" lvl="0" marL="457200" rtl="0" algn="l">
              <a:spcBef>
                <a:spcPts val="0"/>
              </a:spcBef>
              <a:spcAft>
                <a:spcPts val="0"/>
              </a:spcAft>
              <a:buSzPts val="1300"/>
              <a:buChar char="●"/>
            </a:pPr>
            <a:r>
              <a:rPr lang="id"/>
              <a:t>Pada best praticenya, semua field pada kelas tidak boleh diakses mentah-mentah oleh kelas lain ataupun fungsi lain.</a:t>
            </a:r>
            <a:endParaRPr/>
          </a:p>
          <a:p>
            <a:pPr indent="-311150" lvl="0" marL="457200" rtl="0" algn="l">
              <a:spcBef>
                <a:spcPts val="0"/>
              </a:spcBef>
              <a:spcAft>
                <a:spcPts val="0"/>
              </a:spcAft>
              <a:buSzPts val="1300"/>
              <a:buChar char="●"/>
            </a:pPr>
            <a:r>
              <a:rPr lang="id"/>
              <a:t>Caranya adalah dengan mengasih access modifier kepada atribut kelas yang akan kita bahas setelah ini.</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Class Buku</a:t>
            </a:r>
            <a:endParaRPr/>
          </a:p>
        </p:txBody>
      </p:sp>
      <p:sp>
        <p:nvSpPr>
          <p:cNvPr id="303" name="Google Shape;303;p4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4" name="Google Shape;304;p48"/>
          <p:cNvPicPr preferRelativeResize="0"/>
          <p:nvPr/>
        </p:nvPicPr>
        <p:blipFill>
          <a:blip r:embed="rId3">
            <a:alphaModFix/>
          </a:blip>
          <a:stretch>
            <a:fillRect/>
          </a:stretch>
        </p:blipFill>
        <p:spPr>
          <a:xfrm>
            <a:off x="1296197" y="1932347"/>
            <a:ext cx="6551600" cy="30383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Fungsi(2) Terletak di luar fungsi main</a:t>
            </a:r>
            <a:endParaRPr/>
          </a:p>
        </p:txBody>
      </p:sp>
      <p:sp>
        <p:nvSpPr>
          <p:cNvPr id="310" name="Google Shape;310;p4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1" name="Google Shape;311;p49"/>
          <p:cNvPicPr preferRelativeResize="0"/>
          <p:nvPr/>
        </p:nvPicPr>
        <p:blipFill>
          <a:blip r:embed="rId3">
            <a:alphaModFix/>
          </a:blip>
          <a:stretch>
            <a:fillRect/>
          </a:stretch>
        </p:blipFill>
        <p:spPr>
          <a:xfrm>
            <a:off x="620525" y="2418950"/>
            <a:ext cx="7902950" cy="12689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Fungsi Utama(1)</a:t>
            </a:r>
            <a:endParaRPr/>
          </a:p>
        </p:txBody>
      </p:sp>
      <p:sp>
        <p:nvSpPr>
          <p:cNvPr id="317" name="Google Shape;317;p5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8" name="Google Shape;318;p50"/>
          <p:cNvPicPr preferRelativeResize="0"/>
          <p:nvPr/>
        </p:nvPicPr>
        <p:blipFill>
          <a:blip r:embed="rId3">
            <a:alphaModFix/>
          </a:blip>
          <a:stretch>
            <a:fillRect/>
          </a:stretch>
        </p:blipFill>
        <p:spPr>
          <a:xfrm>
            <a:off x="920063" y="2004900"/>
            <a:ext cx="7303875" cy="29257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Fungsi Utama(2)</a:t>
            </a:r>
            <a:endParaRPr/>
          </a:p>
        </p:txBody>
      </p:sp>
      <p:sp>
        <p:nvSpPr>
          <p:cNvPr id="324" name="Google Shape;324;p5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5" name="Google Shape;325;p51"/>
          <p:cNvPicPr preferRelativeResize="0"/>
          <p:nvPr/>
        </p:nvPicPr>
        <p:blipFill>
          <a:blip r:embed="rId3">
            <a:alphaModFix/>
          </a:blip>
          <a:stretch>
            <a:fillRect/>
          </a:stretch>
        </p:blipFill>
        <p:spPr>
          <a:xfrm>
            <a:off x="1490650" y="2242625"/>
            <a:ext cx="6162675" cy="1933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1A1A1A"/>
                </a:solidFill>
              </a:rPr>
              <a:t>Apa itu Object?</a:t>
            </a:r>
            <a:endParaRPr/>
          </a:p>
        </p:txBody>
      </p:sp>
      <p:sp>
        <p:nvSpPr>
          <p:cNvPr id="104" name="Google Shape;104;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id"/>
              <a:t>Object adalah data yang berisi field / properties / attributes dan method / function / behavior</a:t>
            </a:r>
            <a:endParaRPr/>
          </a:p>
          <a:p>
            <a:pPr indent="-311150" lvl="0" marL="457200" rtl="0" algn="l">
              <a:lnSpc>
                <a:spcPct val="115000"/>
              </a:lnSpc>
              <a:spcBef>
                <a:spcPts val="0"/>
              </a:spcBef>
              <a:spcAft>
                <a:spcPts val="0"/>
              </a:spcAft>
              <a:buSzPts val="1300"/>
              <a:buChar char="●"/>
            </a:pPr>
            <a:r>
              <a:rPr lang="id"/>
              <a:t>Semua data bukan primitif di Java adalah object, dari mulai Integer, Boolean, Character, String dan yang lainnya</a:t>
            </a:r>
            <a:endParaRPr/>
          </a:p>
          <a:p>
            <a:pPr indent="0" lvl="0" marL="457200" rtl="0" algn="l">
              <a:spcBef>
                <a:spcPts val="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2"/>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Access Modifier</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sz="3600"/>
              <a:t>Access Modifiers</a:t>
            </a:r>
            <a:endParaRPr/>
          </a:p>
        </p:txBody>
      </p:sp>
      <p:sp>
        <p:nvSpPr>
          <p:cNvPr id="336" name="Google Shape;336;p53"/>
          <p:cNvSpPr txBox="1"/>
          <p:nvPr>
            <p:ph idx="1" type="body"/>
          </p:nvPr>
        </p:nvSpPr>
        <p:spPr>
          <a:xfrm>
            <a:off x="729450" y="2078875"/>
            <a:ext cx="7688700" cy="2451600"/>
          </a:xfrm>
          <a:prstGeom prst="rect">
            <a:avLst/>
          </a:prstGeom>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id"/>
              <a:t>Access modifier adalah kemampuan membuat class, field, method dan constructor dapat diakses dari mana saja</a:t>
            </a:r>
            <a:endParaRPr/>
          </a:p>
          <a:p>
            <a:pPr indent="-311150" lvl="0" marL="457200" rtl="0" algn="l">
              <a:lnSpc>
                <a:spcPct val="115000"/>
              </a:lnSpc>
              <a:spcBef>
                <a:spcPts val="0"/>
              </a:spcBef>
              <a:spcAft>
                <a:spcPts val="0"/>
              </a:spcAft>
              <a:buSzPts val="1300"/>
              <a:buChar char="●"/>
            </a:pPr>
            <a:r>
              <a:rPr lang="id"/>
              <a:t>Kali ini kita akan membahas access modifier untuk field dan method pada suatu class, dan di java ada setidaknya 4 access modifier, yaitu default, public, private, dan protected.</a:t>
            </a:r>
            <a:endParaRPr/>
          </a:p>
          <a:p>
            <a:pPr indent="-311150" lvl="0" marL="457200" rtl="0" algn="l">
              <a:spcBef>
                <a:spcPts val="0"/>
              </a:spcBef>
              <a:spcAft>
                <a:spcPts val="0"/>
              </a:spcAft>
              <a:buSzPts val="1300"/>
              <a:buChar char="●"/>
            </a:pPr>
            <a:r>
              <a:rPr lang="id"/>
              <a:t>Default dan Public memiliki sifat dapat ditulis dan dibaca secara umum, artinya kelas lain dapat mengaksesnya</a:t>
            </a:r>
            <a:endParaRPr/>
          </a:p>
          <a:p>
            <a:pPr indent="-311150" lvl="0" marL="457200" rtl="0" algn="l">
              <a:spcBef>
                <a:spcPts val="0"/>
              </a:spcBef>
              <a:spcAft>
                <a:spcPts val="0"/>
              </a:spcAft>
              <a:buSzPts val="1300"/>
              <a:buChar char="●"/>
            </a:pPr>
            <a:r>
              <a:rPr lang="id"/>
              <a:t>Private memiliki sifat hanya bisa dibaca dan ditulis pada kelas sendiri.</a:t>
            </a:r>
            <a:endParaRPr/>
          </a:p>
          <a:p>
            <a:pPr indent="-311150" lvl="0" marL="457200" rtl="0" algn="l">
              <a:spcBef>
                <a:spcPts val="0"/>
              </a:spcBef>
              <a:spcAft>
                <a:spcPts val="0"/>
              </a:spcAft>
              <a:buSzPts val="1300"/>
              <a:buChar char="●"/>
            </a:pPr>
            <a:r>
              <a:rPr lang="id"/>
              <a:t>Kali ini kita akan membahas public, private, dan default. Protected akan kita bahas setelah materi inheritance.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Kelas Player(1)</a:t>
            </a:r>
            <a:endParaRPr/>
          </a:p>
        </p:txBody>
      </p:sp>
      <p:sp>
        <p:nvSpPr>
          <p:cNvPr id="342" name="Google Shape;342;p5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3" name="Google Shape;343;p54"/>
          <p:cNvPicPr preferRelativeResize="0"/>
          <p:nvPr/>
        </p:nvPicPr>
        <p:blipFill>
          <a:blip r:embed="rId3">
            <a:alphaModFix/>
          </a:blip>
          <a:stretch>
            <a:fillRect/>
          </a:stretch>
        </p:blipFill>
        <p:spPr>
          <a:xfrm>
            <a:off x="1216225" y="2142750"/>
            <a:ext cx="6715125" cy="25241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5"/>
          <p:cNvSpPr txBox="1"/>
          <p:nvPr>
            <p:ph type="title"/>
          </p:nvPr>
        </p:nvSpPr>
        <p:spPr>
          <a:xfrm>
            <a:off x="729450" y="1318650"/>
            <a:ext cx="18471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Player(2)</a:t>
            </a:r>
            <a:endParaRPr/>
          </a:p>
        </p:txBody>
      </p:sp>
      <p:sp>
        <p:nvSpPr>
          <p:cNvPr id="349" name="Google Shape;349;p5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0" name="Google Shape;350;p55"/>
          <p:cNvPicPr preferRelativeResize="0"/>
          <p:nvPr/>
        </p:nvPicPr>
        <p:blipFill rotWithShape="1">
          <a:blip r:embed="rId3">
            <a:alphaModFix/>
          </a:blip>
          <a:srcRect b="4079" l="0" r="0" t="-4080"/>
          <a:stretch/>
        </p:blipFill>
        <p:spPr>
          <a:xfrm>
            <a:off x="2444750" y="476250"/>
            <a:ext cx="6381750" cy="41910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Fungsi main(1)</a:t>
            </a:r>
            <a:endParaRPr/>
          </a:p>
        </p:txBody>
      </p:sp>
      <p:sp>
        <p:nvSpPr>
          <p:cNvPr id="356" name="Google Shape;356;p5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7" name="Google Shape;357;p56"/>
          <p:cNvPicPr preferRelativeResize="0"/>
          <p:nvPr/>
        </p:nvPicPr>
        <p:blipFill>
          <a:blip r:embed="rId3">
            <a:alphaModFix/>
          </a:blip>
          <a:stretch>
            <a:fillRect/>
          </a:stretch>
        </p:blipFill>
        <p:spPr>
          <a:xfrm>
            <a:off x="1550813" y="2017825"/>
            <a:ext cx="6045975" cy="30483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Fungsi main(2)</a:t>
            </a:r>
            <a:endParaRPr/>
          </a:p>
        </p:txBody>
      </p:sp>
      <p:sp>
        <p:nvSpPr>
          <p:cNvPr id="363" name="Google Shape;363;p5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4" name="Google Shape;364;p57"/>
          <p:cNvPicPr preferRelativeResize="0"/>
          <p:nvPr/>
        </p:nvPicPr>
        <p:blipFill>
          <a:blip r:embed="rId3">
            <a:alphaModFix/>
          </a:blip>
          <a:stretch>
            <a:fillRect/>
          </a:stretch>
        </p:blipFill>
        <p:spPr>
          <a:xfrm>
            <a:off x="1408675" y="1963753"/>
            <a:ext cx="6326650" cy="30063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8"/>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Latihan</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Latihan 1</a:t>
            </a:r>
            <a:endParaRPr/>
          </a:p>
        </p:txBody>
      </p:sp>
      <p:sp>
        <p:nvSpPr>
          <p:cNvPr id="375" name="Google Shape;375;p5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id"/>
              <a:t>Buatlah kelas dengan nama Stack yang yang memiliki field stck bertipe array berukuran 10 dan index bertipe integer. Buat fungsi push dan pop pada kelas tersebut! Kemudian pada main, buatlah 2 object stack yang masing-masing berisikan angka 0-9 dan 10-19. Tampilkan semua isi dari masing-masing object!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Latihan 2</a:t>
            </a:r>
            <a:endParaRPr/>
          </a:p>
        </p:txBody>
      </p:sp>
      <p:sp>
        <p:nvSpPr>
          <p:cNvPr id="381" name="Google Shape;381;p6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id"/>
              <a:t>Buatlah class yang memiliki field width, height, dan depth yang memiliki access modifier public dan kelas tersebut memiliki overload constructor. Yang pertama constructor yang memiliki 3 parameter, yaitu weight, height, dan depth, yang kedua memiliki parameter length yang dimana constructor ini berarti width, height, dan depth memiliki nilai berupa length dan constructor yang tidak memiliki parameter yang berisikan semua fieldnya bernilai -1. Kelas tersebut memiliki fungsi volume. Aplikasikan ketiga constructor tersebut pada main dan tampilkan hasil volume pada terminal!</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Latihan 3</a:t>
            </a:r>
            <a:endParaRPr/>
          </a:p>
        </p:txBody>
      </p:sp>
      <p:sp>
        <p:nvSpPr>
          <p:cNvPr id="387" name="Google Shape;387;p61"/>
          <p:cNvSpPr txBox="1"/>
          <p:nvPr>
            <p:ph idx="1" type="body"/>
          </p:nvPr>
        </p:nvSpPr>
        <p:spPr>
          <a:xfrm>
            <a:off x="729450" y="2078875"/>
            <a:ext cx="7688700" cy="306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Buatlah sebuah </a:t>
            </a:r>
            <a:endParaRPr/>
          </a:p>
          <a:p>
            <a:pPr indent="-311150" lvl="0" marL="457200" rtl="0" algn="l">
              <a:spcBef>
                <a:spcPts val="1200"/>
              </a:spcBef>
              <a:spcAft>
                <a:spcPts val="0"/>
              </a:spcAft>
              <a:buSzPts val="1300"/>
              <a:buAutoNum type="arabicPeriod"/>
            </a:pPr>
            <a:r>
              <a:rPr lang="id"/>
              <a:t>Kelas Player yang memiliki field atau atribut name, health, level, weapon, dan armor yang memiliki access modifier public. atribut name bertipe data String, health bertipe data double, level bertipe data integer. weapon bertipe data object pada kelas Weapon, dan armor bertipe data object pada kelas Armor. Kelas player memiliki constructor, void attack, void defence, void equipWeapon, void equipArmor, dan void display.</a:t>
            </a:r>
            <a:endParaRPr/>
          </a:p>
          <a:p>
            <a:pPr indent="-311150" lvl="0" marL="457200" rtl="0" algn="l">
              <a:spcBef>
                <a:spcPts val="0"/>
              </a:spcBef>
              <a:spcAft>
                <a:spcPts val="0"/>
              </a:spcAft>
              <a:buSzPts val="1300"/>
              <a:buAutoNum type="arabicPeriod"/>
            </a:pPr>
            <a:r>
              <a:rPr lang="id"/>
              <a:t>Kelas Weapon yang memiliki field attackPower bertipe data double dan name bertipe data String </a:t>
            </a:r>
            <a:r>
              <a:rPr lang="id"/>
              <a:t>serta memiliki access modifier public semua</a:t>
            </a:r>
            <a:r>
              <a:rPr lang="id"/>
              <a:t>. Kelas Weapon memiliki constructor dan void display.</a:t>
            </a:r>
            <a:endParaRPr/>
          </a:p>
          <a:p>
            <a:pPr indent="-311150" lvl="0" marL="457200" rtl="0" algn="l">
              <a:spcBef>
                <a:spcPts val="0"/>
              </a:spcBef>
              <a:spcAft>
                <a:spcPts val="0"/>
              </a:spcAft>
              <a:buSzPts val="1300"/>
              <a:buAutoNum type="arabicPeriod"/>
            </a:pPr>
            <a:r>
              <a:rPr lang="id"/>
              <a:t>Kelas Armor memiliki field defencePower bertipe data double, name bertipe data String serta memiliki access modifier public semua. Kelas Armor memiliki constructor, dan void displat.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1A1A1A"/>
                </a:solidFill>
              </a:rPr>
              <a:t>Apa itu Class?</a:t>
            </a:r>
            <a:endParaRPr/>
          </a:p>
        </p:txBody>
      </p:sp>
      <p:sp>
        <p:nvSpPr>
          <p:cNvPr id="110" name="Google Shape;110;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id"/>
              <a:t>Class adalah blueprint, prototype atau cetakan untuk membuat Object</a:t>
            </a:r>
            <a:endParaRPr/>
          </a:p>
          <a:p>
            <a:pPr indent="-311150" lvl="0" marL="457200" rtl="0" algn="l">
              <a:lnSpc>
                <a:spcPct val="115000"/>
              </a:lnSpc>
              <a:spcBef>
                <a:spcPts val="0"/>
              </a:spcBef>
              <a:spcAft>
                <a:spcPts val="0"/>
              </a:spcAft>
              <a:buSzPts val="1300"/>
              <a:buChar char="●"/>
            </a:pPr>
            <a:r>
              <a:rPr lang="id"/>
              <a:t>Class berisikan deklarasi semua properties dan functions yang dimiliki oleh Object</a:t>
            </a:r>
            <a:endParaRPr/>
          </a:p>
          <a:p>
            <a:pPr indent="-311150" lvl="0" marL="457200" rtl="0" algn="l">
              <a:lnSpc>
                <a:spcPct val="115000"/>
              </a:lnSpc>
              <a:spcBef>
                <a:spcPts val="0"/>
              </a:spcBef>
              <a:spcAft>
                <a:spcPts val="0"/>
              </a:spcAft>
              <a:buSzPts val="1300"/>
              <a:buChar char="●"/>
            </a:pPr>
            <a:r>
              <a:rPr lang="id"/>
              <a:t>Setiap Object selalu dibuat dari Class</a:t>
            </a:r>
            <a:endParaRPr/>
          </a:p>
          <a:p>
            <a:pPr indent="-311150" lvl="0" marL="457200" rtl="0" algn="l">
              <a:lnSpc>
                <a:spcPct val="115000"/>
              </a:lnSpc>
              <a:spcBef>
                <a:spcPts val="0"/>
              </a:spcBef>
              <a:spcAft>
                <a:spcPts val="0"/>
              </a:spcAft>
              <a:buSzPts val="1300"/>
              <a:buChar char="●"/>
            </a:pPr>
            <a:r>
              <a:rPr lang="id"/>
              <a:t>Dan sebuah Class bisa membuat Object tanpa batas</a:t>
            </a:r>
            <a:endParaRPr/>
          </a:p>
          <a:p>
            <a:pPr indent="0" lvl="0" marL="457200" rtl="0" algn="l">
              <a:spcBef>
                <a:spcPts val="0"/>
              </a:spcBef>
              <a:spcAft>
                <a:spcPts val="12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93" name="Google Shape;393;p6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t>Buatlah sebuah program game yang dimana player1 dapat menyerang player2  dan ketika player1 menyerang player2 maka terjadi 2 kemungkinan, jika armor player 2 lebih besar dari attack player 1, maka player 2 tidak terkena demage. Jika armor player 2 lebih kecil daripada attack player 2, maka attack player1 akan dikurangi armor player2 dan hasilnya merupakan attack yang terkena oleh player2 sehingga darah player2 berkurang sebanyak hasil pengurangan  tersebut. Begitu pun sebaliknya. masing-masing player. Lakukan 3 kali penyerangan satu sama lain(Bebas).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1A1A1A"/>
                </a:solidFill>
              </a:rPr>
              <a:t>Class dan Object : Person</a:t>
            </a:r>
            <a:endParaRPr/>
          </a:p>
        </p:txBody>
      </p:sp>
      <p:sp>
        <p:nvSpPr>
          <p:cNvPr id="116" name="Google Shape;116;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7" name="Google Shape;117;p18"/>
          <p:cNvPicPr preferRelativeResize="0"/>
          <p:nvPr/>
        </p:nvPicPr>
        <p:blipFill>
          <a:blip r:embed="rId3">
            <a:alphaModFix/>
          </a:blip>
          <a:stretch>
            <a:fillRect/>
          </a:stretch>
        </p:blipFill>
        <p:spPr>
          <a:xfrm>
            <a:off x="2401250" y="2078875"/>
            <a:ext cx="4081872" cy="2261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1A1A1A"/>
                </a:solidFill>
              </a:rPr>
              <a:t>Class dan Object : Car</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4" name="Google Shape;124;p19"/>
          <p:cNvPicPr preferRelativeResize="0"/>
          <p:nvPr/>
        </p:nvPicPr>
        <p:blipFill>
          <a:blip r:embed="rId3">
            <a:alphaModFix/>
          </a:blip>
          <a:stretch>
            <a:fillRect/>
          </a:stretch>
        </p:blipFill>
        <p:spPr>
          <a:xfrm>
            <a:off x="2412800" y="2078875"/>
            <a:ext cx="4318401" cy="2588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Class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1A1A1A"/>
                </a:solidFill>
              </a:rPr>
              <a:t>Membuat Class</a:t>
            </a:r>
            <a:endParaRPr/>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id"/>
              <a:t>Untuk membuat class, kita bisa menggunakan kata kunci class</a:t>
            </a:r>
            <a:endParaRPr/>
          </a:p>
          <a:p>
            <a:pPr indent="-311150" lvl="0" marL="457200" rtl="0" algn="l">
              <a:lnSpc>
                <a:spcPct val="115000"/>
              </a:lnSpc>
              <a:spcBef>
                <a:spcPts val="0"/>
              </a:spcBef>
              <a:spcAft>
                <a:spcPts val="0"/>
              </a:spcAft>
              <a:buSzPts val="1300"/>
              <a:buChar char="●"/>
            </a:pPr>
            <a:r>
              <a:rPr lang="id"/>
              <a:t>Penamaan class biasa menggunakan format PascalCase</a:t>
            </a:r>
            <a:endParaRPr/>
          </a:p>
          <a:p>
            <a:pPr indent="0" lvl="0" marL="45720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