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Raleway"/>
      <p:regular r:id="rId46"/>
      <p:bold r:id="rId47"/>
      <p:italic r:id="rId48"/>
      <p:boldItalic r:id="rId49"/>
    </p:embeddedFont>
    <p:embeddedFont>
      <p:font typeface="La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20BE0E-3AB1-4411-B594-A2AE6FFBF2C9}">
  <a:tblStyle styleId="{3620BE0E-3AB1-4411-B594-A2AE6FFBF2C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aleway-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aleway-italic.fntdata"/><Relationship Id="rId47" Type="http://schemas.openxmlformats.org/officeDocument/2006/relationships/font" Target="fonts/Raleway-bold.fntdata"/><Relationship Id="rId49"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8a43ae93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8a43ae93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8a43ae93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8a43ae93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8a43ae933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8a43ae93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8a43ae93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8a43ae93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8a43ae93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c8a43ae93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c8a43ae93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c8a43ae93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c8a43ae933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c8a43ae933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8a43ae93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8a43ae93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8a43ae933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8a43ae933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8a43ae933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8a43ae933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c8a43ae93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c8a43ae93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8a43ae93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8a43ae93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8a43ae933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c8a43ae933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8a43ae933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c8a43ae933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c8a43ae933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c8a43ae933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c8a43ae933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c8a43ae933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8a43ae933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c8a43ae933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c8a43ae933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c8a43ae933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c8a43ae933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c8a43ae933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c8a43ae933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c8a43ae933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c8a43ae933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c8a43ae933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c8a43ae933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c8a43ae933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8a43ae93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8a43ae93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c8a43ae933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c8a43ae933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c8a43ae933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c8a43ae933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c8a43ae933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c8a43ae933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c8a43ae933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c8a43ae933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c8a43ae933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c8a43ae933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c8a43ae933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c8a43ae933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c8a43ae933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c8a43ae933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c8a43ae933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c8a43ae933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c8a43ae933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c8a43ae933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c8a43ae933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c8a43ae933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8a43ae93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8a43ae93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8a43ae93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8a43ae93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8a43ae93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8a43ae93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8a43ae93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8a43ae93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8a43ae93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8a43ae93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8a43ae93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8a43ae93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Getter &amp; Setter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Static Keyword</a:t>
            </a:r>
            <a:endParaRPr/>
          </a:p>
        </p:txBody>
      </p:sp>
      <p:sp>
        <p:nvSpPr>
          <p:cNvPr id="139" name="Google Shape;139;p22"/>
          <p:cNvSpPr txBox="1"/>
          <p:nvPr>
            <p:ph idx="1" type="body"/>
          </p:nvPr>
        </p:nvSpPr>
        <p:spPr>
          <a:xfrm>
            <a:off x="500850" y="2078875"/>
            <a:ext cx="7688700" cy="22611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Char char="●"/>
            </a:pPr>
            <a:r>
              <a:rPr lang="id"/>
              <a:t>Sebelumnya kita sudah sering melihat kata kunci static, namun belum pernah kita bahas</a:t>
            </a:r>
            <a:endParaRPr/>
          </a:p>
          <a:p>
            <a:pPr indent="-323850" lvl="0" marL="457200" rtl="0" algn="l">
              <a:lnSpc>
                <a:spcPct val="115000"/>
              </a:lnSpc>
              <a:spcBef>
                <a:spcPts val="0"/>
              </a:spcBef>
              <a:spcAft>
                <a:spcPts val="0"/>
              </a:spcAft>
              <a:buSzPts val="1500"/>
              <a:buChar char="●"/>
            </a:pPr>
            <a:r>
              <a:rPr lang="id"/>
              <a:t>Dengan menggunakan kata kunci static, kita bisa membuat field, method atau class bisa diakses langsung tanpa melalui object nya</a:t>
            </a:r>
            <a:endParaRPr/>
          </a:p>
          <a:p>
            <a:pPr indent="-323850" lvl="0" marL="457200" rtl="0" algn="l">
              <a:lnSpc>
                <a:spcPct val="115000"/>
              </a:lnSpc>
              <a:spcBef>
                <a:spcPts val="0"/>
              </a:spcBef>
              <a:spcAft>
                <a:spcPts val="0"/>
              </a:spcAft>
              <a:buSzPts val="1500"/>
              <a:buChar char="●"/>
            </a:pPr>
            <a:r>
              <a:rPr lang="id"/>
              <a:t>Perlu diingat, static hanya bisa mengakses static lainnya</a:t>
            </a:r>
            <a:endParaRPr/>
          </a:p>
          <a:p>
            <a:pPr indent="0" lvl="0" marL="457200" rtl="0" algn="l">
              <a:lnSpc>
                <a:spcPct val="115000"/>
              </a:lnSpc>
              <a:spcBef>
                <a:spcPts val="0"/>
              </a:spcBef>
              <a:spcAft>
                <a:spcPts val="0"/>
              </a:spcAft>
              <a:buNone/>
            </a:pPr>
            <a:r>
              <a:t/>
            </a:r>
            <a:endParaRPr/>
          </a:p>
          <a:p>
            <a:pPr indent="0" lvl="0" marL="457200" rtl="0" algn="just">
              <a:lnSpc>
                <a:spcPct val="115000"/>
              </a:lnSpc>
              <a:spcBef>
                <a:spcPts val="0"/>
              </a:spcBef>
              <a:spcAft>
                <a:spcPts val="0"/>
              </a:spcAft>
              <a:buNone/>
            </a:pPr>
            <a:r>
              <a:t/>
            </a:r>
            <a:endParaRPr sz="1500"/>
          </a:p>
          <a:p>
            <a:pPr indent="0" lvl="0" marL="0" rtl="0" algn="l">
              <a:spcBef>
                <a:spcPts val="0"/>
              </a:spcBef>
              <a:spcAft>
                <a:spcPts val="1200"/>
              </a:spcAft>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Static Dapat Digunakan di</a:t>
            </a:r>
            <a:endParaRPr/>
          </a:p>
        </p:txBody>
      </p:sp>
      <p:sp>
        <p:nvSpPr>
          <p:cNvPr id="145" name="Google Shape;145;p23"/>
          <p:cNvSpPr txBox="1"/>
          <p:nvPr>
            <p:ph idx="1" type="body"/>
          </p:nvPr>
        </p:nvSpPr>
        <p:spPr>
          <a:xfrm>
            <a:off x="500850" y="2078875"/>
            <a:ext cx="7688700" cy="2503800"/>
          </a:xfrm>
          <a:prstGeom prst="rect">
            <a:avLst/>
          </a:prstGeom>
        </p:spPr>
        <p:txBody>
          <a:bodyPr anchorCtr="0" anchor="t" bIns="91425" lIns="91425" spcFirstLastPara="1" rIns="91425" wrap="square" tIns="91425">
            <a:normAutofit/>
          </a:bodyPr>
          <a:lstStyle/>
          <a:p>
            <a:pPr indent="-314325" lvl="0" marL="457200" rtl="0" algn="just">
              <a:lnSpc>
                <a:spcPct val="115000"/>
              </a:lnSpc>
              <a:spcBef>
                <a:spcPts val="0"/>
              </a:spcBef>
              <a:spcAft>
                <a:spcPts val="0"/>
              </a:spcAft>
              <a:buSzPts val="1350"/>
              <a:buChar char="●"/>
            </a:pPr>
            <a:r>
              <a:rPr lang="id" sz="1350"/>
              <a:t>Field, atau disebut class variable, artinya field tersebut bisa diakses langsung tanpa membuat object terlebih dahulu</a:t>
            </a:r>
            <a:endParaRPr sz="1350"/>
          </a:p>
          <a:p>
            <a:pPr indent="-314325" lvl="0" marL="457200" rtl="0" algn="just">
              <a:lnSpc>
                <a:spcPct val="115000"/>
              </a:lnSpc>
              <a:spcBef>
                <a:spcPts val="0"/>
              </a:spcBef>
              <a:spcAft>
                <a:spcPts val="0"/>
              </a:spcAft>
              <a:buSzPts val="1350"/>
              <a:buChar char="●"/>
            </a:pPr>
            <a:r>
              <a:rPr lang="id" sz="1350"/>
              <a:t>Method, atau disebut class method, artinya method tersebut bisa diakses langsung tanpa membuat object terlebih dahulu</a:t>
            </a:r>
            <a:endParaRPr sz="1350"/>
          </a:p>
          <a:p>
            <a:pPr indent="-314325" lvl="0" marL="457200" rtl="0" algn="just">
              <a:lnSpc>
                <a:spcPct val="115000"/>
              </a:lnSpc>
              <a:spcBef>
                <a:spcPts val="0"/>
              </a:spcBef>
              <a:spcAft>
                <a:spcPts val="0"/>
              </a:spcAft>
              <a:buSzPts val="1350"/>
              <a:buChar char="●"/>
            </a:pPr>
            <a:r>
              <a:rPr lang="id" sz="1350"/>
              <a:t>Block, static block akan otomatis dieksekusi ketika sebuah class di load</a:t>
            </a:r>
            <a:endParaRPr sz="1350"/>
          </a:p>
          <a:p>
            <a:pPr indent="-314325" lvl="0" marL="457200" rtl="0" algn="just">
              <a:lnSpc>
                <a:spcPct val="115000"/>
              </a:lnSpc>
              <a:spcBef>
                <a:spcPts val="0"/>
              </a:spcBef>
              <a:spcAft>
                <a:spcPts val="0"/>
              </a:spcAft>
              <a:buSzPts val="1350"/>
              <a:buChar char="●"/>
            </a:pPr>
            <a:r>
              <a:rPr lang="id" sz="1350"/>
              <a:t>Inner Class, artinya inner class tersebut bisa diakses secara langsung tanpa harus membuat object outer class  terlebih dahulu. Static pada inner class menyebabkan kita tidak bisa mengakses lagi object outer class nya</a:t>
            </a:r>
            <a:endParaRPr sz="1350"/>
          </a:p>
          <a:p>
            <a:pPr indent="0" lvl="0" marL="0" rtl="0" algn="l">
              <a:spcBef>
                <a:spcPts val="0"/>
              </a:spcBef>
              <a:spcAft>
                <a:spcPts val="1200"/>
              </a:spcAft>
              <a:buNone/>
            </a:pPr>
            <a:r>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473650" y="599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Kode : Static Field Display</a:t>
            </a:r>
            <a:endParaRPr/>
          </a:p>
        </p:txBody>
      </p:sp>
      <p:pic>
        <p:nvPicPr>
          <p:cNvPr id="151" name="Google Shape;151;p24"/>
          <p:cNvPicPr preferRelativeResize="0"/>
          <p:nvPr/>
        </p:nvPicPr>
        <p:blipFill>
          <a:blip r:embed="rId3">
            <a:alphaModFix/>
          </a:blip>
          <a:stretch>
            <a:fillRect/>
          </a:stretch>
        </p:blipFill>
        <p:spPr>
          <a:xfrm>
            <a:off x="684750" y="1377600"/>
            <a:ext cx="7774499" cy="3590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473650" y="599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Kode : Static Field Main(1)</a:t>
            </a:r>
            <a:endParaRPr/>
          </a:p>
        </p:txBody>
      </p:sp>
      <p:pic>
        <p:nvPicPr>
          <p:cNvPr id="157" name="Google Shape;157;p25"/>
          <p:cNvPicPr preferRelativeResize="0"/>
          <p:nvPr/>
        </p:nvPicPr>
        <p:blipFill>
          <a:blip r:embed="rId3">
            <a:alphaModFix/>
          </a:blip>
          <a:stretch>
            <a:fillRect/>
          </a:stretch>
        </p:blipFill>
        <p:spPr>
          <a:xfrm>
            <a:off x="969550" y="1328950"/>
            <a:ext cx="6696904" cy="3704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473650" y="599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Kode : Static Field Main (2)</a:t>
            </a:r>
            <a:endParaRPr/>
          </a:p>
        </p:txBody>
      </p:sp>
      <p:pic>
        <p:nvPicPr>
          <p:cNvPr id="163" name="Google Shape;163;p26"/>
          <p:cNvPicPr preferRelativeResize="0"/>
          <p:nvPr/>
        </p:nvPicPr>
        <p:blipFill>
          <a:blip r:embed="rId3">
            <a:alphaModFix/>
          </a:blip>
          <a:stretch>
            <a:fillRect/>
          </a:stretch>
        </p:blipFill>
        <p:spPr>
          <a:xfrm>
            <a:off x="2238375" y="2133275"/>
            <a:ext cx="4667250" cy="1781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73650" y="599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Kode : Static Method Player</a:t>
            </a:r>
            <a:endParaRPr/>
          </a:p>
        </p:txBody>
      </p:sp>
      <p:pic>
        <p:nvPicPr>
          <p:cNvPr id="169" name="Google Shape;169;p27"/>
          <p:cNvPicPr preferRelativeResize="0"/>
          <p:nvPr/>
        </p:nvPicPr>
        <p:blipFill>
          <a:blip r:embed="rId3">
            <a:alphaModFix/>
          </a:blip>
          <a:stretch>
            <a:fillRect/>
          </a:stretch>
        </p:blipFill>
        <p:spPr>
          <a:xfrm>
            <a:off x="544000" y="1134200"/>
            <a:ext cx="5911850" cy="3704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473650" y="599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Kode : Static Method Main</a:t>
            </a:r>
            <a:endParaRPr/>
          </a:p>
        </p:txBody>
      </p:sp>
      <p:pic>
        <p:nvPicPr>
          <p:cNvPr id="175" name="Google Shape;175;p28"/>
          <p:cNvPicPr preferRelativeResize="0"/>
          <p:nvPr/>
        </p:nvPicPr>
        <p:blipFill>
          <a:blip r:embed="rId3">
            <a:alphaModFix/>
          </a:blip>
          <a:stretch>
            <a:fillRect/>
          </a:stretch>
        </p:blipFill>
        <p:spPr>
          <a:xfrm>
            <a:off x="1147763" y="1530025"/>
            <a:ext cx="6848475" cy="2905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473650" y="599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Kode 2: Static Keyword Constant</a:t>
            </a:r>
            <a:endParaRPr/>
          </a:p>
        </p:txBody>
      </p:sp>
      <p:pic>
        <p:nvPicPr>
          <p:cNvPr id="181" name="Google Shape;181;p29"/>
          <p:cNvPicPr preferRelativeResize="0"/>
          <p:nvPr/>
        </p:nvPicPr>
        <p:blipFill>
          <a:blip r:embed="rId3">
            <a:alphaModFix/>
          </a:blip>
          <a:stretch>
            <a:fillRect/>
          </a:stretch>
        </p:blipFill>
        <p:spPr>
          <a:xfrm>
            <a:off x="152400" y="1762850"/>
            <a:ext cx="8839202" cy="299323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473650" y="599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Kode 2: Static Keyword Application</a:t>
            </a:r>
            <a:endParaRPr/>
          </a:p>
        </p:txBody>
      </p:sp>
      <p:pic>
        <p:nvPicPr>
          <p:cNvPr id="187" name="Google Shape;187;p30"/>
          <p:cNvPicPr preferRelativeResize="0"/>
          <p:nvPr/>
        </p:nvPicPr>
        <p:blipFill>
          <a:blip r:embed="rId3">
            <a:alphaModFix/>
          </a:blip>
          <a:stretch>
            <a:fillRect/>
          </a:stretch>
        </p:blipFill>
        <p:spPr>
          <a:xfrm>
            <a:off x="161925" y="1673738"/>
            <a:ext cx="8820150" cy="2981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473650" y="599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Kode 2: Static Keyword MathUtil</a:t>
            </a:r>
            <a:endParaRPr/>
          </a:p>
        </p:txBody>
      </p:sp>
      <p:pic>
        <p:nvPicPr>
          <p:cNvPr id="193" name="Google Shape;193;p31"/>
          <p:cNvPicPr preferRelativeResize="0"/>
          <p:nvPr/>
        </p:nvPicPr>
        <p:blipFill>
          <a:blip r:embed="rId3">
            <a:alphaModFix/>
          </a:blip>
          <a:stretch>
            <a:fillRect/>
          </a:stretch>
        </p:blipFill>
        <p:spPr>
          <a:xfrm>
            <a:off x="161925" y="1561775"/>
            <a:ext cx="8820150" cy="2981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Encapsulation</a:t>
            </a:r>
            <a:endParaRPr/>
          </a:p>
        </p:txBody>
      </p:sp>
      <p:sp>
        <p:nvSpPr>
          <p:cNvPr id="92" name="Google Shape;92;p14"/>
          <p:cNvSpPr txBox="1"/>
          <p:nvPr>
            <p:ph idx="1" type="body"/>
          </p:nvPr>
        </p:nvSpPr>
        <p:spPr>
          <a:xfrm>
            <a:off x="500850" y="2078875"/>
            <a:ext cx="7688700" cy="2261100"/>
          </a:xfrm>
          <a:prstGeom prst="rect">
            <a:avLst/>
          </a:prstGeom>
        </p:spPr>
        <p:txBody>
          <a:bodyPr anchorCtr="0" anchor="t" bIns="91425" lIns="91425" spcFirstLastPara="1" rIns="91425" wrap="square" tIns="91425">
            <a:normAutofit/>
          </a:bodyPr>
          <a:lstStyle/>
          <a:p>
            <a:pPr indent="-323850" lvl="0" marL="457200" rtl="0" algn="just">
              <a:lnSpc>
                <a:spcPct val="115000"/>
              </a:lnSpc>
              <a:spcBef>
                <a:spcPts val="0"/>
              </a:spcBef>
              <a:spcAft>
                <a:spcPts val="0"/>
              </a:spcAft>
              <a:buSzPts val="1500"/>
              <a:buChar char="●"/>
            </a:pPr>
            <a:r>
              <a:rPr lang="id" sz="1500"/>
              <a:t>Encapsulation artinya memastikan data sensitif sebuah object tersembunyi dari akses luar</a:t>
            </a:r>
            <a:endParaRPr sz="1500"/>
          </a:p>
          <a:p>
            <a:pPr indent="-323850" lvl="0" marL="457200" rtl="0" algn="just">
              <a:lnSpc>
                <a:spcPct val="115000"/>
              </a:lnSpc>
              <a:spcBef>
                <a:spcPts val="0"/>
              </a:spcBef>
              <a:spcAft>
                <a:spcPts val="0"/>
              </a:spcAft>
              <a:buSzPts val="1500"/>
              <a:buChar char="●"/>
            </a:pPr>
            <a:r>
              <a:rPr lang="id" sz="1500"/>
              <a:t>Hal ini bertujuan agar kita bisa menjaga agar data sebuah object tetap baik dan valid</a:t>
            </a:r>
            <a:endParaRPr sz="1500"/>
          </a:p>
          <a:p>
            <a:pPr indent="-323850" lvl="0" marL="457200" rtl="0" algn="just">
              <a:lnSpc>
                <a:spcPct val="115000"/>
              </a:lnSpc>
              <a:spcBef>
                <a:spcPts val="0"/>
              </a:spcBef>
              <a:spcAft>
                <a:spcPts val="0"/>
              </a:spcAft>
              <a:buSzPts val="1500"/>
              <a:buChar char="●"/>
            </a:pPr>
            <a:r>
              <a:rPr lang="id" sz="1500"/>
              <a:t>Untuk mencapai ini, biasanya kita akan membuat semua field menggunakan access modifier private, sehingga tidak bisa diakses atau diubah dari luar</a:t>
            </a:r>
            <a:endParaRPr sz="1500"/>
          </a:p>
          <a:p>
            <a:pPr indent="-323850" lvl="0" marL="457200" rtl="0" algn="just">
              <a:lnSpc>
                <a:spcPct val="115000"/>
              </a:lnSpc>
              <a:spcBef>
                <a:spcPts val="0"/>
              </a:spcBef>
              <a:spcAft>
                <a:spcPts val="0"/>
              </a:spcAft>
              <a:buSzPts val="1500"/>
              <a:buChar char="●"/>
            </a:pPr>
            <a:r>
              <a:rPr lang="id" sz="1500"/>
              <a:t>Agar bisa diubah, kita akan menyediakan method untuk mengubah dan mendapatkan field tersebut</a:t>
            </a:r>
            <a:endParaRPr sz="1500"/>
          </a:p>
          <a:p>
            <a:pPr indent="0" lvl="0" marL="0" rtl="0" algn="l">
              <a:spcBef>
                <a:spcPts val="0"/>
              </a:spcBef>
              <a:spcAft>
                <a:spcPts val="1200"/>
              </a:spcAft>
              <a:buNone/>
            </a:pPr>
            <a:r>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473650" y="599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Kode 2: Static Keyword InnerClass</a:t>
            </a:r>
            <a:endParaRPr>
              <a:solidFill>
                <a:srgbClr val="1A1A1A"/>
              </a:solidFill>
            </a:endParaRPr>
          </a:p>
        </p:txBody>
      </p:sp>
      <p:pic>
        <p:nvPicPr>
          <p:cNvPr id="199" name="Google Shape;199;p32"/>
          <p:cNvPicPr preferRelativeResize="0"/>
          <p:nvPr/>
        </p:nvPicPr>
        <p:blipFill>
          <a:blip r:embed="rId3">
            <a:alphaModFix/>
          </a:blip>
          <a:stretch>
            <a:fillRect/>
          </a:stretch>
        </p:blipFill>
        <p:spPr>
          <a:xfrm>
            <a:off x="832325" y="1081300"/>
            <a:ext cx="7330025" cy="39627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473650" y="599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Kode 2: Static Main Class</a:t>
            </a:r>
            <a:endParaRPr>
              <a:solidFill>
                <a:srgbClr val="1A1A1A"/>
              </a:solidFill>
            </a:endParaRPr>
          </a:p>
        </p:txBody>
      </p:sp>
      <p:pic>
        <p:nvPicPr>
          <p:cNvPr id="205" name="Google Shape;205;p33"/>
          <p:cNvPicPr preferRelativeResize="0"/>
          <p:nvPr/>
        </p:nvPicPr>
        <p:blipFill>
          <a:blip r:embed="rId3">
            <a:alphaModFix/>
          </a:blip>
          <a:stretch>
            <a:fillRect/>
          </a:stretch>
        </p:blipFill>
        <p:spPr>
          <a:xfrm>
            <a:off x="723875" y="1134200"/>
            <a:ext cx="7266550" cy="3704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Latihan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727650" y="601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Latihan 1 Sistem Pengelolaan Gaji Karyawan</a:t>
            </a:r>
            <a:endParaRPr/>
          </a:p>
        </p:txBody>
      </p:sp>
      <p:sp>
        <p:nvSpPr>
          <p:cNvPr id="216" name="Google Shape;216;p35"/>
          <p:cNvSpPr txBox="1"/>
          <p:nvPr>
            <p:ph idx="1" type="body"/>
          </p:nvPr>
        </p:nvSpPr>
        <p:spPr>
          <a:xfrm>
            <a:off x="727650" y="1481675"/>
            <a:ext cx="7688700" cy="346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Buatlah sebuah program untuk mengelola data gaji karyawan menggunakan konsep enkapsulasi dalam Java. Program tersebut harus memenuhi spesifikasi berikut:</a:t>
            </a:r>
            <a:br>
              <a:rPr lang="id"/>
            </a:br>
            <a:endParaRPr/>
          </a:p>
          <a:p>
            <a:pPr indent="0" lvl="0" marL="0" rtl="0" algn="l">
              <a:spcBef>
                <a:spcPts val="1200"/>
              </a:spcBef>
              <a:spcAft>
                <a:spcPts val="0"/>
              </a:spcAft>
              <a:buNone/>
            </a:pPr>
            <a:r>
              <a:rPr b="1" lang="id"/>
              <a:t>Kelas Karyawan:</a:t>
            </a:r>
            <a:endParaRPr b="1"/>
          </a:p>
          <a:p>
            <a:pPr indent="0" lvl="0" marL="0" rtl="0" algn="l">
              <a:lnSpc>
                <a:spcPct val="100000"/>
              </a:lnSpc>
              <a:spcBef>
                <a:spcPts val="1200"/>
              </a:spcBef>
              <a:spcAft>
                <a:spcPts val="0"/>
              </a:spcAft>
              <a:buNone/>
            </a:pPr>
            <a:r>
              <a:rPr b="1" lang="id"/>
              <a:t>Atribut:</a:t>
            </a:r>
            <a:endParaRPr b="1"/>
          </a:p>
          <a:p>
            <a:pPr indent="-311150" lvl="0" marL="457200" rtl="0" algn="l">
              <a:lnSpc>
                <a:spcPct val="100000"/>
              </a:lnSpc>
              <a:spcBef>
                <a:spcPts val="1200"/>
              </a:spcBef>
              <a:spcAft>
                <a:spcPts val="0"/>
              </a:spcAft>
              <a:buSzPts val="1300"/>
              <a:buChar char="●"/>
            </a:pPr>
            <a:r>
              <a:rPr lang="id"/>
              <a:t>nama (String): Nama karyawan.</a:t>
            </a:r>
            <a:endParaRPr/>
          </a:p>
          <a:p>
            <a:pPr indent="-311150" lvl="0" marL="457200" rtl="0" algn="l">
              <a:lnSpc>
                <a:spcPct val="100000"/>
              </a:lnSpc>
              <a:spcBef>
                <a:spcPts val="0"/>
              </a:spcBef>
              <a:spcAft>
                <a:spcPts val="0"/>
              </a:spcAft>
              <a:buSzPts val="1300"/>
              <a:buChar char="●"/>
            </a:pPr>
            <a:r>
              <a:rPr lang="id"/>
              <a:t>idKaryawan (String): ID unik untuk karyawan.</a:t>
            </a:r>
            <a:endParaRPr/>
          </a:p>
          <a:p>
            <a:pPr indent="-311150" lvl="0" marL="457200" rtl="0" algn="l">
              <a:lnSpc>
                <a:spcPct val="100000"/>
              </a:lnSpc>
              <a:spcBef>
                <a:spcPts val="0"/>
              </a:spcBef>
              <a:spcAft>
                <a:spcPts val="0"/>
              </a:spcAft>
              <a:buSzPts val="1300"/>
              <a:buChar char="●"/>
            </a:pPr>
            <a:r>
              <a:rPr lang="id"/>
              <a:t>gajiPokok (double): Gaji pokok karyawan.</a:t>
            </a:r>
            <a:endParaRPr/>
          </a:p>
          <a:p>
            <a:pPr indent="-311150" lvl="0" marL="457200" rtl="0" algn="l">
              <a:lnSpc>
                <a:spcPct val="100000"/>
              </a:lnSpc>
              <a:spcBef>
                <a:spcPts val="0"/>
              </a:spcBef>
              <a:spcAft>
                <a:spcPts val="0"/>
              </a:spcAft>
              <a:buSzPts val="1300"/>
              <a:buChar char="●"/>
            </a:pPr>
            <a:r>
              <a:rPr lang="id"/>
              <a:t>bonus (double): Bonus yang diterima karyawan.</a:t>
            </a:r>
            <a:endParaRPr/>
          </a:p>
          <a:p>
            <a:pPr indent="-311150" lvl="0" marL="457200" rtl="0" algn="l">
              <a:lnSpc>
                <a:spcPct val="100000"/>
              </a:lnSpc>
              <a:spcBef>
                <a:spcPts val="0"/>
              </a:spcBef>
              <a:spcAft>
                <a:spcPts val="0"/>
              </a:spcAft>
              <a:buSzPts val="1300"/>
              <a:buChar char="●"/>
            </a:pPr>
            <a:r>
              <a:rPr lang="id"/>
              <a:t>potongan (double): Potongan gaji karyawan (misal untuk pajak, asuransi, dll).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727650" y="601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Latihan 1 Sistem Pengelolaan Gaji Karyawan (2)</a:t>
            </a:r>
            <a:endParaRPr/>
          </a:p>
        </p:txBody>
      </p:sp>
      <p:sp>
        <p:nvSpPr>
          <p:cNvPr id="222" name="Google Shape;222;p36"/>
          <p:cNvSpPr txBox="1"/>
          <p:nvPr>
            <p:ph idx="1" type="body"/>
          </p:nvPr>
        </p:nvSpPr>
        <p:spPr>
          <a:xfrm>
            <a:off x="727650" y="1481675"/>
            <a:ext cx="7688700" cy="3468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id"/>
              <a:t>Constructor:</a:t>
            </a:r>
            <a:endParaRPr b="1"/>
          </a:p>
          <a:p>
            <a:pPr indent="0" lvl="0" marL="0" rtl="0" algn="l">
              <a:lnSpc>
                <a:spcPct val="100000"/>
              </a:lnSpc>
              <a:spcBef>
                <a:spcPts val="1200"/>
              </a:spcBef>
              <a:spcAft>
                <a:spcPts val="0"/>
              </a:spcAft>
              <a:buNone/>
            </a:pPr>
            <a:r>
              <a:rPr lang="id"/>
              <a:t>Konstruktor untuk menginisialisasi nama, ID karyawan, dan gaji pokok. Bonus dan potongan diinisialisasi dengan nilai 0.</a:t>
            </a:r>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0"/>
              </a:spcAft>
              <a:buNone/>
            </a:pPr>
            <a:r>
              <a:rPr b="1" lang="id"/>
              <a:t>Method:</a:t>
            </a:r>
            <a:endParaRPr b="1"/>
          </a:p>
          <a:p>
            <a:pPr indent="0" lvl="0" marL="0" rtl="0" algn="l">
              <a:lnSpc>
                <a:spcPct val="100000"/>
              </a:lnSpc>
              <a:spcBef>
                <a:spcPts val="1200"/>
              </a:spcBef>
              <a:spcAft>
                <a:spcPts val="0"/>
              </a:spcAft>
              <a:buNone/>
            </a:pPr>
            <a:r>
              <a:rPr lang="id"/>
              <a:t>hitungGajiBersih(): Menghitung gaji bersih karyawan dengan rumus (gajiPokok + bonus - potongan).</a:t>
            </a:r>
            <a:endParaRPr/>
          </a:p>
          <a:p>
            <a:pPr indent="0" lvl="0" marL="0" rtl="0" algn="l">
              <a:lnSpc>
                <a:spcPct val="100000"/>
              </a:lnSpc>
              <a:spcBef>
                <a:spcPts val="1200"/>
              </a:spcBef>
              <a:spcAft>
                <a:spcPts val="0"/>
              </a:spcAft>
              <a:buNone/>
            </a:pPr>
            <a:r>
              <a:rPr lang="id"/>
              <a:t>Setter dan Getter untuk setiap atribut.</a:t>
            </a:r>
            <a:endParaRPr/>
          </a:p>
          <a:p>
            <a:pPr indent="0" lvl="0" marL="0" rtl="0" algn="l">
              <a:lnSpc>
                <a:spcPct val="100000"/>
              </a:lnSpc>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727650" y="601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Latihan 1 Sistem Pengelolaan Gaji Karyawan (2)</a:t>
            </a:r>
            <a:endParaRPr/>
          </a:p>
        </p:txBody>
      </p:sp>
      <p:sp>
        <p:nvSpPr>
          <p:cNvPr id="228" name="Google Shape;228;p37"/>
          <p:cNvSpPr txBox="1"/>
          <p:nvPr>
            <p:ph idx="1" type="body"/>
          </p:nvPr>
        </p:nvSpPr>
        <p:spPr>
          <a:xfrm>
            <a:off x="727650" y="1481675"/>
            <a:ext cx="7688700" cy="34689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id"/>
              <a:t>Kelas ManajemenGaji</a:t>
            </a:r>
            <a:endParaRPr b="1"/>
          </a:p>
          <a:p>
            <a:pPr indent="0" lvl="0" marL="0" rtl="0" algn="l">
              <a:lnSpc>
                <a:spcPct val="100000"/>
              </a:lnSpc>
              <a:spcBef>
                <a:spcPts val="1200"/>
              </a:spcBef>
              <a:spcAft>
                <a:spcPts val="0"/>
              </a:spcAft>
              <a:buNone/>
            </a:pPr>
            <a:r>
              <a:rPr b="1" lang="id"/>
              <a:t>Metod Utama (main):</a:t>
            </a:r>
            <a:endParaRPr b="1"/>
          </a:p>
          <a:p>
            <a:pPr indent="-311150" lvl="0" marL="457200" rtl="0" algn="l">
              <a:lnSpc>
                <a:spcPct val="100000"/>
              </a:lnSpc>
              <a:spcBef>
                <a:spcPts val="1200"/>
              </a:spcBef>
              <a:spcAft>
                <a:spcPts val="0"/>
              </a:spcAft>
              <a:buSzPts val="1300"/>
              <a:buChar char="●"/>
            </a:pPr>
            <a:r>
              <a:rPr lang="id"/>
              <a:t>Buatlah minimal 2 objek karyawan.</a:t>
            </a:r>
            <a:endParaRPr/>
          </a:p>
          <a:p>
            <a:pPr indent="-311150" lvl="0" marL="457200" rtl="0" algn="l">
              <a:lnSpc>
                <a:spcPct val="100000"/>
              </a:lnSpc>
              <a:spcBef>
                <a:spcPts val="0"/>
              </a:spcBef>
              <a:spcAft>
                <a:spcPts val="0"/>
              </a:spcAft>
              <a:buSzPts val="1300"/>
              <a:buChar char="●"/>
            </a:pPr>
            <a:r>
              <a:rPr lang="id"/>
              <a:t>Setiap karyawan mendapatkan bonus dan potongan yang berbeda-beda. Gunakan setter untuk mengatur nilai bonus dan potongan tersebut.</a:t>
            </a:r>
            <a:endParaRPr/>
          </a:p>
          <a:p>
            <a:pPr indent="-311150" lvl="0" marL="457200" rtl="0" algn="l">
              <a:lnSpc>
                <a:spcPct val="100000"/>
              </a:lnSpc>
              <a:spcBef>
                <a:spcPts val="0"/>
              </a:spcBef>
              <a:spcAft>
                <a:spcPts val="0"/>
              </a:spcAft>
              <a:buSzPts val="1300"/>
              <a:buChar char="●"/>
            </a:pPr>
            <a:r>
              <a:rPr lang="id"/>
              <a:t>Tampilkan ID karyawan, nama, dan gaji bersih setiap karyawan dengan memanfaatkan metode hitungGajiBersih() dari kelas Karyawan.</a:t>
            </a:r>
            <a:endParaRPr/>
          </a:p>
          <a:p>
            <a:pPr indent="0" lvl="0" marL="0" rtl="0" algn="l">
              <a:lnSpc>
                <a:spcPct val="100000"/>
              </a:lnSpc>
              <a:spcBef>
                <a:spcPts val="1200"/>
              </a:spcBef>
              <a:spcAft>
                <a:spcPts val="0"/>
              </a:spcAft>
              <a:buNone/>
            </a:pPr>
            <a:r>
              <a:rPr b="1" lang="id"/>
              <a:t>Kriteria Tambahan:</a:t>
            </a:r>
            <a:endParaRPr b="1"/>
          </a:p>
          <a:p>
            <a:pPr indent="-311150" lvl="0" marL="457200" rtl="0" algn="l">
              <a:lnSpc>
                <a:spcPct val="100000"/>
              </a:lnSpc>
              <a:spcBef>
                <a:spcPts val="1200"/>
              </a:spcBef>
              <a:spcAft>
                <a:spcPts val="0"/>
              </a:spcAft>
              <a:buSzPts val="1300"/>
              <a:buChar char="●"/>
            </a:pPr>
            <a:r>
              <a:rPr lang="id"/>
              <a:t>Gunakan enkapsulasi sepenuhnya, pastikan semua atribut di kelas Karyawan bersifat private dan hanya dapat diakses melalui getter dan setter.</a:t>
            </a:r>
            <a:endParaRPr/>
          </a:p>
          <a:p>
            <a:pPr indent="-311150" lvl="0" marL="457200" rtl="0" algn="l">
              <a:lnSpc>
                <a:spcPct val="100000"/>
              </a:lnSpc>
              <a:spcBef>
                <a:spcPts val="0"/>
              </a:spcBef>
              <a:spcAft>
                <a:spcPts val="0"/>
              </a:spcAft>
              <a:buSzPts val="1300"/>
              <a:buChar char="●"/>
            </a:pPr>
            <a:r>
              <a:rPr lang="id"/>
              <a:t>Gunakan konvensi penamaan yang baik untuk variabel, metode, dan kelas.</a:t>
            </a:r>
            <a:endParaRPr/>
          </a:p>
          <a:p>
            <a:pPr indent="-311150" lvl="0" marL="457200" rtl="0" algn="l">
              <a:lnSpc>
                <a:spcPct val="100000"/>
              </a:lnSpc>
              <a:spcBef>
                <a:spcPts val="0"/>
              </a:spcBef>
              <a:spcAft>
                <a:spcPts val="0"/>
              </a:spcAft>
              <a:buSzPts val="1300"/>
              <a:buChar char="●"/>
            </a:pPr>
            <a:r>
              <a:rPr lang="id"/>
              <a:t>Pastikan program Anda memiliki penanganan kesalahan dasar untuk menghindari masukan yang tidak valid (misalnya, gaji pokok tidak boleh negatif).</a:t>
            </a:r>
            <a:endParaRPr/>
          </a:p>
          <a:p>
            <a:pPr indent="0" lvl="0" marL="0" rtl="0" algn="l">
              <a:lnSpc>
                <a:spcPct val="100000"/>
              </a:lnSpc>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727650" y="601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Latihan 1 Sistem Pengelolaan Gaji Karyawan (2)</a:t>
            </a:r>
            <a:endParaRPr/>
          </a:p>
        </p:txBody>
      </p:sp>
      <p:sp>
        <p:nvSpPr>
          <p:cNvPr id="234" name="Google Shape;234;p38"/>
          <p:cNvSpPr txBox="1"/>
          <p:nvPr>
            <p:ph idx="1" type="body"/>
          </p:nvPr>
        </p:nvSpPr>
        <p:spPr>
          <a:xfrm>
            <a:off x="727650" y="1481675"/>
            <a:ext cx="7688700" cy="3468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id"/>
              <a:t>Output:</a:t>
            </a:r>
            <a:endParaRPr b="1"/>
          </a:p>
          <a:p>
            <a:pPr indent="0" lvl="0" marL="0" rtl="0" algn="l">
              <a:lnSpc>
                <a:spcPct val="100000"/>
              </a:lnSpc>
              <a:spcBef>
                <a:spcPts val="1200"/>
              </a:spcBef>
              <a:spcAft>
                <a:spcPts val="0"/>
              </a:spcAft>
              <a:buNone/>
            </a:pPr>
            <a:r>
              <a:rPr lang="id"/>
              <a:t>Program seharusnya dapat menampilkan ID karyawan, nama, dan gaji bersih setiap karyawan dalam format yang rapi.</a:t>
            </a:r>
            <a:endParaRPr/>
          </a:p>
          <a:p>
            <a:pPr indent="0" lvl="0" marL="0" rtl="0" algn="l">
              <a:lnSpc>
                <a:spcPct val="100000"/>
              </a:lnSpc>
              <a:spcBef>
                <a:spcPts val="1200"/>
              </a:spcBef>
              <a:spcAft>
                <a:spcPts val="0"/>
              </a:spcAft>
              <a:buNone/>
            </a:pPr>
            <a:r>
              <a:t/>
            </a:r>
            <a:endParaRPr b="1"/>
          </a:p>
          <a:p>
            <a:pPr indent="0" lvl="0" marL="0" rtl="0" algn="l">
              <a:lnSpc>
                <a:spcPct val="100000"/>
              </a:lnSpc>
              <a:spcBef>
                <a:spcPts val="1200"/>
              </a:spcBef>
              <a:spcAft>
                <a:spcPts val="1200"/>
              </a:spcAft>
              <a:buNone/>
            </a:pPr>
            <a:r>
              <a:t/>
            </a:r>
            <a:endParaRPr b="1"/>
          </a:p>
        </p:txBody>
      </p:sp>
      <p:pic>
        <p:nvPicPr>
          <p:cNvPr id="235" name="Google Shape;235;p38"/>
          <p:cNvPicPr preferRelativeResize="0"/>
          <p:nvPr/>
        </p:nvPicPr>
        <p:blipFill>
          <a:blip r:embed="rId3">
            <a:alphaModFix/>
          </a:blip>
          <a:stretch>
            <a:fillRect/>
          </a:stretch>
        </p:blipFill>
        <p:spPr>
          <a:xfrm>
            <a:off x="1026350" y="2939350"/>
            <a:ext cx="7091300" cy="767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727650" y="601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Latihan 2 </a:t>
            </a:r>
            <a:r>
              <a:rPr lang="id"/>
              <a:t>Aplikasi Penghitung Objek</a:t>
            </a:r>
            <a:endParaRPr/>
          </a:p>
        </p:txBody>
      </p:sp>
      <p:sp>
        <p:nvSpPr>
          <p:cNvPr id="241" name="Google Shape;241;p39"/>
          <p:cNvSpPr txBox="1"/>
          <p:nvPr>
            <p:ph idx="1" type="body"/>
          </p:nvPr>
        </p:nvSpPr>
        <p:spPr>
          <a:xfrm>
            <a:off x="727650" y="1481675"/>
            <a:ext cx="7688700" cy="3468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id"/>
              <a:t>Anda diminta untuk membuat sebuah aplikasi sederhana dalam Java untuk menghitung jumlah objek yang telah dibuat dari suatu kelas. Ini dapat digunakan untuk memahami bagaimana kata kunci static bekerja, terutama dalam konteks variabel dan metode statis.</a:t>
            </a:r>
            <a:endParaRPr/>
          </a:p>
          <a:p>
            <a:pPr indent="0" lvl="0" marL="0" rtl="0" algn="l">
              <a:lnSpc>
                <a:spcPct val="100000"/>
              </a:lnSpc>
              <a:spcBef>
                <a:spcPts val="1200"/>
              </a:spcBef>
              <a:spcAft>
                <a:spcPts val="0"/>
              </a:spcAft>
              <a:buNone/>
            </a:pPr>
            <a:r>
              <a:rPr lang="id"/>
              <a:t>Spesifikasi:</a:t>
            </a:r>
            <a:endParaRPr/>
          </a:p>
          <a:p>
            <a:pPr indent="0" lvl="0" marL="0" rtl="0" algn="l">
              <a:lnSpc>
                <a:spcPct val="100000"/>
              </a:lnSpc>
              <a:spcBef>
                <a:spcPts val="1200"/>
              </a:spcBef>
              <a:spcAft>
                <a:spcPts val="0"/>
              </a:spcAft>
              <a:buNone/>
            </a:pPr>
            <a:r>
              <a:rPr b="1" lang="id"/>
              <a:t>Kelas ObjekPenghitung</a:t>
            </a:r>
            <a:endParaRPr b="1"/>
          </a:p>
          <a:p>
            <a:pPr indent="-311150" lvl="0" marL="457200" rtl="0" algn="l">
              <a:lnSpc>
                <a:spcPct val="100000"/>
              </a:lnSpc>
              <a:spcBef>
                <a:spcPts val="1200"/>
              </a:spcBef>
              <a:spcAft>
                <a:spcPts val="0"/>
              </a:spcAft>
              <a:buSzPts val="1300"/>
              <a:buChar char="●"/>
            </a:pPr>
            <a:r>
              <a:rPr lang="id"/>
              <a:t>Kelas ini harus memiliki satu variabel static yang akan digunakan untuk menyimpan jumlah objek yang telah dibuat dari kelas ini.</a:t>
            </a:r>
            <a:endParaRPr/>
          </a:p>
          <a:p>
            <a:pPr indent="-311150" lvl="0" marL="457200" rtl="0" algn="l">
              <a:lnSpc>
                <a:spcPct val="100000"/>
              </a:lnSpc>
              <a:spcBef>
                <a:spcPts val="0"/>
              </a:spcBef>
              <a:spcAft>
                <a:spcPts val="0"/>
              </a:spcAft>
              <a:buSzPts val="1300"/>
              <a:buChar char="●"/>
            </a:pPr>
            <a:r>
              <a:rPr lang="id"/>
              <a:t>Tambahkan sebuah konstruktor yang meningkatkan nilai variabel static setiap kali objek baru dibuat.</a:t>
            </a:r>
            <a:endParaRPr/>
          </a:p>
          <a:p>
            <a:pPr indent="-311150" lvl="0" marL="457200" rtl="0" algn="l">
              <a:lnSpc>
                <a:spcPct val="100000"/>
              </a:lnSpc>
              <a:spcBef>
                <a:spcPts val="0"/>
              </a:spcBef>
              <a:spcAft>
                <a:spcPts val="0"/>
              </a:spcAft>
              <a:buSzPts val="1300"/>
              <a:buChar char="●"/>
            </a:pPr>
            <a:r>
              <a:rPr lang="id"/>
              <a:t>Sediakan metode static untuk mendapatkan jumlah total objek yang telah dibuat.</a:t>
            </a:r>
            <a:endParaRPr/>
          </a:p>
          <a:p>
            <a:pPr indent="0" lvl="0" marL="0" rtl="0" algn="l">
              <a:lnSpc>
                <a:spcPct val="100000"/>
              </a:lnSpc>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727650" y="601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Latihan 2 Aplikasi Penghitung Objek</a:t>
            </a:r>
            <a:endParaRPr/>
          </a:p>
        </p:txBody>
      </p:sp>
      <p:sp>
        <p:nvSpPr>
          <p:cNvPr id="247" name="Google Shape;247;p40"/>
          <p:cNvSpPr txBox="1"/>
          <p:nvPr>
            <p:ph idx="1" type="body"/>
          </p:nvPr>
        </p:nvSpPr>
        <p:spPr>
          <a:xfrm>
            <a:off x="727650" y="1481675"/>
            <a:ext cx="7688700" cy="3468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id"/>
              <a:t>Kelas PenghitungObjek</a:t>
            </a:r>
            <a:endParaRPr b="1"/>
          </a:p>
          <a:p>
            <a:pPr indent="-311150" lvl="0" marL="457200" rtl="0" algn="l">
              <a:lnSpc>
                <a:spcPct val="100000"/>
              </a:lnSpc>
              <a:spcBef>
                <a:spcPts val="1200"/>
              </a:spcBef>
              <a:spcAft>
                <a:spcPts val="0"/>
              </a:spcAft>
              <a:buSzPts val="1300"/>
              <a:buChar char="●"/>
            </a:pPr>
            <a:r>
              <a:rPr lang="id"/>
              <a:t>Dalam kelas ini, buatlah beberapa objek dari kelas ObjekPenghitung.</a:t>
            </a:r>
            <a:endParaRPr/>
          </a:p>
          <a:p>
            <a:pPr indent="-311150" lvl="0" marL="457200" rtl="0" algn="l">
              <a:lnSpc>
                <a:spcPct val="100000"/>
              </a:lnSpc>
              <a:spcBef>
                <a:spcPts val="0"/>
              </a:spcBef>
              <a:spcAft>
                <a:spcPts val="0"/>
              </a:spcAft>
              <a:buSzPts val="1300"/>
              <a:buChar char="●"/>
            </a:pPr>
            <a:r>
              <a:rPr lang="id"/>
              <a:t>Tampilkan jumlah total objek yang telah dibuat menggunakan metode static yang telah disediakan di kelas ObjekPenghitung.</a:t>
            </a:r>
            <a:endParaRPr/>
          </a:p>
          <a:p>
            <a:pPr indent="0" lvl="0" marL="0" rtl="0" algn="l">
              <a:lnSpc>
                <a:spcPct val="100000"/>
              </a:lnSpc>
              <a:spcBef>
                <a:spcPts val="1200"/>
              </a:spcBef>
              <a:spcAft>
                <a:spcPts val="0"/>
              </a:spcAft>
              <a:buNone/>
            </a:pPr>
            <a:r>
              <a:rPr b="1" lang="id"/>
              <a:t>Instruksi:</a:t>
            </a:r>
            <a:endParaRPr b="1"/>
          </a:p>
          <a:p>
            <a:pPr indent="-311150" lvl="0" marL="457200" rtl="0" algn="l">
              <a:lnSpc>
                <a:spcPct val="100000"/>
              </a:lnSpc>
              <a:spcBef>
                <a:spcPts val="1200"/>
              </a:spcBef>
              <a:spcAft>
                <a:spcPts val="0"/>
              </a:spcAft>
              <a:buSzPts val="1300"/>
              <a:buChar char="●"/>
            </a:pPr>
            <a:r>
              <a:rPr lang="id"/>
              <a:t>Pastikan Anda menggunakan konsep enkapsulasi dengan benar, terutama dalam pengaksesan variabel static.</a:t>
            </a:r>
            <a:endParaRPr/>
          </a:p>
          <a:p>
            <a:pPr indent="-311150" lvl="0" marL="457200" rtl="0" algn="l">
              <a:lnSpc>
                <a:spcPct val="100000"/>
              </a:lnSpc>
              <a:spcBef>
                <a:spcPts val="0"/>
              </a:spcBef>
              <a:spcAft>
                <a:spcPts val="0"/>
              </a:spcAft>
              <a:buSzPts val="1300"/>
              <a:buChar char="●"/>
            </a:pPr>
            <a:r>
              <a:rPr lang="id"/>
              <a:t>Gunakan komentar untuk menjelaskan bagian kode yang Anda anggap penting, terutama di bagian penggunaan variabel static dan metode static.</a:t>
            </a:r>
            <a:endParaRPr/>
          </a:p>
          <a:p>
            <a:pPr indent="-311150" lvl="0" marL="457200" rtl="0" algn="l">
              <a:lnSpc>
                <a:spcPct val="100000"/>
              </a:lnSpc>
              <a:spcBef>
                <a:spcPts val="0"/>
              </a:spcBef>
              <a:spcAft>
                <a:spcPts val="0"/>
              </a:spcAft>
              <a:buSzPts val="1300"/>
              <a:buChar char="●"/>
            </a:pPr>
            <a:r>
              <a:rPr lang="id"/>
              <a:t>Cobalah untuk membuat kode seefisien mungkin dan gunakan nama variabel yang menjelaskan dengan baik untuk meningkatkan keterbacaan kode.</a:t>
            </a:r>
            <a:endParaRPr b="1"/>
          </a:p>
          <a:p>
            <a:pPr indent="0" lvl="0" marL="0" rtl="0" algn="l">
              <a:lnSpc>
                <a:spcPct val="100000"/>
              </a:lnSpc>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727650" y="601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Latihan 2 Aplikasi Penghitung Objek</a:t>
            </a:r>
            <a:endParaRPr/>
          </a:p>
        </p:txBody>
      </p:sp>
      <p:sp>
        <p:nvSpPr>
          <p:cNvPr id="253" name="Google Shape;253;p41"/>
          <p:cNvSpPr txBox="1"/>
          <p:nvPr>
            <p:ph idx="1" type="body"/>
          </p:nvPr>
        </p:nvSpPr>
        <p:spPr>
          <a:xfrm>
            <a:off x="727650" y="1481675"/>
            <a:ext cx="7688700" cy="3468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id"/>
              <a:t>Output:</a:t>
            </a:r>
            <a:endParaRPr b="1"/>
          </a:p>
          <a:p>
            <a:pPr indent="0" lvl="0" marL="0" rtl="0" algn="l">
              <a:lnSpc>
                <a:spcPct val="100000"/>
              </a:lnSpc>
              <a:spcBef>
                <a:spcPts val="1200"/>
              </a:spcBef>
              <a:spcAft>
                <a:spcPts val="1200"/>
              </a:spcAft>
              <a:buNone/>
            </a:pPr>
            <a:r>
              <a:rPr lang="id"/>
              <a:t>Output harus menunjukkan jumlah total objek ObjekPenghitung yang telah dibuat setelah membuat beberapa objek dari kelas tersebut.</a:t>
            </a:r>
            <a:endParaRPr/>
          </a:p>
        </p:txBody>
      </p:sp>
      <p:pic>
        <p:nvPicPr>
          <p:cNvPr id="254" name="Google Shape;254;p41"/>
          <p:cNvPicPr preferRelativeResize="0"/>
          <p:nvPr/>
        </p:nvPicPr>
        <p:blipFill>
          <a:blip r:embed="rId3">
            <a:alphaModFix/>
          </a:blip>
          <a:stretch>
            <a:fillRect/>
          </a:stretch>
        </p:blipFill>
        <p:spPr>
          <a:xfrm>
            <a:off x="502125" y="3115750"/>
            <a:ext cx="8139750" cy="45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Getter dan Setter</a:t>
            </a:r>
            <a:endParaRPr/>
          </a:p>
        </p:txBody>
      </p:sp>
      <p:sp>
        <p:nvSpPr>
          <p:cNvPr id="98" name="Google Shape;98;p15"/>
          <p:cNvSpPr txBox="1"/>
          <p:nvPr>
            <p:ph idx="1" type="body"/>
          </p:nvPr>
        </p:nvSpPr>
        <p:spPr>
          <a:xfrm>
            <a:off x="500850" y="2078875"/>
            <a:ext cx="7688700" cy="22611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Char char="●"/>
            </a:pPr>
            <a:r>
              <a:rPr lang="id"/>
              <a:t>Di Java, proses encapsulation sudah dibuat standarisasinya, dimana kita bisa menggunakan Getter dan Setter method.</a:t>
            </a:r>
            <a:endParaRPr/>
          </a:p>
          <a:p>
            <a:pPr indent="-323850" lvl="0" marL="457200" rtl="0" algn="l">
              <a:lnSpc>
                <a:spcPct val="115000"/>
              </a:lnSpc>
              <a:spcBef>
                <a:spcPts val="0"/>
              </a:spcBef>
              <a:spcAft>
                <a:spcPts val="0"/>
              </a:spcAft>
              <a:buSzPts val="1500"/>
              <a:buChar char="●"/>
            </a:pPr>
            <a:r>
              <a:rPr lang="id"/>
              <a:t>Getter adalah function yang dibuat untuk mengambil data field</a:t>
            </a:r>
            <a:endParaRPr/>
          </a:p>
          <a:p>
            <a:pPr indent="-323850" lvl="0" marL="457200" rtl="0" algn="l">
              <a:lnSpc>
                <a:spcPct val="115000"/>
              </a:lnSpc>
              <a:spcBef>
                <a:spcPts val="0"/>
              </a:spcBef>
              <a:spcAft>
                <a:spcPts val="0"/>
              </a:spcAft>
              <a:buSzPts val="1500"/>
              <a:buChar char="●"/>
            </a:pPr>
            <a:r>
              <a:rPr lang="id"/>
              <a:t>Setter ada function untuk mengubah data field</a:t>
            </a:r>
            <a:endParaRPr/>
          </a:p>
          <a:p>
            <a:pPr indent="0" lvl="0" marL="457200" rtl="0" algn="just">
              <a:lnSpc>
                <a:spcPct val="115000"/>
              </a:lnSpc>
              <a:spcBef>
                <a:spcPts val="0"/>
              </a:spcBef>
              <a:spcAft>
                <a:spcPts val="0"/>
              </a:spcAft>
              <a:buNone/>
            </a:pPr>
            <a:r>
              <a:t/>
            </a:r>
            <a:endParaRPr sz="1500"/>
          </a:p>
          <a:p>
            <a:pPr indent="0" lvl="0" marL="0" rtl="0" algn="l">
              <a:spcBef>
                <a:spcPts val="0"/>
              </a:spcBef>
              <a:spcAft>
                <a:spcPts val="1200"/>
              </a:spcAft>
              <a:buNone/>
            </a:pPr>
            <a:r>
              <a:t/>
            </a:r>
            <a:endParaRPr sz="15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Post Test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Post Test</a:t>
            </a:r>
            <a:endParaRPr/>
          </a:p>
        </p:txBody>
      </p:sp>
      <p:sp>
        <p:nvSpPr>
          <p:cNvPr id="265" name="Google Shape;265;p4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Pada latihan terakhir pertemuan sebelumnya, kita sudah berhasil membuat sebuah game sederhana, coba kalian buat project baru untuk memperbaiki kode game tersebut:</a:t>
            </a:r>
            <a:endParaRPr/>
          </a:p>
          <a:p>
            <a:pPr indent="0" lvl="0" marL="0" rtl="0" algn="l">
              <a:spcBef>
                <a:spcPts val="1200"/>
              </a:spcBef>
              <a:spcAft>
                <a:spcPts val="0"/>
              </a:spcAft>
              <a:buNone/>
            </a:pPr>
            <a:r>
              <a:rPr lang="id"/>
              <a:t>Soal:</a:t>
            </a:r>
            <a:endParaRPr/>
          </a:p>
          <a:p>
            <a:pPr indent="0" lvl="0" marL="0" rtl="0" algn="l">
              <a:spcBef>
                <a:spcPts val="1200"/>
              </a:spcBef>
              <a:spcAft>
                <a:spcPts val="0"/>
              </a:spcAft>
              <a:buNone/>
            </a:pPr>
            <a:r>
              <a:rPr lang="id"/>
              <a:t>Buatlah game sederhana dimana memiliki 4 buah class dengan ketentuan sebagai berikut:</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Ketentuan Class</a:t>
            </a:r>
            <a:endParaRPr/>
          </a:p>
        </p:txBody>
      </p:sp>
      <p:sp>
        <p:nvSpPr>
          <p:cNvPr id="271" name="Google Shape;271;p44"/>
          <p:cNvSpPr txBox="1"/>
          <p:nvPr>
            <p:ph idx="1" type="body"/>
          </p:nvPr>
        </p:nvSpPr>
        <p:spPr>
          <a:xfrm>
            <a:off x="729450" y="1919225"/>
            <a:ext cx="7688700" cy="3013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id"/>
              <a:t>class Player:</a:t>
            </a:r>
            <a:endParaRPr/>
          </a:p>
          <a:p>
            <a:pPr indent="0" lvl="0" marL="0" rtl="0" algn="just">
              <a:spcBef>
                <a:spcPts val="1200"/>
              </a:spcBef>
              <a:spcAft>
                <a:spcPts val="1200"/>
              </a:spcAft>
              <a:buNone/>
            </a:pPr>
            <a:r>
              <a:rPr lang="id"/>
              <a:t>Player memiliki beberapa atribut yang semuanya memiliki access modifier private, yaitu name, baseHealth,baseAttack, incrementHealth,incrementAttack, level, totalDamage, dan isAlive. Player juga memiliki object member yaitu armor dari class Armor dan weapon dari class Weapon. Pada constructor Player memiliki 1 parameter saja, dimana isi constructornya adalah mengassign nilai name dengan parameter, baseHealth 100, baseAttack 100, level 1, incrementHealth 20, incrementAttack 20, dan isAlive true. Player juga menerapkan konsep enkapsulasi. Pada method Player, memiliki method display untuk menampilkan semua atribut dari Player, kemudian method attack, defence, dan maxHealth. Pada method attack terdapat aturan bahwasannya player yang diserang akan berkurang healthnya jika player yang diserang memiliki defence yang lebih rendah dari pada yang menyerang, jika tidak maka tidak ada demage yang didapatkan oleh yang diserang. Kemudian pada method defence memiliki pengkondisian dimana jika demage penyerang lebih besar daripada defence yang diserang, maka terdapat delta demage sebesar damage - defence, jika tidak maka delta demagenya 0. Kemudian pada method defence juga terdapat pengecekkan apakah health si yang diserang kurang dari sama dengan 0 atau tidak, jika iya, maka atur variabel isAlivenya ke false dan atur totalDamage menjadi maxHealth.</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Ketentuan Class</a:t>
            </a:r>
            <a:endParaRPr/>
          </a:p>
        </p:txBody>
      </p:sp>
      <p:sp>
        <p:nvSpPr>
          <p:cNvPr id="277" name="Google Shape;277;p45"/>
          <p:cNvSpPr txBox="1"/>
          <p:nvPr>
            <p:ph idx="1" type="body"/>
          </p:nvPr>
        </p:nvSpPr>
        <p:spPr>
          <a:xfrm>
            <a:off x="729450" y="1919225"/>
            <a:ext cx="7688700" cy="301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class Weapon:</a:t>
            </a:r>
            <a:endParaRPr/>
          </a:p>
          <a:p>
            <a:pPr indent="0" lvl="0" marL="0" rtl="0" algn="l">
              <a:spcBef>
                <a:spcPts val="1200"/>
              </a:spcBef>
              <a:spcAft>
                <a:spcPts val="1200"/>
              </a:spcAft>
              <a:buNone/>
            </a:pPr>
            <a:r>
              <a:rPr lang="id"/>
              <a:t>pada Weapon terdapat 2 variabel atau attribut yang memiliki access modifier private, yaitu String name dan integer attack. Weapon  juga menearapkan prinsip enkapsulasi. Constructor Weapon memiliki isi mengisi variabelnya sendiri dengan parameter (terdapat 2 parameter pada constructor).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Ketentuan Class</a:t>
            </a:r>
            <a:endParaRPr/>
          </a:p>
        </p:txBody>
      </p:sp>
      <p:sp>
        <p:nvSpPr>
          <p:cNvPr id="283" name="Google Shape;283;p46"/>
          <p:cNvSpPr txBox="1"/>
          <p:nvPr>
            <p:ph idx="1" type="body"/>
          </p:nvPr>
        </p:nvSpPr>
        <p:spPr>
          <a:xfrm>
            <a:off x="729450" y="1919225"/>
            <a:ext cx="7688700" cy="301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class Armor:</a:t>
            </a:r>
            <a:endParaRPr/>
          </a:p>
          <a:p>
            <a:pPr indent="0" lvl="0" marL="0" rtl="0" algn="just">
              <a:spcBef>
                <a:spcPts val="1200"/>
              </a:spcBef>
              <a:spcAft>
                <a:spcPts val="1200"/>
              </a:spcAft>
              <a:buNone/>
            </a:pPr>
            <a:r>
              <a:rPr lang="id"/>
              <a:t>pada Armor terdapat 3 variabel atau attribut yang memiliki access modifier private, yaitu name,  strength, dan health. Armor  juga menerarapkan prinsip enkapsulasi. Constructor Armor memiliki isi mengisi variabelnya sendiri dengan parameter (terdapat 3 parameter pada constructor).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Ketentuan Class</a:t>
            </a:r>
            <a:endParaRPr/>
          </a:p>
        </p:txBody>
      </p:sp>
      <p:sp>
        <p:nvSpPr>
          <p:cNvPr id="289" name="Google Shape;289;p47"/>
          <p:cNvSpPr txBox="1"/>
          <p:nvPr>
            <p:ph idx="1" type="body"/>
          </p:nvPr>
        </p:nvSpPr>
        <p:spPr>
          <a:xfrm>
            <a:off x="729450" y="1919225"/>
            <a:ext cx="7688700" cy="301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class Armor:</a:t>
            </a:r>
            <a:endParaRPr/>
          </a:p>
          <a:p>
            <a:pPr indent="0" lvl="0" marL="0" rtl="0" algn="just">
              <a:spcBef>
                <a:spcPts val="1200"/>
              </a:spcBef>
              <a:spcAft>
                <a:spcPts val="1200"/>
              </a:spcAft>
              <a:buNone/>
            </a:pPr>
            <a:r>
              <a:rPr lang="id"/>
              <a:t>pada Armor terdapat 3 variabel atau attribut yang memiliki access modifier private, yaitu name,  strength, dan health. Armor  juga menerarapkan prinsip enkapsulasi. Constructor Armor memiliki isi mengisi variabelnya sendiri dengan parameter (terdapat 3 parameter pada constructor). Pada Armor terdapat method getAddHealth yang berisikan strength*10 + health. Kemudian terdapat method getDefencePower dimana isinya strength*2.</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Class Utama</a:t>
            </a:r>
            <a:endParaRPr/>
          </a:p>
        </p:txBody>
      </p:sp>
      <p:sp>
        <p:nvSpPr>
          <p:cNvPr id="295" name="Google Shape;295;p48"/>
          <p:cNvSpPr txBox="1"/>
          <p:nvPr>
            <p:ph idx="1" type="body"/>
          </p:nvPr>
        </p:nvSpPr>
        <p:spPr>
          <a:xfrm>
            <a:off x="729450" y="1919225"/>
            <a:ext cx="7688700" cy="30138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id"/>
              <a:t>Pada kelas utama buatlah sebuah objek player1, player2, armor1, armor2, weapon1,weapon2. Lakukan penyerangan player1 terhadap player2, dan player2 terhadap player1 kemudian player 2 terhadap player1.</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Contoh Tampilan</a:t>
            </a:r>
            <a:endParaRPr/>
          </a:p>
        </p:txBody>
      </p:sp>
      <p:sp>
        <p:nvSpPr>
          <p:cNvPr id="301" name="Google Shape;301;p4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2" name="Google Shape;302;p49"/>
          <p:cNvPicPr preferRelativeResize="0"/>
          <p:nvPr/>
        </p:nvPicPr>
        <p:blipFill>
          <a:blip r:embed="rId3">
            <a:alphaModFix/>
          </a:blip>
          <a:stretch>
            <a:fillRect/>
          </a:stretch>
        </p:blipFill>
        <p:spPr>
          <a:xfrm>
            <a:off x="996525" y="1853850"/>
            <a:ext cx="6788099" cy="29964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8" name="Google Shape;308;p50"/>
          <p:cNvPicPr preferRelativeResize="0"/>
          <p:nvPr/>
        </p:nvPicPr>
        <p:blipFill>
          <a:blip r:embed="rId3">
            <a:alphaModFix/>
          </a:blip>
          <a:stretch>
            <a:fillRect/>
          </a:stretch>
        </p:blipFill>
        <p:spPr>
          <a:xfrm>
            <a:off x="786888" y="528225"/>
            <a:ext cx="7629525" cy="4533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1"/>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Terima Kasih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Getter &amp; Setter Method</a:t>
            </a:r>
            <a:endParaRPr/>
          </a:p>
        </p:txBody>
      </p:sp>
      <p:graphicFrame>
        <p:nvGraphicFramePr>
          <p:cNvPr id="104" name="Google Shape;104;p16"/>
          <p:cNvGraphicFramePr/>
          <p:nvPr/>
        </p:nvGraphicFramePr>
        <p:xfrm>
          <a:off x="952500" y="2413000"/>
          <a:ext cx="3000000" cy="3000000"/>
        </p:xfrm>
        <a:graphic>
          <a:graphicData uri="http://schemas.openxmlformats.org/drawingml/2006/table">
            <a:tbl>
              <a:tblPr>
                <a:noFill/>
                <a:tableStyleId>{3620BE0E-3AB1-4411-B594-A2AE6FFBF2C9}</a:tableStyleId>
              </a:tblPr>
              <a:tblGrid>
                <a:gridCol w="2413000"/>
                <a:gridCol w="2413000"/>
                <a:gridCol w="2413000"/>
              </a:tblGrid>
              <a:tr h="381000">
                <a:tc>
                  <a:txBody>
                    <a:bodyPr/>
                    <a:lstStyle/>
                    <a:p>
                      <a:pPr indent="0" lvl="0" marL="0" rtl="0" algn="l">
                        <a:spcBef>
                          <a:spcPts val="0"/>
                        </a:spcBef>
                        <a:spcAft>
                          <a:spcPts val="0"/>
                        </a:spcAft>
                        <a:buNone/>
                      </a:pPr>
                      <a:r>
                        <a:rPr b="1" lang="id"/>
                        <a:t>Tipe Data</a:t>
                      </a:r>
                      <a:endParaRPr b="1"/>
                    </a:p>
                  </a:txBody>
                  <a:tcPr marT="91425" marB="91425" marR="91425" marL="91425"/>
                </a:tc>
                <a:tc>
                  <a:txBody>
                    <a:bodyPr/>
                    <a:lstStyle/>
                    <a:p>
                      <a:pPr indent="0" lvl="0" marL="0" rtl="0" algn="l">
                        <a:spcBef>
                          <a:spcPts val="0"/>
                        </a:spcBef>
                        <a:spcAft>
                          <a:spcPts val="0"/>
                        </a:spcAft>
                        <a:buNone/>
                      </a:pPr>
                      <a:r>
                        <a:rPr b="1" lang="id"/>
                        <a:t>Getter Method</a:t>
                      </a:r>
                      <a:endParaRPr b="1"/>
                    </a:p>
                  </a:txBody>
                  <a:tcPr marT="91425" marB="91425" marR="91425" marL="91425"/>
                </a:tc>
                <a:tc>
                  <a:txBody>
                    <a:bodyPr/>
                    <a:lstStyle/>
                    <a:p>
                      <a:pPr indent="0" lvl="0" marL="0" rtl="0" algn="l">
                        <a:spcBef>
                          <a:spcPts val="0"/>
                        </a:spcBef>
                        <a:spcAft>
                          <a:spcPts val="0"/>
                        </a:spcAft>
                        <a:buNone/>
                      </a:pPr>
                      <a:r>
                        <a:rPr b="1" lang="id"/>
                        <a:t>Setter Method</a:t>
                      </a:r>
                      <a:endParaRPr b="1"/>
                    </a:p>
                  </a:txBody>
                  <a:tcPr marT="91425" marB="91425" marR="91425" marL="91425"/>
                </a:tc>
              </a:tr>
              <a:tr h="381000">
                <a:tc>
                  <a:txBody>
                    <a:bodyPr/>
                    <a:lstStyle/>
                    <a:p>
                      <a:pPr indent="0" lvl="0" marL="0" rtl="0" algn="l">
                        <a:spcBef>
                          <a:spcPts val="0"/>
                        </a:spcBef>
                        <a:spcAft>
                          <a:spcPts val="0"/>
                        </a:spcAft>
                        <a:buNone/>
                      </a:pPr>
                      <a:r>
                        <a:rPr lang="id"/>
                        <a:t>boolean</a:t>
                      </a:r>
                      <a:endParaRPr/>
                    </a:p>
                  </a:txBody>
                  <a:tcPr marT="91425" marB="91425" marR="91425" marL="91425"/>
                </a:tc>
                <a:tc>
                  <a:txBody>
                    <a:bodyPr/>
                    <a:lstStyle/>
                    <a:p>
                      <a:pPr indent="0" lvl="0" marL="0" rtl="0" algn="l">
                        <a:spcBef>
                          <a:spcPts val="0"/>
                        </a:spcBef>
                        <a:spcAft>
                          <a:spcPts val="0"/>
                        </a:spcAft>
                        <a:buNone/>
                      </a:pPr>
                      <a:r>
                        <a:rPr lang="id"/>
                        <a:t>isXxx()</a:t>
                      </a:r>
                      <a:endParaRPr/>
                    </a:p>
                  </a:txBody>
                  <a:tcPr marT="91425" marB="91425" marR="91425" marL="91425"/>
                </a:tc>
                <a:tc>
                  <a:txBody>
                    <a:bodyPr/>
                    <a:lstStyle/>
                    <a:p>
                      <a:pPr indent="0" lvl="0" marL="0" rtl="0" algn="l">
                        <a:spcBef>
                          <a:spcPts val="0"/>
                        </a:spcBef>
                        <a:spcAft>
                          <a:spcPts val="0"/>
                        </a:spcAft>
                        <a:buNone/>
                      </a:pPr>
                      <a:r>
                        <a:rPr lang="id"/>
                        <a:t>setXxx(boolean value)</a:t>
                      </a:r>
                      <a:endParaRPr/>
                    </a:p>
                  </a:txBody>
                  <a:tcPr marT="91425" marB="91425" marR="91425" marL="91425"/>
                </a:tc>
              </a:tr>
              <a:tr h="381000">
                <a:tc>
                  <a:txBody>
                    <a:bodyPr/>
                    <a:lstStyle/>
                    <a:p>
                      <a:pPr indent="0" lvl="0" marL="0" rtl="0" algn="l">
                        <a:spcBef>
                          <a:spcPts val="0"/>
                        </a:spcBef>
                        <a:spcAft>
                          <a:spcPts val="0"/>
                        </a:spcAft>
                        <a:buNone/>
                      </a:pPr>
                      <a:r>
                        <a:rPr lang="id"/>
                        <a:t>primitif</a:t>
                      </a:r>
                      <a:endParaRPr/>
                    </a:p>
                  </a:txBody>
                  <a:tcPr marT="91425" marB="91425" marR="91425" marL="91425"/>
                </a:tc>
                <a:tc>
                  <a:txBody>
                    <a:bodyPr/>
                    <a:lstStyle/>
                    <a:p>
                      <a:pPr indent="0" lvl="0" marL="0" rtl="0" algn="l">
                        <a:spcBef>
                          <a:spcPts val="0"/>
                        </a:spcBef>
                        <a:spcAft>
                          <a:spcPts val="0"/>
                        </a:spcAft>
                        <a:buNone/>
                      </a:pPr>
                      <a:r>
                        <a:rPr lang="id"/>
                        <a:t>getXxx()</a:t>
                      </a:r>
                      <a:endParaRPr/>
                    </a:p>
                  </a:txBody>
                  <a:tcPr marT="91425" marB="91425" marR="91425" marL="91425"/>
                </a:tc>
                <a:tc>
                  <a:txBody>
                    <a:bodyPr/>
                    <a:lstStyle/>
                    <a:p>
                      <a:pPr indent="0" lvl="0" marL="0" rtl="0" algn="l">
                        <a:spcBef>
                          <a:spcPts val="0"/>
                        </a:spcBef>
                        <a:spcAft>
                          <a:spcPts val="0"/>
                        </a:spcAft>
                        <a:buNone/>
                      </a:pPr>
                      <a:r>
                        <a:rPr lang="id"/>
                        <a:t>setXxx(primitif value)</a:t>
                      </a:r>
                      <a:endParaRPr/>
                    </a:p>
                  </a:txBody>
                  <a:tcPr marT="91425" marB="91425" marR="91425" marL="91425"/>
                </a:tc>
              </a:tr>
              <a:tr h="381000">
                <a:tc>
                  <a:txBody>
                    <a:bodyPr/>
                    <a:lstStyle/>
                    <a:p>
                      <a:pPr indent="0" lvl="0" marL="0" rtl="0" algn="l">
                        <a:spcBef>
                          <a:spcPts val="0"/>
                        </a:spcBef>
                        <a:spcAft>
                          <a:spcPts val="0"/>
                        </a:spcAft>
                        <a:buNone/>
                      </a:pPr>
                      <a:r>
                        <a:rPr lang="id"/>
                        <a:t>Object</a:t>
                      </a:r>
                      <a:endParaRPr/>
                    </a:p>
                  </a:txBody>
                  <a:tcPr marT="91425" marB="91425" marR="91425" marL="91425"/>
                </a:tc>
                <a:tc>
                  <a:txBody>
                    <a:bodyPr/>
                    <a:lstStyle/>
                    <a:p>
                      <a:pPr indent="0" lvl="0" marL="0" rtl="0" algn="l">
                        <a:spcBef>
                          <a:spcPts val="0"/>
                        </a:spcBef>
                        <a:spcAft>
                          <a:spcPts val="0"/>
                        </a:spcAft>
                        <a:buNone/>
                      </a:pPr>
                      <a:r>
                        <a:rPr lang="id"/>
                        <a:t>getXxx()</a:t>
                      </a:r>
                      <a:endParaRPr/>
                    </a:p>
                  </a:txBody>
                  <a:tcPr marT="91425" marB="91425" marR="91425" marL="91425"/>
                </a:tc>
                <a:tc>
                  <a:txBody>
                    <a:bodyPr/>
                    <a:lstStyle/>
                    <a:p>
                      <a:pPr indent="0" lvl="0" marL="0" rtl="0" algn="l">
                        <a:spcBef>
                          <a:spcPts val="0"/>
                        </a:spcBef>
                        <a:spcAft>
                          <a:spcPts val="0"/>
                        </a:spcAft>
                        <a:buNone/>
                      </a:pPr>
                      <a:r>
                        <a:rPr lang="id"/>
                        <a:t>setXxx(Object value)</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502800" y="683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Kode: </a:t>
            </a:r>
            <a:r>
              <a:rPr lang="id">
                <a:solidFill>
                  <a:srgbClr val="1A1A1A"/>
                </a:solidFill>
              </a:rPr>
              <a:t>Getter &amp; Setter</a:t>
            </a:r>
            <a:endParaRPr/>
          </a:p>
        </p:txBody>
      </p:sp>
      <p:pic>
        <p:nvPicPr>
          <p:cNvPr id="110" name="Google Shape;110;p17"/>
          <p:cNvPicPr preferRelativeResize="0"/>
          <p:nvPr/>
        </p:nvPicPr>
        <p:blipFill>
          <a:blip r:embed="rId3">
            <a:alphaModFix/>
          </a:blip>
          <a:stretch>
            <a:fillRect/>
          </a:stretch>
        </p:blipFill>
        <p:spPr>
          <a:xfrm>
            <a:off x="423300" y="1445350"/>
            <a:ext cx="8187276" cy="3619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502800" y="683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Kode: Getter &amp; Setter</a:t>
            </a:r>
            <a:endParaRPr/>
          </a:p>
        </p:txBody>
      </p:sp>
      <p:pic>
        <p:nvPicPr>
          <p:cNvPr id="116" name="Google Shape;116;p18"/>
          <p:cNvPicPr preferRelativeResize="0"/>
          <p:nvPr/>
        </p:nvPicPr>
        <p:blipFill>
          <a:blip r:embed="rId3">
            <a:alphaModFix/>
          </a:blip>
          <a:stretch>
            <a:fillRect/>
          </a:stretch>
        </p:blipFill>
        <p:spPr>
          <a:xfrm>
            <a:off x="2408813" y="2122675"/>
            <a:ext cx="3876675" cy="1095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502800" y="683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Kode: Getter &amp; Setter</a:t>
            </a:r>
            <a:endParaRPr/>
          </a:p>
        </p:txBody>
      </p:sp>
      <p:pic>
        <p:nvPicPr>
          <p:cNvPr id="122" name="Google Shape;122;p19"/>
          <p:cNvPicPr preferRelativeResize="0"/>
          <p:nvPr/>
        </p:nvPicPr>
        <p:blipFill>
          <a:blip r:embed="rId3">
            <a:alphaModFix/>
          </a:blip>
          <a:stretch>
            <a:fillRect/>
          </a:stretch>
        </p:blipFill>
        <p:spPr>
          <a:xfrm>
            <a:off x="381000" y="1371250"/>
            <a:ext cx="8356600" cy="361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502800" y="683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Kode: Getter &amp; Setter</a:t>
            </a:r>
            <a:endParaRPr/>
          </a:p>
        </p:txBody>
      </p:sp>
      <p:pic>
        <p:nvPicPr>
          <p:cNvPr id="128" name="Google Shape;128;p20"/>
          <p:cNvPicPr preferRelativeResize="0"/>
          <p:nvPr/>
        </p:nvPicPr>
        <p:blipFill>
          <a:blip r:embed="rId3">
            <a:alphaModFix/>
          </a:blip>
          <a:stretch>
            <a:fillRect/>
          </a:stretch>
        </p:blipFill>
        <p:spPr>
          <a:xfrm>
            <a:off x="502800" y="1218850"/>
            <a:ext cx="8186125" cy="3799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Static Keyword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