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9854541a4_2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9854541a4_2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9854541a4_2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9854541a4_2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9854541a4_2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9854541a4_2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9854541a4_2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9854541a4_2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9854541a4_2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9854541a4_2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930358ae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930358ae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11843da2437c4ce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11843da2437c4ce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11843da2437c4ce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11843da2437c4ce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11843da2437c4ce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11843da2437c4ce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930358ae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930358ae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930358aef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930358aef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11843da2437c4ce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11843da2437c4ce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11843da2437c4ce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11843da2437c4ce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e930358ae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e930358ae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95d9fce2e_0_3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e95d9fce2e_0_3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e95d9fce2e_0_3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e95d9fce2e_0_3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95d9fce2e_0_3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e95d9fce2e_0_3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11843da2437c4ce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11843da2437c4ce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930358ae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e930358ae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930358ae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e930358a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9595ed140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9595ed1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9854541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9854541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9854541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9854541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9854541a4_2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9854541a4_2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AutoNum type="arabicPeriod"/>
              <a:defRPr b="1" i="1"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AutoNum type="alphaLcPeriod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AutoNum type="romanLcPeriod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AutoNum type="arabicPeriod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AutoNum type="alphaLcPeriod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AutoNum type="romanLcPeriod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AutoNum type="arabicPeriod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AutoNum type="alphaLcPeriod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AutoNum type="romanLcPeriod"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8.xml"/><Relationship Id="rId4" Type="http://schemas.openxmlformats.org/officeDocument/2006/relationships/slide" Target="/ppt/slides/slide28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3.xml"/><Relationship Id="rId4" Type="http://schemas.openxmlformats.org/officeDocument/2006/relationships/slide" Target="/ppt/slides/slide23.xml"/><Relationship Id="rId5" Type="http://schemas.openxmlformats.org/officeDocument/2006/relationships/slide" Target="/ppt/slides/slide24.xml"/><Relationship Id="rId6" Type="http://schemas.openxmlformats.org/officeDocument/2006/relationships/slide" Target="/ppt/slides/slide24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5.xml"/><Relationship Id="rId4" Type="http://schemas.openxmlformats.org/officeDocument/2006/relationships/slide" Target="/ppt/slides/slide25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9.xml"/><Relationship Id="rId4" Type="http://schemas.openxmlformats.org/officeDocument/2006/relationships/slide" Target="/ppt/slides/slide20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1.xml"/><Relationship Id="rId4" Type="http://schemas.openxmlformats.org/officeDocument/2006/relationships/slide" Target="/ppt/slides/slide22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6.xml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16.xml"/><Relationship Id="rId4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18.xml"/><Relationship Id="rId4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18.xml"/><Relationship Id="rId4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Relationship Id="rId4" Type="http://schemas.openxmlformats.org/officeDocument/2006/relationships/slide" Target="/ppt/slides/slide12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Relationship Id="rId4" Type="http://schemas.openxmlformats.org/officeDocument/2006/relationships/slide" Target="/ppt/slides/slide12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Relationship Id="rId4" Type="http://schemas.openxmlformats.org/officeDocument/2006/relationships/slide" Target="/ppt/slides/slide13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slide" Target="/ppt/slides/slide7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7.xml"/><Relationship Id="rId4" Type="http://schemas.openxmlformats.org/officeDocument/2006/relationships/image" Target="../media/image1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10.xml"/><Relationship Id="rId4" Type="http://schemas.openxmlformats.org/officeDocument/2006/relationships/image" Target="../media/image1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Relationship Id="rId5" Type="http://schemas.openxmlformats.org/officeDocument/2006/relationships/slide" Target="/ppt/slides/slide14.xml"/><Relationship Id="rId6" Type="http://schemas.openxmlformats.org/officeDocument/2006/relationships/slide" Target="/ppt/slides/slide14.xml"/><Relationship Id="rId7" Type="http://schemas.openxmlformats.org/officeDocument/2006/relationships/slide" Target="/ppt/slides/slide14.xml"/><Relationship Id="rId8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6.xml"/><Relationship Id="rId4" Type="http://schemas.openxmlformats.org/officeDocument/2006/relationships/slide" Target="/ppt/slides/slide2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Analysis of Tennis Match Data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An In-Depth Look at Player Performance and Match Statistics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26324" y="4596425"/>
            <a:ext cx="34818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Group 5</a:t>
            </a:r>
            <a:endParaRPr sz="16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853825" y="4596425"/>
            <a:ext cx="11853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July</a:t>
            </a:r>
            <a:r>
              <a:rPr lang="en" sz="1600">
                <a:solidFill>
                  <a:schemeClr val="dk1"/>
                </a:solidFill>
              </a:rPr>
              <a:t> 2024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263400" y="1473000"/>
            <a:ext cx="40452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16. </a:t>
            </a: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Player with the highest winning percentage against top 10 ranked opponents : Grigor Dimitrov.</a:t>
            </a:r>
            <a:endParaRPr b="1"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  <p:sp>
        <p:nvSpPr>
          <p:cNvPr id="162" name="Google Shape;162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: Winners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 : Home/Away team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0" y="0"/>
            <a:ext cx="4572000" cy="86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Player Analysis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263400" y="1473000"/>
            <a:ext cx="40452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r>
              <a:rPr lang="en"/>
              <a:t> </a:t>
            </a:r>
            <a:r>
              <a:rPr lang="en"/>
              <a:t>The match with the longest duration lasting 47.54 hours.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The typical number of sets is 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 The average duration of matches is 124.25 minutes.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>
            <p:ph idx="2" type="body"/>
          </p:nvPr>
        </p:nvSpPr>
        <p:spPr>
          <a:xfrm>
            <a:off x="4939500" y="724200"/>
            <a:ext cx="3837000" cy="36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: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</a:rPr>
              <a:t>drop_duplicates(keep='last')</a:t>
            </a:r>
            <a:endParaRPr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</a:rPr>
              <a:t>skipna=True</a:t>
            </a:r>
            <a:endParaRPr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4CCCC"/>
                </a:solidFill>
              </a:rPr>
              <a:t>mode</a:t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0" y="0"/>
            <a:ext cx="4572000" cy="86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Match 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263400" y="1473000"/>
            <a:ext cx="40452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7. </a:t>
            </a: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The average number of aces per match is 4.07.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8. </a:t>
            </a: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The average double fault based on gender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17. The average number of breaks of serve per match is 7.29.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>
            <p:ph idx="2" type="body"/>
          </p:nvPr>
        </p:nvSpPr>
        <p:spPr>
          <a:xfrm>
            <a:off x="4939500" y="724200"/>
            <a:ext cx="3837000" cy="36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: </a:t>
            </a:r>
            <a:r>
              <a:rPr lang="en"/>
              <a:t>statistics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 : Home/Away team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4CCCC"/>
                </a:solidFill>
              </a:rPr>
              <a:t>drop_duplicates(keep='last')</a:t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0" y="0"/>
            <a:ext cx="4572000" cy="86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Match Analysis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263400" y="1473000"/>
            <a:ext cx="40452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12</a:t>
            </a: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. The average number of game per set based on gender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>
            <p:ph idx="2" type="body"/>
          </p:nvPr>
        </p:nvSpPr>
        <p:spPr>
          <a:xfrm>
            <a:off x="4939500" y="724200"/>
            <a:ext cx="3837000" cy="36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: pbp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 : Home/Away team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4CCCC"/>
                </a:solidFill>
              </a:rPr>
              <a:t>drop_duplicates(keep='last')</a:t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0" y="0"/>
            <a:ext cx="4572000" cy="86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Match Analysis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263400" y="1473000"/>
            <a:ext cx="40452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15. Number of unique countries in dataset is 99.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6. Country with most successful tennis players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idx="2" type="body"/>
          </p:nvPr>
        </p:nvSpPr>
        <p:spPr>
          <a:xfrm>
            <a:off x="4939500" y="1257600"/>
            <a:ext cx="3837000" cy="36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: Home/Away team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 : winners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</a:rPr>
              <a:t>drop_duplicates()</a:t>
            </a:r>
            <a:endParaRPr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</a:rPr>
              <a:t>Count the number of wins for each country</a:t>
            </a:r>
            <a:endParaRPr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</a:rPr>
              <a:t>Find top 100 ranked players with their country</a:t>
            </a:r>
            <a:endParaRPr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0" y="0"/>
            <a:ext cx="4572000" cy="86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Country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Analysis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Additional Findings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263400" y="949000"/>
            <a:ext cx="4045200" cy="39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/>
              <a:t>Only one Iranian player : Moghimi, Sina has participated in this competition in May 2024.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/>
              <a:t>He has won 3 of the 6 matches he has participated in.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Players have a career spanning more than 15 years.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u="sng">
                <a:solidFill>
                  <a:schemeClr val="accent5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Distribution of players' weights</a:t>
            </a:r>
            <a:endParaRPr/>
          </a:p>
        </p:txBody>
      </p:sp>
      <p:sp>
        <p:nvSpPr>
          <p:cNvPr id="202" name="Google Shape;202;p28"/>
          <p:cNvSpPr txBox="1"/>
          <p:nvPr>
            <p:ph idx="2" type="body"/>
          </p:nvPr>
        </p:nvSpPr>
        <p:spPr>
          <a:xfrm>
            <a:off x="4939500" y="8151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: Home/Away team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 : Winners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</a:rPr>
              <a:t>drop_duplicates(keep='last')</a:t>
            </a:r>
            <a:endParaRPr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4CCCC"/>
                </a:solidFill>
              </a:rPr>
              <a:t>dropna()</a:t>
            </a:r>
            <a:endParaRPr/>
          </a:p>
        </p:txBody>
      </p:sp>
      <p:sp>
        <p:nvSpPr>
          <p:cNvPr id="203" name="Google Shape;203;p28"/>
          <p:cNvSpPr txBox="1"/>
          <p:nvPr/>
        </p:nvSpPr>
        <p:spPr>
          <a:xfrm>
            <a:off x="0" y="0"/>
            <a:ext cx="4572000" cy="86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Statistics related to players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263400" y="949000"/>
            <a:ext cx="4045200" cy="39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Tournament with the highest number of participating players is French Open, Paris, France with 130 players.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 txBox="1"/>
          <p:nvPr>
            <p:ph idx="2" type="body"/>
          </p:nvPr>
        </p:nvSpPr>
        <p:spPr>
          <a:xfrm>
            <a:off x="4939500" y="8151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: Tournament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4CCCC"/>
                </a:solidFill>
              </a:rPr>
              <a:t>drop_duplicates(keep='last')</a:t>
            </a:r>
            <a:endParaRPr/>
          </a:p>
        </p:txBody>
      </p:sp>
      <p:sp>
        <p:nvSpPr>
          <p:cNvPr id="210" name="Google Shape;210;p29"/>
          <p:cNvSpPr txBox="1"/>
          <p:nvPr/>
        </p:nvSpPr>
        <p:spPr>
          <a:xfrm>
            <a:off x="0" y="0"/>
            <a:ext cx="4572000" cy="86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Statistics related to tournament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263400" y="949000"/>
            <a:ext cx="4045200" cy="39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The number of matches decided by a tie-break is: 1413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7. Average number of games per match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8. Player with the most double faults in a single match is Braynin, Aleksandr with 48  fault.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9. Cities which hosted the most tennis matches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>
            <p:ph idx="2" type="body"/>
          </p:nvPr>
        </p:nvSpPr>
        <p:spPr>
          <a:xfrm>
            <a:off x="4939500" y="8151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: pbp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 : Statistics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 : Home/Away team score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</a:rPr>
              <a:t>drop_duplicates(keep='last')</a:t>
            </a:r>
            <a:endParaRPr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4CCCC"/>
                </a:solidFill>
              </a:rPr>
              <a:t>dropna()</a:t>
            </a:r>
            <a:endParaRPr/>
          </a:p>
        </p:txBody>
      </p:sp>
      <p:sp>
        <p:nvSpPr>
          <p:cNvPr id="217" name="Google Shape;217;p30"/>
          <p:cNvSpPr txBox="1"/>
          <p:nvPr/>
        </p:nvSpPr>
        <p:spPr>
          <a:xfrm>
            <a:off x="0" y="0"/>
            <a:ext cx="4572000" cy="86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Statistics related to matches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0">
            <a:hlinkClick action="ppaction://hlinkshowjump?jump=lastslide"/>
          </p:cNvPr>
          <p:cNvSpPr/>
          <p:nvPr/>
        </p:nvSpPr>
        <p:spPr>
          <a:xfrm flipH="1">
            <a:off x="4159525" y="4666775"/>
            <a:ext cx="332700" cy="40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Distribution of players' career durations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24" name="Google Shape;224;p31">
            <a:hlinkClick action="ppaction://hlinksldjump" r:id="rId3"/>
          </p:cNvPr>
          <p:cNvSpPr/>
          <p:nvPr/>
        </p:nvSpPr>
        <p:spPr>
          <a:xfrm>
            <a:off x="311700" y="4584950"/>
            <a:ext cx="360000" cy="40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4925" y="1168150"/>
            <a:ext cx="5094534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1803525" y="1304875"/>
            <a:ext cx="2628925" cy="3416400"/>
            <a:chOff x="431925" y="1304875"/>
            <a:chExt cx="2628925" cy="3416400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18780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Objective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1879925" y="1850300"/>
            <a:ext cx="2478600" cy="27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Analyzing tennis match data to uncover patterns and insights related to player performance and match outcomes.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4539650" y="1304875"/>
            <a:ext cx="2632500" cy="3416400"/>
            <a:chOff x="3320450" y="1304875"/>
            <a:chExt cx="2632500" cy="3416400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46086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Data sources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4615975" y="1850300"/>
            <a:ext cx="2478600" cy="27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dataset includes player statistics, match results, and various match-specific metrics from the Parquet file for professional tennis tournaments in May 2024.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Distribution of players' weights in the dataset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31" name="Google Shape;231;p32">
            <a:hlinkClick action="ppaction://hlinksldjump" r:id="rId3"/>
          </p:cNvPr>
          <p:cNvSpPr/>
          <p:nvPr/>
        </p:nvSpPr>
        <p:spPr>
          <a:xfrm>
            <a:off x="311700" y="4584950"/>
            <a:ext cx="360000" cy="40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975" y="1168150"/>
            <a:ext cx="5094534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800">
                <a:solidFill>
                  <a:schemeClr val="lt1"/>
                </a:solidFill>
              </a:rPr>
              <a:t>Average number of games per match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38" name="Google Shape;238;p33">
            <a:hlinkClick action="ppaction://hlinksldjump" r:id="rId3"/>
          </p:cNvPr>
          <p:cNvSpPr/>
          <p:nvPr/>
        </p:nvSpPr>
        <p:spPr>
          <a:xfrm>
            <a:off x="311700" y="4584950"/>
            <a:ext cx="360000" cy="40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500" y="1168150"/>
            <a:ext cx="5094534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800">
                <a:solidFill>
                  <a:schemeClr val="lt1"/>
                </a:solidFill>
              </a:rPr>
              <a:t>Cities which hosted the most tennis matches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45" name="Google Shape;245;p34">
            <a:hlinkClick action="ppaction://hlinksldjump" r:id="rId3"/>
          </p:cNvPr>
          <p:cNvSpPr/>
          <p:nvPr/>
        </p:nvSpPr>
        <p:spPr>
          <a:xfrm>
            <a:off x="311700" y="4584950"/>
            <a:ext cx="360000" cy="40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1100" y="1220725"/>
            <a:ext cx="382090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265500" y="1151100"/>
            <a:ext cx="40452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Average number of aces per match is 4.07</a:t>
            </a:r>
            <a:endParaRPr b="1"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175" y="863400"/>
            <a:ext cx="3924500" cy="382090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5"/>
          <p:cNvSpPr txBox="1"/>
          <p:nvPr/>
        </p:nvSpPr>
        <p:spPr>
          <a:xfrm>
            <a:off x="0" y="0"/>
            <a:ext cx="4572000" cy="86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5">
            <a:hlinkClick action="ppaction://hlinksldjump" r:id="rId4"/>
          </p:cNvPr>
          <p:cNvSpPr/>
          <p:nvPr/>
        </p:nvSpPr>
        <p:spPr>
          <a:xfrm>
            <a:off x="96775" y="229650"/>
            <a:ext cx="360000" cy="40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265500" y="1151100"/>
            <a:ext cx="40452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average number of double faults for females is 3.58 and for males is 2.71.</a:t>
            </a:r>
            <a:endParaRPr b="1"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850" y="863400"/>
            <a:ext cx="3820901" cy="382090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6"/>
          <p:cNvSpPr txBox="1"/>
          <p:nvPr/>
        </p:nvSpPr>
        <p:spPr>
          <a:xfrm>
            <a:off x="391775" y="1699025"/>
            <a:ext cx="331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62" name="Google Shape;262;p36"/>
          <p:cNvSpPr txBox="1"/>
          <p:nvPr/>
        </p:nvSpPr>
        <p:spPr>
          <a:xfrm>
            <a:off x="0" y="0"/>
            <a:ext cx="4572000" cy="86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6">
            <a:hlinkClick action="ppaction://hlinksldjump" r:id="rId4"/>
          </p:cNvPr>
          <p:cNvSpPr/>
          <p:nvPr/>
        </p:nvSpPr>
        <p:spPr>
          <a:xfrm>
            <a:off x="96775" y="229650"/>
            <a:ext cx="360000" cy="40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265500" y="1151100"/>
            <a:ext cx="40452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average number of games per set in men's matches is 9.22.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average number of games per set in women's matches is 8.93.</a:t>
            </a:r>
            <a:endParaRPr sz="2100"/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575" y="863400"/>
            <a:ext cx="3820901" cy="38209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 txBox="1"/>
          <p:nvPr/>
        </p:nvSpPr>
        <p:spPr>
          <a:xfrm>
            <a:off x="772450" y="807725"/>
            <a:ext cx="331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0" y="0"/>
            <a:ext cx="4572000" cy="86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7">
            <a:hlinkClick action="ppaction://hlinksldjump" r:id="rId4"/>
          </p:cNvPr>
          <p:cNvSpPr/>
          <p:nvPr/>
        </p:nvSpPr>
        <p:spPr>
          <a:xfrm>
            <a:off x="96775" y="229650"/>
            <a:ext cx="360000" cy="40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265500" y="1151100"/>
            <a:ext cx="40452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Distribution of left-handed versus right-handed players</a:t>
            </a:r>
            <a:endParaRPr/>
          </a:p>
        </p:txBody>
      </p:sp>
      <p:pic>
        <p:nvPicPr>
          <p:cNvPr id="278" name="Google Shape;2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825" y="863400"/>
            <a:ext cx="3871549" cy="38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 txBox="1"/>
          <p:nvPr/>
        </p:nvSpPr>
        <p:spPr>
          <a:xfrm>
            <a:off x="0" y="0"/>
            <a:ext cx="4572000" cy="86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38">
            <a:hlinkClick action="ppaction://hlinksldjump" r:id="rId4"/>
          </p:cNvPr>
          <p:cNvSpPr/>
          <p:nvPr/>
        </p:nvSpPr>
        <p:spPr>
          <a:xfrm>
            <a:off x="96775" y="229650"/>
            <a:ext cx="360000" cy="40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265500" y="1151100"/>
            <a:ext cx="40452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a player's height and their ranking</a:t>
            </a:r>
            <a:endParaRPr/>
          </a:p>
        </p:txBody>
      </p:sp>
      <p:sp>
        <p:nvSpPr>
          <p:cNvPr id="286" name="Google Shape;286;p39"/>
          <p:cNvSpPr txBox="1"/>
          <p:nvPr/>
        </p:nvSpPr>
        <p:spPr>
          <a:xfrm>
            <a:off x="0" y="0"/>
            <a:ext cx="4572000" cy="86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9">
            <a:hlinkClick action="ppaction://hlinksldjump" r:id="rId3"/>
          </p:cNvPr>
          <p:cNvSpPr/>
          <p:nvPr/>
        </p:nvSpPr>
        <p:spPr>
          <a:xfrm>
            <a:off x="96775" y="229650"/>
            <a:ext cx="360000" cy="404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800" y="863400"/>
            <a:ext cx="4300800" cy="36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action="ppaction://hlinksldjump" r:id="rId3"/>
              </a:rPr>
              <a:t>Which player has the highest winning percentage against top 10 ranked opponents?</a:t>
            </a:r>
            <a:endParaRPr b="1" sz="1800"/>
          </a:p>
        </p:txBody>
      </p:sp>
      <p:pic>
        <p:nvPicPr>
          <p:cNvPr id="294" name="Google Shape;29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950" y="1170200"/>
            <a:ext cx="6933400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311700" y="328675"/>
            <a:ext cx="85206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600" u="sng">
                <a:solidFill>
                  <a:schemeClr val="hlink"/>
                </a:solidFill>
                <a:hlinkClick action="ppaction://hlinksldjump" r:id="rId3"/>
              </a:rPr>
              <a:t>D</a:t>
            </a:r>
            <a:r>
              <a:rPr b="1" i="1" lang="en" sz="1600" u="sng">
                <a:solidFill>
                  <a:schemeClr val="hlink"/>
                </a:solidFill>
                <a:hlinkClick action="ppaction://hlinksldjump" r:id="rId4"/>
              </a:rPr>
              <a:t>ata set includes 99 unique countries </a:t>
            </a:r>
            <a:r>
              <a:rPr b="1" lang="en" sz="1600" u="sng">
                <a:solidFill>
                  <a:schemeClr val="hlink"/>
                </a:solidFill>
                <a:hlinkClick action="ppaction://hlinksldjump" r:id="rId5"/>
              </a:rPr>
              <a:t>a</a:t>
            </a:r>
            <a:r>
              <a:rPr b="1" lang="en" sz="1600" u="sng">
                <a:solidFill>
                  <a:schemeClr val="hlink"/>
                </a:solidFill>
                <a:hlinkClick action="ppaction://hlinksldjump" r:id="rId6"/>
              </a:rPr>
              <a:t>nd </a:t>
            </a:r>
            <a:r>
              <a:rPr b="1" i="1" lang="en" sz="1600" u="sng">
                <a:solidFill>
                  <a:schemeClr val="hlink"/>
                </a:solidFill>
                <a:hlinkClick action="ppaction://hlinksldjump" r:id="rId7"/>
              </a:rPr>
              <a:t> the USA is The country with the most successful tennis players with a success metric of 516 (462 wins in May 2024 and 24 top 100 players).</a:t>
            </a:r>
            <a:endParaRPr b="1" sz="1600"/>
          </a:p>
        </p:txBody>
      </p:sp>
      <p:pic>
        <p:nvPicPr>
          <p:cNvPr id="300" name="Google Shape;300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2500" y="1094000"/>
            <a:ext cx="8133026" cy="393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Important 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i="1" lang="en" sz="1600">
                <a:solidFill>
                  <a:schemeClr val="dk1"/>
                </a:solidFill>
              </a:rPr>
              <a:t>Event</a:t>
            </a:r>
            <a:endParaRPr b="1" i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i="1" lang="en" sz="1600">
                <a:solidFill>
                  <a:schemeClr val="dk1"/>
                </a:solidFill>
              </a:rPr>
              <a:t>Home/Away Team</a:t>
            </a:r>
            <a:endParaRPr b="1" i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i="1" lang="en" sz="1600">
                <a:solidFill>
                  <a:schemeClr val="dk1"/>
                </a:solidFill>
              </a:rPr>
              <a:t>Home/Away Score</a:t>
            </a:r>
            <a:endParaRPr b="1" i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i="1" lang="en" sz="1600">
                <a:solidFill>
                  <a:schemeClr val="dk1"/>
                </a:solidFill>
              </a:rPr>
              <a:t>Statistics</a:t>
            </a:r>
            <a:endParaRPr b="1" i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i="1" lang="en" sz="1600">
                <a:solidFill>
                  <a:schemeClr val="dk1"/>
                </a:solidFill>
              </a:rPr>
              <a:t>Tournament</a:t>
            </a:r>
            <a:endParaRPr b="1" i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i="1" lang="en" sz="1600">
                <a:solidFill>
                  <a:schemeClr val="dk1"/>
                </a:solidFill>
              </a:rPr>
              <a:t>Time</a:t>
            </a:r>
            <a:endParaRPr b="1" i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❏"/>
            </a:pPr>
            <a:r>
              <a:rPr b="1" i="1" lang="en" sz="1600">
                <a:solidFill>
                  <a:schemeClr val="dk1"/>
                </a:solidFill>
              </a:rPr>
              <a:t>Game</a:t>
            </a:r>
            <a:endParaRPr b="1" i="1" sz="1600">
              <a:solidFill>
                <a:schemeClr val="dk1"/>
              </a:solidFill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Relation of 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“</a:t>
            </a:r>
            <a:r>
              <a:rPr b="1" lang="en" sz="1600">
                <a:solidFill>
                  <a:schemeClr val="dk1"/>
                </a:solidFill>
              </a:rPr>
              <a:t>Event” references multiple tables based on </a:t>
            </a:r>
            <a:r>
              <a:rPr b="1" i="1" lang="en" sz="1600">
                <a:solidFill>
                  <a:schemeClr val="dk1"/>
                </a:solidFill>
              </a:rPr>
              <a:t>“match_id”</a:t>
            </a:r>
            <a:r>
              <a:rPr b="1" lang="en" sz="1600">
                <a:solidFill>
                  <a:schemeClr val="dk1"/>
                </a:solidFill>
              </a:rPr>
              <a:t> to gather comprehensive data about the match.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6239958" y="15145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Cleaning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58641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61555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Data Cleansing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6155546" y="2070575"/>
            <a:ext cx="2471700" cy="26508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i="1" lang="en" sz="1600">
                <a:solidFill>
                  <a:schemeClr val="dk1"/>
                </a:solidFill>
              </a:rPr>
              <a:t>cleaning the data to remove redundant duplicates while keeping necessary unique records.</a:t>
            </a:r>
            <a:endParaRPr b="1" i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type="title"/>
          </p:nvPr>
        </p:nvSpPr>
        <p:spPr>
          <a:xfrm>
            <a:off x="376700" y="1627425"/>
            <a:ext cx="8520600" cy="20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Thanks for your attention</a:t>
            </a:r>
            <a:endParaRPr b="1"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265500" y="990625"/>
            <a:ext cx="3310800" cy="3132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Data Preparation Challenges</a:t>
            </a:r>
            <a:endParaRPr b="1" sz="4100"/>
          </a:p>
        </p:txBody>
      </p:sp>
      <p:sp>
        <p:nvSpPr>
          <p:cNvPr id="124" name="Google Shape;124;p16"/>
          <p:cNvSpPr txBox="1"/>
          <p:nvPr>
            <p:ph idx="2" type="body"/>
          </p:nvPr>
        </p:nvSpPr>
        <p:spPr>
          <a:xfrm>
            <a:off x="4939500" y="226525"/>
            <a:ext cx="3837000" cy="46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</a:t>
            </a:r>
            <a:r>
              <a:rPr lang="en"/>
              <a:t> entire files without the risk of data loss.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all the files related to a schema , concat them together, save them in a new Parquet file and use it as a dataframe.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Invalid data (related to winner code of event schema)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Existence of duplicate records based on match_id and non-duplicate in other fields.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284050" y="1250849"/>
            <a:ext cx="4045200" cy="26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</a:rPr>
              <a:t>Solution</a:t>
            </a:r>
            <a:endParaRPr/>
          </a:p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Removed duplicates records.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Add a date column to all datasets, sort data by date field, use the latest data, and ignore other records.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Implement methods to extract valid result.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 Result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263400" y="1473000"/>
            <a:ext cx="40452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Number of unique tennis players : 2,352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Average height of the players : 1.82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13. Distribution of left-handed versus right-handed players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10. Correlation between a player's height and their ranking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4939500" y="724200"/>
            <a:ext cx="3837000" cy="36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: Home/Away team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</a:rPr>
              <a:t>drop_duplicates(keep='last')</a:t>
            </a:r>
            <a:endParaRPr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4CCCC"/>
                </a:solidFill>
              </a:rPr>
              <a:t>dropna()</a:t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0"/>
            <a:ext cx="4572000" cy="86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Player Analysis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263400" y="1473000"/>
            <a:ext cx="40452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</a:t>
            </a:r>
            <a:r>
              <a:rPr b="1" i="1" lang="en" sz="1600"/>
              <a:t>layer with the highest number of win</a:t>
            </a:r>
            <a:r>
              <a:rPr lang="en"/>
              <a:t>: </a:t>
            </a:r>
            <a:r>
              <a:rPr b="1" i="1" lang="en" sz="1600"/>
              <a:t>Sun Fajing with 15 wins.</a:t>
            </a:r>
            <a:endParaRPr b="1" i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900"/>
          </a:p>
        </p:txBody>
      </p:sp>
      <p:sp>
        <p:nvSpPr>
          <p:cNvPr id="148" name="Google Shape;148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Event (winner_code)</a:t>
            </a:r>
            <a:r>
              <a:rPr lang="en"/>
              <a:t> 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 : Method based on pbp </a:t>
            </a:r>
            <a:r>
              <a:rPr lang="en"/>
              <a:t>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4CCCC"/>
                </a:solidFill>
              </a:rPr>
              <a:t>O : Winners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0" y="0"/>
            <a:ext cx="4572000" cy="86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Player Analysis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263400" y="1473000"/>
            <a:ext cx="40452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</a:t>
            </a:r>
            <a:r>
              <a:rPr lang="en"/>
              <a:t>Player with the highest number of tournament wins :  Uchijima Moyuka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15 wins.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14. The most common tournament surface is red clay.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900"/>
          </a:p>
        </p:txBody>
      </p:sp>
      <p:sp>
        <p:nvSpPr>
          <p:cNvPr id="155" name="Google Shape;15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 : Winners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 : T</a:t>
            </a:r>
            <a:r>
              <a:rPr lang="en"/>
              <a:t>ournament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4CCCC"/>
                </a:solidFill>
              </a:rPr>
              <a:t>drop_duplicates(keep='last')</a:t>
            </a:r>
            <a:endParaRPr>
              <a:solidFill>
                <a:srgbClr val="FCE5CD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0" y="0"/>
            <a:ext cx="4572000" cy="86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Player Analysis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