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19"/>
  </p:notesMasterIdLst>
  <p:sldIdLst>
    <p:sldId id="274" r:id="rId2"/>
    <p:sldId id="275" r:id="rId3"/>
    <p:sldId id="276" r:id="rId4"/>
    <p:sldId id="277" r:id="rId5"/>
    <p:sldId id="278" r:id="rId6"/>
    <p:sldId id="279" r:id="rId7"/>
    <p:sldId id="281" r:id="rId8"/>
    <p:sldId id="282" r:id="rId9"/>
    <p:sldId id="283" r:id="rId10"/>
    <p:sldId id="284" r:id="rId11"/>
    <p:sldId id="285" r:id="rId12"/>
    <p:sldId id="293" r:id="rId13"/>
    <p:sldId id="286" r:id="rId14"/>
    <p:sldId id="292" r:id="rId15"/>
    <p:sldId id="287" r:id="rId16"/>
    <p:sldId id="294" r:id="rId17"/>
    <p:sldId id="290"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1" d="100"/>
          <a:sy n="111" d="100"/>
        </p:scale>
        <p:origin x="15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6C859D9-5353-49D6-A017-4AE34BC59A88}" type="datetimeFigureOut">
              <a:rPr lang="en-US"/>
              <a:pPr>
                <a:defRPr/>
              </a:pPr>
              <a:t>10/30/2015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B459937-8E9B-467C-887C-50ABD71AF4DA}" type="slidenum">
              <a:rPr lang="en-US"/>
              <a:pPr>
                <a:defRPr/>
              </a:pPr>
              <a:t>‹#›</a:t>
            </a:fld>
            <a:endParaRPr lang="en-US"/>
          </a:p>
        </p:txBody>
      </p:sp>
    </p:spTree>
    <p:extLst>
      <p:ext uri="{BB962C8B-B14F-4D97-AF65-F5344CB8AC3E}">
        <p14:creationId xmlns:p14="http://schemas.microsoft.com/office/powerpoint/2010/main" val="3051013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fld id="{658B540A-C8B8-45CD-8EBE-CE9A3C741689}" type="datetimeFigureOut">
              <a:rPr lang="en-US" smtClean="0"/>
              <a:pPr>
                <a:defRPr/>
              </a:pPr>
              <a:t>10/30/2015</a:t>
            </a:fld>
            <a:endParaRPr lang="en-US"/>
          </a:p>
        </p:txBody>
      </p:sp>
      <p:sp>
        <p:nvSpPr>
          <p:cNvPr id="16" name="Slide Number Placeholder 15"/>
          <p:cNvSpPr>
            <a:spLocks noGrp="1"/>
          </p:cNvSpPr>
          <p:nvPr>
            <p:ph type="sldNum" sz="quarter" idx="11"/>
          </p:nvPr>
        </p:nvSpPr>
        <p:spPr/>
        <p:txBody>
          <a:bodyPr/>
          <a:lstStyle/>
          <a:p>
            <a:pPr>
              <a:defRPr/>
            </a:pPr>
            <a:fld id="{19313B37-9508-47CA-AF87-C392AC73FE8C}"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EB1D0EB-CC3F-4D65-9F05-86ADDD7B7E3D}" type="datetimeFigureOut">
              <a:rPr lang="en-US" smtClean="0"/>
              <a:pPr>
                <a:defRPr/>
              </a:pPr>
              <a:t>10/30/2015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7EF9F8-CB37-48A9-96BD-EFACCF8921E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4A57F8C-5FC8-4BA6-8AD2-48A5D3240972}" type="datetimeFigureOut">
              <a:rPr lang="en-US" smtClean="0"/>
              <a:pPr>
                <a:defRPr/>
              </a:pPr>
              <a:t>10/30/2015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09D4C8-B3DE-4A44-B8F1-7EC261733AB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fld id="{3331F82B-4585-46A6-B818-E4FCAF7DF2A6}" type="datetimeFigureOut">
              <a:rPr lang="en-US" smtClean="0"/>
              <a:pPr>
                <a:defRPr/>
              </a:pPr>
              <a:t>10/30/2015</a:t>
            </a:fld>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46029D03-7606-42DE-9706-75B6ABE8E855}"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EFC35F3-AC9E-4D4D-B8C9-9907E69ED365}" type="datetimeFigureOut">
              <a:rPr lang="en-US" smtClean="0"/>
              <a:pPr>
                <a:defRPr/>
              </a:pPr>
              <a:t>10/30/2015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55D21D-C5E7-42AF-A54F-A688C749BA30}"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F89D70A2-4627-4F73-91C3-0A115C992884}" type="datetimeFigureOut">
              <a:rPr lang="en-US" smtClean="0"/>
              <a:pPr>
                <a:defRPr/>
              </a:pPr>
              <a:t>10/30/2015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FF0AD2-069F-4B40-92E0-FE44923C8C89}"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F1BCAC3D-D000-4E81-A9E8-6F502BB0A62C}"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fld id="{377A0326-B15F-4619-B15D-D524493781B8}" type="datetimeFigureOut">
              <a:rPr lang="en-US" smtClean="0"/>
              <a:pPr>
                <a:defRPr/>
              </a:pPr>
              <a:t>10/30/2015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6CB39DA-11B9-4C04-949D-D2FB5390C30F}" type="datetimeFigureOut">
              <a:rPr lang="en-US" smtClean="0"/>
              <a:pPr>
                <a:defRPr/>
              </a:pPr>
              <a:t>10/30/2015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560BFD-FB11-405D-80A7-37DA99FF85B2}"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1ED5A7B-3292-4B31-AE41-FACD70CB053A}" type="datetimeFigureOut">
              <a:rPr lang="en-US" smtClean="0"/>
              <a:pPr>
                <a:defRPr/>
              </a:pPr>
              <a:t>10/30/2015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8103687-B203-401C-B138-E544DAD149C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fld id="{AC9EEE1F-EFF5-4D4D-9C03-5D6654FD8986}" type="datetimeFigureOut">
              <a:rPr lang="en-US" smtClean="0"/>
              <a:pPr>
                <a:defRPr/>
              </a:pPr>
              <a:t>10/30/2015</a:t>
            </a:fld>
            <a:endParaRPr lang="en-US"/>
          </a:p>
        </p:txBody>
      </p:sp>
      <p:sp>
        <p:nvSpPr>
          <p:cNvPr id="9" name="Slide Number Placeholder 8"/>
          <p:cNvSpPr>
            <a:spLocks noGrp="1"/>
          </p:cNvSpPr>
          <p:nvPr>
            <p:ph type="sldNum" sz="quarter" idx="15"/>
          </p:nvPr>
        </p:nvSpPr>
        <p:spPr/>
        <p:txBody>
          <a:bodyPr/>
          <a:lstStyle/>
          <a:p>
            <a:pPr>
              <a:defRPr/>
            </a:pPr>
            <a:fld id="{3C3AAD57-619B-4925-A519-7D793B055C6F}"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fld id="{53E23E6C-5D8D-44BC-8250-02D38A0DB686}" type="datetimeFigureOut">
              <a:rPr lang="en-US" smtClean="0"/>
              <a:pPr>
                <a:defRPr/>
              </a:pPr>
              <a:t>10/30/2015</a:t>
            </a:fld>
            <a:endParaRPr lang="en-US"/>
          </a:p>
        </p:txBody>
      </p:sp>
      <p:sp>
        <p:nvSpPr>
          <p:cNvPr id="9" name="Slide Number Placeholder 8"/>
          <p:cNvSpPr>
            <a:spLocks noGrp="1"/>
          </p:cNvSpPr>
          <p:nvPr>
            <p:ph type="sldNum" sz="quarter" idx="11"/>
          </p:nvPr>
        </p:nvSpPr>
        <p:spPr/>
        <p:txBody>
          <a:bodyPr/>
          <a:lstStyle/>
          <a:p>
            <a:pPr>
              <a:defRPr/>
            </a:pPr>
            <a:fld id="{CBD4816D-A037-4646-92DE-D34D59CB960B}"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fld id="{10A23785-7D2C-417D-8662-9B94DE6FB675}" type="datetimeFigureOut">
              <a:rPr lang="en-US" smtClean="0"/>
              <a:pPr>
                <a:defRPr/>
              </a:pPr>
              <a:t>10/30/2015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840A7454-A39F-401D-82B5-3A6B1FD4882B}"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leccelerator.com/avr-timer-calculator/"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30238" y="5153025"/>
            <a:ext cx="7854950" cy="638175"/>
          </a:xfrm>
        </p:spPr>
        <p:txBody>
          <a:bodyPr/>
          <a:lstStyle/>
          <a:p>
            <a:pPr eaLnBrk="1" fontAlgn="auto" hangingPunct="1">
              <a:spcAft>
                <a:spcPts val="0"/>
              </a:spcAft>
              <a:buFont typeface="Arial" pitchFamily="34" charset="0"/>
              <a:buNone/>
              <a:defRPr/>
            </a:pPr>
            <a:r>
              <a:rPr lang="en-US" sz="1400" dirty="0" smtClean="0">
                <a:solidFill>
                  <a:schemeClr val="accent2"/>
                </a:solidFill>
                <a:effectLst>
                  <a:outerShdw blurRad="38100" dist="38100" dir="2700000" algn="tl">
                    <a:srgbClr val="000000">
                      <a:alpha val="43137"/>
                    </a:srgbClr>
                  </a:outerShdw>
                </a:effectLst>
              </a:rPr>
              <a:t>Shakran Hayat</a:t>
            </a:r>
            <a:endParaRPr lang="en-US" sz="1400" dirty="0" smtClean="0">
              <a:solidFill>
                <a:schemeClr val="accent2"/>
              </a:solidFill>
              <a:effectLst>
                <a:outerShdw blurRad="38100" dist="38100" dir="2700000" algn="tl">
                  <a:srgbClr val="000000">
                    <a:alpha val="43137"/>
                  </a:srgbClr>
                </a:outerShdw>
              </a:effectLst>
            </a:endParaRPr>
          </a:p>
        </p:txBody>
      </p:sp>
      <p:sp>
        <p:nvSpPr>
          <p:cNvPr id="5" name="Title 1"/>
          <p:cNvSpPr>
            <a:spLocks noGrp="1"/>
          </p:cNvSpPr>
          <p:nvPr>
            <p:ph type="ctrTitle"/>
          </p:nvPr>
        </p:nvSpPr>
        <p:spPr>
          <a:xfrm>
            <a:off x="655320" y="1219200"/>
            <a:ext cx="7851648" cy="1066800"/>
          </a:xfrm>
        </p:spPr>
        <p:txBody>
          <a:bodyPr>
            <a:normAutofit/>
          </a:bodyPr>
          <a:lstStyle/>
          <a:p>
            <a:pPr eaLnBrk="1" fontAlgn="auto" hangingPunct="1">
              <a:spcAft>
                <a:spcPts val="0"/>
              </a:spcAft>
              <a:defRPr/>
            </a:pPr>
            <a:r>
              <a:rPr sz="6000" smtClean="0">
                <a:solidFill>
                  <a:schemeClr val="bg1"/>
                </a:solidFill>
                <a:effectLst>
                  <a:outerShdw blurRad="38100" dist="38100" dir="2700000" algn="tl">
                    <a:srgbClr val="000000">
                      <a:alpha val="43137"/>
                    </a:srgbClr>
                  </a:outerShdw>
                </a:effectLst>
              </a:rPr>
              <a:t>Lecture 8</a:t>
            </a:r>
            <a:endParaRPr sz="440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extBox 6"/>
          <p:cNvSpPr txBox="1">
            <a:spLocks noChangeArrowheads="1"/>
          </p:cNvSpPr>
          <p:nvPr/>
        </p:nvSpPr>
        <p:spPr bwMode="auto">
          <a:xfrm>
            <a:off x="2811470" y="5715000"/>
            <a:ext cx="3741730" cy="523220"/>
          </a:xfrm>
          <a:prstGeom prst="rect">
            <a:avLst/>
          </a:prstGeom>
          <a:noFill/>
          <a:ln w="9525">
            <a:noFill/>
            <a:miter lim="800000"/>
            <a:headEnd/>
            <a:tailEnd/>
          </a:ln>
        </p:spPr>
        <p:txBody>
          <a:bodyPr wrap="none">
            <a:spAutoFit/>
          </a:bodyPr>
          <a:lstStyle/>
          <a:p>
            <a:pPr>
              <a:defRPr/>
            </a:pPr>
            <a:r>
              <a:rPr lang="en-US" sz="28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Pi-Labs Bangladesh Ltd.</a:t>
            </a:r>
          </a:p>
        </p:txBody>
      </p:sp>
      <p:sp>
        <p:nvSpPr>
          <p:cNvPr id="7" name="Title 1"/>
          <p:cNvSpPr txBox="1">
            <a:spLocks/>
          </p:cNvSpPr>
          <p:nvPr/>
        </p:nvSpPr>
        <p:spPr>
          <a:xfrm>
            <a:off x="457200" y="2209800"/>
            <a:ext cx="8305800" cy="1052732"/>
          </a:xfrm>
          <a:prstGeom prst="rect">
            <a:avLst/>
          </a:prstGeom>
          <a:ln w="6350" cap="rnd">
            <a:noFill/>
          </a:ln>
        </p:spPr>
        <p:txBody>
          <a:bodyPr vert="horz"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100" normalizeH="0" baseline="0" noProof="0" dirty="0" smtClean="0">
                <a:ln w="3200">
                  <a:solidFill>
                    <a:schemeClr val="bg2">
                      <a:shade val="75000"/>
                      <a:alpha val="25000"/>
                    </a:schemeClr>
                  </a:solidFill>
                  <a:prstDash val="solid"/>
                  <a:round/>
                </a:ln>
                <a:solidFill>
                  <a:schemeClr val="bg1"/>
                </a:solidFill>
                <a:effectLst>
                  <a:outerShdw blurRad="38100" dist="38100" dir="2700000" algn="tl">
                    <a:srgbClr val="000000">
                      <a:alpha val="43137"/>
                    </a:srgbClr>
                  </a:outerShdw>
                </a:effectLst>
                <a:uLnTx/>
                <a:uFillTx/>
                <a:latin typeface="+mj-lt"/>
                <a:ea typeface="+mj-ea"/>
                <a:cs typeface="+mj-cs"/>
              </a:rPr>
              <a:t>Timer</a:t>
            </a:r>
            <a:r>
              <a:rPr kumimoji="0" lang="en-US" sz="4800" b="0" i="0" u="none" strike="noStrike" kern="1200" cap="none" spc="-100" normalizeH="0" noProof="0" dirty="0" smtClean="0">
                <a:ln w="3200">
                  <a:solidFill>
                    <a:schemeClr val="bg2">
                      <a:shade val="75000"/>
                      <a:alpha val="25000"/>
                    </a:schemeClr>
                  </a:solidFill>
                  <a:prstDash val="solid"/>
                  <a:round/>
                </a:ln>
                <a:solidFill>
                  <a:schemeClr val="bg1"/>
                </a:solidFill>
                <a:effectLst>
                  <a:outerShdw blurRad="38100" dist="38100" dir="2700000" algn="tl">
                    <a:srgbClr val="000000">
                      <a:alpha val="43137"/>
                    </a:srgbClr>
                  </a:outerShdw>
                </a:effectLst>
                <a:uLnTx/>
                <a:uFillTx/>
                <a:latin typeface="+mj-lt"/>
                <a:ea typeface="+mj-ea"/>
                <a:cs typeface="+mj-cs"/>
              </a:rPr>
              <a:t> </a:t>
            </a:r>
            <a:r>
              <a:rPr kumimoji="0" lang="en-US" sz="4800" b="0" i="0" u="none" strike="noStrike" kern="1200" cap="none" spc="-100" normalizeH="0" noProof="0" smtClean="0">
                <a:ln w="3200">
                  <a:solidFill>
                    <a:schemeClr val="bg2">
                      <a:shade val="75000"/>
                      <a:alpha val="25000"/>
                    </a:schemeClr>
                  </a:solidFill>
                  <a:prstDash val="solid"/>
                  <a:round/>
                </a:ln>
                <a:solidFill>
                  <a:schemeClr val="bg1"/>
                </a:solidFill>
                <a:effectLst>
                  <a:outerShdw blurRad="38100" dist="38100" dir="2700000" algn="tl">
                    <a:srgbClr val="000000">
                      <a:alpha val="43137"/>
                    </a:srgbClr>
                  </a:outerShdw>
                </a:effectLst>
                <a:uLnTx/>
                <a:uFillTx/>
                <a:latin typeface="+mj-lt"/>
                <a:ea typeface="+mj-ea"/>
                <a:cs typeface="+mj-cs"/>
              </a:rPr>
              <a:t>and Counter</a:t>
            </a:r>
            <a:endParaRPr kumimoji="0" lang="en-US" sz="4800" b="0" i="0" u="none" strike="noStrike" kern="1200" cap="none" spc="-100" normalizeH="0" baseline="0" noProof="0" dirty="0" smtClean="0">
              <a:ln w="3200">
                <a:solidFill>
                  <a:schemeClr val="bg2">
                    <a:shade val="75000"/>
                    <a:alpha val="25000"/>
                  </a:schemeClr>
                </a:solidFill>
                <a:prstDash val="solid"/>
                <a:round/>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238250"/>
          </a:xfrm>
        </p:spPr>
        <p:txBody>
          <a:bodyPr>
            <a:normAutofit fontScale="90000"/>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Register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  / Counter  Interrupt  Mask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TIMSK  </a:t>
            </a: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and   Interrupt  Flag  Register </a:t>
            </a: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TIFR</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447800" y="2667000"/>
            <a:ext cx="6409944" cy="1200329"/>
          </a:xfrm>
          <a:prstGeom prst="rect">
            <a:avLst/>
          </a:prstGeom>
        </p:spPr>
        <p:txBody>
          <a:bodyPr wrap="square">
            <a:spAutoFit/>
          </a:bodyPr>
          <a:lstStyle/>
          <a:p>
            <a:pPr algn="just"/>
            <a:r>
              <a:rPr lang="en-US" sz="20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Bit 1 – OCIE0: Timer/Counter0 Output Compare Match Interrupt Enable.</a:t>
            </a:r>
          </a:p>
          <a:p>
            <a:pPr algn="just"/>
            <a:endParaRPr lang="en-US" sz="16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Bit 0 – TOIE0: Timer/Counter0 Overflow Interrupt Enable.</a:t>
            </a:r>
            <a:endParaRPr lang="en-US" sz="1600" u="sng" dirty="0" smtClean="0">
              <a:latin typeface="Times New Roman" pitchFamily="18" charset="0"/>
              <a:cs typeface="Times New Roman" pitchFamily="18" charset="0"/>
            </a:endParaRPr>
          </a:p>
          <a:p>
            <a:pPr algn="just"/>
            <a:endParaRPr lang="en-US" sz="1600" u="sng"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752600" y="1600200"/>
            <a:ext cx="5572125" cy="819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7" name="Picture 3"/>
          <p:cNvPicPr>
            <a:picLocks noChangeAspect="1" noChangeArrowheads="1"/>
          </p:cNvPicPr>
          <p:nvPr/>
        </p:nvPicPr>
        <p:blipFill>
          <a:blip r:embed="rId3"/>
          <a:srcRect/>
          <a:stretch>
            <a:fillRect/>
          </a:stretch>
        </p:blipFill>
        <p:spPr bwMode="auto">
          <a:xfrm>
            <a:off x="1792224" y="4267200"/>
            <a:ext cx="5514975" cy="828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6195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Law</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524000" y="1295400"/>
            <a:ext cx="6409944" cy="2800767"/>
          </a:xfrm>
          <a:prstGeom prst="rect">
            <a:avLst/>
          </a:prstGeom>
        </p:spPr>
        <p:txBody>
          <a:bodyPr wrap="square">
            <a:spAutoFit/>
          </a:bodyPr>
          <a:lstStyle/>
          <a:p>
            <a:pPr>
              <a:buNone/>
            </a:pPr>
            <a:r>
              <a:rPr lang="en-US" sz="1600" dirty="0" smtClean="0">
                <a:latin typeface="Times New Roman" pitchFamily="18" charset="0"/>
                <a:cs typeface="Times New Roman" pitchFamily="18" charset="0"/>
              </a:rPr>
              <a:t>Desired Value  =  </a:t>
            </a:r>
            <a:r>
              <a:rPr lang="en-US" sz="1600" u="sng" dirty="0" smtClean="0">
                <a:latin typeface="Times New Roman" pitchFamily="18" charset="0"/>
                <a:cs typeface="Times New Roman" pitchFamily="18" charset="0"/>
              </a:rPr>
              <a:t>(“Time in second” x “MCU Frequency in Hz”)</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Prescaler</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Now suppose you want to make a 1ms timer.</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So, </a:t>
            </a:r>
          </a:p>
          <a:p>
            <a:pPr>
              <a:buNone/>
            </a:pPr>
            <a:r>
              <a:rPr lang="en-US" sz="1600" dirty="0" smtClean="0">
                <a:latin typeface="Times New Roman" pitchFamily="18" charset="0"/>
                <a:cs typeface="Times New Roman" pitchFamily="18" charset="0"/>
              </a:rPr>
              <a:t>             Time = .001 s</a:t>
            </a:r>
          </a:p>
          <a:p>
            <a:pPr>
              <a:buNone/>
            </a:pPr>
            <a:r>
              <a:rPr lang="en-US" sz="1600" dirty="0" smtClean="0">
                <a:latin typeface="Times New Roman" pitchFamily="18" charset="0"/>
                <a:cs typeface="Times New Roman" pitchFamily="18" charset="0"/>
              </a:rPr>
              <a:t>             MCU freq = 8000000Hz</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Prescaler</a:t>
            </a:r>
            <a:r>
              <a:rPr lang="en-US" sz="1600" dirty="0" smtClean="0">
                <a:latin typeface="Times New Roman" pitchFamily="18" charset="0"/>
                <a:cs typeface="Times New Roman" pitchFamily="18" charset="0"/>
              </a:rPr>
              <a:t> = 64  (assume)</a:t>
            </a:r>
          </a:p>
          <a:p>
            <a:pPr>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6195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Law</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524000" y="1295400"/>
            <a:ext cx="6409944" cy="4524315"/>
          </a:xfrm>
          <a:prstGeom prst="rect">
            <a:avLst/>
          </a:prstGeom>
        </p:spPr>
        <p:txBody>
          <a:bodyPr wrap="square">
            <a:spAutoFit/>
          </a:bodyPr>
          <a:lstStyle/>
          <a:p>
            <a:pPr>
              <a:buNone/>
            </a:pPr>
            <a:r>
              <a:rPr lang="en-US" sz="1600" dirty="0" smtClean="0">
                <a:latin typeface="Times New Roman" pitchFamily="18" charset="0"/>
                <a:cs typeface="Times New Roman" pitchFamily="18" charset="0"/>
              </a:rPr>
              <a:t>Desired Value  =  </a:t>
            </a:r>
            <a:r>
              <a:rPr lang="en-US" sz="1600" u="sng" dirty="0" smtClean="0">
                <a:latin typeface="Times New Roman" pitchFamily="18" charset="0"/>
                <a:cs typeface="Times New Roman" pitchFamily="18" charset="0"/>
              </a:rPr>
              <a:t>(“Time in second” x “MCU Frequency in Hz”)</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Prescaler</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Now suppose you want to make a 1ms timer.</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So, </a:t>
            </a:r>
          </a:p>
          <a:p>
            <a:pPr>
              <a:buNone/>
            </a:pPr>
            <a:r>
              <a:rPr lang="en-US" sz="1600" dirty="0" smtClean="0">
                <a:latin typeface="Times New Roman" pitchFamily="18" charset="0"/>
                <a:cs typeface="Times New Roman" pitchFamily="18" charset="0"/>
              </a:rPr>
              <a:t>             Time = .001 s</a:t>
            </a:r>
          </a:p>
          <a:p>
            <a:pPr>
              <a:buNone/>
            </a:pPr>
            <a:r>
              <a:rPr lang="en-US" sz="1600" dirty="0" smtClean="0">
                <a:latin typeface="Times New Roman" pitchFamily="18" charset="0"/>
                <a:cs typeface="Times New Roman" pitchFamily="18" charset="0"/>
              </a:rPr>
              <a:t>             MCU freq = 8000000Hz</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Prescaler</a:t>
            </a:r>
            <a:r>
              <a:rPr lang="en-US" sz="1600" dirty="0" smtClean="0">
                <a:latin typeface="Times New Roman" pitchFamily="18" charset="0"/>
                <a:cs typeface="Times New Roman" pitchFamily="18" charset="0"/>
              </a:rPr>
              <a:t> = 64  (assume)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Desired Value  =  </a:t>
            </a:r>
            <a:r>
              <a:rPr lang="en-US" sz="1600" u="sng" dirty="0" smtClean="0">
                <a:latin typeface="Times New Roman" pitchFamily="18" charset="0"/>
                <a:cs typeface="Times New Roman" pitchFamily="18" charset="0"/>
              </a:rPr>
              <a:t>(.001  x 8000000)</a:t>
            </a:r>
          </a:p>
          <a:p>
            <a:pPr>
              <a:buNone/>
            </a:pPr>
            <a:r>
              <a:rPr lang="en-US" sz="1600" dirty="0" smtClean="0">
                <a:latin typeface="Times New Roman" pitchFamily="18" charset="0"/>
                <a:cs typeface="Times New Roman" pitchFamily="18" charset="0"/>
              </a:rPr>
              <a:t>                                        64</a:t>
            </a:r>
          </a:p>
          <a:p>
            <a:pPr>
              <a:buNone/>
            </a:pPr>
            <a:r>
              <a:rPr lang="en-US" sz="1600" dirty="0" smtClean="0">
                <a:latin typeface="Times New Roman" pitchFamily="18" charset="0"/>
                <a:cs typeface="Times New Roman" pitchFamily="18" charset="0"/>
              </a:rPr>
              <a:t>                         =  125</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So put,  OCR0  = 125.</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Or you can do this,  TCNT0 = 255 – 125 = 130.</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6195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  Calculator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754697" cy="464884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6195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  Calculator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7170" name="Picture 2" descr="C:\Users\HASAN\Desktop\Lectures\avr lectures\Lecture 8(stepper motor &amp; Timer)\image\timer.jpg"/>
          <p:cNvPicPr>
            <a:picLocks noChangeAspect="1" noChangeArrowheads="1"/>
          </p:cNvPicPr>
          <p:nvPr/>
        </p:nvPicPr>
        <p:blipFill>
          <a:blip r:embed="rId2"/>
          <a:srcRect/>
          <a:stretch>
            <a:fillRect/>
          </a:stretch>
        </p:blipFill>
        <p:spPr bwMode="auto">
          <a:xfrm>
            <a:off x="914400" y="1371600"/>
            <a:ext cx="6886869" cy="4168851"/>
          </a:xfrm>
          <a:prstGeom prst="rect">
            <a:avLst/>
          </a:prstGeom>
          <a:noFill/>
        </p:spPr>
      </p:pic>
      <p:sp>
        <p:nvSpPr>
          <p:cNvPr id="2" name="TextBox 1"/>
          <p:cNvSpPr txBox="1"/>
          <p:nvPr/>
        </p:nvSpPr>
        <p:spPr>
          <a:xfrm>
            <a:off x="1066800" y="5943600"/>
            <a:ext cx="7162800" cy="369332"/>
          </a:xfrm>
          <a:prstGeom prst="rect">
            <a:avLst/>
          </a:prstGeom>
          <a:noFill/>
        </p:spPr>
        <p:txBody>
          <a:bodyPr wrap="square" rtlCol="0">
            <a:spAutoFit/>
          </a:bodyPr>
          <a:lstStyle/>
          <a:p>
            <a:r>
              <a:rPr lang="en-US" dirty="0">
                <a:hlinkClick r:id="rId3"/>
              </a:rPr>
              <a:t>http://eleccelerator.com/avr-timer-calculator/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914400"/>
          </a:xfrm>
        </p:spPr>
        <p:txBody>
          <a:bodyPr>
            <a:normAutofit/>
          </a:bodyPr>
          <a:lstStyle/>
          <a:p>
            <a:pPr algn="ctr"/>
            <a:r>
              <a:rPr sz="490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CODE</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1676400" y="1447800"/>
            <a:ext cx="5638800" cy="85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p:cNvPicPr>
            <a:picLocks noChangeAspect="1" noChangeArrowheads="1"/>
          </p:cNvPicPr>
          <p:nvPr/>
        </p:nvPicPr>
        <p:blipFill>
          <a:blip r:embed="rId3"/>
          <a:srcRect/>
          <a:stretch>
            <a:fillRect/>
          </a:stretch>
        </p:blipFill>
        <p:spPr bwMode="auto">
          <a:xfrm>
            <a:off x="1676400" y="2667000"/>
            <a:ext cx="5629275" cy="85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2"/>
          <p:cNvPicPr>
            <a:picLocks noChangeAspect="1" noChangeArrowheads="1"/>
          </p:cNvPicPr>
          <p:nvPr/>
        </p:nvPicPr>
        <p:blipFill>
          <a:blip r:embed="rId4"/>
          <a:srcRect/>
          <a:stretch>
            <a:fillRect/>
          </a:stretch>
        </p:blipFill>
        <p:spPr bwMode="auto">
          <a:xfrm>
            <a:off x="1676400" y="3876398"/>
            <a:ext cx="5638800" cy="828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3"/>
          <p:cNvPicPr>
            <a:picLocks noChangeAspect="1" noChangeArrowheads="1"/>
          </p:cNvPicPr>
          <p:nvPr/>
        </p:nvPicPr>
        <p:blipFill>
          <a:blip r:embed="rId5"/>
          <a:srcRect/>
          <a:stretch>
            <a:fillRect/>
          </a:stretch>
        </p:blipFill>
        <p:spPr bwMode="auto">
          <a:xfrm>
            <a:off x="1676400" y="5086318"/>
            <a:ext cx="5641975" cy="847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914400"/>
          </a:xfrm>
        </p:spPr>
        <p:txBody>
          <a:bodyPr>
            <a:normAutofit/>
          </a:bodyPr>
          <a:lstStyle/>
          <a:p>
            <a:pPr algn="ctr"/>
            <a:r>
              <a:rPr sz="490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CODE-1</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p:cNvSpPr txBox="1"/>
          <p:nvPr/>
        </p:nvSpPr>
        <p:spPr>
          <a:xfrm rot="19837629">
            <a:off x="1150805" y="2458412"/>
            <a:ext cx="7086600" cy="646331"/>
          </a:xfrm>
          <a:prstGeom prst="rect">
            <a:avLst/>
          </a:prstGeom>
          <a:noFill/>
        </p:spPr>
        <p:txBody>
          <a:bodyPr wrap="square" rtlCol="0">
            <a:spAutoFit/>
          </a:bodyPr>
          <a:lstStyle/>
          <a:p>
            <a:r>
              <a:rPr lang="en-US" sz="3600" dirty="0" smtClean="0"/>
              <a:t>Lets Do Coding……</a:t>
            </a:r>
            <a:endParaRPr 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457200"/>
            <a:ext cx="8229600" cy="914400"/>
          </a:xfrm>
        </p:spPr>
        <p:txBody>
          <a:bodyPr>
            <a:normAutofit/>
          </a:bodyPr>
          <a:lstStyle/>
          <a:p>
            <a:pPr algn="ctr"/>
            <a:r>
              <a:rPr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CODE-2</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extBox 1"/>
          <p:cNvSpPr txBox="1"/>
          <p:nvPr/>
        </p:nvSpPr>
        <p:spPr>
          <a:xfrm rot="19837629">
            <a:off x="2065206" y="2610812"/>
            <a:ext cx="7086600" cy="646331"/>
          </a:xfrm>
          <a:prstGeom prst="rect">
            <a:avLst/>
          </a:prstGeom>
          <a:noFill/>
        </p:spPr>
        <p:txBody>
          <a:bodyPr wrap="square" rtlCol="0">
            <a:spAutoFit/>
          </a:bodyPr>
          <a:lstStyle/>
          <a:p>
            <a:r>
              <a:rPr lang="en-US" sz="3600" dirty="0" smtClean="0"/>
              <a:t>Lets Do Coding……</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209800"/>
            <a:ext cx="8305800" cy="1052732"/>
          </a:xfrm>
          <a:prstGeom prst="rect">
            <a:avLst/>
          </a:prstGeom>
          <a:ln w="6350" cap="rnd">
            <a:noFill/>
          </a:ln>
        </p:spPr>
        <p:txBody>
          <a:bodyPr vert="horz"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800" b="0" i="0" u="none" strike="noStrike" kern="1200" cap="none" spc="-100" normalizeH="0" baseline="0" noProof="0" dirty="0" smtClean="0">
              <a:ln w="3200">
                <a:solidFill>
                  <a:schemeClr val="bg2">
                    <a:shade val="75000"/>
                    <a:alpha val="25000"/>
                  </a:schemeClr>
                </a:solidFill>
                <a:prstDash val="solid"/>
                <a:round/>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61950"/>
            <a:ext cx="8229600" cy="857250"/>
          </a:xfrm>
        </p:spPr>
        <p:txBody>
          <a:bodyPr/>
          <a:lstStyle/>
          <a:p>
            <a:pPr algn="ctr"/>
            <a:r>
              <a:rPr lang="en-US"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What is Timer?</a:t>
            </a:r>
            <a:endParaRPr lang="en-US"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33400" y="1752600"/>
            <a:ext cx="8153400" cy="3847207"/>
          </a:xfrm>
          <a:prstGeom prst="rect">
            <a:avLst/>
          </a:prstGeom>
        </p:spPr>
        <p:txBody>
          <a:bodyPr wrap="square">
            <a:spAutoFit/>
          </a:bodyPr>
          <a:lstStyle/>
          <a:p>
            <a:pPr algn="just"/>
            <a:r>
              <a:rPr lang="en-US" sz="1600" dirty="0" smtClean="0">
                <a:latin typeface="Times New Roman" pitchFamily="18" charset="0"/>
                <a:cs typeface="Times New Roman" pitchFamily="18" charset="0"/>
              </a:rPr>
              <a:t>We use timers every day - the most simple one can be found on your wrist. A simple clock will time the seconds, minutes and hours elapsed in a given day. AVR timers do a similar job, measuring a given time interval.</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The AVR timers are very useful as they can run asynchronous to the main AVR core. The timers are separate circuits on the AVR chip which can run independent of the main program (interacting via the some registers and the timer interrupts). Timers can be configured to produce outputs directly to pre-determined pins, reducing the processing load on the AVR core.</a:t>
            </a: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A timer in simplest term is a register.</a:t>
            </a:r>
          </a:p>
          <a:p>
            <a:pPr algn="just"/>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61950"/>
            <a:ext cx="8229600" cy="857250"/>
          </a:xfrm>
        </p:spPr>
        <p:txBody>
          <a:bodyPr/>
          <a:lstStyle/>
          <a:p>
            <a:pPr algn="ctr"/>
            <a:r>
              <a:rPr lang="en-US"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a:t>
            </a:r>
            <a:endParaRPr lang="en-US"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33400" y="1752600"/>
            <a:ext cx="8153400" cy="1692771"/>
          </a:xfrm>
          <a:prstGeom prst="rect">
            <a:avLst/>
          </a:prstGeom>
        </p:spPr>
        <p:txBody>
          <a:bodyPr wrap="square">
            <a:spAutoFit/>
          </a:bodyPr>
          <a:lstStyle/>
          <a:p>
            <a:r>
              <a:rPr lang="en-US" sz="1600" dirty="0" smtClean="0">
                <a:latin typeface="Times New Roman" pitchFamily="18" charset="0"/>
                <a:cs typeface="Times New Roman" pitchFamily="18" charset="0"/>
              </a:rPr>
              <a:t>ATmega16 has three timers:</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Timer 0</a:t>
            </a:r>
            <a:r>
              <a:rPr lang="en-US" sz="16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Timer 2</a:t>
            </a:r>
            <a:r>
              <a:rPr lang="en-US" sz="1600" dirty="0" smtClean="0">
                <a:latin typeface="Times New Roman" pitchFamily="18" charset="0"/>
                <a:cs typeface="Times New Roman" pitchFamily="18" charset="0"/>
              </a:rPr>
              <a:t> is a 8-bit timer.</a:t>
            </a:r>
            <a:r>
              <a:rPr lang="en-US" sz="1600" dirty="0" smtClean="0"/>
              <a:t> </a:t>
            </a:r>
            <a:r>
              <a:rPr lang="en-US" sz="1600" dirty="0" smtClean="0">
                <a:latin typeface="Times New Roman" pitchFamily="18" charset="0"/>
                <a:cs typeface="Times New Roman" pitchFamily="18" charset="0"/>
              </a:rPr>
              <a:t>So capable of holding value within 0-255.</a:t>
            </a:r>
          </a:p>
          <a:p>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Timer 1</a:t>
            </a:r>
            <a:r>
              <a:rPr lang="en-US" sz="1600" dirty="0" smtClean="0">
                <a:latin typeface="Times New Roman" pitchFamily="18" charset="0"/>
                <a:cs typeface="Times New Roman" pitchFamily="18" charset="0"/>
              </a:rPr>
              <a:t> is a 16-bit timer. So capable of holding value within 0-65535.</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76200"/>
            <a:ext cx="8229600" cy="857250"/>
          </a:xfrm>
        </p:spPr>
        <p:txBody>
          <a:bodyPr/>
          <a:lstStyle/>
          <a:p>
            <a:pPr algn="ctr"/>
            <a:r>
              <a:rPr lang="en-US"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Timer’s Time</a:t>
            </a:r>
            <a:endParaRPr lang="en-US"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33400" y="838200"/>
            <a:ext cx="8153400" cy="5693866"/>
          </a:xfrm>
          <a:prstGeom prst="rect">
            <a:avLst/>
          </a:prstGeom>
        </p:spPr>
        <p:txBody>
          <a:bodyPr wrap="square">
            <a:spAutoFit/>
          </a:bodyPr>
          <a:lstStyle/>
          <a:p>
            <a:r>
              <a:rPr lang="en-US" sz="1600" dirty="0" smtClean="0">
                <a:latin typeface="Times New Roman" pitchFamily="18" charset="0"/>
                <a:cs typeface="Times New Roman" pitchFamily="18" charset="0"/>
              </a:rPr>
              <a:t>Register’s value increases/decreases automatically at a predefined rate (supplied by user). That mean, like </a:t>
            </a:r>
            <a:r>
              <a:rPr lang="en-US" sz="1600" dirty="0" err="1" smtClean="0">
                <a:latin typeface="Times New Roman" pitchFamily="18" charset="0"/>
                <a:cs typeface="Times New Roman" pitchFamily="18" charset="0"/>
              </a:rPr>
              <a:t>mcu</a:t>
            </a:r>
            <a:r>
              <a:rPr lang="en-US" sz="1600" dirty="0" smtClean="0">
                <a:latin typeface="Times New Roman" pitchFamily="18" charset="0"/>
                <a:cs typeface="Times New Roman" pitchFamily="18" charset="0"/>
              </a:rPr>
              <a:t>, the timer requires a clock in order to function. As each clock pulse increments the timer's counter by one.</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Timer Resolution = (1 / Input Frequency)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Timer Resolution = (1 / 100)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Timer Resolution = .01 seconds </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So for TIMER0 to count </a:t>
            </a:r>
            <a:r>
              <a:rPr lang="en-US" sz="1400" dirty="0" smtClean="0">
                <a:latin typeface="Times New Roman" pitchFamily="18" charset="0"/>
                <a:cs typeface="Times New Roman" pitchFamily="18" charset="0"/>
              </a:rPr>
              <a:t>up-to </a:t>
            </a:r>
            <a:r>
              <a:rPr lang="en-US" sz="1400" dirty="0" smtClean="0">
                <a:latin typeface="Times New Roman" pitchFamily="18" charset="0"/>
                <a:cs typeface="Times New Roman" pitchFamily="18" charset="0"/>
              </a:rPr>
              <a:t>256 cycle it will take:</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(256 x .01) = 2.56 seconds</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That mean, Time period = 2.56 seconds</a:t>
            </a:r>
          </a:p>
          <a:p>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Exercise: How you’ll make 1s time period with 100Hz  input frequency?</a:t>
            </a:r>
          </a:p>
        </p:txBody>
      </p:sp>
      <p:pic>
        <p:nvPicPr>
          <p:cNvPr id="1026" name="Picture 2"/>
          <p:cNvPicPr>
            <a:picLocks noChangeAspect="1" noChangeArrowheads="1"/>
          </p:cNvPicPr>
          <p:nvPr/>
        </p:nvPicPr>
        <p:blipFill>
          <a:blip r:embed="rId2"/>
          <a:srcRect/>
          <a:stretch>
            <a:fillRect/>
          </a:stretch>
        </p:blipFill>
        <p:spPr bwMode="auto">
          <a:xfrm>
            <a:off x="609600" y="1752600"/>
            <a:ext cx="3757188"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4648200" y="1752600"/>
            <a:ext cx="3928533"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Register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Output Compare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OCR0</a:t>
            </a: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and  Timer/Counter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TCNT0</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24256" y="2590800"/>
            <a:ext cx="8153400" cy="830997"/>
          </a:xfrm>
          <a:prstGeom prst="rect">
            <a:avLst/>
          </a:prstGeom>
        </p:spPr>
        <p:txBody>
          <a:bodyPr wrap="square">
            <a:spAutoFit/>
          </a:bodyPr>
          <a:lstStyle/>
          <a:p>
            <a:pPr algn="just"/>
            <a:r>
              <a:rPr lang="en-US" sz="1600" dirty="0" smtClean="0">
                <a:latin typeface="Times New Roman" pitchFamily="18" charset="0"/>
                <a:cs typeface="Times New Roman" pitchFamily="18" charset="0"/>
              </a:rPr>
              <a:t>The Output Compare Register contains an 8-bit value that is continuously compared with the counter value (TCNT0). A match can be used to generate an output compare interrupt, or to generate a waveform output on the OC0 pin.</a:t>
            </a:r>
          </a:p>
        </p:txBody>
      </p:sp>
      <p:pic>
        <p:nvPicPr>
          <p:cNvPr id="2051" name="Picture 3"/>
          <p:cNvPicPr>
            <a:picLocks noChangeAspect="1" noChangeArrowheads="1"/>
          </p:cNvPicPr>
          <p:nvPr/>
        </p:nvPicPr>
        <p:blipFill>
          <a:blip r:embed="rId2"/>
          <a:srcRect/>
          <a:stretch>
            <a:fillRect/>
          </a:stretch>
        </p:blipFill>
        <p:spPr bwMode="auto">
          <a:xfrm>
            <a:off x="381000" y="1447800"/>
            <a:ext cx="403860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p:cNvPicPr>
            <a:picLocks noChangeAspect="1" noChangeArrowheads="1"/>
          </p:cNvPicPr>
          <p:nvPr/>
        </p:nvPicPr>
        <p:blipFill>
          <a:blip r:embed="rId3"/>
          <a:srcRect/>
          <a:stretch>
            <a:fillRect/>
          </a:stretch>
        </p:blipFill>
        <p:spPr bwMode="auto">
          <a:xfrm>
            <a:off x="4800601" y="1447800"/>
            <a:ext cx="3962400" cy="981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a:srcRect/>
          <a:stretch>
            <a:fillRect/>
          </a:stretch>
        </p:blipFill>
        <p:spPr bwMode="auto">
          <a:xfrm>
            <a:off x="3429000" y="3810000"/>
            <a:ext cx="2397143"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Register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  / Counter  Control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TCCR0</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24256" y="2590800"/>
            <a:ext cx="8153400" cy="861774"/>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Bit 6, 3 – WGM01:0: Waveform Generation Mode:</a:t>
            </a:r>
          </a:p>
          <a:p>
            <a:pPr algn="just"/>
            <a:endParaRPr lang="en-US" sz="1600" u="sng"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752600" y="1447800"/>
            <a:ext cx="5629275" cy="85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5" name="Picture 3"/>
          <p:cNvPicPr>
            <a:picLocks noChangeAspect="1" noChangeArrowheads="1"/>
          </p:cNvPicPr>
          <p:nvPr/>
        </p:nvPicPr>
        <p:blipFill>
          <a:blip r:embed="rId3"/>
          <a:srcRect/>
          <a:stretch>
            <a:fillRect/>
          </a:stretch>
        </p:blipFill>
        <p:spPr bwMode="auto">
          <a:xfrm>
            <a:off x="1828800" y="3276600"/>
            <a:ext cx="5695950" cy="1466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Register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  / Counter  Control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TCCR0</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24256" y="2590800"/>
            <a:ext cx="8153400" cy="1107996"/>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Bit 5:4 – COM01:0: Compare Match Output Mode:</a:t>
            </a:r>
          </a:p>
          <a:p>
            <a:pPr algn="just"/>
            <a:endParaRPr lang="en-US" sz="1600" u="sng" dirty="0" smtClean="0">
              <a:latin typeface="Times New Roman" pitchFamily="18" charset="0"/>
              <a:cs typeface="Times New Roman" pitchFamily="18" charset="0"/>
            </a:endParaRPr>
          </a:p>
          <a:p>
            <a:pPr algn="just"/>
            <a:endParaRPr lang="en-US" sz="1600" u="sng"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828800" y="1371600"/>
            <a:ext cx="5629275" cy="85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4"/>
          <p:cNvPicPr>
            <a:picLocks noChangeAspect="1" noChangeArrowheads="1"/>
          </p:cNvPicPr>
          <p:nvPr/>
        </p:nvPicPr>
        <p:blipFill>
          <a:blip r:embed="rId3"/>
          <a:srcRect/>
          <a:stretch>
            <a:fillRect/>
          </a:stretch>
        </p:blipFill>
        <p:spPr bwMode="auto">
          <a:xfrm>
            <a:off x="6629400" y="3200400"/>
            <a:ext cx="1936154"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381000" y="5791200"/>
            <a:ext cx="8305800" cy="615553"/>
          </a:xfrm>
          <a:prstGeom prst="rect">
            <a:avLst/>
          </a:prstGeom>
        </p:spPr>
        <p:txBody>
          <a:bodyPr wrap="square">
            <a:spAutoFit/>
          </a:bodyPr>
          <a:lstStyle/>
          <a:p>
            <a:r>
              <a:rPr lang="en-US" sz="2000" dirty="0" smtClean="0">
                <a:latin typeface="Times New Roman" pitchFamily="18" charset="0"/>
                <a:cs typeface="Times New Roman" pitchFamily="18" charset="0"/>
              </a:rPr>
              <a:t>Note: </a:t>
            </a:r>
            <a:r>
              <a:rPr lang="en-US" sz="1400" dirty="0" smtClean="0">
                <a:latin typeface="Times New Roman" pitchFamily="18" charset="0"/>
                <a:cs typeface="Times New Roman" pitchFamily="18" charset="0"/>
              </a:rPr>
              <a:t>However, note that the Data Direction Register (DDR) bit corresponding to the OC0 pin must be SET in order to enable the output.</a:t>
            </a:r>
            <a:endParaRPr lang="en-US" sz="1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4"/>
          <a:srcRect/>
          <a:stretch>
            <a:fillRect/>
          </a:stretch>
        </p:blipFill>
        <p:spPr bwMode="auto">
          <a:xfrm>
            <a:off x="609600" y="3352800"/>
            <a:ext cx="5667375" cy="1285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1238250"/>
          </a:xfrm>
        </p:spPr>
        <p:txBody>
          <a:bodyPr>
            <a:normAutofit/>
          </a:bodyPr>
          <a:lstStyle/>
          <a:p>
            <a:pPr algn="ctr"/>
            <a:r>
              <a:rPr lang="en-US" sz="4900" dirty="0" smtClean="0">
                <a:solidFill>
                  <a:schemeClr val="accent2"/>
                </a:solidFill>
                <a:effectLst>
                  <a:outerShdw blurRad="38100" dist="38100" dir="2700000" algn="tl">
                    <a:srgbClr val="000000">
                      <a:alpha val="43137"/>
                    </a:srgbClr>
                  </a:outerShdw>
                </a:effectLst>
                <a:cs typeface="Times New Roman" pitchFamily="18" charset="0"/>
              </a:rPr>
              <a:t>Timer’s Register</a:t>
            </a:r>
            <a: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
            </a:r>
            <a:br>
              <a:rPr lang="en-US" sz="4900"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Timer  / Counter  Control  Register  -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TCCR0</a:t>
            </a:r>
            <a:endPar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24256" y="2438400"/>
            <a:ext cx="8153400" cy="615553"/>
          </a:xfrm>
          <a:prstGeom prst="rect">
            <a:avLst/>
          </a:prstGeom>
        </p:spPr>
        <p:txBody>
          <a:bodyPr wrap="square">
            <a:spAutoFit/>
          </a:bodyPr>
          <a:lstStyle/>
          <a:p>
            <a:pPr algn="just"/>
            <a:r>
              <a:rPr lang="en-US" dirty="0" smtClean="0">
                <a:latin typeface="Times New Roman" pitchFamily="18" charset="0"/>
                <a:cs typeface="Times New Roman" pitchFamily="18" charset="0"/>
              </a:rPr>
              <a:t>▪ </a:t>
            </a:r>
            <a:r>
              <a:rPr lang="en-US" sz="1600" u="sng" dirty="0" smtClean="0">
                <a:latin typeface="Times New Roman" pitchFamily="18" charset="0"/>
                <a:cs typeface="Times New Roman" pitchFamily="18" charset="0"/>
              </a:rPr>
              <a:t>Bit 2:0 – CS02:0: Clock Select:</a:t>
            </a:r>
          </a:p>
          <a:p>
            <a:pPr algn="just"/>
            <a:endParaRPr lang="en-US" sz="1600" u="sng"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828800" y="1371600"/>
            <a:ext cx="5629275" cy="85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p:cNvPicPr>
            <a:picLocks noChangeAspect="1" noChangeArrowheads="1"/>
          </p:cNvPicPr>
          <p:nvPr/>
        </p:nvPicPr>
        <p:blipFill>
          <a:blip r:embed="rId3"/>
          <a:srcRect/>
          <a:stretch>
            <a:fillRect/>
          </a:stretch>
        </p:blipFill>
        <p:spPr bwMode="auto">
          <a:xfrm>
            <a:off x="1752600" y="2971800"/>
            <a:ext cx="5648325" cy="2197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3" name="Picture 3"/>
          <p:cNvPicPr>
            <a:picLocks noChangeAspect="1" noChangeArrowheads="1"/>
          </p:cNvPicPr>
          <p:nvPr/>
        </p:nvPicPr>
        <p:blipFill>
          <a:blip r:embed="rId4"/>
          <a:srcRect/>
          <a:stretch>
            <a:fillRect/>
          </a:stretch>
        </p:blipFill>
        <p:spPr bwMode="auto">
          <a:xfrm>
            <a:off x="2895600" y="5410200"/>
            <a:ext cx="3600450" cy="102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2118</TotalTime>
  <Words>412</Words>
  <Application>Microsoft Office PowerPoint</Application>
  <PresentationFormat>On-screen Show (4:3)</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Constantia</vt:lpstr>
      <vt:lpstr>Times New Roman</vt:lpstr>
      <vt:lpstr>Wingdings 2</vt:lpstr>
      <vt:lpstr>Paper</vt:lpstr>
      <vt:lpstr>Lecture 8</vt:lpstr>
      <vt:lpstr>PowerPoint Presentation</vt:lpstr>
      <vt:lpstr>What is Timer?</vt:lpstr>
      <vt:lpstr>Timer</vt:lpstr>
      <vt:lpstr>Timer’s Time</vt:lpstr>
      <vt:lpstr>Timer’s Register Output Compare Register – OCR0  and  Timer/Counter  Register – TCNT0</vt:lpstr>
      <vt:lpstr>Timer’s Register Timer  / Counter  Control  Register  -  TCCR0</vt:lpstr>
      <vt:lpstr>Timer’s Register Timer  / Counter  Control  Register  -  TCCR0</vt:lpstr>
      <vt:lpstr>Timer’s Register Timer  / Counter  Control  Register  -  TCCR0</vt:lpstr>
      <vt:lpstr>Timer’s Register Timer  / Counter  Interrupt  Mask  Register  -  TIMSK  and   Interrupt  Flag  Register  -  TIFR</vt:lpstr>
      <vt:lpstr>Timer’s Law </vt:lpstr>
      <vt:lpstr>Timer’s Law </vt:lpstr>
      <vt:lpstr>Timer  Calculator </vt:lpstr>
      <vt:lpstr>Timer  Calculator </vt:lpstr>
      <vt:lpstr>CODE</vt:lpstr>
      <vt:lpstr>CODE-1</vt:lpstr>
      <vt:lpstr>CODE-2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dc:title>
  <dc:creator>Shakil</dc:creator>
  <cp:lastModifiedBy>Shakran</cp:lastModifiedBy>
  <cp:revision>232</cp:revision>
  <dcterms:created xsi:type="dcterms:W3CDTF">2011-02-07T06:19:13Z</dcterms:created>
  <dcterms:modified xsi:type="dcterms:W3CDTF">2015-10-29T18:35:04Z</dcterms:modified>
</cp:coreProperties>
</file>