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8" r:id="rId32"/>
    <p:sldId id="290" r:id="rId33"/>
    <p:sldId id="289" r:id="rId34"/>
    <p:sldId id="291" r:id="rId35"/>
  </p:sldIdLst>
  <p:sldSz cx="12192000" cy="6858000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0008C-6EB1-41FC-8709-34B5623F710A}" type="datetimeFigureOut">
              <a:rPr lang="en-GB" smtClean="0"/>
              <a:t>09/04/2022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D47A6-B8AD-4E78-AEDA-CD37B56A2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071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C269C-D2FC-4F61-B820-3E8722446603}" type="datetimeFigureOut">
              <a:rPr lang="en-GB" smtClean="0"/>
              <a:t>09/04/2022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C09A3-0165-4B4D-9103-C9F559016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04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C09A3-0165-4B4D-9103-C9F5590163F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67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28BA-8575-4E13-8E92-1F091C43EBC8}" type="datetime1">
              <a:rPr lang="en-GB" smtClean="0"/>
              <a:t>09/04/2022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11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D3F8-5BEF-4803-A650-E778BD765518}" type="datetime1">
              <a:rPr lang="en-GB" smtClean="0"/>
              <a:t>09/04/2022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65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0774-B01E-4A9F-A6B5-731392CB0729}" type="datetime1">
              <a:rPr lang="en-GB" smtClean="0"/>
              <a:t>09/04/2022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C454-4737-48F2-9066-A21199140866}" type="datetime1">
              <a:rPr lang="en-GB" smtClean="0"/>
              <a:t>09/04/2022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43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C733-64EC-4D19-A99D-E0B2755091D7}" type="datetime1">
              <a:rPr lang="en-GB" smtClean="0"/>
              <a:t>09/04/2022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82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FA98-49EF-4925-AB13-870F5C8A11CC}" type="datetime1">
              <a:rPr lang="en-GB" smtClean="0"/>
              <a:t>09/04/2022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3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35C4-C617-431E-B295-47D7E8B60272}" type="datetime1">
              <a:rPr lang="en-GB" smtClean="0"/>
              <a:t>09/04/2022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66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FB6A-F36E-4E62-B50F-F1AB02759CB9}" type="datetime1">
              <a:rPr lang="en-GB" smtClean="0"/>
              <a:t>09/04/2022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42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6C82-5701-498E-884E-E3E883C590F8}" type="datetime1">
              <a:rPr lang="en-GB" smtClean="0"/>
              <a:t>09/04/2022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58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3689-3413-4BD5-8A06-A49BA75E8A05}" type="datetime1">
              <a:rPr lang="en-GB" smtClean="0"/>
              <a:t>09/04/2022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18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B6D9-9295-490B-ADEF-AD6C2CC245DC}" type="datetime1">
              <a:rPr lang="en-GB" smtClean="0"/>
              <a:t>09/04/2022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8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F47B5-11B7-485E-B6E1-C08E0438BF03}" type="datetime1">
              <a:rPr lang="en-GB" smtClean="0"/>
              <a:t>09/04/2022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0EED9-A798-4230-9FC8-593856852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83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Chapter No. 03 – A Top-Level View of Computer Function and Interconnection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– 04 </a:t>
            </a:r>
          </a:p>
          <a:p>
            <a:r>
              <a:rPr lang="en-GB" dirty="0"/>
              <a:t>Date: 26-Feb to 2-Mar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154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I/O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3414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A </a:t>
            </a:r>
            <a:r>
              <a:rPr lang="en-GB" b="1" dirty="0"/>
              <a:t>module </a:t>
            </a:r>
            <a:r>
              <a:rPr lang="en-GB" dirty="0"/>
              <a:t>is a Computer circuit consisting of an assembly of electronic components (as of computer hardware)</a:t>
            </a:r>
          </a:p>
          <a:p>
            <a:pPr algn="just"/>
            <a:r>
              <a:rPr lang="en-GB" u="sng" dirty="0"/>
              <a:t>Data and instructions must be put into the system</a:t>
            </a:r>
            <a:r>
              <a:rPr lang="en-GB" dirty="0"/>
              <a:t>. For this we need some sort of </a:t>
            </a:r>
            <a:r>
              <a:rPr lang="en-GB" b="1" dirty="0"/>
              <a:t>Input module. </a:t>
            </a:r>
            <a:endParaRPr lang="en-GB" dirty="0"/>
          </a:p>
          <a:p>
            <a:pPr algn="just"/>
            <a:r>
              <a:rPr lang="en-GB" dirty="0"/>
              <a:t>This module contains basic components of accepting instructions and data in some form and converting them into an internal form of signals usable by the system.</a:t>
            </a:r>
          </a:p>
          <a:p>
            <a:pPr algn="just"/>
            <a:r>
              <a:rPr lang="en-GB" dirty="0"/>
              <a:t>A means of </a:t>
            </a:r>
            <a:r>
              <a:rPr lang="en-GB" u="sng" dirty="0"/>
              <a:t>reporting results</a:t>
            </a:r>
            <a:r>
              <a:rPr lang="en-GB" dirty="0"/>
              <a:t> is needed, and this is in the form of an </a:t>
            </a:r>
            <a:r>
              <a:rPr lang="en-GB" b="1" dirty="0"/>
              <a:t>output module.</a:t>
            </a:r>
            <a:endParaRPr lang="en-GB" dirty="0"/>
          </a:p>
          <a:p>
            <a:pPr algn="just"/>
            <a:r>
              <a:rPr lang="en-GB" dirty="0"/>
              <a:t>Taken together, these are referred to as the </a:t>
            </a:r>
            <a:r>
              <a:rPr lang="en-GB" b="1" dirty="0"/>
              <a:t>I/O components.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10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0014971" y="767358"/>
            <a:ext cx="1338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Skip</a:t>
            </a:r>
          </a:p>
        </p:txBody>
      </p:sp>
    </p:spTree>
    <p:extLst>
      <p:ext uri="{BB962C8B-B14F-4D97-AF65-F5344CB8AC3E}">
        <p14:creationId xmlns:p14="http://schemas.microsoft.com/office/powerpoint/2010/main" val="3199165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Memory (RAM)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/>
          <a:lstStyle/>
          <a:p>
            <a:pPr algn="just"/>
            <a:r>
              <a:rPr lang="en-GB" dirty="0"/>
              <a:t>An input device will bring instructions and data in sequentially.</a:t>
            </a:r>
          </a:p>
          <a:p>
            <a:pPr algn="just"/>
            <a:r>
              <a:rPr lang="en-GB" dirty="0"/>
              <a:t>But a program is not  invariably executed sequentially; it may </a:t>
            </a:r>
            <a:r>
              <a:rPr lang="en-GB" b="1" dirty="0"/>
              <a:t>jump</a:t>
            </a:r>
            <a:r>
              <a:rPr lang="en-GB" dirty="0"/>
              <a:t> around (e.g. using program flow control instructions).</a:t>
            </a:r>
          </a:p>
          <a:p>
            <a:pPr algn="just"/>
            <a:r>
              <a:rPr lang="en-GB" dirty="0"/>
              <a:t>Similarly, operations on data may require access to more than just one element (operand) at a time in a predetermined sequence.</a:t>
            </a:r>
          </a:p>
          <a:p>
            <a:r>
              <a:rPr lang="en-GB" altLang="en-US" dirty="0"/>
              <a:t>Thus temporary storage of both code/inst. and results/data is needed</a:t>
            </a:r>
            <a:r>
              <a:rPr lang="en-GB" altLang="en-US" sz="2400" dirty="0"/>
              <a:t>.</a:t>
            </a:r>
          </a:p>
          <a:p>
            <a:r>
              <a:rPr lang="en-GB" altLang="en-US" dirty="0"/>
              <a:t>This module is called </a:t>
            </a:r>
            <a:r>
              <a:rPr lang="en-GB" altLang="en-US" b="1" dirty="0"/>
              <a:t>memory,</a:t>
            </a:r>
            <a:r>
              <a:rPr lang="en-GB" altLang="en-US" dirty="0"/>
              <a:t> or </a:t>
            </a:r>
            <a:r>
              <a:rPr lang="en-GB" altLang="en-US" b="1" dirty="0"/>
              <a:t>main memory </a:t>
            </a:r>
            <a:r>
              <a:rPr lang="en-GB" altLang="en-US" dirty="0"/>
              <a:t>called </a:t>
            </a:r>
            <a:r>
              <a:rPr lang="en-GB" altLang="en-US" b="1" dirty="0"/>
              <a:t>(RAM).</a:t>
            </a:r>
          </a:p>
          <a:p>
            <a:r>
              <a:rPr lang="en-GB" altLang="en-US" u="sng" dirty="0"/>
              <a:t>RAM (Random access memory)</a:t>
            </a:r>
            <a:r>
              <a:rPr lang="en-GB" altLang="en-US" dirty="0"/>
              <a:t> is directly accessed by the CPU.</a:t>
            </a:r>
            <a:endParaRPr lang="en-GB" altLang="en-US" u="sng" dirty="0"/>
          </a:p>
          <a:p>
            <a:pPr algn="just"/>
            <a:r>
              <a:rPr lang="en-GB" dirty="0"/>
              <a:t>This memory could be used for both instructions and data fetches and for storing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11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0014971" y="767358"/>
            <a:ext cx="1338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Skip</a:t>
            </a:r>
          </a:p>
        </p:txBody>
      </p:sp>
    </p:spTree>
    <p:extLst>
      <p:ext uri="{BB962C8B-B14F-4D97-AF65-F5344CB8AC3E}">
        <p14:creationId xmlns:p14="http://schemas.microsoft.com/office/powerpoint/2010/main" val="2445987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381466" cy="4530725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/>
              <a:t>A memory module consists of a set of locations, defined by sequentially numbered addresses.</a:t>
            </a:r>
          </a:p>
          <a:p>
            <a:pPr algn="just"/>
            <a:r>
              <a:rPr lang="en-GB" dirty="0"/>
              <a:t>Each location contains a binary number that can be interpreted as either an instruction or data.</a:t>
            </a:r>
          </a:p>
          <a:p>
            <a:pPr algn="just"/>
            <a:r>
              <a:rPr lang="en-GB" dirty="0">
                <a:solidFill>
                  <a:srgbClr val="FF0000"/>
                </a:solidFill>
              </a:rPr>
              <a:t>E.g. for 32 bits system for our memory addresses. That works out to 2^32 unique combinations of addresses. Each address points to 1 byte of data. Therefore, we can access up to a total 2^32 bytes of data = 4GB of 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12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047" y="823127"/>
            <a:ext cx="3948753" cy="58983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73527" y="566241"/>
            <a:ext cx="1338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Skip</a:t>
            </a:r>
          </a:p>
        </p:txBody>
      </p:sp>
    </p:spTree>
    <p:extLst>
      <p:ext uri="{BB962C8B-B14F-4D97-AF65-F5344CB8AC3E}">
        <p14:creationId xmlns:p14="http://schemas.microsoft.com/office/powerpoint/2010/main" val="3288892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Communications with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40272" cy="4351338"/>
          </a:xfrm>
        </p:spPr>
        <p:txBody>
          <a:bodyPr>
            <a:normAutofit/>
          </a:bodyPr>
          <a:lstStyle/>
          <a:p>
            <a:r>
              <a:rPr lang="en-GB" dirty="0"/>
              <a:t>The CPU exchanges data with memory.</a:t>
            </a:r>
          </a:p>
          <a:p>
            <a:pPr algn="just"/>
            <a:r>
              <a:rPr lang="en-GB" dirty="0"/>
              <a:t>For this purpose, it typically makes use of two internal (to the CPU) registers.</a:t>
            </a:r>
          </a:p>
          <a:p>
            <a:pPr algn="just"/>
            <a:r>
              <a:rPr lang="en-GB" dirty="0"/>
              <a:t>A </a:t>
            </a:r>
            <a:r>
              <a:rPr lang="en-GB" b="1" dirty="0"/>
              <a:t>memory address register (MAR),</a:t>
            </a:r>
            <a:r>
              <a:rPr lang="en-GB" dirty="0"/>
              <a:t> which specifies the </a:t>
            </a:r>
            <a:r>
              <a:rPr lang="en-GB" u="sng" dirty="0"/>
              <a:t>address</a:t>
            </a:r>
            <a:r>
              <a:rPr lang="en-GB" dirty="0"/>
              <a:t> in memory for the next read or write.</a:t>
            </a:r>
          </a:p>
          <a:p>
            <a:pPr algn="just"/>
            <a:r>
              <a:rPr lang="en-GB" dirty="0"/>
              <a:t>A </a:t>
            </a:r>
            <a:r>
              <a:rPr lang="en-GB" b="1" dirty="0"/>
              <a:t>memory buffer register (MBR), </a:t>
            </a:r>
            <a:r>
              <a:rPr lang="en-GB" dirty="0"/>
              <a:t>which contains the </a:t>
            </a:r>
            <a:r>
              <a:rPr lang="en-GB" u="sng" dirty="0"/>
              <a:t>data</a:t>
            </a:r>
            <a:r>
              <a:rPr lang="en-GB" dirty="0"/>
              <a:t> to be written into memory or receives the data read from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13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571" y="1955539"/>
            <a:ext cx="4344229" cy="42214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14971" y="767358"/>
            <a:ext cx="1338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Skip</a:t>
            </a:r>
          </a:p>
        </p:txBody>
      </p:sp>
    </p:spTree>
    <p:extLst>
      <p:ext uri="{BB962C8B-B14F-4D97-AF65-F5344CB8AC3E}">
        <p14:creationId xmlns:p14="http://schemas.microsoft.com/office/powerpoint/2010/main" val="770668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Communications with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73958"/>
            <a:ext cx="5125872" cy="5090615"/>
          </a:xfrm>
        </p:spPr>
        <p:txBody>
          <a:bodyPr>
            <a:normAutofit/>
          </a:bodyPr>
          <a:lstStyle/>
          <a:p>
            <a:r>
              <a:rPr lang="en-GB" dirty="0"/>
              <a:t>An </a:t>
            </a:r>
            <a:r>
              <a:rPr lang="en-GB" b="1" dirty="0"/>
              <a:t>I/O address register (IO/AR) </a:t>
            </a:r>
            <a:r>
              <a:rPr lang="en-GB" u="sng" dirty="0"/>
              <a:t>specifies a particular I/O device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An I/O module transfers data from external devices to CPU and memory, and vice versa.</a:t>
            </a:r>
          </a:p>
          <a:p>
            <a:pPr algn="just"/>
            <a:r>
              <a:rPr lang="en-GB" dirty="0"/>
              <a:t>An </a:t>
            </a:r>
            <a:r>
              <a:rPr lang="en-GB" b="1" dirty="0"/>
              <a:t>I/O buffer register (IO/BR)</a:t>
            </a:r>
            <a:r>
              <a:rPr lang="en-GB" dirty="0"/>
              <a:t> is used for the </a:t>
            </a:r>
            <a:r>
              <a:rPr lang="en-GB" u="sng" dirty="0"/>
              <a:t>exchange of data between an I/O module and the CPU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Modules contain internal buffers for temporarily holding these data until they can be sent on.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14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388" y="1712010"/>
            <a:ext cx="4426424" cy="4644340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9771797" y="1825625"/>
            <a:ext cx="914400" cy="112357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014971" y="767358"/>
            <a:ext cx="1338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Skip</a:t>
            </a:r>
          </a:p>
        </p:txBody>
      </p:sp>
    </p:spTree>
    <p:extLst>
      <p:ext uri="{BB962C8B-B14F-4D97-AF65-F5344CB8AC3E}">
        <p14:creationId xmlns:p14="http://schemas.microsoft.com/office/powerpoint/2010/main" val="3557369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200" dirty="0"/>
              <a:t>Fig. 3.2 Computer Components Top-Level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15</a:t>
            </a:fld>
            <a:endParaRPr lang="en-GB"/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5"/>
          <a:stretch>
            <a:fillRect/>
          </a:stretch>
        </p:blipFill>
        <p:spPr bwMode="auto">
          <a:xfrm>
            <a:off x="3357213" y="1435928"/>
            <a:ext cx="5477574" cy="528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672549" y="566382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(Quiz-1)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14971" y="1436361"/>
            <a:ext cx="1338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Skip</a:t>
            </a:r>
          </a:p>
        </p:txBody>
      </p:sp>
    </p:spTree>
    <p:extLst>
      <p:ext uri="{BB962C8B-B14F-4D97-AF65-F5344CB8AC3E}">
        <p14:creationId xmlns:p14="http://schemas.microsoft.com/office/powerpoint/2010/main" val="3552501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3.2 Computer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352"/>
            <a:ext cx="10515600" cy="5138335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The basic function performed by computer is </a:t>
            </a:r>
            <a:r>
              <a:rPr lang="en-GB" u="sng" dirty="0"/>
              <a:t>execution of a program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A </a:t>
            </a:r>
            <a:r>
              <a:rPr lang="en-GB" u="sng" dirty="0"/>
              <a:t>program</a:t>
            </a:r>
            <a:r>
              <a:rPr lang="en-GB" dirty="0"/>
              <a:t> consists of a set of instructions stored in memory.</a:t>
            </a:r>
          </a:p>
          <a:p>
            <a:pPr algn="just"/>
            <a:r>
              <a:rPr lang="en-GB" dirty="0"/>
              <a:t>The processor does the actual work by executing instructions specified in the program.</a:t>
            </a:r>
          </a:p>
          <a:p>
            <a:pPr algn="just"/>
            <a:r>
              <a:rPr lang="en-GB" dirty="0"/>
              <a:t>Instruction processing consists of two steps:</a:t>
            </a:r>
          </a:p>
          <a:p>
            <a:pPr algn="just"/>
            <a:r>
              <a:rPr lang="en-GB" dirty="0"/>
              <a:t>The processor reads </a:t>
            </a:r>
            <a:r>
              <a:rPr lang="en-GB" b="1" dirty="0"/>
              <a:t>(fetches)</a:t>
            </a:r>
            <a:r>
              <a:rPr lang="en-GB" dirty="0"/>
              <a:t> instructions from memory </a:t>
            </a:r>
            <a:r>
              <a:rPr lang="en-GB" u="sng" dirty="0"/>
              <a:t>one at a time</a:t>
            </a:r>
            <a:r>
              <a:rPr lang="en-GB" dirty="0"/>
              <a:t> and </a:t>
            </a:r>
            <a:r>
              <a:rPr lang="en-GB" b="1" dirty="0"/>
              <a:t>executes</a:t>
            </a:r>
            <a:r>
              <a:rPr lang="en-GB" dirty="0"/>
              <a:t> each instruction. (and repeats the fetch cycle)</a:t>
            </a:r>
          </a:p>
          <a:p>
            <a:pPr algn="just"/>
            <a:r>
              <a:rPr lang="en-GB" u="sng" dirty="0"/>
              <a:t>Program execution</a:t>
            </a:r>
            <a:r>
              <a:rPr lang="en-GB" dirty="0"/>
              <a:t> consists of repeating the steps of instruction fetch and instruction execution. (until the last line of the code)</a:t>
            </a:r>
          </a:p>
          <a:p>
            <a:pPr algn="just"/>
            <a:r>
              <a:rPr lang="en-GB" dirty="0"/>
              <a:t>The instruction execution may involve several operations and depends on the nature of the instruction.</a:t>
            </a:r>
          </a:p>
          <a:p>
            <a:pPr algn="just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227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Instruction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0456"/>
            <a:ext cx="10515600" cy="4351338"/>
          </a:xfrm>
        </p:spPr>
        <p:txBody>
          <a:bodyPr/>
          <a:lstStyle/>
          <a:p>
            <a:pPr algn="just"/>
            <a:r>
              <a:rPr lang="en-GB" dirty="0"/>
              <a:t>The </a:t>
            </a:r>
            <a:r>
              <a:rPr lang="en-GB" u="sng" dirty="0"/>
              <a:t>processing required for a single instruction</a:t>
            </a:r>
            <a:r>
              <a:rPr lang="en-GB" dirty="0"/>
              <a:t> is called an </a:t>
            </a:r>
            <a:r>
              <a:rPr lang="en-GB" b="1" dirty="0"/>
              <a:t>instruction cycle.</a:t>
            </a:r>
            <a:endParaRPr lang="en-GB" dirty="0"/>
          </a:p>
          <a:p>
            <a:pPr algn="just"/>
            <a:r>
              <a:rPr lang="en-GB" u="sng" dirty="0"/>
              <a:t>Instruction cycle</a:t>
            </a:r>
            <a:r>
              <a:rPr lang="en-GB" dirty="0"/>
              <a:t> two steps are referred to as the:</a:t>
            </a:r>
          </a:p>
          <a:p>
            <a:pPr algn="just"/>
            <a:r>
              <a:rPr lang="en-GB" dirty="0"/>
              <a:t>	1) Fetch cycle 		2) Execute cycle</a:t>
            </a:r>
          </a:p>
          <a:p>
            <a:pPr algn="just"/>
            <a:r>
              <a:rPr lang="en-GB" b="1" dirty="0"/>
              <a:t>Fetch cycle</a:t>
            </a:r>
            <a:r>
              <a:rPr lang="en-GB" dirty="0"/>
              <a:t> is the process by which a computer </a:t>
            </a:r>
            <a:r>
              <a:rPr lang="en-GB" u="sng" dirty="0"/>
              <a:t>retrieves a program instruction</a:t>
            </a:r>
            <a:r>
              <a:rPr lang="en-GB" dirty="0"/>
              <a:t> from its memory. </a:t>
            </a:r>
          </a:p>
          <a:p>
            <a:pPr algn="just"/>
            <a:r>
              <a:rPr lang="en-GB" dirty="0"/>
              <a:t>Then it determines </a:t>
            </a:r>
            <a:r>
              <a:rPr lang="en-GB" u="sng" dirty="0"/>
              <a:t>what actions the instruction dictates</a:t>
            </a:r>
            <a:r>
              <a:rPr lang="en-GB" dirty="0"/>
              <a:t>, </a:t>
            </a:r>
            <a:r>
              <a:rPr lang="en-GB" u="sng" dirty="0"/>
              <a:t>and carries out those actions</a:t>
            </a:r>
            <a:r>
              <a:rPr lang="en-GB" dirty="0"/>
              <a:t> called </a:t>
            </a:r>
            <a:r>
              <a:rPr lang="en-GB" b="1" dirty="0"/>
              <a:t>execute cycle.</a:t>
            </a:r>
          </a:p>
          <a:p>
            <a:pPr algn="just"/>
            <a:endParaRPr lang="en-GB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17</a:t>
            </a:fld>
            <a:endParaRPr lang="en-GB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7"/>
          <a:stretch>
            <a:fillRect/>
          </a:stretch>
        </p:blipFill>
        <p:spPr bwMode="auto">
          <a:xfrm>
            <a:off x="1910402" y="4780366"/>
            <a:ext cx="8371196" cy="207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457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Fetch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9766"/>
          </a:xfrm>
        </p:spPr>
        <p:txBody>
          <a:bodyPr/>
          <a:lstStyle/>
          <a:p>
            <a:pPr algn="just"/>
            <a:r>
              <a:rPr lang="en-GB" dirty="0"/>
              <a:t>At the beginning of each instruction cycle, the processor fetches an instruction from memory.</a:t>
            </a:r>
          </a:p>
          <a:p>
            <a:pPr algn="just"/>
            <a:r>
              <a:rPr lang="en-GB" dirty="0"/>
              <a:t>A register called the </a:t>
            </a:r>
            <a:r>
              <a:rPr lang="en-GB" b="1" dirty="0"/>
              <a:t>Program Counter (PC)</a:t>
            </a:r>
            <a:r>
              <a:rPr lang="en-GB" dirty="0"/>
              <a:t> holds the address of the instruction to be fetched next.</a:t>
            </a:r>
          </a:p>
          <a:p>
            <a:pPr algn="just"/>
            <a:r>
              <a:rPr lang="en-US" altLang="en-US" dirty="0"/>
              <a:t>Processor fetches instruction from memory location pointed to by PC, unless program flow control is altered by a jump instruction.</a:t>
            </a:r>
          </a:p>
          <a:p>
            <a:pPr algn="just"/>
            <a:r>
              <a:rPr lang="en-US" altLang="en-US" dirty="0"/>
              <a:t>The processor always increments the PC after each instruction fetch, so that it will fetch the next instruction in sequence.</a:t>
            </a:r>
          </a:p>
          <a:p>
            <a:pPr algn="just"/>
            <a:r>
              <a:rPr lang="en-US" altLang="en-US" dirty="0"/>
              <a:t>The Next instruction is the instruction located at the next higher memory address.</a:t>
            </a:r>
          </a:p>
          <a:p>
            <a:pPr algn="just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596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Fetch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For example, consider a computer in which each instruction occupies one 16-bit word of memory.</a:t>
            </a:r>
          </a:p>
          <a:p>
            <a:pPr algn="just"/>
            <a:r>
              <a:rPr lang="en-GB" dirty="0"/>
              <a:t>Assume that the program counter (PC) is set to memory location 300, where the location address (300) refers to a 16-bit word.</a:t>
            </a:r>
          </a:p>
          <a:p>
            <a:pPr algn="just"/>
            <a:r>
              <a:rPr lang="en-GB" dirty="0"/>
              <a:t>The processor will next fetch the instruction at location 300.</a:t>
            </a:r>
          </a:p>
          <a:p>
            <a:pPr algn="just"/>
            <a:r>
              <a:rPr lang="en-GB" dirty="0"/>
              <a:t>On succeeding instruction cycles, it will fetch instructions from locations 301, 302, 303, and so on.</a:t>
            </a:r>
          </a:p>
          <a:p>
            <a:pPr algn="just"/>
            <a:r>
              <a:rPr lang="en-GB" dirty="0"/>
              <a:t>This sequence may be altered, as explained in next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19</a:t>
            </a:fld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071078"/>
              </p:ext>
            </p:extLst>
          </p:nvPr>
        </p:nvGraphicFramePr>
        <p:xfrm>
          <a:off x="9100403" y="286226"/>
          <a:ext cx="22533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68141" y="230188"/>
            <a:ext cx="53226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300</a:t>
            </a:r>
          </a:p>
          <a:p>
            <a:endParaRPr lang="en-GB" sz="900" dirty="0"/>
          </a:p>
          <a:p>
            <a:r>
              <a:rPr lang="en-GB" dirty="0"/>
              <a:t>301</a:t>
            </a:r>
          </a:p>
          <a:p>
            <a:endParaRPr lang="en-GB" sz="900" dirty="0"/>
          </a:p>
          <a:p>
            <a:r>
              <a:rPr lang="en-GB" dirty="0"/>
              <a:t>302</a:t>
            </a:r>
          </a:p>
          <a:p>
            <a:endParaRPr lang="en-GB" sz="900" dirty="0"/>
          </a:p>
          <a:p>
            <a:r>
              <a:rPr lang="en-GB" dirty="0"/>
              <a:t>303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78721" y="586854"/>
            <a:ext cx="90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PC=300</a:t>
            </a:r>
          </a:p>
        </p:txBody>
      </p:sp>
      <p:sp>
        <p:nvSpPr>
          <p:cNvPr id="8" name="Rectangle 7"/>
          <p:cNvSpPr/>
          <p:nvPr/>
        </p:nvSpPr>
        <p:spPr>
          <a:xfrm>
            <a:off x="7178721" y="586854"/>
            <a:ext cx="90075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3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 to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02220"/>
          </a:xfrm>
        </p:spPr>
        <p:txBody>
          <a:bodyPr/>
          <a:lstStyle/>
          <a:p>
            <a:r>
              <a:rPr lang="en-GB" dirty="0"/>
              <a:t>3.1 Computer Components</a:t>
            </a:r>
          </a:p>
          <a:p>
            <a:r>
              <a:rPr lang="en-GB" dirty="0"/>
              <a:t>3.2 Computer Function</a:t>
            </a:r>
          </a:p>
          <a:p>
            <a:r>
              <a:rPr lang="en-GB" dirty="0"/>
              <a:t>Instruction Fetch and Execute</a:t>
            </a:r>
          </a:p>
          <a:p>
            <a:r>
              <a:rPr lang="en-GB" dirty="0"/>
              <a:t>Interrupts</a:t>
            </a:r>
          </a:p>
          <a:p>
            <a:r>
              <a:rPr lang="en-GB" dirty="0"/>
              <a:t>I/O Function</a:t>
            </a:r>
          </a:p>
          <a:p>
            <a:r>
              <a:rPr lang="en-GB" dirty="0"/>
              <a:t>3.3 Interconnection Structures</a:t>
            </a:r>
          </a:p>
          <a:p>
            <a:r>
              <a:rPr lang="en-GB" dirty="0"/>
              <a:t>3.4 Bus Interconnection</a:t>
            </a:r>
          </a:p>
          <a:p>
            <a:r>
              <a:rPr lang="en-GB" dirty="0"/>
              <a:t>Bus Structure - Multiple Buses – Elements of Bus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2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192594" y="3308529"/>
            <a:ext cx="38068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Quiz-1 Today</a:t>
            </a:r>
          </a:p>
        </p:txBody>
      </p:sp>
    </p:spTree>
    <p:extLst>
      <p:ext uri="{BB962C8B-B14F-4D97-AF65-F5344CB8AC3E}">
        <p14:creationId xmlns:p14="http://schemas.microsoft.com/office/powerpoint/2010/main" val="1541173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Execute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In ‘Instruction Fetch’ we load the ‘PC (program counter)’ memory location value into the ‘IR (instruction register)’ and increments the PC.</a:t>
            </a:r>
          </a:p>
          <a:p>
            <a:pPr algn="just"/>
            <a:r>
              <a:rPr lang="en-GB" dirty="0"/>
              <a:t>The fetched instruction is loaded into a register in the processor known as the </a:t>
            </a:r>
            <a:r>
              <a:rPr lang="en-GB" b="1" dirty="0"/>
              <a:t>Instruction Register (IR).</a:t>
            </a:r>
            <a:endParaRPr lang="en-GB" dirty="0"/>
          </a:p>
          <a:p>
            <a:pPr algn="just"/>
            <a:r>
              <a:rPr lang="en-GB" dirty="0"/>
              <a:t>The instruction contains the bits (opcode) that specify the action the processor is to take.</a:t>
            </a:r>
          </a:p>
          <a:p>
            <a:pPr algn="just"/>
            <a:r>
              <a:rPr lang="en-GB" dirty="0"/>
              <a:t>The processor interprets the instruction (matches the opcode from its instruction set) and performs the required 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682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Categories of Functions Specified by Computer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instruction execution may involve a combination of these actions: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b="1" dirty="0"/>
              <a:t>Processor-memory:</a:t>
            </a:r>
            <a:r>
              <a:rPr lang="en-GB" dirty="0"/>
              <a:t> Data may be transferred from processor to memory or from memory to processor. E.g. move instruction.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b="1" dirty="0"/>
              <a:t>Processor-I/O:</a:t>
            </a:r>
            <a:r>
              <a:rPr lang="en-GB" dirty="0"/>
              <a:t> Data may be transferred to or from a peripheral device by transferring between the processor and an I/O module.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b="1" dirty="0"/>
              <a:t>Data processing: </a:t>
            </a:r>
            <a:r>
              <a:rPr lang="en-GB" dirty="0"/>
              <a:t>The processor may perform some arithmetic or logic operation on data. E.g. Add, Sub, </a:t>
            </a:r>
            <a:r>
              <a:rPr lang="en-GB" dirty="0" err="1"/>
              <a:t>Mul</a:t>
            </a:r>
            <a:r>
              <a:rPr lang="en-GB" dirty="0"/>
              <a:t>, </a:t>
            </a:r>
            <a:r>
              <a:rPr lang="en-GB" dirty="0" err="1"/>
              <a:t>Div</a:t>
            </a:r>
            <a:r>
              <a:rPr lang="en-GB" dirty="0"/>
              <a:t> etc.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b="1" dirty="0"/>
              <a:t>Control: </a:t>
            </a:r>
            <a:r>
              <a:rPr lang="en-GB" dirty="0"/>
              <a:t>An instruction may specify that the sequence of execution be altered. E.g. Jump instruction.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523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For example, the processor may fetch an instruction from memory location 150.</a:t>
            </a:r>
          </a:p>
          <a:p>
            <a:pPr algn="just"/>
            <a:r>
              <a:rPr lang="en-GB" dirty="0"/>
              <a:t>The location 150 specifies the next instruction to be from location 182. (Jump instruction).</a:t>
            </a:r>
          </a:p>
          <a:p>
            <a:pPr algn="just"/>
            <a:r>
              <a:rPr lang="en-GB" dirty="0"/>
              <a:t>The processor will remember this fact by setting the program counter to 182.</a:t>
            </a:r>
          </a:p>
          <a:p>
            <a:pPr algn="just"/>
            <a:r>
              <a:rPr lang="en-GB" dirty="0"/>
              <a:t>Thus, on the next fetch cycle, the instruction will be fetched from location 182 rather than 151.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22</a:t>
            </a:fld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230691"/>
              </p:ext>
            </p:extLst>
          </p:nvPr>
        </p:nvGraphicFramePr>
        <p:xfrm>
          <a:off x="9100403" y="286226"/>
          <a:ext cx="22533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Jump Label1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Jumped/Skipped Instr.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Label1: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68141" y="230188"/>
            <a:ext cx="53226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149</a:t>
            </a:r>
          </a:p>
          <a:p>
            <a:endParaRPr lang="en-GB" sz="900" dirty="0"/>
          </a:p>
          <a:p>
            <a:r>
              <a:rPr lang="en-GB" dirty="0"/>
              <a:t>150</a:t>
            </a:r>
          </a:p>
          <a:p>
            <a:endParaRPr lang="en-GB" sz="900" dirty="0"/>
          </a:p>
          <a:p>
            <a:r>
              <a:rPr lang="en-GB" dirty="0"/>
              <a:t>……</a:t>
            </a:r>
          </a:p>
          <a:p>
            <a:endParaRPr lang="en-GB" sz="900" dirty="0"/>
          </a:p>
          <a:p>
            <a:r>
              <a:rPr lang="en-GB" dirty="0"/>
              <a:t>182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78721" y="586854"/>
            <a:ext cx="90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PC=182</a:t>
            </a:r>
          </a:p>
        </p:txBody>
      </p:sp>
      <p:sp>
        <p:nvSpPr>
          <p:cNvPr id="8" name="Rectangle 7"/>
          <p:cNvSpPr/>
          <p:nvPr/>
        </p:nvSpPr>
        <p:spPr>
          <a:xfrm>
            <a:off x="7178721" y="586854"/>
            <a:ext cx="90075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863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Example</a:t>
            </a:r>
            <a:r>
              <a:rPr lang="en-GB" dirty="0"/>
              <a:t> of a Hypothetical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12272" cy="4351338"/>
          </a:xfrm>
        </p:spPr>
        <p:txBody>
          <a:bodyPr/>
          <a:lstStyle/>
          <a:p>
            <a:r>
              <a:rPr lang="en-GB" dirty="0"/>
              <a:t>This machine includes the characteristics listed in Figure next slide.</a:t>
            </a:r>
          </a:p>
          <a:p>
            <a:pPr algn="just"/>
            <a:r>
              <a:rPr lang="en-GB" dirty="0"/>
              <a:t>The processor contains a single data register, called an accumulator (AC).  Both instruction and data are 16 bits long.</a:t>
            </a:r>
          </a:p>
          <a:p>
            <a:pPr algn="just"/>
            <a:r>
              <a:rPr lang="en-GB" dirty="0"/>
              <a:t>Thus, the memory is organized using 16-bit words.</a:t>
            </a:r>
          </a:p>
          <a:p>
            <a:pPr algn="just"/>
            <a:r>
              <a:rPr lang="en-GB" dirty="0"/>
              <a:t>The instruction format provides 4 bits for the opcode, so that there can be as many as 2</a:t>
            </a:r>
            <a:r>
              <a:rPr lang="en-GB" baseline="30000" dirty="0"/>
              <a:t>4</a:t>
            </a:r>
            <a:r>
              <a:rPr lang="en-GB" dirty="0"/>
              <a:t> = 16 different opcodes.</a:t>
            </a:r>
          </a:p>
          <a:p>
            <a:pPr algn="just"/>
            <a:r>
              <a:rPr lang="en-GB" dirty="0"/>
              <a:t>And up to 2</a:t>
            </a:r>
            <a:r>
              <a:rPr lang="en-GB" baseline="30000" dirty="0"/>
              <a:t>12</a:t>
            </a:r>
            <a:r>
              <a:rPr lang="en-GB" dirty="0"/>
              <a:t> = 4096(4K) words of memory can be directly addressed.</a:t>
            </a:r>
          </a:p>
          <a:p>
            <a:pPr marL="0" indent="0" algn="ctr">
              <a:buNone/>
            </a:pPr>
            <a:r>
              <a:rPr lang="en-GB" dirty="0"/>
              <a:t>(See 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006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Fig. 3.4 Characteristics of a Hypothetical Machine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942" y="1332482"/>
            <a:ext cx="8942116" cy="520643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24</a:t>
            </a:fld>
            <a:endParaRPr lang="en-GB"/>
          </a:p>
        </p:txBody>
      </p:sp>
      <p:sp>
        <p:nvSpPr>
          <p:cNvPr id="6" name="Right Bracket 5"/>
          <p:cNvSpPr/>
          <p:nvPr/>
        </p:nvSpPr>
        <p:spPr>
          <a:xfrm>
            <a:off x="4763069" y="5281684"/>
            <a:ext cx="204716" cy="96899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092520" y="5581513"/>
            <a:ext cx="3069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Opcodes used in Next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6096" y="1272892"/>
            <a:ext cx="15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 digit in </a:t>
            </a:r>
            <a:r>
              <a:rPr lang="en-GB" dirty="0" err="1"/>
              <a:t>Hexa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327392" y="1272892"/>
            <a:ext cx="318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 bits = 3 digits in Hexadecimal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1672" y="5304514"/>
            <a:ext cx="708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01h =</a:t>
            </a:r>
          </a:p>
          <a:p>
            <a:r>
              <a:rPr lang="en-GB" dirty="0"/>
              <a:t>02h =</a:t>
            </a:r>
          </a:p>
          <a:p>
            <a:r>
              <a:rPr lang="en-GB" dirty="0"/>
              <a:t>05h =</a:t>
            </a:r>
          </a:p>
        </p:txBody>
      </p:sp>
    </p:spTree>
    <p:extLst>
      <p:ext uri="{BB962C8B-B14F-4D97-AF65-F5344CB8AC3E}">
        <p14:creationId xmlns:p14="http://schemas.microsoft.com/office/powerpoint/2010/main" val="3950032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82" y="9046"/>
            <a:ext cx="4607257" cy="1314787"/>
          </a:xfrm>
        </p:spPr>
        <p:txBody>
          <a:bodyPr>
            <a:normAutofit/>
          </a:bodyPr>
          <a:lstStyle/>
          <a:p>
            <a:r>
              <a:rPr lang="en-GB" sz="2800" b="1" u="sng" dirty="0"/>
              <a:t>Example of Program Execution</a:t>
            </a:r>
            <a:br>
              <a:rPr lang="en-GB" sz="2800" b="1" dirty="0"/>
            </a:br>
            <a:r>
              <a:rPr lang="en-GB" sz="2200" b="1" dirty="0"/>
              <a:t>(Note: Hexadecimal Notation is used)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25</a:t>
            </a:fld>
            <a:endParaRPr lang="en-GB"/>
          </a:p>
        </p:txBody>
      </p:sp>
      <p:pic>
        <p:nvPicPr>
          <p:cNvPr id="5" name="Picture 102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34"/>
          <a:stretch>
            <a:fillRect/>
          </a:stretch>
        </p:blipFill>
        <p:spPr bwMode="auto">
          <a:xfrm>
            <a:off x="5021239" y="9046"/>
            <a:ext cx="7170761" cy="684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0" y="1351128"/>
            <a:ext cx="5377218" cy="5506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dirty="0"/>
              <a:t>Figure illustrates a partial program execution, showing the relevant portions of memory and processor registers. </a:t>
            </a:r>
          </a:p>
          <a:p>
            <a:pPr algn="just"/>
            <a:r>
              <a:rPr lang="en-GB" dirty="0"/>
              <a:t>The </a:t>
            </a:r>
            <a:r>
              <a:rPr lang="en-GB" u="sng" dirty="0"/>
              <a:t>program</a:t>
            </a:r>
            <a:r>
              <a:rPr lang="en-GB" dirty="0"/>
              <a:t> fragment shown adds the contents of the memory word at address 940 to the contents of the memory word at the address 941 and stores the result in location 941.</a:t>
            </a:r>
          </a:p>
          <a:p>
            <a:pPr algn="just"/>
            <a:r>
              <a:rPr lang="en-GB" dirty="0"/>
              <a:t>Three instructions, which can be described as three fetch and three execute cycles are required.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5325" y="1351128"/>
            <a:ext cx="747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Fetch </a:t>
            </a:r>
          </a:p>
          <a:p>
            <a:r>
              <a:rPr lang="en-GB" dirty="0"/>
              <a:t>Cycle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8129" y="3557103"/>
            <a:ext cx="747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Fetch </a:t>
            </a:r>
          </a:p>
          <a:p>
            <a:r>
              <a:rPr lang="en-GB" dirty="0"/>
              <a:t>Cycle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8129" y="5801801"/>
            <a:ext cx="747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Fetch </a:t>
            </a:r>
          </a:p>
          <a:p>
            <a:r>
              <a:rPr lang="en-GB" dirty="0"/>
              <a:t>Cycle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13493" y="1351128"/>
            <a:ext cx="915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Execute</a:t>
            </a:r>
          </a:p>
          <a:p>
            <a:r>
              <a:rPr lang="en-GB" dirty="0"/>
              <a:t>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896270" y="3853739"/>
            <a:ext cx="915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Execute</a:t>
            </a:r>
          </a:p>
          <a:p>
            <a:r>
              <a:rPr lang="en-GB" dirty="0"/>
              <a:t>Cycle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68744" y="5801800"/>
            <a:ext cx="915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Execute</a:t>
            </a:r>
          </a:p>
          <a:p>
            <a:r>
              <a:rPr lang="en-GB" dirty="0"/>
              <a:t>Cycle</a:t>
            </a:r>
          </a:p>
        </p:txBody>
      </p:sp>
    </p:spTree>
    <p:extLst>
      <p:ext uri="{BB962C8B-B14F-4D97-AF65-F5344CB8AC3E}">
        <p14:creationId xmlns:p14="http://schemas.microsoft.com/office/powerpoint/2010/main" val="382817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 of Instruction Cycle for ADD Instruction (See Figure last slide)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GB" dirty="0"/>
              <a:t>The PC contains 300, the address of the first instruction. This instruction (the value 1940 in hexadecimal) is loaded into the instruction register IR, and the PC is incremented.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/>
              <a:t>The first 4 bits (first hexadecimal digit) in the IR (opcode=1h) indicate that the AC is to be loaded. The remaining 12 bits (three hexadecimal digits) specify the address (940) from which data are to be loaded in the AC.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/>
              <a:t>The next instruction (5941) is fetched from location 301, and the PC is incremented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990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 of Instruction Cycle for ADD Instruction (See Figure last slide)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612272" cy="4684357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en-GB" dirty="0"/>
              <a:t>The old contents of the AC and the contents of location 941 are added (opcode=05h), and the result is stored in the AC. 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en-GB" dirty="0"/>
              <a:t>The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next instruction (2941) is fetched from location 302, and the PC is again incremented.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en-GB" dirty="0"/>
              <a:t>Finally, the contents of the AC are stored (opcode=2) in location 941.</a:t>
            </a:r>
          </a:p>
          <a:p>
            <a:pPr algn="just"/>
            <a:r>
              <a:rPr lang="en-GB" dirty="0"/>
              <a:t>In this example, three instruction cycles, each consisting of a fetch cycle and an execute cycle, are needed to add the contents of location 940 to the contents of 941.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216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Summarized in 3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Instruction cycle-1: 940 value is loaded into the AC. </a:t>
            </a:r>
          </a:p>
          <a:p>
            <a:pPr algn="just"/>
            <a:r>
              <a:rPr lang="en-GB" dirty="0"/>
              <a:t>Instruction cycle-2: Add AC in memory location 941.</a:t>
            </a:r>
          </a:p>
          <a:p>
            <a:pPr algn="just"/>
            <a:r>
              <a:rPr lang="en-GB" dirty="0"/>
              <a:t>Instruction cycle-3: Store AC to location 941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With a more complex set of instructions, fewer cycles would be needed.</a:t>
            </a:r>
          </a:p>
          <a:p>
            <a:pPr algn="just"/>
            <a:r>
              <a:rPr lang="en-GB" dirty="0"/>
              <a:t>Also, instead of memory references, an instruction may specify an I/O operation. (opcode=read/write to I/O, address= of I/O device).</a:t>
            </a:r>
          </a:p>
          <a:p>
            <a:pPr algn="just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28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0026192" y="5213445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See Slide-33</a:t>
            </a:r>
          </a:p>
        </p:txBody>
      </p:sp>
    </p:spTree>
    <p:extLst>
      <p:ext uri="{BB962C8B-B14F-4D97-AF65-F5344CB8AC3E}">
        <p14:creationId xmlns:p14="http://schemas.microsoft.com/office/powerpoint/2010/main" val="2137215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Fig. 3.6 Instruction Cycle State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29</a:t>
            </a:fld>
            <a:endParaRPr lang="en-GB"/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00"/>
          <a:stretch>
            <a:fillRect/>
          </a:stretch>
        </p:blipFill>
        <p:spPr bwMode="auto">
          <a:xfrm>
            <a:off x="1512936" y="1690688"/>
            <a:ext cx="9171618" cy="466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66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244"/>
          </a:xfrm>
        </p:spPr>
        <p:txBody>
          <a:bodyPr/>
          <a:lstStyle/>
          <a:p>
            <a:pPr algn="just"/>
            <a:r>
              <a:rPr lang="en-GB" dirty="0"/>
              <a:t>At a top level, a computer consists of </a:t>
            </a:r>
          </a:p>
          <a:p>
            <a:pPr marL="514350" indent="-514350" algn="just">
              <a:buAutoNum type="arabicParenR"/>
            </a:pPr>
            <a:r>
              <a:rPr lang="en-GB" dirty="0"/>
              <a:t>CPU(Central Processing Unit) 	2) memory </a:t>
            </a:r>
          </a:p>
          <a:p>
            <a:pPr marL="514350" indent="-514350" algn="just">
              <a:buAutoNum type="arabicParenR" startAt="3"/>
            </a:pPr>
            <a:r>
              <a:rPr lang="en-GB" dirty="0"/>
              <a:t>I/O components.			4) buses to interconnect</a:t>
            </a:r>
          </a:p>
          <a:p>
            <a:pPr algn="just"/>
            <a:r>
              <a:rPr lang="en-GB" dirty="0"/>
              <a:t>These components are interconnected in some fashion to achieve the basic function of the computer, which is to </a:t>
            </a:r>
            <a:r>
              <a:rPr lang="en-GB" b="1" dirty="0"/>
              <a:t>execute programs.</a:t>
            </a:r>
          </a:p>
          <a:p>
            <a:pPr algn="just"/>
            <a:r>
              <a:rPr lang="en-GB" dirty="0"/>
              <a:t>At a top-level view, a computer system is characterized by: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/>
              <a:t>The external behaviour of each components, the data and control signals that it exchanges with other components.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/>
              <a:t>The interconnection structure and the control signals required to manage the use of interconnection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3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0014971" y="767358"/>
            <a:ext cx="1338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Skip</a:t>
            </a:r>
          </a:p>
        </p:txBody>
      </p:sp>
    </p:spTree>
    <p:extLst>
      <p:ext uri="{BB962C8B-B14F-4D97-AF65-F5344CB8AC3E}">
        <p14:creationId xmlns:p14="http://schemas.microsoft.com/office/powerpoint/2010/main" val="1745960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Clock and Instruction Execution Cycle (Read)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30</a:t>
            </a:fld>
            <a:endParaRPr lang="en-GB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145" y="1344483"/>
            <a:ext cx="9443710" cy="535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94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 Execution Cycle (Read for Info)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31</a:t>
            </a:fld>
            <a:endParaRPr lang="en-GB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8304" y="1378239"/>
            <a:ext cx="8275392" cy="534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72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Preparatory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GB" b="1" dirty="0"/>
              <a:t>Q1. What is an ‘instruction cycle’? Write down the two sub-cycles involved in it. </a:t>
            </a:r>
          </a:p>
          <a:p>
            <a:pPr algn="just"/>
            <a:endParaRPr lang="en-GB" b="1" dirty="0"/>
          </a:p>
          <a:p>
            <a:pPr marL="0" indent="0" algn="just">
              <a:buNone/>
            </a:pPr>
            <a:r>
              <a:rPr lang="en-GB" b="1" dirty="0"/>
              <a:t>Q2. What happens to PC register when a processor executes a ‘branching’ statement?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The PC maintains the memory address of the next machine instruction to be fetched and executed. Therefore, a branch, if executed, </a:t>
            </a:r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causes the CPU to execute code from a new memory address, changing the program logic according to the algorithm planned by the programmer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endParaRPr lang="en-GB" b="1" dirty="0">
              <a:solidFill>
                <a:srgbClr val="FF0000"/>
              </a:solidFill>
            </a:endParaRPr>
          </a:p>
          <a:p>
            <a:pPr algn="just"/>
            <a:endParaRPr lang="en-GB" b="1" dirty="0"/>
          </a:p>
          <a:p>
            <a:pPr marL="0" indent="0" algn="just">
              <a:buNone/>
            </a:pPr>
            <a:r>
              <a:rPr lang="en-GB" b="1" dirty="0"/>
              <a:t>Q3. What ‘instruction cycle’ steps are involved to add the contents of memory location 940 to 941, and placing the results at location 941. Explain.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605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158-03C1-4B27-A80F-1E9AF5CA0E55}" type="slidenum">
              <a:rPr lang="en-GB" smtClean="0"/>
              <a:t>33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427" y="4180805"/>
            <a:ext cx="7311747" cy="11708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411" y="5351681"/>
            <a:ext cx="5393781" cy="15063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1390" y="415909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Solution: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52025" y="151730"/>
            <a:ext cx="10496550" cy="40290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856174" y="2305154"/>
            <a:ext cx="173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Refer to Slide-25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6592" y="1196771"/>
            <a:ext cx="70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03h =</a:t>
            </a:r>
          </a:p>
          <a:p>
            <a:r>
              <a:rPr lang="en-GB" dirty="0"/>
              <a:t>07h =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0873" y="2852970"/>
            <a:ext cx="831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= 05h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07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334" y="121196"/>
            <a:ext cx="10538466" cy="322250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34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526" y="3343702"/>
            <a:ext cx="6420082" cy="337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0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3.1 Computer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All computer designs are based on the Von-Neumann architecture  and is based on three key components: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/>
              <a:t>Data and instructions are stored in a single read-write memory.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/>
              <a:t>The contents of this memory are addressable by location, without regard to the type of data contained there.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/>
              <a:t>Execution occurs in a sequential fashion (unless explicitly modified) from one instruction to the next.</a:t>
            </a:r>
          </a:p>
          <a:p>
            <a:pPr algn="just"/>
            <a:r>
              <a:rPr lang="en-GB" dirty="0"/>
              <a:t>The basic logic components (</a:t>
            </a:r>
            <a:r>
              <a:rPr lang="en-GB" u="sng" dirty="0"/>
              <a:t>transistors</a:t>
            </a:r>
            <a:r>
              <a:rPr lang="en-GB" dirty="0"/>
              <a:t>) can be combined in various ways to </a:t>
            </a:r>
            <a:r>
              <a:rPr lang="en-GB" u="sng" dirty="0"/>
              <a:t>store binary data</a:t>
            </a:r>
            <a:r>
              <a:rPr lang="en-GB" dirty="0"/>
              <a:t> and </a:t>
            </a:r>
            <a:r>
              <a:rPr lang="en-GB" u="sng" dirty="0"/>
              <a:t>perform ALU operations</a:t>
            </a:r>
            <a:r>
              <a:rPr lang="en-GB" dirty="0"/>
              <a:t> on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4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0014971" y="767358"/>
            <a:ext cx="1338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Skip</a:t>
            </a:r>
          </a:p>
        </p:txBody>
      </p:sp>
    </p:spTree>
    <p:extLst>
      <p:ext uri="{BB962C8B-B14F-4D97-AF65-F5344CB8AC3E}">
        <p14:creationId xmlns:p14="http://schemas.microsoft.com/office/powerpoint/2010/main" val="172370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‘Program’?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altLang="en-US" dirty="0"/>
              <a:t>A sequence of steps/instructions (written in logical order to perform a specific task).</a:t>
            </a:r>
          </a:p>
          <a:p>
            <a:r>
              <a:rPr lang="en-GB" altLang="en-US" dirty="0"/>
              <a:t>For each step, an arithmetic/logical operations are performed on data</a:t>
            </a:r>
            <a:r>
              <a:rPr lang="en-GB" altLang="en-US" sz="1200" dirty="0"/>
              <a:t>.</a:t>
            </a:r>
            <a:endParaRPr lang="en-GB" altLang="en-US" dirty="0"/>
          </a:p>
          <a:p>
            <a:r>
              <a:rPr lang="en-GB" altLang="en-US" dirty="0"/>
              <a:t>For each operation, a different set of control signals is needed.</a:t>
            </a:r>
          </a:p>
          <a:p>
            <a:pPr algn="just"/>
            <a:r>
              <a:rPr lang="en-GB" altLang="en-US" dirty="0"/>
              <a:t>Its executed in the CPU, which interprets each line of code, and generates appropriate control signals to get the task done.</a:t>
            </a:r>
          </a:p>
          <a:p>
            <a:pPr algn="just"/>
            <a:r>
              <a:rPr lang="en-GB" altLang="en-US" dirty="0"/>
              <a:t>There are two approaches to writing a program: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altLang="en-US" dirty="0"/>
              <a:t>Hardwired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altLang="en-US" dirty="0"/>
              <a:t>Software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5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0014971" y="767358"/>
            <a:ext cx="1338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Skip</a:t>
            </a:r>
          </a:p>
        </p:txBody>
      </p:sp>
    </p:spTree>
    <p:extLst>
      <p:ext uri="{BB962C8B-B14F-4D97-AF65-F5344CB8AC3E}">
        <p14:creationId xmlns:p14="http://schemas.microsoft.com/office/powerpoint/2010/main" val="22716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Hardwired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The process of </a:t>
            </a:r>
            <a:r>
              <a:rPr lang="en-GB" u="sng" dirty="0"/>
              <a:t>connecting the various components in the desired configuration</a:t>
            </a:r>
            <a:r>
              <a:rPr lang="en-GB" dirty="0"/>
              <a:t> as a form of programming e.g. in </a:t>
            </a:r>
            <a:r>
              <a:rPr lang="en-GB" u="sng" dirty="0"/>
              <a:t>microcontrollers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The resulting ‘program’ is in the form of hardware and is termed as a </a:t>
            </a:r>
            <a:r>
              <a:rPr lang="en-GB" b="1" dirty="0"/>
              <a:t>hardwired program. </a:t>
            </a:r>
            <a:r>
              <a:rPr lang="en-GB" dirty="0"/>
              <a:t>(e.g. program is burnt/loaded into the IC).</a:t>
            </a:r>
          </a:p>
          <a:p>
            <a:pPr algn="just"/>
            <a:r>
              <a:rPr lang="en-GB" altLang="en-US" dirty="0"/>
              <a:t>Hardwired systems are fast but inflexible (main disadvantage).</a:t>
            </a:r>
          </a:p>
          <a:p>
            <a:pPr algn="just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6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460" y="4173300"/>
            <a:ext cx="6171080" cy="218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1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Software Program (figure)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With general-purpose hardware, the system accepts data and control signals and produces results. (can perform multipurpose tasks)</a:t>
            </a:r>
          </a:p>
          <a:p>
            <a:pPr algn="just"/>
            <a:r>
              <a:rPr lang="en-GB" dirty="0"/>
              <a:t>Thus, </a:t>
            </a:r>
            <a:r>
              <a:rPr lang="en-GB" u="sng" dirty="0"/>
              <a:t>instead of rewiring</a:t>
            </a:r>
            <a:r>
              <a:rPr lang="en-GB" dirty="0"/>
              <a:t> the hardware for each new program, the programmer merely needs to </a:t>
            </a:r>
            <a:r>
              <a:rPr lang="en-GB" u="sng" dirty="0"/>
              <a:t>supply a new set of control signals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To supply these control signals, the general-purpose hardware needs a segment that can accept a code and generate control signals.</a:t>
            </a:r>
          </a:p>
          <a:p>
            <a:pPr algn="just"/>
            <a:r>
              <a:rPr lang="en-GB" dirty="0"/>
              <a:t>Programming is now much easier, all we need to do is provide a new sequence of codes/instructions. Hardware interprets them and generates a unique set of control signals.</a:t>
            </a:r>
          </a:p>
          <a:p>
            <a:pPr algn="just"/>
            <a:r>
              <a:rPr lang="en-GB" dirty="0"/>
              <a:t>This </a:t>
            </a:r>
            <a:r>
              <a:rPr lang="en-GB" u="sng" dirty="0"/>
              <a:t>programming using a sequence of codes/instruction</a:t>
            </a:r>
            <a:r>
              <a:rPr lang="en-GB" dirty="0"/>
              <a:t> is </a:t>
            </a:r>
            <a:r>
              <a:rPr lang="en-GB" b="1" dirty="0"/>
              <a:t>Software.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153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Fig. 3.1 Programming in Software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5089" y="1690688"/>
            <a:ext cx="7450921" cy="46656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817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of the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major components of the system: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An instruction interpreter (Control Unit).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 module of general-purpose arithmetic and logic functions (ALU)</a:t>
            </a:r>
          </a:p>
          <a:p>
            <a:r>
              <a:rPr lang="en-GB" dirty="0"/>
              <a:t>These two constitute the </a:t>
            </a:r>
            <a:r>
              <a:rPr lang="en-GB" b="1" dirty="0"/>
              <a:t>CPU </a:t>
            </a:r>
            <a:r>
              <a:rPr lang="en-GB" dirty="0"/>
              <a:t>(Central processing unit).</a:t>
            </a:r>
          </a:p>
          <a:p>
            <a:r>
              <a:rPr lang="en-GB" altLang="en-US" b="1" u="sng" dirty="0"/>
              <a:t>Function of Control Unit</a:t>
            </a:r>
          </a:p>
          <a:p>
            <a:r>
              <a:rPr lang="en-GB" altLang="en-US" dirty="0"/>
              <a:t>For each operation a unique code is provided.</a:t>
            </a:r>
          </a:p>
          <a:p>
            <a:pPr lvl="1"/>
            <a:r>
              <a:rPr lang="en-GB" altLang="en-US" dirty="0"/>
              <a:t>e.g. ADD, MOVE</a:t>
            </a:r>
          </a:p>
          <a:p>
            <a:r>
              <a:rPr lang="en-GB" altLang="en-US" dirty="0"/>
              <a:t>A hardware segment accepts the code and issues the control signals.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9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0014971" y="767358"/>
            <a:ext cx="1338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Skip</a:t>
            </a:r>
          </a:p>
        </p:txBody>
      </p:sp>
    </p:spTree>
    <p:extLst>
      <p:ext uri="{BB962C8B-B14F-4D97-AF65-F5344CB8AC3E}">
        <p14:creationId xmlns:p14="http://schemas.microsoft.com/office/powerpoint/2010/main" val="160388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2486</Words>
  <Application>Microsoft Office PowerPoint</Application>
  <PresentationFormat>Widescreen</PresentationFormat>
  <Paragraphs>253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Arial</vt:lpstr>
      <vt:lpstr>Calibri</vt:lpstr>
      <vt:lpstr>Calibri Light</vt:lpstr>
      <vt:lpstr>Office Theme</vt:lpstr>
      <vt:lpstr>Chapter No. 03 – A Top-Level View of Computer Function and Interconnection</vt:lpstr>
      <vt:lpstr>Topics to Cover</vt:lpstr>
      <vt:lpstr>Introduction</vt:lpstr>
      <vt:lpstr>3.1 Computer Components</vt:lpstr>
      <vt:lpstr>What is a ‘Program’?</vt:lpstr>
      <vt:lpstr>1. Hardwired Program</vt:lpstr>
      <vt:lpstr>2. Software Program (figure)  </vt:lpstr>
      <vt:lpstr>Fig. 3.1 Programming in Software</vt:lpstr>
      <vt:lpstr>Components of the CPU</vt:lpstr>
      <vt:lpstr>I/O Components</vt:lpstr>
      <vt:lpstr>Main Memory (RAM)</vt:lpstr>
      <vt:lpstr>Memory Module</vt:lpstr>
      <vt:lpstr>CPU Communications with Memory</vt:lpstr>
      <vt:lpstr>CPU Communications with I/O</vt:lpstr>
      <vt:lpstr>Fig. 3.2 Computer Components Top-Level View</vt:lpstr>
      <vt:lpstr>3.2 Computer Function</vt:lpstr>
      <vt:lpstr>Instruction Cycle</vt:lpstr>
      <vt:lpstr>1. Fetch Cycle</vt:lpstr>
      <vt:lpstr>Fetch Example</vt:lpstr>
      <vt:lpstr>2. Execute Cycle</vt:lpstr>
      <vt:lpstr>General Categories of Functions Specified by Computer Instructions</vt:lpstr>
      <vt:lpstr>Execute Example</vt:lpstr>
      <vt:lpstr>Example of a Hypothetical Machine</vt:lpstr>
      <vt:lpstr>Fig. 3.4 Characteristics of a Hypothetical Machine</vt:lpstr>
      <vt:lpstr>Example of Program Execution (Note: Hexadecimal Notation is used)</vt:lpstr>
      <vt:lpstr>Steps of Instruction Cycle for ADD Instruction (See Figure last slide) </vt:lpstr>
      <vt:lpstr>Steps of Instruction Cycle for ADD Instruction (See Figure last slide) </vt:lpstr>
      <vt:lpstr>Example Summarized in 3 Steps</vt:lpstr>
      <vt:lpstr>Fig. 3.6 Instruction Cycle State Diagram</vt:lpstr>
      <vt:lpstr>Clock and Instruction Execution Cycle (Read)</vt:lpstr>
      <vt:lpstr>Instruction Execution Cycle (Read for Info)</vt:lpstr>
      <vt:lpstr>Preparatory Questions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No. 03 – A Top-Level View of Computer Function and Interconnection</dc:title>
  <dc:creator>Asim Zaman</dc:creator>
  <cp:lastModifiedBy>Malik Muhammad Adnan Abbas</cp:lastModifiedBy>
  <cp:revision>137</cp:revision>
  <cp:lastPrinted>2017-10-08T16:17:59Z</cp:lastPrinted>
  <dcterms:created xsi:type="dcterms:W3CDTF">2017-10-07T03:47:06Z</dcterms:created>
  <dcterms:modified xsi:type="dcterms:W3CDTF">2022-04-09T13:08:38Z</dcterms:modified>
</cp:coreProperties>
</file>