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3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88" r:id="rId3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CFAD-FC37-4561-927E-5288E8D82ABD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AD4F-F4CE-47F6-99A2-FD1A71363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2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51310-46ED-4FB8-97EE-D05193A1125E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206E-2F21-41DE-B72B-B18AD75F9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3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206E-2F21-41DE-B72B-B18AD75F93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1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451F-F704-42E0-9D74-23A62AE97C39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3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EE15-80A6-4B20-BBC4-A5AAE2A83EE9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2D6A-CD77-435C-A010-8B7231CCF92B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FC8-FD5A-4FBE-B2CA-825130041697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E8FD-A360-47C9-AD11-21A2CB7BA250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75D0-39AC-4C63-824F-94F739154C2A}" type="datetime1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E48A-386E-473F-8E47-8380FA5B573C}" type="datetime1">
              <a:rPr lang="en-GB" smtClean="0"/>
              <a:t>23/12/2021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0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19BA-2BD9-4800-AE15-11A4308981E2}" type="datetime1">
              <a:rPr lang="en-GB" smtClean="0"/>
              <a:t>23/12/2021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552-53DB-427B-8226-EA92DFCAEB54}" type="datetime1">
              <a:rPr lang="en-GB" smtClean="0"/>
              <a:t>23/12/2021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717-3D63-4B70-B491-989091E0FBC7}" type="datetime1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31E5-FDEB-4CED-8A10-80A9227AF253}" type="datetime1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7857-3BB5-426C-981C-B48CC0BC85A0}" type="datetime1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Chapter No. 04 – Cache Memory (Part – 01)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– 08</a:t>
            </a:r>
          </a:p>
          <a:p>
            <a:r>
              <a:rPr lang="en-GB" dirty="0" smtClean="0"/>
              <a:t>29-11-2021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Accessing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860"/>
            <a:ext cx="10515600" cy="4530725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b="1" dirty="0" smtClean="0"/>
              <a:t>Random access: </a:t>
            </a:r>
            <a:r>
              <a:rPr lang="en-GB" dirty="0" smtClean="0"/>
              <a:t>Any location can be selected </a:t>
            </a:r>
            <a:r>
              <a:rPr lang="en-GB" u="sng" dirty="0" smtClean="0"/>
              <a:t>at random using its unique address</a:t>
            </a:r>
            <a:r>
              <a:rPr lang="en-GB" dirty="0" smtClean="0"/>
              <a:t>, and can be directly addressed and accessed.</a:t>
            </a:r>
          </a:p>
          <a:p>
            <a:pPr algn="just"/>
            <a:r>
              <a:rPr lang="en-GB" dirty="0" smtClean="0"/>
              <a:t>The data access time is constant independent of its location. The example is ‘main memory’ (RAM).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b="1" dirty="0" smtClean="0"/>
              <a:t>Associative: </a:t>
            </a:r>
            <a:r>
              <a:rPr lang="en-GB" dirty="0" smtClean="0"/>
              <a:t>It’s a random access type of memory that enables one to make a </a:t>
            </a:r>
            <a:r>
              <a:rPr lang="en-GB" u="sng" dirty="0" smtClean="0"/>
              <a:t>comparison of desired bit locations within a word</a:t>
            </a:r>
            <a:r>
              <a:rPr lang="en-GB" dirty="0" smtClean="0"/>
              <a:t> (Tag) for a specified match, for all words simultaneously.</a:t>
            </a:r>
          </a:p>
          <a:p>
            <a:pPr algn="just"/>
            <a:r>
              <a:rPr lang="en-GB" dirty="0" smtClean="0"/>
              <a:t>Thus, a word is retrieved based on a portion of its contents rather than address.</a:t>
            </a:r>
          </a:p>
          <a:p>
            <a:pPr algn="just"/>
            <a:r>
              <a:rPr lang="en-GB" dirty="0" smtClean="0"/>
              <a:t>‘Cache memory’ may employ associative access.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Memory ‘Performance’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2272" cy="4351338"/>
          </a:xfrm>
        </p:spPr>
        <p:txBody>
          <a:bodyPr/>
          <a:lstStyle/>
          <a:p>
            <a:pPr algn="just"/>
            <a:r>
              <a:rPr lang="en-GB" dirty="0" smtClean="0"/>
              <a:t>From a user’s point of view, the two most important characteristics of memory are </a:t>
            </a:r>
            <a:r>
              <a:rPr lang="en-GB" u="sng" dirty="0" smtClean="0"/>
              <a:t>capacity</a:t>
            </a:r>
            <a:r>
              <a:rPr lang="en-GB" dirty="0" smtClean="0"/>
              <a:t> and </a:t>
            </a:r>
            <a:r>
              <a:rPr lang="en-GB" b="1" dirty="0" smtClean="0"/>
              <a:t>performance</a:t>
            </a:r>
            <a:r>
              <a:rPr lang="en-GB" dirty="0" smtClean="0"/>
              <a:t>. Three performance parameters are used: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Access time (latency)	2) Memory cycle time	3) Transfer rate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Access time (latency): </a:t>
            </a:r>
            <a:r>
              <a:rPr lang="en-GB" dirty="0" smtClean="0"/>
              <a:t>For RAM, this is the </a:t>
            </a:r>
            <a:r>
              <a:rPr lang="en-GB" u="sng" dirty="0" smtClean="0"/>
              <a:t>time it takes to perform a read or write operation</a:t>
            </a:r>
            <a:r>
              <a:rPr lang="en-GB" dirty="0" smtClean="0"/>
              <a:t>, once address is presented to the memory.</a:t>
            </a:r>
          </a:p>
          <a:p>
            <a:pPr algn="just"/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non-RAM</a:t>
            </a:r>
            <a:r>
              <a:rPr lang="en-GB" dirty="0" smtClean="0"/>
              <a:t> memory, it is the time it takes to position the read-write mechanism at the desired location.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Memory cycle time: </a:t>
            </a:r>
            <a:r>
              <a:rPr lang="en-GB" dirty="0" smtClean="0"/>
              <a:t>Consists of the ‘access time (latency) plus (+) any additional time’ required </a:t>
            </a:r>
            <a:r>
              <a:rPr lang="en-GB" u="sng" dirty="0" smtClean="0"/>
              <a:t>before a second access can commence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This additional time may require for transients to die out on the ‘system bus’.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GB" b="1" dirty="0" smtClean="0"/>
              <a:t>Transfer rate: </a:t>
            </a:r>
            <a:r>
              <a:rPr lang="en-GB" dirty="0" smtClean="0"/>
              <a:t>This is the </a:t>
            </a:r>
            <a:r>
              <a:rPr lang="en-GB" u="sng" dirty="0" smtClean="0"/>
              <a:t>rate at which data can be transferred</a:t>
            </a:r>
            <a:r>
              <a:rPr lang="en-GB" dirty="0" smtClean="0"/>
              <a:t> into or out of a memory unit.</a:t>
            </a:r>
          </a:p>
          <a:p>
            <a:pPr algn="just"/>
            <a:r>
              <a:rPr lang="en-GB" dirty="0" smtClean="0"/>
              <a:t>For RAM, it is equal to 1/(cycle time). (more cycle-time less transfer)</a:t>
            </a:r>
          </a:p>
          <a:p>
            <a:pPr algn="just"/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non-RAM</a:t>
            </a:r>
            <a:r>
              <a:rPr lang="en-GB" dirty="0" smtClean="0"/>
              <a:t> memory, the Average access time to read or write n bits is equal to the ‘average access time + (no. of bits/Transfer rate(bps))’.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‘Physical Types’ of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Physical types</a:t>
            </a:r>
            <a:r>
              <a:rPr lang="en-GB" dirty="0" smtClean="0"/>
              <a:t> of memory are:</a:t>
            </a:r>
          </a:p>
          <a:p>
            <a:endParaRPr lang="en-GB" dirty="0" smtClean="0"/>
          </a:p>
          <a:p>
            <a:pPr marL="514350" indent="-514350">
              <a:buAutoNum type="arabicParenR"/>
            </a:pPr>
            <a:r>
              <a:rPr lang="en-GB" u="sng" dirty="0" smtClean="0"/>
              <a:t>Semiconductor</a:t>
            </a:r>
            <a:r>
              <a:rPr lang="en-GB" dirty="0" smtClean="0"/>
              <a:t> memory (in the form of chips e.g. RAM)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arenR" startAt="2"/>
            </a:pPr>
            <a:r>
              <a:rPr lang="en-GB" u="sng" dirty="0" smtClean="0"/>
              <a:t>Magnetic surface</a:t>
            </a:r>
            <a:r>
              <a:rPr lang="en-GB" dirty="0" smtClean="0"/>
              <a:t> memory (used for Hard-disk) 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arenR" startAt="3"/>
            </a:pPr>
            <a:r>
              <a:rPr lang="en-GB" u="sng" dirty="0" smtClean="0"/>
              <a:t>Optical</a:t>
            </a:r>
            <a:r>
              <a:rPr lang="en-GB" dirty="0" smtClean="0"/>
              <a:t> memory (as CDs)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‘Physical Characteristics’ of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596"/>
          </a:xfrm>
        </p:spPr>
        <p:txBody>
          <a:bodyPr/>
          <a:lstStyle/>
          <a:p>
            <a:r>
              <a:rPr lang="en-GB" b="1" u="sng" dirty="0" smtClean="0"/>
              <a:t>Physical characteristics</a:t>
            </a:r>
            <a:r>
              <a:rPr lang="en-GB" dirty="0" smtClean="0"/>
              <a:t> of data storage are:</a:t>
            </a:r>
          </a:p>
          <a:p>
            <a:pPr marL="514350" indent="-514350">
              <a:buAutoNum type="arabicParenR"/>
            </a:pPr>
            <a:r>
              <a:rPr lang="en-GB" dirty="0" smtClean="0"/>
              <a:t>Volatile/non-Volatile			2) Erasable/non-Erasable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In a </a:t>
            </a:r>
            <a:r>
              <a:rPr lang="en-GB" b="1" dirty="0" smtClean="0"/>
              <a:t>volatile memory</a:t>
            </a:r>
            <a:r>
              <a:rPr lang="en-GB" dirty="0" smtClean="0"/>
              <a:t> e.g. </a:t>
            </a:r>
            <a:r>
              <a:rPr lang="en-GB" u="sng" dirty="0" smtClean="0"/>
              <a:t>RAM</a:t>
            </a:r>
            <a:r>
              <a:rPr lang="en-GB" dirty="0" smtClean="0"/>
              <a:t>, information decays naturally or is lost when electrical power is switched off.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In a </a:t>
            </a:r>
            <a:r>
              <a:rPr lang="en-GB" b="1" dirty="0" smtClean="0"/>
              <a:t>non-volatile memory</a:t>
            </a:r>
            <a:r>
              <a:rPr lang="en-GB" dirty="0" smtClean="0"/>
              <a:t> e.g. </a:t>
            </a:r>
            <a:r>
              <a:rPr lang="en-GB" u="sng" dirty="0" smtClean="0"/>
              <a:t>Hard-Disk</a:t>
            </a:r>
            <a:r>
              <a:rPr lang="en-GB" dirty="0" smtClean="0"/>
              <a:t> or </a:t>
            </a:r>
            <a:r>
              <a:rPr lang="en-GB" u="sng" dirty="0" smtClean="0"/>
              <a:t>SSD</a:t>
            </a:r>
            <a:r>
              <a:rPr lang="en-GB" dirty="0" smtClean="0"/>
              <a:t> information once recorded remains without deterioration until deliberately changed; no electrical power is needed to retain information.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Non-erasable memory</a:t>
            </a:r>
            <a:r>
              <a:rPr lang="en-GB" dirty="0"/>
              <a:t> </a:t>
            </a:r>
            <a:r>
              <a:rPr lang="en-GB" dirty="0" smtClean="0"/>
              <a:t>can not be altered. Semiconductor memory of this type is known as </a:t>
            </a:r>
            <a:r>
              <a:rPr lang="en-GB" u="sng" dirty="0" smtClean="0"/>
              <a:t>read-only memory (ROM)</a:t>
            </a:r>
            <a:r>
              <a:rPr lang="en-GB" dirty="0" smtClean="0"/>
              <a:t>. It contains BIOS.</a:t>
            </a:r>
          </a:p>
          <a:p>
            <a:pPr algn="just"/>
            <a:r>
              <a:rPr lang="en-GB" dirty="0" smtClean="0"/>
              <a:t>A practical ‘non-erasable memory’ must also be ‘non-volatile’.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26003" y="6105991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(Break)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Key Characteristics of Memory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three </a:t>
            </a:r>
            <a:r>
              <a:rPr lang="en-GB" u="sng" dirty="0" smtClean="0"/>
              <a:t>key-characteristics of memory</a:t>
            </a:r>
            <a:r>
              <a:rPr lang="en-GB" dirty="0" smtClean="0"/>
              <a:t> are: </a:t>
            </a:r>
            <a:r>
              <a:rPr lang="en-GB" sz="2400" dirty="0" smtClean="0"/>
              <a:t>(dependent on each other)</a:t>
            </a:r>
          </a:p>
          <a:p>
            <a:pPr marL="514350" indent="-514350">
              <a:buAutoNum type="arabicParenR"/>
            </a:pPr>
            <a:r>
              <a:rPr lang="en-GB" dirty="0" smtClean="0"/>
              <a:t>Capacity		2) Access time		3) Cost</a:t>
            </a:r>
          </a:p>
          <a:p>
            <a:pPr algn="just"/>
            <a:r>
              <a:rPr lang="en-GB" dirty="0" smtClean="0"/>
              <a:t>To achieve greatest performance, the memory must be able to keep up with the processor demands.</a:t>
            </a:r>
          </a:p>
          <a:p>
            <a:pPr algn="just"/>
            <a:r>
              <a:rPr lang="en-GB" dirty="0" smtClean="0"/>
              <a:t>That is, as the processor is executing instructions, the memory must not make the processor to pause and wait for instructions or operands.</a:t>
            </a:r>
          </a:p>
          <a:p>
            <a:pPr algn="just"/>
            <a:r>
              <a:rPr lang="en-GB" dirty="0" smtClean="0"/>
              <a:t>Increasing ‘memory capacity’, decreases cost per bit for storage.</a:t>
            </a:r>
          </a:p>
          <a:p>
            <a:pPr algn="just"/>
            <a:r>
              <a:rPr lang="en-GB" dirty="0" smtClean="0"/>
              <a:t>Lower capacity memories have short ‘access time’.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Trade-off Among ‘Memory Characteristics’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 memory systems, the following relationship holds:</a:t>
            </a:r>
          </a:p>
          <a:p>
            <a:r>
              <a:rPr lang="en-GB" dirty="0" smtClean="0"/>
              <a:t>Faster access time, greater cost per bit. (E.g. cache)</a:t>
            </a:r>
          </a:p>
          <a:p>
            <a:r>
              <a:rPr lang="en-GB" dirty="0" smtClean="0"/>
              <a:t>Greater capacity, smaller cost per bit. (E.g. </a:t>
            </a:r>
            <a:r>
              <a:rPr lang="en-GB" dirty="0" err="1" smtClean="0"/>
              <a:t>HDsk</a:t>
            </a:r>
            <a:r>
              <a:rPr lang="en-GB" dirty="0" smtClean="0"/>
              <a:t>)</a:t>
            </a:r>
          </a:p>
          <a:p>
            <a:r>
              <a:rPr lang="en-GB" dirty="0" smtClean="0"/>
              <a:t>Greater capacity, slower access time. (E.g. RAM)</a:t>
            </a:r>
          </a:p>
          <a:p>
            <a:endParaRPr lang="en-GB" dirty="0"/>
          </a:p>
          <a:p>
            <a:pPr algn="just"/>
            <a:r>
              <a:rPr lang="en-GB" dirty="0" smtClean="0"/>
              <a:t>The way out of this trade-off is not to rely on a single memory component or technology, but to employ a </a:t>
            </a:r>
            <a:r>
              <a:rPr lang="en-GB" b="1" dirty="0" smtClean="0"/>
              <a:t>memory hierarchy.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1" y="1825625"/>
            <a:ext cx="508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As one goes down the hierarchy, the following occur: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Decreasing cost per bit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Increasing capacity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Increasing access time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Decreasing frequency of access of the memory by the processor.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23768" y="276224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Fastest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9748" y="6488668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Slowest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353800" y="6465875"/>
            <a:ext cx="70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(Half)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29" y="595312"/>
            <a:ext cx="6238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of ‘Locality of Reference’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612272" cy="5008727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During the course of execution of a program, memory references by the processor, for both instructions and data, tend to cluster.</a:t>
            </a:r>
          </a:p>
          <a:p>
            <a:pPr algn="just"/>
            <a:r>
              <a:rPr lang="en-GB" b="1" dirty="0"/>
              <a:t>W.r.t Instructions</a:t>
            </a:r>
            <a:r>
              <a:rPr lang="en-GB" b="1" dirty="0" smtClean="0"/>
              <a:t>: </a:t>
            </a:r>
            <a:r>
              <a:rPr lang="en-GB" dirty="0" smtClean="0"/>
              <a:t>‘Programs’ typically contain a number of iterative loops and subroutines.</a:t>
            </a:r>
          </a:p>
          <a:p>
            <a:pPr algn="just"/>
            <a:r>
              <a:rPr lang="en-GB" dirty="0" smtClean="0"/>
              <a:t>Once a loop or subroutine is entered, there are repeated references to a small set of instructions.</a:t>
            </a:r>
          </a:p>
          <a:p>
            <a:pPr algn="just"/>
            <a:r>
              <a:rPr lang="en-GB" b="1" dirty="0" smtClean="0"/>
              <a:t>W.r.t Data: </a:t>
            </a:r>
            <a:r>
              <a:rPr lang="en-GB" dirty="0" smtClean="0"/>
              <a:t>Similarly, operations on tables and arrays involve access to a ‘clustered set of data words’.</a:t>
            </a:r>
          </a:p>
          <a:p>
            <a:pPr algn="just"/>
            <a:r>
              <a:rPr lang="en-GB" dirty="0" smtClean="0"/>
              <a:t>Over a short period of time, the processor is primarily working with fixed clusters of memory references called</a:t>
            </a:r>
            <a:r>
              <a:rPr lang="en-GB" b="1" dirty="0"/>
              <a:t> </a:t>
            </a:r>
            <a:r>
              <a:rPr lang="en-GB" b="1" dirty="0" smtClean="0"/>
              <a:t>locality of reference.</a:t>
            </a:r>
          </a:p>
          <a:p>
            <a:pPr algn="just"/>
            <a:r>
              <a:rPr lang="en-GB" dirty="0" smtClean="0"/>
              <a:t>This </a:t>
            </a:r>
            <a:r>
              <a:rPr lang="en-GB" sz="2700" b="1" u="sng" dirty="0" smtClean="0"/>
              <a:t>locality</a:t>
            </a:r>
            <a:r>
              <a:rPr lang="en-GB" u="sng" dirty="0" smtClean="0"/>
              <a:t> is fetched to decrease frequency of memory access by </a:t>
            </a:r>
            <a:r>
              <a:rPr lang="en-GB" sz="2400" u="sng" dirty="0" smtClean="0"/>
              <a:t>CPU</a:t>
            </a:r>
            <a:endParaRPr lang="en-GB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Tips to Improve Data Access Time from Memory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773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Because </a:t>
            </a:r>
            <a:r>
              <a:rPr lang="en-GB" dirty="0"/>
              <a:t>of the </a:t>
            </a:r>
            <a:r>
              <a:rPr lang="en-GB" u="sng" dirty="0"/>
              <a:t>locality of reference</a:t>
            </a:r>
            <a:r>
              <a:rPr lang="en-GB" dirty="0"/>
              <a:t>, when a block of data is fetched into the cache to satisfy a single memory reference, it is likely that there will be future references to that same memory location or to other words in the </a:t>
            </a:r>
            <a:r>
              <a:rPr lang="en-GB" dirty="0" err="1" smtClean="0"/>
              <a:t>memory.Fetch</a:t>
            </a:r>
            <a:r>
              <a:rPr lang="en-GB" dirty="0" smtClean="0"/>
              <a:t> that locality and bring it into cache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 </a:t>
            </a:r>
          </a:p>
          <a:p>
            <a:pPr algn="just"/>
            <a:r>
              <a:rPr lang="en-GB" u="sng" dirty="0"/>
              <a:t>Organize data across the hierarchy, such that the percentage of access to each slower level memory is very less that that of the level above</a:t>
            </a:r>
            <a:r>
              <a:rPr lang="en-GB" dirty="0"/>
              <a:t>.</a:t>
            </a:r>
          </a:p>
          <a:p>
            <a:pPr algn="just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2" y="3830326"/>
            <a:ext cx="9345035" cy="2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4.1 – Computer Memory System Overview</a:t>
            </a:r>
          </a:p>
          <a:p>
            <a:r>
              <a:rPr lang="en-GB" dirty="0" smtClean="0"/>
              <a:t>Characteristics of Memory Systems</a:t>
            </a:r>
          </a:p>
          <a:p>
            <a:r>
              <a:rPr lang="en-GB" dirty="0" smtClean="0"/>
              <a:t>The Memory Hierarchy</a:t>
            </a:r>
          </a:p>
          <a:p>
            <a:r>
              <a:rPr lang="en-GB" dirty="0" smtClean="0"/>
              <a:t>4.2 – Cache Memory Principles</a:t>
            </a:r>
          </a:p>
          <a:p>
            <a:r>
              <a:rPr lang="en-GB" dirty="0" smtClean="0"/>
              <a:t>4.3 – Elements of Cache Design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91759"/>
              </p:ext>
            </p:extLst>
          </p:nvPr>
        </p:nvGraphicFramePr>
        <p:xfrm>
          <a:off x="2032000" y="462248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>
                          <a:solidFill>
                            <a:schemeClr val="tx1"/>
                          </a:solidFill>
                        </a:rPr>
                        <a:t>Cache Addresses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>
                          <a:solidFill>
                            <a:schemeClr val="tx1"/>
                          </a:solidFill>
                        </a:rPr>
                        <a:t>Cache Size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Mapping Function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Replacement Algorithms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Write Policy – Line Size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Number of Caches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Two Levels of Cache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1329" cy="4351338"/>
          </a:xfrm>
        </p:spPr>
        <p:txBody>
          <a:bodyPr>
            <a:normAutofit/>
          </a:bodyPr>
          <a:lstStyle/>
          <a:p>
            <a:pPr algn="just"/>
            <a:r>
              <a:rPr lang="en-GB" b="1" u="sng" dirty="0" smtClean="0"/>
              <a:t>Cache</a:t>
            </a:r>
            <a:r>
              <a:rPr lang="en-GB" dirty="0" smtClean="0"/>
              <a:t> is a </a:t>
            </a:r>
            <a:r>
              <a:rPr lang="en-GB" u="sng" dirty="0" smtClean="0"/>
              <a:t>smaller, faster memory</a:t>
            </a:r>
            <a:r>
              <a:rPr lang="en-GB" dirty="0" smtClean="0"/>
              <a:t> interposed between CPU and RAM. Helps to </a:t>
            </a:r>
            <a:r>
              <a:rPr lang="en-GB" u="sng" dirty="0" smtClean="0"/>
              <a:t>reduce the average time to access</a:t>
            </a:r>
            <a:r>
              <a:rPr lang="en-GB" dirty="0" smtClean="0"/>
              <a:t> data from main memory.</a:t>
            </a:r>
          </a:p>
          <a:p>
            <a:pPr algn="just"/>
            <a:r>
              <a:rPr lang="en-GB" dirty="0" smtClean="0"/>
              <a:t>.</a:t>
            </a:r>
            <a:r>
              <a:rPr lang="en-GB" u="sng" dirty="0"/>
              <a:t> The cache contains a copy of portions of main memory</a:t>
            </a:r>
            <a:r>
              <a:rPr lang="en-GB" dirty="0" smtClean="0"/>
              <a:t>.</a:t>
            </a:r>
            <a:endParaRPr lang="en-GB" dirty="0"/>
          </a:p>
          <a:p>
            <a:pPr algn="just"/>
            <a:r>
              <a:rPr lang="en-GB" dirty="0" smtClean="0"/>
              <a:t>There are two type of cache memory in a system:</a:t>
            </a:r>
          </a:p>
          <a:p>
            <a:pPr algn="just"/>
            <a:r>
              <a:rPr lang="en-GB" b="1" dirty="0" smtClean="0"/>
              <a:t>Level-1 (L1) cache:</a:t>
            </a:r>
            <a:r>
              <a:rPr lang="en-GB" dirty="0" smtClean="0"/>
              <a:t> is inside the processor itself, and is often accessed in one cycle by the processor. It is also called ‘</a:t>
            </a:r>
            <a:r>
              <a:rPr lang="en-GB" b="1" dirty="0" smtClean="0"/>
              <a:t>on-chip cache</a:t>
            </a:r>
            <a:r>
              <a:rPr lang="en-GB" dirty="0" smtClean="0"/>
              <a:t>’.</a:t>
            </a:r>
          </a:p>
          <a:p>
            <a:pPr algn="just"/>
            <a:r>
              <a:rPr lang="en-GB" b="1" dirty="0" smtClean="0"/>
              <a:t>Level-2 (L2) cache: </a:t>
            </a:r>
            <a:r>
              <a:rPr lang="en-GB" dirty="0" smtClean="0"/>
              <a:t> is located on separate high-speed memory chips next to the CPU, often built with SRAM IC’s. It’s called ‘</a:t>
            </a:r>
            <a:r>
              <a:rPr lang="en-GB" b="1" dirty="0" smtClean="0"/>
              <a:t>off-chip cache</a:t>
            </a:r>
            <a:r>
              <a:rPr lang="en-GB" dirty="0" smtClean="0"/>
              <a:t>’.</a:t>
            </a:r>
          </a:p>
          <a:p>
            <a:pPr algn="just"/>
            <a:r>
              <a:rPr lang="en-GB" dirty="0" smtClean="0"/>
              <a:t>Level-1 cache is faster and more expensive than Level-2 cache.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0211" y="5988734"/>
            <a:ext cx="724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</a:t>
            </a:r>
            <a:r>
              <a:rPr lang="en-GB" b="1" dirty="0">
                <a:solidFill>
                  <a:srgbClr val="FF0000"/>
                </a:solidFill>
              </a:rPr>
              <a:t>Hit </a:t>
            </a:r>
            <a:r>
              <a:rPr lang="en-GB" dirty="0">
                <a:solidFill>
                  <a:srgbClr val="FF0000"/>
                </a:solidFill>
              </a:rPr>
              <a:t>is counted if the desired data appears in either the L1 or the L2 cache.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4.1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21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94" y="1288888"/>
            <a:ext cx="9694688" cy="5432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6716" y="968991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Note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GB" dirty="0" smtClean="0">
                <a:solidFill>
                  <a:srgbClr val="FF0000"/>
                </a:solidFill>
              </a:rPr>
              <a:t> is 10</a:t>
            </a:r>
            <a:r>
              <a:rPr lang="en-GB" baseline="30000" dirty="0" smtClean="0">
                <a:solidFill>
                  <a:srgbClr val="FF0000"/>
                </a:solidFill>
              </a:rPr>
              <a:t>-6</a:t>
            </a:r>
            <a:endParaRPr lang="en-GB" baseline="30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07782" y="4137891"/>
            <a:ext cx="480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99309" y="4414982"/>
            <a:ext cx="6562436" cy="3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Purpose Registers (GPRs)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14520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fastest, smallest, and most expensive type of memory consists of the </a:t>
            </a:r>
            <a:r>
              <a:rPr lang="en-GB" u="sng" dirty="0" smtClean="0"/>
              <a:t>registers</a:t>
            </a:r>
            <a:r>
              <a:rPr lang="en-GB" dirty="0" smtClean="0"/>
              <a:t> internal to the processor called GPRs.</a:t>
            </a:r>
          </a:p>
          <a:p>
            <a:pPr algn="just"/>
            <a:r>
              <a:rPr lang="en-GB" dirty="0" smtClean="0"/>
              <a:t>A modern processor has typically 32 integer registers and 32 floating point registers. They are also called ‘register file’.</a:t>
            </a:r>
          </a:p>
          <a:p>
            <a:pPr algn="just"/>
            <a:r>
              <a:rPr lang="en-GB" u="sng" dirty="0" smtClean="0">
                <a:solidFill>
                  <a:srgbClr val="FF0000"/>
                </a:solidFill>
              </a:rPr>
              <a:t>Main memory</a:t>
            </a:r>
            <a:r>
              <a:rPr lang="en-GB" dirty="0" smtClean="0">
                <a:solidFill>
                  <a:srgbClr val="FF0000"/>
                </a:solidFill>
              </a:rPr>
              <a:t> is the internal memory, and each location in main memory has a unique address.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Main memory is usually extended with a higher-speed, smaller cache.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Cache is a device for staging the movement of data between main memory and processor register to improve performance.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All these memories are volatile, and use semiconductor technology.</a:t>
            </a:r>
          </a:p>
          <a:p>
            <a:pPr algn="just"/>
            <a:r>
              <a:rPr lang="en-GB" dirty="0" smtClean="0"/>
              <a:t>The cache is not visible to programmer, however registers are visible.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22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3111690"/>
            <a:ext cx="10515600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Secondary Memory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FF0000"/>
                </a:solidFill>
              </a:rPr>
              <a:t>Data are stored more permanently on external mass storage devices, of which the most common are hard disk and removable media.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External, non-volatile memory is also referred to as </a:t>
            </a:r>
            <a:r>
              <a:rPr lang="en-GB" b="1" dirty="0" smtClean="0">
                <a:solidFill>
                  <a:srgbClr val="FF0000"/>
                </a:solidFill>
              </a:rPr>
              <a:t>secondary memory</a:t>
            </a:r>
            <a:r>
              <a:rPr lang="en-GB" dirty="0" smtClean="0">
                <a:solidFill>
                  <a:srgbClr val="FF0000"/>
                </a:solidFill>
              </a:rPr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auxiliary memory.</a:t>
            </a:r>
            <a:endParaRPr lang="en-GB" dirty="0" smtClean="0">
              <a:solidFill>
                <a:srgbClr val="FF0000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These are used to store program and data files, and are usually visible to the programmer only in terms of files or records, as opposed to individual bytes or words.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Disk is also used to provide an extension to main memory known as </a:t>
            </a:r>
            <a:r>
              <a:rPr lang="en-GB" b="1" dirty="0" smtClean="0">
                <a:solidFill>
                  <a:srgbClr val="FF0000"/>
                </a:solidFill>
              </a:rPr>
              <a:t>virtual memory. </a:t>
            </a:r>
            <a:r>
              <a:rPr lang="en-GB" dirty="0" smtClean="0">
                <a:solidFill>
                  <a:srgbClr val="FF0000"/>
                </a:solidFill>
              </a:rPr>
              <a:t>(Will be taught later)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Other forms of secondary memory include optical disks.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577015" y="5964072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4.2 Cache Memory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5301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There is a relatively large and slow main memory together with a smaller, faster cache memory.</a:t>
            </a:r>
          </a:p>
          <a:p>
            <a:pPr algn="just"/>
            <a:r>
              <a:rPr lang="en-GB" u="sng" dirty="0" smtClean="0"/>
              <a:t>The cache contains a copy of portions of main memory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When the processor attempts to read a word of memory, a check is made to determine if the word is in the cache. If so, the word is delivered to the processor. (Cache Hit)</a:t>
            </a:r>
          </a:p>
          <a:p>
            <a:pPr algn="just"/>
            <a:r>
              <a:rPr lang="en-GB" dirty="0" smtClean="0"/>
              <a:t>If not, a block of main memory, consisting of some fixed number of words (k-words), is read into the cache and then the word is delivered to the processor. (data delivered in blocks due to </a:t>
            </a:r>
            <a:r>
              <a:rPr lang="en-GB" u="sng" dirty="0" smtClean="0"/>
              <a:t>locality of reference</a:t>
            </a:r>
            <a:r>
              <a:rPr lang="en-GB" dirty="0" smtClean="0"/>
              <a:t>)</a:t>
            </a:r>
          </a:p>
          <a:p>
            <a:pPr algn="just"/>
            <a:r>
              <a:rPr lang="en-GB" dirty="0" smtClean="0"/>
              <a:t>The cache connects to the processor via data, control &amp; address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4.3(a) Single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E.g. let level-2 memory contains all program instructions and data.</a:t>
            </a:r>
          </a:p>
          <a:p>
            <a:pPr algn="just"/>
            <a:r>
              <a:rPr lang="en-GB" dirty="0"/>
              <a:t>The current clusters can be temporarily placed in level-1.</a:t>
            </a:r>
          </a:p>
          <a:p>
            <a:pPr algn="just"/>
            <a:r>
              <a:rPr lang="en-GB" dirty="0"/>
              <a:t>From time to time, one of the clusters in level-1 will have to be swapped back to level-2 to make room for a new cluster coming in to level-1.</a:t>
            </a:r>
          </a:p>
          <a:p>
            <a:pPr algn="just"/>
            <a:r>
              <a:rPr lang="en-GB" dirty="0"/>
              <a:t>On average, however, most references will be to instructions and data contained in level-1 memory.</a:t>
            </a:r>
          </a:p>
          <a:p>
            <a:pPr algn="just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called </a:t>
            </a:r>
            <a:r>
              <a:rPr lang="en-GB" u="sng" dirty="0" smtClean="0">
                <a:solidFill>
                  <a:schemeClr val="bg1">
                    <a:lumMod val="95000"/>
                  </a:schemeClr>
                </a:solidFill>
              </a:rPr>
              <a:t>Temporal locality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4.3(b) Three-level Cache 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use multiple levels of cache, L1, L2 and L3.</a:t>
            </a:r>
          </a:p>
          <a:p>
            <a:r>
              <a:rPr lang="en-GB" dirty="0" smtClean="0"/>
              <a:t>The L2-cache is slower and typically larger than the L1-cache.</a:t>
            </a:r>
          </a:p>
          <a:p>
            <a:r>
              <a:rPr lang="en-GB" dirty="0" smtClean="0"/>
              <a:t>And the L3-cache is slower and typically larger than the L2-cache.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4" y="3333109"/>
            <a:ext cx="8254151" cy="302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5326" y="3631962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52796" y="381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16853" y="400129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Cache/Main Memory Mapping (Figure Next)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624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Main memory consists of up to 2</a:t>
            </a:r>
            <a:r>
              <a:rPr lang="en-GB" baseline="30000" dirty="0" smtClean="0"/>
              <a:t>n</a:t>
            </a:r>
            <a:r>
              <a:rPr lang="en-GB" dirty="0" smtClean="0"/>
              <a:t> addressable words, with each word having a unique n-bit address.</a:t>
            </a:r>
          </a:p>
          <a:p>
            <a:pPr algn="just"/>
            <a:r>
              <a:rPr lang="en-GB" dirty="0" smtClean="0"/>
              <a:t>For mapping purposes, this memory is considered to consist of a number of fixed-length blocks of </a:t>
            </a:r>
            <a:r>
              <a:rPr lang="en-GB" b="1" dirty="0" smtClean="0"/>
              <a:t>K</a:t>
            </a:r>
            <a:r>
              <a:rPr lang="en-GB" dirty="0" smtClean="0"/>
              <a:t>-words each.</a:t>
            </a:r>
          </a:p>
          <a:p>
            <a:pPr algn="just"/>
            <a:r>
              <a:rPr lang="en-GB" dirty="0" smtClean="0"/>
              <a:t>That is, there are </a:t>
            </a:r>
            <a:r>
              <a:rPr lang="en-GB" b="1" dirty="0" smtClean="0"/>
              <a:t>M</a:t>
            </a:r>
            <a:r>
              <a:rPr lang="en-GB" dirty="0" smtClean="0"/>
              <a:t> = 2</a:t>
            </a:r>
            <a:r>
              <a:rPr lang="en-GB" baseline="30000" dirty="0" smtClean="0"/>
              <a:t>n</a:t>
            </a:r>
            <a:r>
              <a:rPr lang="en-GB" dirty="0" smtClean="0"/>
              <a:t>/K blocks in main memory. (e.g. 1000/4 =250)</a:t>
            </a:r>
          </a:p>
          <a:p>
            <a:pPr algn="just"/>
            <a:r>
              <a:rPr lang="en-GB" dirty="0" smtClean="0"/>
              <a:t>The cache consists of </a:t>
            </a:r>
            <a:r>
              <a:rPr lang="en-GB" b="1" dirty="0" smtClean="0"/>
              <a:t>m</a:t>
            </a:r>
            <a:r>
              <a:rPr lang="en-GB" dirty="0"/>
              <a:t>-</a:t>
            </a:r>
            <a:r>
              <a:rPr lang="en-GB" dirty="0" smtClean="0"/>
              <a:t>blocks, called </a:t>
            </a:r>
            <a:r>
              <a:rPr lang="en-GB" b="1" dirty="0" smtClean="0"/>
              <a:t>lines.</a:t>
            </a:r>
            <a:r>
              <a:rPr lang="en-GB" dirty="0" smtClean="0"/>
              <a:t> (block resides in line)</a:t>
            </a:r>
            <a:endParaRPr lang="en-GB" b="1" dirty="0" smtClean="0"/>
          </a:p>
          <a:p>
            <a:pPr algn="just"/>
            <a:r>
              <a:rPr lang="en-GB" u="sng" dirty="0" smtClean="0"/>
              <a:t>Each line contains K-words</a:t>
            </a:r>
            <a:r>
              <a:rPr lang="en-GB" dirty="0" smtClean="0"/>
              <a:t> &amp; a </a:t>
            </a:r>
            <a:r>
              <a:rPr lang="en-GB" b="1" dirty="0" smtClean="0"/>
              <a:t>tag</a:t>
            </a:r>
            <a:r>
              <a:rPr lang="en-GB" dirty="0" smtClean="0"/>
              <a:t> </a:t>
            </a:r>
            <a:r>
              <a:rPr lang="en-GB" u="sng" dirty="0" smtClean="0"/>
              <a:t>which identifies a particular block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length of a line, not including tag, is the </a:t>
            </a:r>
            <a:r>
              <a:rPr lang="en-GB" b="1" dirty="0" smtClean="0"/>
              <a:t>line size.</a:t>
            </a:r>
            <a:endParaRPr lang="en-GB" dirty="0" smtClean="0"/>
          </a:p>
          <a:p>
            <a:pPr algn="just"/>
            <a:r>
              <a:rPr lang="en-GB" dirty="0" smtClean="0"/>
              <a:t>The line size may be as small as 32 bits, with each ‘word’ being a single byte; in this case the line size is 4 bytes or words.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4.4 Cache/Main Memory Structure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63" y="1270643"/>
            <a:ext cx="6774473" cy="54508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Lines VS Memory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cache lines are much less than main memory blocks (m&lt;&lt;M).</a:t>
            </a:r>
          </a:p>
          <a:p>
            <a:pPr algn="just"/>
            <a:r>
              <a:rPr lang="en-GB" dirty="0" smtClean="0"/>
              <a:t>So an individual line can not be permanently dedicated to a block.</a:t>
            </a:r>
          </a:p>
          <a:p>
            <a:pPr algn="just"/>
            <a:r>
              <a:rPr lang="en-GB" dirty="0" smtClean="0"/>
              <a:t>At any time, some subset of the blocks of memory resides in the cache. </a:t>
            </a:r>
          </a:p>
          <a:p>
            <a:pPr algn="just"/>
            <a:r>
              <a:rPr lang="en-GB" dirty="0" smtClean="0"/>
              <a:t>Which block is in a line is identified by a </a:t>
            </a:r>
            <a:r>
              <a:rPr lang="en-GB" u="sng" dirty="0" smtClean="0"/>
              <a:t>tag</a:t>
            </a:r>
            <a:r>
              <a:rPr lang="en-GB" dirty="0" smtClean="0"/>
              <a:t>. Which is a portion of the main memory address.</a:t>
            </a:r>
          </a:p>
          <a:p>
            <a:pPr algn="just"/>
            <a:r>
              <a:rPr lang="en-GB" dirty="0" smtClean="0"/>
              <a:t>If a word in a block of memory is read, that block is transferred to one of the lines of the cache.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7859683" y="5560291"/>
            <a:ext cx="951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Slide-21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memory</a:t>
            </a:r>
            <a:r>
              <a:rPr lang="en-GB" dirty="0" smtClean="0"/>
              <a:t> exhibits perhaps the widest range of type, technology, organization, performance and cost of any feature of a computer system.</a:t>
            </a:r>
          </a:p>
          <a:p>
            <a:pPr algn="just"/>
            <a:r>
              <a:rPr lang="en-GB" dirty="0" smtClean="0"/>
              <a:t>To satisfy the memory requirements of a computer system, the typical system is equipped with a hierarchy of memory subsystems.</a:t>
            </a:r>
          </a:p>
          <a:p>
            <a:pPr algn="just"/>
            <a:r>
              <a:rPr lang="en-GB" dirty="0" smtClean="0"/>
              <a:t>Because conventional (main) memory (RAM) is so much slower than the CPU, microcomputers have high-speed </a:t>
            </a:r>
            <a:r>
              <a:rPr lang="en-GB" b="1" dirty="0" smtClean="0"/>
              <a:t>cache memory</a:t>
            </a:r>
            <a:r>
              <a:rPr lang="en-GB" dirty="0" smtClean="0"/>
              <a:t> that holds the most recently used instructions and data.</a:t>
            </a:r>
          </a:p>
          <a:p>
            <a:pPr algn="just"/>
            <a:r>
              <a:rPr lang="en-GB" dirty="0" smtClean="0"/>
              <a:t>Whenever possible, the CPU reads from cache memory, giving programs a noticeable boost in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Read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997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processor generates the read address (RA) of a word to be read.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If the word is contained in the cache, it is delivered to the processor. (fast access)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Otherwise, the block containing that word is loaded into the cache, and the word is delivered to the processor.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80" y="669925"/>
            <a:ext cx="5705475" cy="568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6368" y="4367284"/>
            <a:ext cx="2266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These two operations </a:t>
            </a:r>
          </a:p>
          <a:p>
            <a:pPr algn="ctr"/>
            <a:r>
              <a:rPr lang="en-GB" dirty="0" smtClean="0"/>
              <a:t>occur in</a:t>
            </a:r>
          </a:p>
          <a:p>
            <a:pPr algn="ctr"/>
            <a:r>
              <a:rPr lang="en-GB" dirty="0" smtClean="0"/>
              <a:t>parallel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0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HIT and Cache MISS (Figure Next)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GB" dirty="0" smtClean="0"/>
              <a:t>The cache connects to the processor via data, control &amp; address lines.</a:t>
            </a:r>
          </a:p>
          <a:p>
            <a:pPr algn="just"/>
            <a:r>
              <a:rPr lang="en-GB" dirty="0" smtClean="0"/>
              <a:t>The data and address lines also attach to data and address buffers, which attach to a </a:t>
            </a:r>
            <a:r>
              <a:rPr lang="en-GB" u="sng" dirty="0" smtClean="0"/>
              <a:t>system bus</a:t>
            </a:r>
            <a:r>
              <a:rPr lang="en-GB" dirty="0" smtClean="0"/>
              <a:t> from which main memory is reached.</a:t>
            </a:r>
          </a:p>
          <a:p>
            <a:pPr algn="just"/>
            <a:r>
              <a:rPr lang="en-GB" dirty="0" smtClean="0"/>
              <a:t>When </a:t>
            </a:r>
            <a:r>
              <a:rPr lang="en-GB" b="1" dirty="0" smtClean="0"/>
              <a:t>cache hit</a:t>
            </a:r>
            <a:r>
              <a:rPr lang="en-GB" dirty="0" smtClean="0"/>
              <a:t> occurs, the data and address buffers are disabled and communications is </a:t>
            </a:r>
            <a:r>
              <a:rPr lang="en-GB" u="sng" dirty="0" smtClean="0"/>
              <a:t>only between processor and cache</a:t>
            </a:r>
            <a:r>
              <a:rPr lang="en-GB" dirty="0" smtClean="0"/>
              <a:t>, with </a:t>
            </a:r>
            <a:r>
              <a:rPr lang="en-GB" b="1" dirty="0" smtClean="0"/>
              <a:t>NO</a:t>
            </a:r>
            <a:r>
              <a:rPr lang="en-GB" dirty="0" smtClean="0"/>
              <a:t> system bus traffic. (CPU and Cache communicate through </a:t>
            </a:r>
            <a:r>
              <a:rPr lang="en-GB" b="1" dirty="0" smtClean="0"/>
              <a:t>Local bus</a:t>
            </a:r>
            <a:r>
              <a:rPr lang="en-GB" dirty="0" smtClean="0"/>
              <a:t>).</a:t>
            </a:r>
          </a:p>
          <a:p>
            <a:pPr algn="just"/>
            <a:r>
              <a:rPr lang="en-GB" dirty="0" smtClean="0"/>
              <a:t>When a </a:t>
            </a:r>
            <a:r>
              <a:rPr lang="en-GB" b="1" dirty="0" smtClean="0"/>
              <a:t>cache miss</a:t>
            </a:r>
            <a:r>
              <a:rPr lang="en-GB" dirty="0" smtClean="0"/>
              <a:t> occurs, the desired address are loaded onto the system bus and the </a:t>
            </a:r>
            <a:r>
              <a:rPr lang="en-GB" u="sng" dirty="0" smtClean="0"/>
              <a:t>word</a:t>
            </a:r>
            <a:r>
              <a:rPr lang="en-GB" dirty="0" smtClean="0"/>
              <a:t> is returned to both the cache &amp; processor.</a:t>
            </a:r>
          </a:p>
          <a:p>
            <a:pPr algn="just"/>
            <a:r>
              <a:rPr lang="en-GB" dirty="0" smtClean="0"/>
              <a:t>The cache is physically interposed between the processor and main memory for all data, address, and control lines.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83859" y="1434991"/>
            <a:ext cx="724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Hit </a:t>
            </a:r>
            <a:r>
              <a:rPr lang="en-GB" dirty="0"/>
              <a:t>is counted if the desired data appears in either the L1 or the L2 cache.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4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4.6 Typical Cache Organization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84" y="1326233"/>
            <a:ext cx="7919232" cy="53945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Problem (Cache)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Que.</a:t>
            </a:r>
            <a:r>
              <a:rPr lang="en-GB" dirty="0" smtClean="0"/>
              <a:t> If a direct mapped L1-cache has a hit-rate of 93%, a hit-time of 3ns. If an L2-cache is added with a hit-time of 25ns, a hit-rate of 65% and a miss penalty of 100ns, average memory access time is:</a:t>
            </a:r>
          </a:p>
          <a:p>
            <a:pPr marL="0" indent="0" algn="just">
              <a:buNone/>
            </a:pPr>
            <a:r>
              <a:rPr lang="en-GB" dirty="0" smtClean="0"/>
              <a:t>Answer: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18" y="3003047"/>
            <a:ext cx="8109382" cy="33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" y="491319"/>
            <a:ext cx="1290851" cy="5308979"/>
          </a:xfrm>
        </p:spPr>
        <p:txBody>
          <a:bodyPr vert="vert270"/>
          <a:lstStyle/>
          <a:p>
            <a:r>
              <a:rPr lang="en-GB" u="sng" dirty="0" smtClean="0"/>
              <a:t>Preparatory Questions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67" y="136525"/>
            <a:ext cx="10515600" cy="6721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Q1. What is the difference among </a:t>
            </a:r>
            <a:r>
              <a:rPr lang="en-GB" b="1" dirty="0" smtClean="0"/>
              <a:t>‘direct access, random </a:t>
            </a:r>
            <a:r>
              <a:rPr lang="en-GB" b="1" dirty="0"/>
              <a:t>access and </a:t>
            </a:r>
            <a:r>
              <a:rPr lang="en-GB" b="1" dirty="0" smtClean="0"/>
              <a:t>associative </a:t>
            </a:r>
            <a:r>
              <a:rPr lang="en-GB" b="1" dirty="0"/>
              <a:t>access’?  (Slide – 09 and 10)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Q2. What are the different parameters that affect the ‘performance’ of a computer memory? (Slide – 11 and 12)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Q3. What </a:t>
            </a:r>
            <a:r>
              <a:rPr lang="en-GB" b="1" dirty="0" smtClean="0"/>
              <a:t>are the ‘physical characteristics’ of memory? </a:t>
            </a:r>
            <a:r>
              <a:rPr lang="en-GB" b="1" dirty="0"/>
              <a:t>(Slide – 14)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Q4. What is the general relationship among ‘access time, memory cost and capacity’? (Slide – </a:t>
            </a:r>
            <a:r>
              <a:rPr lang="en-GB" b="1" dirty="0" smtClean="0"/>
              <a:t>16)</a:t>
            </a:r>
          </a:p>
          <a:p>
            <a:pPr marL="0" indent="0" algn="just">
              <a:buNone/>
            </a:pPr>
            <a:r>
              <a:rPr lang="en-GB" b="1" dirty="0" smtClean="0"/>
              <a:t>Q5. </a:t>
            </a:r>
            <a:r>
              <a:rPr lang="en-GB" b="1" dirty="0"/>
              <a:t>Why is the ‘principal of locality’ used in the design of cache memory? (Slide – 18)</a:t>
            </a:r>
            <a:endParaRPr lang="en-GB" dirty="0"/>
          </a:p>
          <a:p>
            <a:pPr marL="0" indent="0" algn="just">
              <a:buNone/>
            </a:pPr>
            <a:r>
              <a:rPr lang="en-GB" b="1" dirty="0" smtClean="0"/>
              <a:t>Q6. </a:t>
            </a:r>
            <a:r>
              <a:rPr lang="en-GB" b="1" dirty="0"/>
              <a:t>What is a ‘cache’ memory? What </a:t>
            </a:r>
            <a:r>
              <a:rPr lang="en-GB" b="1" dirty="0" smtClean="0"/>
              <a:t>do we use </a:t>
            </a:r>
            <a:r>
              <a:rPr lang="en-GB" b="1" dirty="0"/>
              <a:t>the two-levels of cache memory? (Slide – </a:t>
            </a:r>
            <a:r>
              <a:rPr lang="en-GB" b="1" dirty="0" smtClean="0"/>
              <a:t>19)</a:t>
            </a:r>
            <a:endParaRPr lang="en-GB" dirty="0"/>
          </a:p>
          <a:p>
            <a:pPr marL="0" indent="0" algn="just">
              <a:buNone/>
            </a:pPr>
            <a:r>
              <a:rPr lang="en-GB" b="1" dirty="0" smtClean="0"/>
              <a:t>Q7</a:t>
            </a:r>
            <a:r>
              <a:rPr lang="en-GB" b="1" dirty="0"/>
              <a:t>. What are the steps of a ‘cache Read operation’? (Slide – 30)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Q8. What is a ‘cache hit’ and a ‘cache miss’? </a:t>
            </a:r>
            <a:r>
              <a:rPr lang="en-GB" b="1" dirty="0" smtClean="0"/>
              <a:t>What </a:t>
            </a:r>
            <a:r>
              <a:rPr lang="en-GB" b="1" dirty="0"/>
              <a:t>happens when a </a:t>
            </a:r>
            <a:r>
              <a:rPr lang="en-GB" b="1" dirty="0" smtClean="0"/>
              <a:t>cache-miss </a:t>
            </a:r>
            <a:r>
              <a:rPr lang="en-GB" b="1" dirty="0"/>
              <a:t>occurs? </a:t>
            </a:r>
            <a:r>
              <a:rPr lang="en-GB" b="1" dirty="0" smtClean="0"/>
              <a:t>(Slide – 31)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400" b="1" dirty="0" smtClean="0"/>
              <a:t>Table 4.1 </a:t>
            </a:r>
            <a:r>
              <a:rPr lang="en-GB" sz="3400" dirty="0" smtClean="0"/>
              <a:t>Key Characteristics of Computer Memory Systems</a:t>
            </a:r>
            <a:endParaRPr lang="en-GB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5400" y="1270690"/>
            <a:ext cx="7281199" cy="55873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275998" y="3602680"/>
            <a:ext cx="1640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All these topics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Will be covered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 this Chapter.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8232" y="263910"/>
            <a:ext cx="189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Assignment-2</a:t>
            </a:r>
          </a:p>
        </p:txBody>
      </p:sp>
    </p:spTree>
    <p:extLst>
      <p:ext uri="{BB962C8B-B14F-4D97-AF65-F5344CB8AC3E}">
        <p14:creationId xmlns:p14="http://schemas.microsoft.com/office/powerpoint/2010/main" val="3154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Memory ‘Location’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pPr algn="just"/>
            <a:r>
              <a:rPr lang="en-GB" b="1" u="sng" dirty="0" smtClean="0"/>
              <a:t>Location</a:t>
            </a:r>
            <a:r>
              <a:rPr lang="en-GB" dirty="0" smtClean="0"/>
              <a:t> refers to whether memory is internal and external to the computer.</a:t>
            </a:r>
          </a:p>
          <a:p>
            <a:pPr algn="just"/>
            <a:r>
              <a:rPr lang="en-GB" dirty="0" smtClean="0"/>
              <a:t>‘</a:t>
            </a:r>
            <a:r>
              <a:rPr lang="en-GB" u="sng" dirty="0" smtClean="0"/>
              <a:t>Memory location</a:t>
            </a:r>
            <a:r>
              <a:rPr lang="en-GB" dirty="0" smtClean="0"/>
              <a:t>’ can be of two types: 1) Internal	2) External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Internal memory </a:t>
            </a:r>
            <a:r>
              <a:rPr lang="en-GB" dirty="0" smtClean="0"/>
              <a:t>is located inside the computer and is often equated with main memory (RAM). This memory refers to </a:t>
            </a:r>
            <a:r>
              <a:rPr lang="en-GB" b="1" dirty="0" smtClean="0"/>
              <a:t>chips/IC.</a:t>
            </a:r>
            <a:endParaRPr lang="en-GB" dirty="0" smtClean="0"/>
          </a:p>
          <a:p>
            <a:pPr algn="just"/>
            <a:r>
              <a:rPr lang="en-GB" dirty="0" smtClean="0"/>
              <a:t>‘Cache’ is another form of internal memory. For proper functioning.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External memory</a:t>
            </a:r>
            <a:r>
              <a:rPr lang="en-GB" dirty="0" smtClean="0"/>
              <a:t> consists of peripheral storage devices, such as          Hard disk, that are accessible to the processor via I/O Controllers.</a:t>
            </a:r>
          </a:p>
          <a:p>
            <a:pPr algn="just"/>
            <a:r>
              <a:rPr lang="en-GB" dirty="0" smtClean="0"/>
              <a:t>‘External memory’ is </a:t>
            </a:r>
            <a:r>
              <a:rPr lang="en-GB" dirty="0"/>
              <a:t>sometimes </a:t>
            </a:r>
            <a:r>
              <a:rPr lang="en-GB" dirty="0" smtClean="0"/>
              <a:t>called ‘secondary’</a:t>
            </a:r>
            <a:r>
              <a:rPr lang="en-GB" dirty="0"/>
              <a:t> </a:t>
            </a:r>
            <a:r>
              <a:rPr lang="en-GB" dirty="0" smtClean="0"/>
              <a:t>and is used for permanent </a:t>
            </a:r>
            <a:r>
              <a:rPr lang="en-GB" dirty="0"/>
              <a:t>storage of large quantities of </a:t>
            </a:r>
            <a:r>
              <a:rPr lang="en-GB" dirty="0" smtClean="0"/>
              <a:t>data on ‘magnetic disks/SSD’</a:t>
            </a:r>
            <a:r>
              <a:rPr lang="en-GB" sz="1200" b="1" dirty="0" smtClean="0"/>
              <a:t>.</a:t>
            </a:r>
            <a:endParaRPr lang="en-GB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Memory ‘Capacity’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internal memory</a:t>
            </a:r>
            <a:r>
              <a:rPr lang="en-GB" dirty="0" smtClean="0"/>
              <a:t>, this is typically expressed in terms of </a:t>
            </a:r>
            <a:r>
              <a:rPr lang="en-GB" b="1" dirty="0" smtClean="0"/>
              <a:t>bytes</a:t>
            </a:r>
            <a:r>
              <a:rPr lang="en-GB" dirty="0" smtClean="0"/>
              <a:t>        (1 byte = 8 bits) or </a:t>
            </a:r>
            <a:r>
              <a:rPr lang="en-GB" b="1" dirty="0" smtClean="0"/>
              <a:t>words</a:t>
            </a:r>
            <a:r>
              <a:rPr lang="en-GB" dirty="0" smtClean="0"/>
              <a:t> e.g. Kilo-bytes, mega-bytes, </a:t>
            </a:r>
            <a:r>
              <a:rPr lang="en-GB" dirty="0" err="1" smtClean="0"/>
              <a:t>giga</a:t>
            </a:r>
            <a:r>
              <a:rPr lang="en-GB" dirty="0" smtClean="0"/>
              <a:t>-bytes.</a:t>
            </a:r>
          </a:p>
          <a:p>
            <a:pPr algn="just"/>
            <a:r>
              <a:rPr lang="en-GB" dirty="0" smtClean="0"/>
              <a:t>Common word lengths are 8, 16, 32 and 64 bits.</a:t>
            </a:r>
          </a:p>
          <a:p>
            <a:pPr algn="just"/>
            <a:r>
              <a:rPr lang="en-GB" u="sng" dirty="0" smtClean="0"/>
              <a:t>External memory</a:t>
            </a:r>
            <a:r>
              <a:rPr lang="en-GB" dirty="0" smtClean="0"/>
              <a:t> capacity is typically expressed in terms of </a:t>
            </a:r>
            <a:r>
              <a:rPr lang="en-GB" b="1" dirty="0" smtClean="0"/>
              <a:t>bytes</a:t>
            </a:r>
            <a:r>
              <a:rPr lang="en-GB" dirty="0" smtClean="0"/>
              <a:t> e.g. hundreds of </a:t>
            </a:r>
            <a:r>
              <a:rPr lang="en-GB" dirty="0" err="1" smtClean="0"/>
              <a:t>giga</a:t>
            </a:r>
            <a:r>
              <a:rPr lang="en-GB" dirty="0" smtClean="0"/>
              <a:t>-bytes.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Note: The smallest addressable unit is ‘byte’.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‘Word’ in memory?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764"/>
            <a:ext cx="10515600" cy="443458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In memory, a </a:t>
            </a:r>
            <a:r>
              <a:rPr lang="en-GB" b="1" dirty="0" smtClean="0"/>
              <a:t>word</a:t>
            </a:r>
            <a:r>
              <a:rPr lang="en-GB" dirty="0"/>
              <a:t> is the natural unit of data used by a particular processor design. A word is a fixed-sized piece of </a:t>
            </a:r>
            <a:r>
              <a:rPr lang="en-GB" dirty="0" smtClean="0"/>
              <a:t>data handled </a:t>
            </a:r>
            <a:r>
              <a:rPr lang="en-GB" dirty="0"/>
              <a:t>as a unit by the instruction set or the hardware of the processor.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u="sng" dirty="0"/>
              <a:t>number of bits in a word</a:t>
            </a:r>
            <a:r>
              <a:rPr lang="en-GB" dirty="0"/>
              <a:t> (the </a:t>
            </a:r>
            <a:r>
              <a:rPr lang="en-GB" b="1" i="1" dirty="0"/>
              <a:t>word size</a:t>
            </a:r>
            <a:r>
              <a:rPr lang="en-GB" dirty="0"/>
              <a:t>, </a:t>
            </a:r>
            <a:r>
              <a:rPr lang="en-GB" b="1" i="1" dirty="0"/>
              <a:t>word width</a:t>
            </a:r>
            <a:r>
              <a:rPr lang="en-GB" dirty="0"/>
              <a:t>, or </a:t>
            </a:r>
            <a:r>
              <a:rPr lang="en-GB" b="1" i="1" dirty="0"/>
              <a:t>word length</a:t>
            </a:r>
            <a:r>
              <a:rPr lang="en-GB" dirty="0"/>
              <a:t>) is an important characteristic of any specific processor design or computer </a:t>
            </a:r>
            <a:r>
              <a:rPr lang="en-GB" dirty="0" smtClean="0"/>
              <a:t>architecture.</a:t>
            </a:r>
            <a:endParaRPr lang="en-GB" b="1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majority of the registers in a processor are usually word sized and the largest piece of data that can be transferred to and from the working memory in a single operation is a </a:t>
            </a:r>
            <a:r>
              <a:rPr lang="en-GB" u="sng" dirty="0" smtClean="0"/>
              <a:t>word</a:t>
            </a:r>
            <a:r>
              <a:rPr lang="en-GB" dirty="0" smtClean="0"/>
              <a:t>. </a:t>
            </a:r>
          </a:p>
          <a:p>
            <a:pPr algn="just"/>
            <a:r>
              <a:rPr lang="en-GB" dirty="0" smtClean="0"/>
              <a:t>Modern general </a:t>
            </a:r>
            <a:r>
              <a:rPr lang="en-GB" dirty="0"/>
              <a:t>purpose </a:t>
            </a:r>
            <a:r>
              <a:rPr lang="en-GB" dirty="0" smtClean="0"/>
              <a:t>computers/CPUs, Word is a 32 </a:t>
            </a:r>
            <a:r>
              <a:rPr lang="en-GB" dirty="0"/>
              <a:t>or 64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0" y="0"/>
            <a:ext cx="1428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Memory ‘Unit of Transfer’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smtClean="0"/>
              <a:t>Addressable units:</a:t>
            </a:r>
            <a:r>
              <a:rPr lang="en-GB" dirty="0" smtClean="0"/>
              <a:t> In some systems, the addressable unit is the word. However, many systems allow addressing at the byte level.</a:t>
            </a:r>
          </a:p>
          <a:p>
            <a:pPr algn="just"/>
            <a:r>
              <a:rPr lang="en-GB" dirty="0" smtClean="0"/>
              <a:t>The relationship between the length in </a:t>
            </a:r>
            <a:r>
              <a:rPr lang="en-GB" u="sng" dirty="0" smtClean="0"/>
              <a:t>bits A</a:t>
            </a:r>
            <a:r>
              <a:rPr lang="en-GB" dirty="0" smtClean="0"/>
              <a:t> of an </a:t>
            </a:r>
            <a:r>
              <a:rPr lang="en-GB" u="sng" dirty="0" smtClean="0"/>
              <a:t>address</a:t>
            </a:r>
            <a:r>
              <a:rPr lang="en-GB" dirty="0" smtClean="0"/>
              <a:t> and the </a:t>
            </a:r>
            <a:r>
              <a:rPr lang="en-GB" u="sng" dirty="0" smtClean="0"/>
              <a:t>number N of addressable units</a:t>
            </a:r>
            <a:r>
              <a:rPr lang="en-GB" dirty="0" smtClean="0"/>
              <a:t> is </a:t>
            </a:r>
            <a:r>
              <a:rPr lang="en-GB" b="1" dirty="0" smtClean="0"/>
              <a:t>2</a:t>
            </a:r>
            <a:r>
              <a:rPr lang="en-GB" b="1" baseline="30000" dirty="0" smtClean="0"/>
              <a:t>A</a:t>
            </a:r>
            <a:r>
              <a:rPr lang="en-GB" b="1" dirty="0" smtClean="0"/>
              <a:t> = N</a:t>
            </a:r>
            <a:r>
              <a:rPr lang="en-GB" dirty="0" smtClean="0"/>
              <a:t>. e.g. 2</a:t>
            </a:r>
            <a:r>
              <a:rPr lang="en-GB" baseline="30000" dirty="0" smtClean="0"/>
              <a:t>4</a:t>
            </a:r>
            <a:r>
              <a:rPr lang="en-GB" dirty="0" smtClean="0"/>
              <a:t> = 16 locations/words.</a:t>
            </a:r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internal memory</a:t>
            </a:r>
            <a:r>
              <a:rPr lang="en-GB" dirty="0" smtClean="0"/>
              <a:t>, the ‘unit of transfer’ is equal to the number of bytes read out of or written into memory at a time.</a:t>
            </a:r>
          </a:p>
          <a:p>
            <a:pPr algn="just"/>
            <a:r>
              <a:rPr lang="en-GB" dirty="0" smtClean="0"/>
              <a:t>This may be equal to the word length</a:t>
            </a:r>
            <a:r>
              <a:rPr lang="en-GB" dirty="0"/>
              <a:t>.</a:t>
            </a:r>
            <a:r>
              <a:rPr lang="en-GB" dirty="0" smtClean="0"/>
              <a:t> </a:t>
            </a:r>
          </a:p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external memory</a:t>
            </a:r>
            <a:r>
              <a:rPr lang="en-GB" dirty="0" smtClean="0"/>
              <a:t>, data are often transferred in much larger units than a word, and these are referred to as ‘blocks’. (multiples of word)</a:t>
            </a:r>
          </a:p>
          <a:p>
            <a:pPr algn="just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Memory ‘Method of Accessing’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Method of accessing</a:t>
            </a:r>
            <a:r>
              <a:rPr lang="en-GB" dirty="0" smtClean="0"/>
              <a:t> units of data. These include the following:</a:t>
            </a:r>
          </a:p>
          <a:p>
            <a:pPr marL="0" indent="0">
              <a:buNone/>
            </a:pPr>
            <a:r>
              <a:rPr lang="en-GB" dirty="0" smtClean="0"/>
              <a:t>1) Sequential access  2) Direct access	3) Random access	 4) Associative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Sequential access: </a:t>
            </a:r>
            <a:r>
              <a:rPr lang="en-GB" dirty="0" smtClean="0"/>
              <a:t>the access must be made in a </a:t>
            </a:r>
            <a:r>
              <a:rPr lang="en-GB" u="sng" dirty="0" smtClean="0"/>
              <a:t>specific linear sequence</a:t>
            </a:r>
            <a:r>
              <a:rPr lang="en-GB" dirty="0" smtClean="0"/>
              <a:t>, passing and rejecting each intermediate units of data.</a:t>
            </a:r>
          </a:p>
          <a:p>
            <a:pPr algn="just"/>
            <a:r>
              <a:rPr lang="en-GB" dirty="0" smtClean="0"/>
              <a:t>The time to access data is variably slow e.g. reading a ‘tape unit’.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Direct access:</a:t>
            </a:r>
            <a:r>
              <a:rPr lang="en-GB" dirty="0" smtClean="0"/>
              <a:t> The access is accomplished by </a:t>
            </a:r>
            <a:r>
              <a:rPr lang="en-GB" u="sng" dirty="0" smtClean="0"/>
              <a:t>block’s address</a:t>
            </a:r>
            <a:r>
              <a:rPr lang="en-GB" dirty="0" smtClean="0"/>
              <a:t> and to directly reach a general vicinity </a:t>
            </a:r>
            <a:r>
              <a:rPr lang="en-GB" u="sng" dirty="0" smtClean="0"/>
              <a:t>plus sequential searching</a:t>
            </a:r>
            <a:r>
              <a:rPr lang="en-GB" dirty="0" smtClean="0"/>
              <a:t> to reach the final location.</a:t>
            </a:r>
          </a:p>
          <a:p>
            <a:pPr algn="just"/>
            <a:r>
              <a:rPr lang="en-GB" dirty="0" smtClean="0"/>
              <a:t>Again, the data access time is variable, the examples are ‘disk units’.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2506</Words>
  <Application>Microsoft Office PowerPoint</Application>
  <PresentationFormat>Widescreen</PresentationFormat>
  <Paragraphs>245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Chapter No. 04 – Cache Memory (Part – 01)</vt:lpstr>
      <vt:lpstr>Topics to Cover</vt:lpstr>
      <vt:lpstr>Introduction</vt:lpstr>
      <vt:lpstr>Table 4.1 Key Characteristics of Computer Memory Systems</vt:lpstr>
      <vt:lpstr>1. Memory ‘Location’</vt:lpstr>
      <vt:lpstr>2. Memory ‘Capacity’</vt:lpstr>
      <vt:lpstr>What is a ‘Word’ in memory?</vt:lpstr>
      <vt:lpstr>3. Memory ‘Unit of Transfer’</vt:lpstr>
      <vt:lpstr>4. Memory ‘Method of Accessing’</vt:lpstr>
      <vt:lpstr>Method of Accessing (Continued)</vt:lpstr>
      <vt:lpstr>5. Memory ‘Performance’</vt:lpstr>
      <vt:lpstr>Performance (Continued)</vt:lpstr>
      <vt:lpstr>6. ‘Physical Types’ of Memory</vt:lpstr>
      <vt:lpstr>7. ‘Physical Characteristics’ of Memory</vt:lpstr>
      <vt:lpstr>Key Characteristics of Memory</vt:lpstr>
      <vt:lpstr>Trade-off Among ‘Memory Characteristics’</vt:lpstr>
      <vt:lpstr>Memory Hierarchy</vt:lpstr>
      <vt:lpstr>Principle of ‘Locality of Reference’</vt:lpstr>
      <vt:lpstr>Tips to Improve Data Access Time from Memory</vt:lpstr>
      <vt:lpstr>The Two Levels of Cache Memory</vt:lpstr>
      <vt:lpstr>Example 4.1</vt:lpstr>
      <vt:lpstr>General Purpose Registers (GPRs)</vt:lpstr>
      <vt:lpstr>Secondary Memory</vt:lpstr>
      <vt:lpstr>4.2 Cache Memory Principles</vt:lpstr>
      <vt:lpstr>Fig. 4.3(a) Single Cache</vt:lpstr>
      <vt:lpstr>Fig. 4.3(b) Three-level Cache Organization</vt:lpstr>
      <vt:lpstr>Cache/Main Memory Mapping (Figure Next)</vt:lpstr>
      <vt:lpstr>Fig. 4.4 Cache/Main Memory Structure</vt:lpstr>
      <vt:lpstr>Cache Lines VS Memory Blocks</vt:lpstr>
      <vt:lpstr>Cache Read Operation</vt:lpstr>
      <vt:lpstr>Cache HIT and Cache MISS (Figure Next)</vt:lpstr>
      <vt:lpstr>Fig. 4.6 Typical Cache Organization</vt:lpstr>
      <vt:lpstr>Numerical Problem (Cache)</vt:lpstr>
      <vt:lpstr>Preparatory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04 – Cache Memory</dc:title>
  <dc:creator>Asim Zaman</dc:creator>
  <cp:lastModifiedBy>user</cp:lastModifiedBy>
  <cp:revision>217</cp:revision>
  <dcterms:created xsi:type="dcterms:W3CDTF">2017-10-28T04:00:13Z</dcterms:created>
  <dcterms:modified xsi:type="dcterms:W3CDTF">2021-12-23T05:40:08Z</dcterms:modified>
</cp:coreProperties>
</file>