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handoutMasterIdLst>
    <p:handoutMasterId r:id="rId63"/>
  </p:handoutMasterIdLst>
  <p:sldIdLst>
    <p:sldId id="256" r:id="rId2"/>
    <p:sldId id="257" r:id="rId3"/>
    <p:sldId id="258" r:id="rId4"/>
    <p:sldId id="262" r:id="rId5"/>
    <p:sldId id="263" r:id="rId6"/>
    <p:sldId id="264" r:id="rId7"/>
    <p:sldId id="265" r:id="rId8"/>
    <p:sldId id="266" r:id="rId9"/>
    <p:sldId id="267" r:id="rId10"/>
    <p:sldId id="272" r:id="rId11"/>
    <p:sldId id="268" r:id="rId12"/>
    <p:sldId id="269" r:id="rId13"/>
    <p:sldId id="270" r:id="rId14"/>
    <p:sldId id="271" r:id="rId15"/>
    <p:sldId id="273" r:id="rId16"/>
    <p:sldId id="275" r:id="rId17"/>
    <p:sldId id="274" r:id="rId18"/>
    <p:sldId id="286" r:id="rId19"/>
    <p:sldId id="277" r:id="rId20"/>
    <p:sldId id="278" r:id="rId21"/>
    <p:sldId id="279" r:id="rId22"/>
    <p:sldId id="280" r:id="rId23"/>
    <p:sldId id="281" r:id="rId24"/>
    <p:sldId id="282" r:id="rId25"/>
    <p:sldId id="283" r:id="rId26"/>
    <p:sldId id="285" r:id="rId27"/>
    <p:sldId id="284" r:id="rId28"/>
    <p:sldId id="287" r:id="rId29"/>
    <p:sldId id="288" r:id="rId30"/>
    <p:sldId id="289" r:id="rId31"/>
    <p:sldId id="290" r:id="rId32"/>
    <p:sldId id="291" r:id="rId33"/>
    <p:sldId id="292" r:id="rId34"/>
    <p:sldId id="293" r:id="rId35"/>
    <p:sldId id="294" r:id="rId36"/>
    <p:sldId id="311" r:id="rId37"/>
    <p:sldId id="312" r:id="rId38"/>
    <p:sldId id="296" r:id="rId39"/>
    <p:sldId id="295" r:id="rId40"/>
    <p:sldId id="297" r:id="rId41"/>
    <p:sldId id="298" r:id="rId42"/>
    <p:sldId id="299" r:id="rId43"/>
    <p:sldId id="300" r:id="rId44"/>
    <p:sldId id="301" r:id="rId45"/>
    <p:sldId id="302" r:id="rId46"/>
    <p:sldId id="303" r:id="rId47"/>
    <p:sldId id="304" r:id="rId48"/>
    <p:sldId id="305" r:id="rId49"/>
    <p:sldId id="309" r:id="rId50"/>
    <p:sldId id="306" r:id="rId51"/>
    <p:sldId id="307" r:id="rId52"/>
    <p:sldId id="310" r:id="rId53"/>
    <p:sldId id="308" r:id="rId54"/>
    <p:sldId id="313" r:id="rId55"/>
    <p:sldId id="314" r:id="rId56"/>
    <p:sldId id="316" r:id="rId57"/>
    <p:sldId id="315" r:id="rId58"/>
    <p:sldId id="259" r:id="rId59"/>
    <p:sldId id="260" r:id="rId60"/>
    <p:sldId id="261" r:id="rId61"/>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im Zaman" initials="AZ" lastIdx="1" clrIdx="0">
    <p:extLst>
      <p:ext uri="{19B8F6BF-5375-455C-9EA6-DF929625EA0E}">
        <p15:presenceInfo xmlns:p15="http://schemas.microsoft.com/office/powerpoint/2012/main" userId="6c3190047b3ac4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3313" cy="341297"/>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622594" y="0"/>
            <a:ext cx="4303313" cy="341297"/>
          </a:xfrm>
          <a:prstGeom prst="rect">
            <a:avLst/>
          </a:prstGeom>
        </p:spPr>
        <p:txBody>
          <a:bodyPr vert="horz" lIns="91440" tIns="45720" rIns="91440" bIns="45720" rtlCol="0"/>
          <a:lstStyle>
            <a:lvl1pPr algn="r">
              <a:defRPr sz="1200"/>
            </a:lvl1pPr>
          </a:lstStyle>
          <a:p>
            <a:fld id="{A0EE9796-08D3-45CE-9AA5-436EBDB2E4D7}" type="datetimeFigureOut">
              <a:rPr lang="en-GB" smtClean="0"/>
              <a:t>29/12/2021</a:t>
            </a:fld>
            <a:endParaRPr lang="en-GB"/>
          </a:p>
        </p:txBody>
      </p:sp>
      <p:sp>
        <p:nvSpPr>
          <p:cNvPr id="4" name="Footer Placeholder 3"/>
          <p:cNvSpPr>
            <a:spLocks noGrp="1"/>
          </p:cNvSpPr>
          <p:nvPr>
            <p:ph type="ftr" sz="quarter" idx="2"/>
          </p:nvPr>
        </p:nvSpPr>
        <p:spPr>
          <a:xfrm>
            <a:off x="0" y="6456378"/>
            <a:ext cx="4303313" cy="34129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622594" y="6456378"/>
            <a:ext cx="4303313" cy="341297"/>
          </a:xfrm>
          <a:prstGeom prst="rect">
            <a:avLst/>
          </a:prstGeom>
        </p:spPr>
        <p:txBody>
          <a:bodyPr vert="horz" lIns="91440" tIns="45720" rIns="91440" bIns="45720" rtlCol="0" anchor="b"/>
          <a:lstStyle>
            <a:lvl1pPr algn="r">
              <a:defRPr sz="1200"/>
            </a:lvl1pPr>
          </a:lstStyle>
          <a:p>
            <a:fld id="{A689AD14-EB35-4F8D-9F1C-3C73812A0B79}" type="slidenum">
              <a:rPr lang="en-GB" smtClean="0"/>
              <a:t>‹#›</a:t>
            </a:fld>
            <a:endParaRPr lang="en-GB"/>
          </a:p>
        </p:txBody>
      </p:sp>
    </p:spTree>
    <p:extLst>
      <p:ext uri="{BB962C8B-B14F-4D97-AF65-F5344CB8AC3E}">
        <p14:creationId xmlns:p14="http://schemas.microsoft.com/office/powerpoint/2010/main" val="31459245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4106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41064"/>
          </a:xfrm>
          <a:prstGeom prst="rect">
            <a:avLst/>
          </a:prstGeom>
        </p:spPr>
        <p:txBody>
          <a:bodyPr vert="horz" lIns="91440" tIns="45720" rIns="91440" bIns="45720" rtlCol="0"/>
          <a:lstStyle>
            <a:lvl1pPr algn="r">
              <a:defRPr sz="1200"/>
            </a:lvl1pPr>
          </a:lstStyle>
          <a:p>
            <a:fld id="{686584D3-1DD0-4D90-AE1E-19CF17B0767B}" type="datetimeFigureOut">
              <a:rPr lang="en-GB" smtClean="0"/>
              <a:t>29/12/2021</a:t>
            </a:fld>
            <a:endParaRPr lang="en-GB"/>
          </a:p>
        </p:txBody>
      </p:sp>
      <p:sp>
        <p:nvSpPr>
          <p:cNvPr id="4" name="Slide Image Placeholder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1" y="6456612"/>
            <a:ext cx="4302231" cy="34106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2"/>
            <a:ext cx="4302231" cy="341063"/>
          </a:xfrm>
          <a:prstGeom prst="rect">
            <a:avLst/>
          </a:prstGeom>
        </p:spPr>
        <p:txBody>
          <a:bodyPr vert="horz" lIns="91440" tIns="45720" rIns="91440" bIns="45720" rtlCol="0" anchor="b"/>
          <a:lstStyle>
            <a:lvl1pPr algn="r">
              <a:defRPr sz="1200"/>
            </a:lvl1pPr>
          </a:lstStyle>
          <a:p>
            <a:fld id="{F01423DE-80D1-41FD-9727-A452A3608E3B}" type="slidenum">
              <a:rPr lang="en-GB" smtClean="0"/>
              <a:t>‹#›</a:t>
            </a:fld>
            <a:endParaRPr lang="en-GB"/>
          </a:p>
        </p:txBody>
      </p:sp>
    </p:spTree>
    <p:extLst>
      <p:ext uri="{BB962C8B-B14F-4D97-AF65-F5344CB8AC3E}">
        <p14:creationId xmlns:p14="http://schemas.microsoft.com/office/powerpoint/2010/main" val="2014468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01423DE-80D1-41FD-9727-A452A3608E3B}" type="slidenum">
              <a:rPr lang="en-GB" smtClean="0"/>
              <a:t>3</a:t>
            </a:fld>
            <a:endParaRPr lang="en-GB"/>
          </a:p>
        </p:txBody>
      </p:sp>
    </p:spTree>
    <p:extLst>
      <p:ext uri="{BB962C8B-B14F-4D97-AF65-F5344CB8AC3E}">
        <p14:creationId xmlns:p14="http://schemas.microsoft.com/office/powerpoint/2010/main" val="155925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01423DE-80D1-41FD-9727-A452A3608E3B}" type="slidenum">
              <a:rPr lang="en-GB" smtClean="0"/>
              <a:t>27</a:t>
            </a:fld>
            <a:endParaRPr lang="en-GB"/>
          </a:p>
        </p:txBody>
      </p:sp>
    </p:spTree>
    <p:extLst>
      <p:ext uri="{BB962C8B-B14F-4D97-AF65-F5344CB8AC3E}">
        <p14:creationId xmlns:p14="http://schemas.microsoft.com/office/powerpoint/2010/main" val="4014850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E73E0A4-E35B-4F63-8F22-D8A2169AC10E}" type="datetime1">
              <a:rPr lang="en-GB" smtClean="0"/>
              <a:t>29/12/2021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E233D1-13CE-414F-9203-7AFC6C750EE8}" type="slidenum">
              <a:rPr lang="en-GB" smtClean="0"/>
              <a:t>‹#›</a:t>
            </a:fld>
            <a:endParaRPr lang="en-GB"/>
          </a:p>
        </p:txBody>
      </p:sp>
    </p:spTree>
    <p:extLst>
      <p:ext uri="{BB962C8B-B14F-4D97-AF65-F5344CB8AC3E}">
        <p14:creationId xmlns:p14="http://schemas.microsoft.com/office/powerpoint/2010/main" val="2881291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F80B07C-55D6-443F-9F3F-623F62010CA1}" type="datetime1">
              <a:rPr lang="en-GB" smtClean="0"/>
              <a:t>29/12/2021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E233D1-13CE-414F-9203-7AFC6C750EE8}" type="slidenum">
              <a:rPr lang="en-GB" smtClean="0"/>
              <a:t>‹#›</a:t>
            </a:fld>
            <a:endParaRPr lang="en-GB"/>
          </a:p>
        </p:txBody>
      </p:sp>
    </p:spTree>
    <p:extLst>
      <p:ext uri="{BB962C8B-B14F-4D97-AF65-F5344CB8AC3E}">
        <p14:creationId xmlns:p14="http://schemas.microsoft.com/office/powerpoint/2010/main" val="3131806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7686CA3-8D2B-4307-B4B3-C8046C8574B7}" type="datetime1">
              <a:rPr lang="en-GB" smtClean="0"/>
              <a:t>29/12/2021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E233D1-13CE-414F-9203-7AFC6C750EE8}" type="slidenum">
              <a:rPr lang="en-GB" smtClean="0"/>
              <a:t>‹#›</a:t>
            </a:fld>
            <a:endParaRPr lang="en-GB"/>
          </a:p>
        </p:txBody>
      </p:sp>
    </p:spTree>
    <p:extLst>
      <p:ext uri="{BB962C8B-B14F-4D97-AF65-F5344CB8AC3E}">
        <p14:creationId xmlns:p14="http://schemas.microsoft.com/office/powerpoint/2010/main" val="1528648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CB186B6-7593-4F10-A04F-DE38AE1FB3C8}" type="datetime1">
              <a:rPr lang="en-GB" smtClean="0"/>
              <a:t>29/12/2021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E233D1-13CE-414F-9203-7AFC6C750EE8}" type="slidenum">
              <a:rPr lang="en-GB" smtClean="0"/>
              <a:t>‹#›</a:t>
            </a:fld>
            <a:endParaRPr lang="en-GB"/>
          </a:p>
        </p:txBody>
      </p:sp>
    </p:spTree>
    <p:extLst>
      <p:ext uri="{BB962C8B-B14F-4D97-AF65-F5344CB8AC3E}">
        <p14:creationId xmlns:p14="http://schemas.microsoft.com/office/powerpoint/2010/main" val="1042751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9687CD-92EE-40A7-8C7C-10D6766CB214}" type="datetime1">
              <a:rPr lang="en-GB" smtClean="0"/>
              <a:t>29/12/2021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E233D1-13CE-414F-9203-7AFC6C750EE8}" type="slidenum">
              <a:rPr lang="en-GB" smtClean="0"/>
              <a:t>‹#›</a:t>
            </a:fld>
            <a:endParaRPr lang="en-GB"/>
          </a:p>
        </p:txBody>
      </p:sp>
    </p:spTree>
    <p:extLst>
      <p:ext uri="{BB962C8B-B14F-4D97-AF65-F5344CB8AC3E}">
        <p14:creationId xmlns:p14="http://schemas.microsoft.com/office/powerpoint/2010/main" val="2485534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4ADB96C-BF52-4574-881F-333DF048C6AB}" type="datetime1">
              <a:rPr lang="en-GB" smtClean="0"/>
              <a:t>29/12/2021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AE233D1-13CE-414F-9203-7AFC6C750EE8}" type="slidenum">
              <a:rPr lang="en-GB" smtClean="0"/>
              <a:t>‹#›</a:t>
            </a:fld>
            <a:endParaRPr lang="en-GB"/>
          </a:p>
        </p:txBody>
      </p:sp>
    </p:spTree>
    <p:extLst>
      <p:ext uri="{BB962C8B-B14F-4D97-AF65-F5344CB8AC3E}">
        <p14:creationId xmlns:p14="http://schemas.microsoft.com/office/powerpoint/2010/main" val="381279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BDE41F2-1053-4C20-8CC0-4545D7CFB12D}" type="datetime1">
              <a:rPr lang="en-GB" smtClean="0"/>
              <a:t>29/12/2021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AE233D1-13CE-414F-9203-7AFC6C750EE8}" type="slidenum">
              <a:rPr lang="en-GB" smtClean="0"/>
              <a:t>‹#›</a:t>
            </a:fld>
            <a:endParaRPr lang="en-GB"/>
          </a:p>
        </p:txBody>
      </p:sp>
    </p:spTree>
    <p:extLst>
      <p:ext uri="{BB962C8B-B14F-4D97-AF65-F5344CB8AC3E}">
        <p14:creationId xmlns:p14="http://schemas.microsoft.com/office/powerpoint/2010/main" val="1504864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87DC7A1-0DED-48AF-A322-0BA9F0592D0F}" type="datetime1">
              <a:rPr lang="en-GB" smtClean="0"/>
              <a:t>29/12/2021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AE233D1-13CE-414F-9203-7AFC6C750EE8}" type="slidenum">
              <a:rPr lang="en-GB" smtClean="0"/>
              <a:t>‹#›</a:t>
            </a:fld>
            <a:endParaRPr lang="en-GB"/>
          </a:p>
        </p:txBody>
      </p:sp>
    </p:spTree>
    <p:extLst>
      <p:ext uri="{BB962C8B-B14F-4D97-AF65-F5344CB8AC3E}">
        <p14:creationId xmlns:p14="http://schemas.microsoft.com/office/powerpoint/2010/main" val="3749429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5D22DA-360E-48F7-BF56-09A7CBF5154D}" type="datetime1">
              <a:rPr lang="en-GB" smtClean="0"/>
              <a:t>29/12/2021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AE233D1-13CE-414F-9203-7AFC6C750EE8}" type="slidenum">
              <a:rPr lang="en-GB" smtClean="0"/>
              <a:t>‹#›</a:t>
            </a:fld>
            <a:endParaRPr lang="en-GB"/>
          </a:p>
        </p:txBody>
      </p:sp>
    </p:spTree>
    <p:extLst>
      <p:ext uri="{BB962C8B-B14F-4D97-AF65-F5344CB8AC3E}">
        <p14:creationId xmlns:p14="http://schemas.microsoft.com/office/powerpoint/2010/main" val="3188405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E951DA-A04C-4A97-AA05-33926BF81584}" type="datetime1">
              <a:rPr lang="en-GB" smtClean="0"/>
              <a:t>29/12/2021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AE233D1-13CE-414F-9203-7AFC6C750EE8}" type="slidenum">
              <a:rPr lang="en-GB" smtClean="0"/>
              <a:t>‹#›</a:t>
            </a:fld>
            <a:endParaRPr lang="en-GB"/>
          </a:p>
        </p:txBody>
      </p:sp>
    </p:spTree>
    <p:extLst>
      <p:ext uri="{BB962C8B-B14F-4D97-AF65-F5344CB8AC3E}">
        <p14:creationId xmlns:p14="http://schemas.microsoft.com/office/powerpoint/2010/main" val="3347408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0ECCE3-3254-45F1-A923-EBD1AC9A81A5}" type="datetime1">
              <a:rPr lang="en-GB" smtClean="0"/>
              <a:t>29/12/2021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AE233D1-13CE-414F-9203-7AFC6C750EE8}" type="slidenum">
              <a:rPr lang="en-GB" smtClean="0"/>
              <a:t>‹#›</a:t>
            </a:fld>
            <a:endParaRPr lang="en-GB"/>
          </a:p>
        </p:txBody>
      </p:sp>
    </p:spTree>
    <p:extLst>
      <p:ext uri="{BB962C8B-B14F-4D97-AF65-F5344CB8AC3E}">
        <p14:creationId xmlns:p14="http://schemas.microsoft.com/office/powerpoint/2010/main" val="2926620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ABBD95-6123-4F04-BC76-0167DFDDCEBC}" type="datetime1">
              <a:rPr lang="en-GB" smtClean="0"/>
              <a:t>29/12/2021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233D1-13CE-414F-9203-7AFC6C750EE8}" type="slidenum">
              <a:rPr lang="en-GB" smtClean="0"/>
              <a:t>‹#›</a:t>
            </a:fld>
            <a:endParaRPr lang="en-GB"/>
          </a:p>
        </p:txBody>
      </p:sp>
    </p:spTree>
    <p:extLst>
      <p:ext uri="{BB962C8B-B14F-4D97-AF65-F5344CB8AC3E}">
        <p14:creationId xmlns:p14="http://schemas.microsoft.com/office/powerpoint/2010/main" val="423045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Chapter No. 04 – Cache Memory (Part – 02)</a:t>
            </a:r>
            <a:endParaRPr lang="en-GB" dirty="0"/>
          </a:p>
        </p:txBody>
      </p:sp>
      <p:sp>
        <p:nvSpPr>
          <p:cNvPr id="3" name="Subtitle 2"/>
          <p:cNvSpPr>
            <a:spLocks noGrp="1"/>
          </p:cNvSpPr>
          <p:nvPr>
            <p:ph type="subTitle" idx="1"/>
          </p:nvPr>
        </p:nvSpPr>
        <p:spPr/>
        <p:txBody>
          <a:bodyPr/>
          <a:lstStyle/>
          <a:p>
            <a:r>
              <a:rPr lang="en-GB" dirty="0" smtClean="0"/>
              <a:t>Lecture – 09</a:t>
            </a:r>
          </a:p>
          <a:p>
            <a:r>
              <a:rPr lang="en-GB" dirty="0" smtClean="0"/>
              <a:t>17-04-2018</a:t>
            </a:r>
          </a:p>
          <a:p>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1</a:t>
            </a:fld>
            <a:endParaRPr lang="en-GB"/>
          </a:p>
        </p:txBody>
      </p:sp>
    </p:spTree>
    <p:extLst>
      <p:ext uri="{BB962C8B-B14F-4D97-AF65-F5344CB8AC3E}">
        <p14:creationId xmlns:p14="http://schemas.microsoft.com/office/powerpoint/2010/main" val="15934309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Direct Mapping</a:t>
            </a:r>
            <a:endParaRPr lang="en-GB" dirty="0"/>
          </a:p>
        </p:txBody>
      </p:sp>
      <p:sp>
        <p:nvSpPr>
          <p:cNvPr id="3" name="Content Placeholder 2"/>
          <p:cNvSpPr>
            <a:spLocks noGrp="1"/>
          </p:cNvSpPr>
          <p:nvPr>
            <p:ph idx="1"/>
          </p:nvPr>
        </p:nvSpPr>
        <p:spPr/>
        <p:txBody>
          <a:bodyPr/>
          <a:lstStyle/>
          <a:p>
            <a:pPr algn="just"/>
            <a:r>
              <a:rPr lang="en-GB" dirty="0" smtClean="0"/>
              <a:t>In ‘Direct Mapping’, the blocks of main-memory are assigned to lines of the cache as follows:</a:t>
            </a:r>
          </a:p>
          <a:p>
            <a:pPr algn="just"/>
            <a:endParaRPr lang="en-GB" dirty="0"/>
          </a:p>
          <a:p>
            <a:pPr algn="just"/>
            <a:endParaRPr lang="en-GB" dirty="0" smtClean="0"/>
          </a:p>
          <a:p>
            <a:pPr algn="just"/>
            <a:endParaRPr lang="en-GB" dirty="0"/>
          </a:p>
          <a:p>
            <a:pPr algn="just"/>
            <a:endParaRPr lang="en-GB" dirty="0" smtClean="0"/>
          </a:p>
          <a:p>
            <a:pPr algn="just"/>
            <a:endParaRPr lang="en-GB" dirty="0"/>
          </a:p>
          <a:p>
            <a:pPr algn="just"/>
            <a:r>
              <a:rPr lang="en-GB" dirty="0" smtClean="0"/>
              <a:t>The use of a portion of the address (</a:t>
            </a:r>
            <a:r>
              <a:rPr lang="en-GB" b="1" dirty="0" smtClean="0"/>
              <a:t>r-bits</a:t>
            </a:r>
            <a:r>
              <a:rPr lang="en-GB" dirty="0" smtClean="0"/>
              <a:t>) as a line number provides a unique mapping of each block of main-memory into the cache.</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10</a:t>
            </a:fld>
            <a:endParaRPr lang="en-GB"/>
          </a:p>
        </p:txBody>
      </p:sp>
      <p:pic>
        <p:nvPicPr>
          <p:cNvPr id="5" name="Picture 4"/>
          <p:cNvPicPr>
            <a:picLocks noChangeAspect="1"/>
          </p:cNvPicPr>
          <p:nvPr/>
        </p:nvPicPr>
        <p:blipFill>
          <a:blip r:embed="rId2"/>
          <a:stretch>
            <a:fillRect/>
          </a:stretch>
        </p:blipFill>
        <p:spPr>
          <a:xfrm>
            <a:off x="2745367" y="2692649"/>
            <a:ext cx="6701265" cy="2382672"/>
          </a:xfrm>
          <a:prstGeom prst="rect">
            <a:avLst/>
          </a:prstGeom>
        </p:spPr>
      </p:pic>
      <p:sp>
        <p:nvSpPr>
          <p:cNvPr id="6" name="TextBox 5"/>
          <p:cNvSpPr txBox="1"/>
          <p:nvPr/>
        </p:nvSpPr>
        <p:spPr>
          <a:xfrm>
            <a:off x="7504592" y="3316406"/>
            <a:ext cx="1106008" cy="369332"/>
          </a:xfrm>
          <a:prstGeom prst="rect">
            <a:avLst/>
          </a:prstGeom>
          <a:noFill/>
        </p:spPr>
        <p:txBody>
          <a:bodyPr wrap="none" rtlCol="0">
            <a:spAutoFit/>
          </a:bodyPr>
          <a:lstStyle/>
          <a:p>
            <a:r>
              <a:rPr lang="en-GB" dirty="0" smtClean="0"/>
              <a:t>(Tag field)</a:t>
            </a:r>
            <a:endParaRPr lang="en-GB" dirty="0"/>
          </a:p>
        </p:txBody>
      </p:sp>
    </p:spTree>
    <p:extLst>
      <p:ext uri="{BB962C8B-B14F-4D97-AF65-F5344CB8AC3E}">
        <p14:creationId xmlns:p14="http://schemas.microsoft.com/office/powerpoint/2010/main" val="2244300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0849"/>
            <a:ext cx="10515600" cy="4351338"/>
          </a:xfrm>
        </p:spPr>
        <p:txBody>
          <a:bodyPr/>
          <a:lstStyle/>
          <a:p>
            <a:r>
              <a:rPr lang="en-GB" dirty="0" smtClean="0"/>
              <a:t>Figure shows the mapping for the first </a:t>
            </a:r>
            <a:r>
              <a:rPr lang="en-GB" b="1" dirty="0" smtClean="0"/>
              <a:t>m</a:t>
            </a:r>
            <a:r>
              <a:rPr lang="en-GB" dirty="0"/>
              <a:t>-</a:t>
            </a:r>
            <a:r>
              <a:rPr lang="en-GB" dirty="0" smtClean="0"/>
              <a:t>blocks of main memory.</a:t>
            </a:r>
          </a:p>
          <a:p>
            <a:r>
              <a:rPr lang="en-GB" dirty="0" smtClean="0"/>
              <a:t>Each block of main memory maps into one unique line of the cache.</a:t>
            </a:r>
          </a:p>
          <a:p>
            <a:pPr algn="just"/>
            <a:r>
              <a:rPr lang="en-GB" dirty="0" smtClean="0"/>
              <a:t>The next </a:t>
            </a:r>
            <a:r>
              <a:rPr lang="en-GB" b="1" dirty="0" smtClean="0"/>
              <a:t>m</a:t>
            </a:r>
            <a:r>
              <a:rPr lang="en-GB" dirty="0"/>
              <a:t>-</a:t>
            </a:r>
            <a:r>
              <a:rPr lang="en-GB" dirty="0" smtClean="0"/>
              <a:t>blocks of main memory map into the cache in the same fashion; that is, block </a:t>
            </a:r>
            <a:r>
              <a:rPr lang="en-GB" b="1" dirty="0" err="1" smtClean="0"/>
              <a:t>B</a:t>
            </a:r>
            <a:r>
              <a:rPr lang="en-GB" b="1" baseline="-25000" dirty="0" err="1" smtClean="0"/>
              <a:t>m</a:t>
            </a:r>
            <a:r>
              <a:rPr lang="en-GB" dirty="0" smtClean="0"/>
              <a:t> of main memory maps into line </a:t>
            </a:r>
            <a:r>
              <a:rPr lang="en-GB" b="1" dirty="0" smtClean="0"/>
              <a:t>L</a:t>
            </a:r>
            <a:r>
              <a:rPr lang="en-GB" b="1" baseline="-25000" dirty="0" smtClean="0"/>
              <a:t>0</a:t>
            </a:r>
            <a:r>
              <a:rPr lang="en-GB" dirty="0" smtClean="0"/>
              <a:t> of cache, block </a:t>
            </a:r>
            <a:r>
              <a:rPr lang="en-GB" b="1" dirty="0" smtClean="0"/>
              <a:t>B</a:t>
            </a:r>
            <a:r>
              <a:rPr lang="en-GB" b="1" baseline="-25000" dirty="0" smtClean="0"/>
              <a:t>m+1</a:t>
            </a:r>
            <a:r>
              <a:rPr lang="en-GB" dirty="0" smtClean="0"/>
              <a:t> maps into line </a:t>
            </a:r>
            <a:r>
              <a:rPr lang="en-GB" b="1" dirty="0" smtClean="0"/>
              <a:t>L</a:t>
            </a:r>
            <a:r>
              <a:rPr lang="en-GB" b="1" baseline="-25000" dirty="0" smtClean="0"/>
              <a:t>1</a:t>
            </a:r>
            <a:r>
              <a:rPr lang="en-GB" dirty="0" smtClean="0"/>
              <a:t>, and so on.</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11</a:t>
            </a:fld>
            <a:endParaRPr lang="en-GB"/>
          </a:p>
        </p:txBody>
      </p:sp>
      <p:pic>
        <p:nvPicPr>
          <p:cNvPr id="5" name="Picture 4"/>
          <p:cNvPicPr>
            <a:picLocks noChangeAspect="1"/>
          </p:cNvPicPr>
          <p:nvPr/>
        </p:nvPicPr>
        <p:blipFill>
          <a:blip r:embed="rId2"/>
          <a:stretch>
            <a:fillRect/>
          </a:stretch>
        </p:blipFill>
        <p:spPr>
          <a:xfrm>
            <a:off x="2450747" y="2729055"/>
            <a:ext cx="7290506" cy="3992420"/>
          </a:xfrm>
          <a:prstGeom prst="rect">
            <a:avLst/>
          </a:prstGeom>
        </p:spPr>
      </p:pic>
    </p:spTree>
    <p:extLst>
      <p:ext uri="{BB962C8B-B14F-4D97-AF65-F5344CB8AC3E}">
        <p14:creationId xmlns:p14="http://schemas.microsoft.com/office/powerpoint/2010/main" val="1690717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Direct Mapping (Figure Next Slide)</a:t>
            </a:r>
            <a:endParaRPr lang="en-GB" dirty="0"/>
          </a:p>
        </p:txBody>
      </p:sp>
      <p:sp>
        <p:nvSpPr>
          <p:cNvPr id="3" name="Content Placeholder 2"/>
          <p:cNvSpPr>
            <a:spLocks noGrp="1"/>
          </p:cNvSpPr>
          <p:nvPr>
            <p:ph idx="1"/>
          </p:nvPr>
        </p:nvSpPr>
        <p:spPr/>
        <p:txBody>
          <a:bodyPr/>
          <a:lstStyle/>
          <a:p>
            <a:pPr algn="just"/>
            <a:r>
              <a:rPr lang="en-GB" dirty="0" smtClean="0"/>
              <a:t>For purpose of cache access, each main-memory address can be viewed as consisting of three fields.</a:t>
            </a:r>
          </a:p>
          <a:p>
            <a:pPr algn="just"/>
            <a:r>
              <a:rPr lang="en-GB" dirty="0" smtClean="0"/>
              <a:t>The least significant </a:t>
            </a:r>
            <a:r>
              <a:rPr lang="en-GB" b="1" dirty="0" smtClean="0"/>
              <a:t>w</a:t>
            </a:r>
            <a:r>
              <a:rPr lang="en-GB" dirty="0" smtClean="0"/>
              <a:t>-bits identify a unique </a:t>
            </a:r>
            <a:r>
              <a:rPr lang="en-GB" b="1" dirty="0" smtClean="0"/>
              <a:t>word</a:t>
            </a:r>
            <a:r>
              <a:rPr lang="en-GB" dirty="0" smtClean="0"/>
              <a:t> or </a:t>
            </a:r>
            <a:r>
              <a:rPr lang="en-GB" b="1" dirty="0" smtClean="0"/>
              <a:t>byte</a:t>
            </a:r>
            <a:r>
              <a:rPr lang="en-GB" dirty="0" smtClean="0"/>
              <a:t> within a </a:t>
            </a:r>
            <a:r>
              <a:rPr lang="en-GB" i="1" dirty="0" smtClean="0"/>
              <a:t>block</a:t>
            </a:r>
            <a:r>
              <a:rPr lang="en-GB" dirty="0" smtClean="0"/>
              <a:t> of main-memory. (The address is at the </a:t>
            </a:r>
            <a:r>
              <a:rPr lang="en-GB" i="1" dirty="0" smtClean="0"/>
              <a:t>byte</a:t>
            </a:r>
            <a:r>
              <a:rPr lang="en-GB" dirty="0" smtClean="0"/>
              <a:t> level)</a:t>
            </a:r>
          </a:p>
          <a:p>
            <a:pPr algn="just"/>
            <a:r>
              <a:rPr lang="en-GB" dirty="0" smtClean="0"/>
              <a:t>The remaining </a:t>
            </a:r>
            <a:r>
              <a:rPr lang="en-GB" b="1" dirty="0" smtClean="0"/>
              <a:t>s</a:t>
            </a:r>
            <a:r>
              <a:rPr lang="en-GB" dirty="0" smtClean="0"/>
              <a:t>-bits specify one of the </a:t>
            </a:r>
            <a:r>
              <a:rPr lang="en-GB" b="1" dirty="0" smtClean="0"/>
              <a:t>2</a:t>
            </a:r>
            <a:r>
              <a:rPr lang="en-GB" b="1" baseline="30000" dirty="0" smtClean="0"/>
              <a:t>s</a:t>
            </a:r>
            <a:r>
              <a:rPr lang="en-GB" dirty="0" smtClean="0"/>
              <a:t>-blocks of main-memory.</a:t>
            </a:r>
          </a:p>
          <a:p>
            <a:pPr algn="just"/>
            <a:r>
              <a:rPr lang="en-GB" dirty="0" smtClean="0"/>
              <a:t>The cache logic interprets these </a:t>
            </a:r>
            <a:r>
              <a:rPr lang="en-GB" b="1" dirty="0" smtClean="0"/>
              <a:t>s</a:t>
            </a:r>
            <a:r>
              <a:rPr lang="en-GB" dirty="0" smtClean="0"/>
              <a:t>-bits as a </a:t>
            </a:r>
            <a:r>
              <a:rPr lang="en-GB" b="1" dirty="0" smtClean="0"/>
              <a:t>tag</a:t>
            </a:r>
            <a:r>
              <a:rPr lang="en-GB" dirty="0" smtClean="0"/>
              <a:t> of </a:t>
            </a:r>
            <a:r>
              <a:rPr lang="en-GB" b="1" dirty="0" smtClean="0"/>
              <a:t>s – r</a:t>
            </a:r>
            <a:r>
              <a:rPr lang="en-GB" dirty="0" smtClean="0"/>
              <a:t> bits (most significant portion) and a </a:t>
            </a:r>
            <a:r>
              <a:rPr lang="en-GB" b="1" dirty="0" smtClean="0"/>
              <a:t>line</a:t>
            </a:r>
            <a:r>
              <a:rPr lang="en-GB" dirty="0" smtClean="0"/>
              <a:t> field of </a:t>
            </a:r>
            <a:r>
              <a:rPr lang="en-GB" b="1" dirty="0" smtClean="0"/>
              <a:t>r</a:t>
            </a:r>
            <a:r>
              <a:rPr lang="en-GB" dirty="0" smtClean="0"/>
              <a:t>-bits.</a:t>
            </a:r>
          </a:p>
          <a:p>
            <a:pPr algn="just"/>
            <a:r>
              <a:rPr lang="en-GB" dirty="0" smtClean="0"/>
              <a:t>The ‘line field’ identifies one of the </a:t>
            </a:r>
            <a:r>
              <a:rPr lang="en-GB" b="1" dirty="0" smtClean="0"/>
              <a:t>m = 2</a:t>
            </a:r>
            <a:r>
              <a:rPr lang="en-GB" b="1" baseline="30000" dirty="0" smtClean="0"/>
              <a:t>r</a:t>
            </a:r>
            <a:r>
              <a:rPr lang="en-GB" dirty="0" smtClean="0"/>
              <a:t> lines of the cache.</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12</a:t>
            </a:fld>
            <a:endParaRPr lang="en-GB"/>
          </a:p>
        </p:txBody>
      </p:sp>
      <p:pic>
        <p:nvPicPr>
          <p:cNvPr id="5" name="Picture 4"/>
          <p:cNvPicPr>
            <a:picLocks noChangeAspect="1"/>
          </p:cNvPicPr>
          <p:nvPr/>
        </p:nvPicPr>
        <p:blipFill>
          <a:blip r:embed="rId2"/>
          <a:stretch>
            <a:fillRect/>
          </a:stretch>
        </p:blipFill>
        <p:spPr>
          <a:xfrm>
            <a:off x="9205875" y="185738"/>
            <a:ext cx="2833725" cy="1639887"/>
          </a:xfrm>
          <a:prstGeom prst="rect">
            <a:avLst/>
          </a:prstGeom>
        </p:spPr>
      </p:pic>
      <p:sp>
        <p:nvSpPr>
          <p:cNvPr id="6" name="TextBox 5"/>
          <p:cNvSpPr txBox="1"/>
          <p:nvPr/>
        </p:nvSpPr>
        <p:spPr>
          <a:xfrm>
            <a:off x="8434316" y="365125"/>
            <a:ext cx="1179618" cy="369332"/>
          </a:xfrm>
          <a:prstGeom prst="rect">
            <a:avLst/>
          </a:prstGeom>
          <a:noFill/>
        </p:spPr>
        <p:txBody>
          <a:bodyPr wrap="none" rtlCol="0">
            <a:spAutoFit/>
          </a:bodyPr>
          <a:lstStyle/>
          <a:p>
            <a:r>
              <a:rPr lang="en-GB" dirty="0" smtClean="0"/>
              <a:t>See ‘s-bits’</a:t>
            </a:r>
            <a:endParaRPr lang="en-GB" dirty="0"/>
          </a:p>
        </p:txBody>
      </p:sp>
    </p:spTree>
    <p:extLst>
      <p:ext uri="{BB962C8B-B14F-4D97-AF65-F5344CB8AC3E}">
        <p14:creationId xmlns:p14="http://schemas.microsoft.com/office/powerpoint/2010/main" val="30594014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547679" y="211493"/>
            <a:ext cx="9545725" cy="6509982"/>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13</a:t>
            </a:fld>
            <a:endParaRPr lang="en-GB"/>
          </a:p>
        </p:txBody>
      </p:sp>
      <p:sp>
        <p:nvSpPr>
          <p:cNvPr id="6" name="TextBox 5"/>
          <p:cNvSpPr txBox="1"/>
          <p:nvPr/>
        </p:nvSpPr>
        <p:spPr>
          <a:xfrm>
            <a:off x="11093404" y="1487606"/>
            <a:ext cx="915122" cy="369332"/>
          </a:xfrm>
          <a:prstGeom prst="rect">
            <a:avLst/>
          </a:prstGeom>
          <a:noFill/>
        </p:spPr>
        <p:txBody>
          <a:bodyPr wrap="none" rtlCol="0">
            <a:spAutoFit/>
          </a:bodyPr>
          <a:lstStyle/>
          <a:p>
            <a:r>
              <a:rPr lang="en-GB" dirty="0" smtClean="0">
                <a:solidFill>
                  <a:srgbClr val="FF0000"/>
                </a:solidFill>
              </a:rPr>
              <a:t>(Blocks)</a:t>
            </a:r>
            <a:endParaRPr lang="en-GB" dirty="0">
              <a:solidFill>
                <a:srgbClr val="FF0000"/>
              </a:solidFill>
            </a:endParaRPr>
          </a:p>
        </p:txBody>
      </p:sp>
      <p:sp>
        <p:nvSpPr>
          <p:cNvPr id="7" name="TextBox 6"/>
          <p:cNvSpPr txBox="1"/>
          <p:nvPr/>
        </p:nvSpPr>
        <p:spPr>
          <a:xfrm>
            <a:off x="11028130" y="3783478"/>
            <a:ext cx="1124026" cy="646331"/>
          </a:xfrm>
          <a:prstGeom prst="rect">
            <a:avLst/>
          </a:prstGeom>
          <a:noFill/>
        </p:spPr>
        <p:txBody>
          <a:bodyPr wrap="none" rtlCol="0">
            <a:spAutoFit/>
          </a:bodyPr>
          <a:lstStyle/>
          <a:p>
            <a:r>
              <a:rPr lang="en-GB" dirty="0" smtClean="0">
                <a:solidFill>
                  <a:srgbClr val="FF0000"/>
                </a:solidFill>
              </a:rPr>
              <a:t>(4-words</a:t>
            </a:r>
          </a:p>
          <a:p>
            <a:r>
              <a:rPr lang="en-GB" dirty="0" smtClean="0">
                <a:solidFill>
                  <a:srgbClr val="FF0000"/>
                </a:solidFill>
              </a:rPr>
              <a:t>per block)</a:t>
            </a:r>
            <a:endParaRPr lang="en-GB" dirty="0">
              <a:solidFill>
                <a:srgbClr val="FF0000"/>
              </a:solidFill>
            </a:endParaRPr>
          </a:p>
        </p:txBody>
      </p:sp>
      <p:sp>
        <p:nvSpPr>
          <p:cNvPr id="8" name="Rectangle 7"/>
          <p:cNvSpPr/>
          <p:nvPr/>
        </p:nvSpPr>
        <p:spPr>
          <a:xfrm>
            <a:off x="3848669" y="211493"/>
            <a:ext cx="586853" cy="2115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547679" y="1856938"/>
            <a:ext cx="431246" cy="2448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9021170" y="3466484"/>
            <a:ext cx="232012" cy="316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9021170" y="3944203"/>
            <a:ext cx="232012" cy="272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2674961" y="1856938"/>
            <a:ext cx="286603" cy="2448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3603009" y="1856938"/>
            <a:ext cx="354842" cy="2448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7547211" y="1624504"/>
            <a:ext cx="827471" cy="369332"/>
          </a:xfrm>
          <a:prstGeom prst="rect">
            <a:avLst/>
          </a:prstGeom>
          <a:noFill/>
        </p:spPr>
        <p:txBody>
          <a:bodyPr wrap="none" rtlCol="0">
            <a:spAutoFit/>
          </a:bodyPr>
          <a:lstStyle/>
          <a:p>
            <a:r>
              <a:rPr lang="en-GB" dirty="0" smtClean="0">
                <a:solidFill>
                  <a:srgbClr val="FF0000"/>
                </a:solidFill>
              </a:rPr>
              <a:t>(Block)</a:t>
            </a:r>
            <a:endParaRPr lang="en-GB" dirty="0">
              <a:solidFill>
                <a:srgbClr val="FF0000"/>
              </a:solidFill>
            </a:endParaRPr>
          </a:p>
        </p:txBody>
      </p:sp>
      <p:sp>
        <p:nvSpPr>
          <p:cNvPr id="15" name="TextBox 14"/>
          <p:cNvSpPr txBox="1"/>
          <p:nvPr/>
        </p:nvSpPr>
        <p:spPr>
          <a:xfrm>
            <a:off x="4435522" y="132621"/>
            <a:ext cx="526106" cy="369332"/>
          </a:xfrm>
          <a:prstGeom prst="rect">
            <a:avLst/>
          </a:prstGeom>
          <a:noFill/>
        </p:spPr>
        <p:txBody>
          <a:bodyPr wrap="none" rtlCol="0">
            <a:spAutoFit/>
          </a:bodyPr>
          <a:lstStyle/>
          <a:p>
            <a:r>
              <a:rPr lang="en-GB" dirty="0" smtClean="0"/>
              <a:t>bits</a:t>
            </a:r>
            <a:endParaRPr lang="en-GB" dirty="0"/>
          </a:p>
        </p:txBody>
      </p:sp>
      <p:sp>
        <p:nvSpPr>
          <p:cNvPr id="16" name="TextBox 15"/>
          <p:cNvSpPr txBox="1"/>
          <p:nvPr/>
        </p:nvSpPr>
        <p:spPr>
          <a:xfrm>
            <a:off x="1496786" y="2101755"/>
            <a:ext cx="526106" cy="369332"/>
          </a:xfrm>
          <a:prstGeom prst="rect">
            <a:avLst/>
          </a:prstGeom>
          <a:noFill/>
        </p:spPr>
        <p:txBody>
          <a:bodyPr wrap="none" rtlCol="0">
            <a:spAutoFit/>
          </a:bodyPr>
          <a:lstStyle/>
          <a:p>
            <a:r>
              <a:rPr lang="en-GB" dirty="0" smtClean="0"/>
              <a:t>bits</a:t>
            </a:r>
            <a:endParaRPr lang="en-GB" dirty="0"/>
          </a:p>
        </p:txBody>
      </p:sp>
      <p:sp>
        <p:nvSpPr>
          <p:cNvPr id="17" name="TextBox 16"/>
          <p:cNvSpPr txBox="1"/>
          <p:nvPr/>
        </p:nvSpPr>
        <p:spPr>
          <a:xfrm>
            <a:off x="2493128" y="2101755"/>
            <a:ext cx="526106" cy="369332"/>
          </a:xfrm>
          <a:prstGeom prst="rect">
            <a:avLst/>
          </a:prstGeom>
          <a:noFill/>
        </p:spPr>
        <p:txBody>
          <a:bodyPr wrap="none" rtlCol="0">
            <a:spAutoFit/>
          </a:bodyPr>
          <a:lstStyle/>
          <a:p>
            <a:r>
              <a:rPr lang="en-GB" dirty="0" smtClean="0"/>
              <a:t>bits</a:t>
            </a:r>
            <a:endParaRPr lang="en-GB" dirty="0"/>
          </a:p>
        </p:txBody>
      </p:sp>
      <p:sp>
        <p:nvSpPr>
          <p:cNvPr id="18" name="TextBox 17"/>
          <p:cNvSpPr txBox="1"/>
          <p:nvPr/>
        </p:nvSpPr>
        <p:spPr>
          <a:xfrm>
            <a:off x="3489470" y="2068526"/>
            <a:ext cx="526106" cy="369332"/>
          </a:xfrm>
          <a:prstGeom prst="rect">
            <a:avLst/>
          </a:prstGeom>
          <a:noFill/>
        </p:spPr>
        <p:txBody>
          <a:bodyPr wrap="none" rtlCol="0">
            <a:spAutoFit/>
          </a:bodyPr>
          <a:lstStyle/>
          <a:p>
            <a:r>
              <a:rPr lang="en-GB" dirty="0" smtClean="0"/>
              <a:t>bits</a:t>
            </a:r>
            <a:endParaRPr lang="en-GB" dirty="0"/>
          </a:p>
        </p:txBody>
      </p:sp>
      <p:sp>
        <p:nvSpPr>
          <p:cNvPr id="19" name="TextBox 18"/>
          <p:cNvSpPr txBox="1"/>
          <p:nvPr/>
        </p:nvSpPr>
        <p:spPr>
          <a:xfrm>
            <a:off x="6320541" y="3320358"/>
            <a:ext cx="614271" cy="400110"/>
          </a:xfrm>
          <a:prstGeom prst="rect">
            <a:avLst/>
          </a:prstGeom>
          <a:noFill/>
        </p:spPr>
        <p:txBody>
          <a:bodyPr wrap="none" rtlCol="0">
            <a:spAutoFit/>
          </a:bodyPr>
          <a:lstStyle/>
          <a:p>
            <a:r>
              <a:rPr lang="en-GB" sz="2000" dirty="0" smtClean="0">
                <a:solidFill>
                  <a:srgbClr val="FF0000"/>
                </a:solidFill>
              </a:rPr>
              <a:t>Line</a:t>
            </a:r>
            <a:endParaRPr lang="en-GB" sz="2000" dirty="0">
              <a:solidFill>
                <a:srgbClr val="FF0000"/>
              </a:solidFill>
            </a:endParaRPr>
          </a:p>
        </p:txBody>
      </p:sp>
      <p:sp>
        <p:nvSpPr>
          <p:cNvPr id="20" name="TextBox 19"/>
          <p:cNvSpPr txBox="1"/>
          <p:nvPr/>
        </p:nvSpPr>
        <p:spPr>
          <a:xfrm>
            <a:off x="7513549" y="3570827"/>
            <a:ext cx="861133" cy="646331"/>
          </a:xfrm>
          <a:prstGeom prst="rect">
            <a:avLst/>
          </a:prstGeom>
          <a:noFill/>
        </p:spPr>
        <p:txBody>
          <a:bodyPr wrap="none" rtlCol="0">
            <a:spAutoFit/>
          </a:bodyPr>
          <a:lstStyle/>
          <a:p>
            <a:r>
              <a:rPr lang="en-GB" dirty="0" smtClean="0">
                <a:solidFill>
                  <a:srgbClr val="FF0000"/>
                </a:solidFill>
              </a:rPr>
              <a:t>(04 -</a:t>
            </a:r>
          </a:p>
          <a:p>
            <a:r>
              <a:rPr lang="en-GB" dirty="0" smtClean="0">
                <a:solidFill>
                  <a:srgbClr val="FF0000"/>
                </a:solidFill>
              </a:rPr>
              <a:t>Words)</a:t>
            </a:r>
            <a:endParaRPr lang="en-GB" dirty="0">
              <a:solidFill>
                <a:srgbClr val="FF0000"/>
              </a:solidFill>
            </a:endParaRPr>
          </a:p>
        </p:txBody>
      </p:sp>
      <p:sp>
        <p:nvSpPr>
          <p:cNvPr id="21" name="TextBox 20"/>
          <p:cNvSpPr txBox="1"/>
          <p:nvPr/>
        </p:nvSpPr>
        <p:spPr>
          <a:xfrm>
            <a:off x="2053179" y="727141"/>
            <a:ext cx="1962397" cy="369332"/>
          </a:xfrm>
          <a:prstGeom prst="rect">
            <a:avLst/>
          </a:prstGeom>
          <a:noFill/>
        </p:spPr>
        <p:txBody>
          <a:bodyPr wrap="none" rtlCol="0">
            <a:spAutoFit/>
          </a:bodyPr>
          <a:lstStyle/>
          <a:p>
            <a:r>
              <a:rPr lang="en-GB" dirty="0" smtClean="0">
                <a:solidFill>
                  <a:srgbClr val="FF0000"/>
                </a:solidFill>
              </a:rPr>
              <a:t>Cache Access Logic</a:t>
            </a:r>
            <a:endParaRPr lang="en-GB" dirty="0">
              <a:solidFill>
                <a:srgbClr val="FF0000"/>
              </a:solidFill>
            </a:endParaRPr>
          </a:p>
        </p:txBody>
      </p:sp>
      <p:sp>
        <p:nvSpPr>
          <p:cNvPr id="22" name="TextBox 21"/>
          <p:cNvSpPr txBox="1"/>
          <p:nvPr/>
        </p:nvSpPr>
        <p:spPr>
          <a:xfrm>
            <a:off x="1292765" y="2340404"/>
            <a:ext cx="837089" cy="646331"/>
          </a:xfrm>
          <a:prstGeom prst="rect">
            <a:avLst/>
          </a:prstGeom>
          <a:noFill/>
        </p:spPr>
        <p:txBody>
          <a:bodyPr wrap="none" rtlCol="0">
            <a:spAutoFit/>
          </a:bodyPr>
          <a:lstStyle/>
          <a:p>
            <a:r>
              <a:rPr lang="en-GB" dirty="0" smtClean="0">
                <a:solidFill>
                  <a:srgbClr val="FF0000"/>
                </a:solidFill>
              </a:rPr>
              <a:t>Which </a:t>
            </a:r>
          </a:p>
          <a:p>
            <a:r>
              <a:rPr lang="en-GB" dirty="0" smtClean="0">
                <a:solidFill>
                  <a:srgbClr val="FF0000"/>
                </a:solidFill>
              </a:rPr>
              <a:t>block</a:t>
            </a:r>
            <a:endParaRPr lang="en-GB" dirty="0">
              <a:solidFill>
                <a:srgbClr val="FF0000"/>
              </a:solidFill>
            </a:endParaRPr>
          </a:p>
        </p:txBody>
      </p:sp>
      <p:sp>
        <p:nvSpPr>
          <p:cNvPr id="23" name="TextBox 22"/>
          <p:cNvSpPr txBox="1"/>
          <p:nvPr/>
        </p:nvSpPr>
        <p:spPr>
          <a:xfrm>
            <a:off x="2226913" y="2340403"/>
            <a:ext cx="784189" cy="646331"/>
          </a:xfrm>
          <a:prstGeom prst="rect">
            <a:avLst/>
          </a:prstGeom>
          <a:noFill/>
        </p:spPr>
        <p:txBody>
          <a:bodyPr wrap="none" rtlCol="0">
            <a:spAutoFit/>
          </a:bodyPr>
          <a:lstStyle/>
          <a:p>
            <a:r>
              <a:rPr lang="en-GB" dirty="0" smtClean="0">
                <a:solidFill>
                  <a:srgbClr val="FF0000"/>
                </a:solidFill>
              </a:rPr>
              <a:t>Which</a:t>
            </a:r>
          </a:p>
          <a:p>
            <a:r>
              <a:rPr lang="en-GB" dirty="0" smtClean="0">
                <a:solidFill>
                  <a:srgbClr val="FF0000"/>
                </a:solidFill>
              </a:rPr>
              <a:t>line</a:t>
            </a:r>
            <a:endParaRPr lang="en-GB" dirty="0">
              <a:solidFill>
                <a:srgbClr val="FF0000"/>
              </a:solidFill>
            </a:endParaRPr>
          </a:p>
        </p:txBody>
      </p:sp>
      <p:sp>
        <p:nvSpPr>
          <p:cNvPr id="24" name="TextBox 23"/>
          <p:cNvSpPr txBox="1"/>
          <p:nvPr/>
        </p:nvSpPr>
        <p:spPr>
          <a:xfrm>
            <a:off x="3215123" y="2300537"/>
            <a:ext cx="784189" cy="646331"/>
          </a:xfrm>
          <a:prstGeom prst="rect">
            <a:avLst/>
          </a:prstGeom>
          <a:noFill/>
        </p:spPr>
        <p:txBody>
          <a:bodyPr wrap="none" rtlCol="0">
            <a:spAutoFit/>
          </a:bodyPr>
          <a:lstStyle/>
          <a:p>
            <a:r>
              <a:rPr lang="en-GB" dirty="0" smtClean="0">
                <a:solidFill>
                  <a:srgbClr val="FF0000"/>
                </a:solidFill>
              </a:rPr>
              <a:t>Which</a:t>
            </a:r>
          </a:p>
          <a:p>
            <a:r>
              <a:rPr lang="en-GB" dirty="0" smtClean="0">
                <a:solidFill>
                  <a:srgbClr val="FF0000"/>
                </a:solidFill>
              </a:rPr>
              <a:t>word</a:t>
            </a:r>
            <a:endParaRPr lang="en-GB" dirty="0">
              <a:solidFill>
                <a:srgbClr val="FF0000"/>
              </a:solidFill>
            </a:endParaRPr>
          </a:p>
        </p:txBody>
      </p:sp>
      <p:sp>
        <p:nvSpPr>
          <p:cNvPr id="25" name="Rectangle 24"/>
          <p:cNvSpPr/>
          <p:nvPr/>
        </p:nvSpPr>
        <p:spPr>
          <a:xfrm>
            <a:off x="1323806" y="1017601"/>
            <a:ext cx="3161096" cy="18937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12160" y="1225723"/>
            <a:ext cx="1516121" cy="1200329"/>
          </a:xfrm>
          <a:prstGeom prst="rect">
            <a:avLst/>
          </a:prstGeom>
          <a:noFill/>
        </p:spPr>
        <p:txBody>
          <a:bodyPr wrap="none" rtlCol="0">
            <a:spAutoFit/>
          </a:bodyPr>
          <a:lstStyle/>
          <a:p>
            <a:r>
              <a:rPr lang="en-GB" dirty="0" smtClean="0"/>
              <a:t>This square </a:t>
            </a:r>
          </a:p>
          <a:p>
            <a:r>
              <a:rPr lang="en-GB" dirty="0" smtClean="0"/>
              <a:t>Box contains</a:t>
            </a:r>
          </a:p>
          <a:p>
            <a:r>
              <a:rPr lang="en-GB" dirty="0" smtClean="0"/>
              <a:t>The answer to</a:t>
            </a:r>
          </a:p>
          <a:p>
            <a:r>
              <a:rPr lang="en-GB" u="sng" dirty="0" smtClean="0"/>
              <a:t>Question 3</a:t>
            </a:r>
            <a:r>
              <a:rPr lang="en-GB" dirty="0" smtClean="0"/>
              <a:t>.</a:t>
            </a:r>
            <a:endParaRPr lang="en-GB" dirty="0"/>
          </a:p>
        </p:txBody>
      </p:sp>
    </p:spTree>
    <p:extLst>
      <p:ext uri="{BB962C8B-B14F-4D97-AF65-F5344CB8AC3E}">
        <p14:creationId xmlns:p14="http://schemas.microsoft.com/office/powerpoint/2010/main" val="6139035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of ‘Direct Mapping’</a:t>
            </a:r>
            <a:endParaRPr lang="en-GB" dirty="0"/>
          </a:p>
        </p:txBody>
      </p:sp>
      <p:pic>
        <p:nvPicPr>
          <p:cNvPr id="5" name="Content Placeholder 4"/>
          <p:cNvPicPr>
            <a:picLocks noGrp="1" noChangeAspect="1"/>
          </p:cNvPicPr>
          <p:nvPr>
            <p:ph idx="1"/>
          </p:nvPr>
        </p:nvPicPr>
        <p:blipFill>
          <a:blip r:embed="rId2"/>
          <a:stretch>
            <a:fillRect/>
          </a:stretch>
        </p:blipFill>
        <p:spPr>
          <a:xfrm>
            <a:off x="838200" y="1690688"/>
            <a:ext cx="7134224" cy="3482181"/>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14</a:t>
            </a:fld>
            <a:endParaRPr lang="en-GB"/>
          </a:p>
        </p:txBody>
      </p:sp>
      <p:sp>
        <p:nvSpPr>
          <p:cNvPr id="6" name="TextBox 5"/>
          <p:cNvSpPr txBox="1"/>
          <p:nvPr/>
        </p:nvSpPr>
        <p:spPr>
          <a:xfrm>
            <a:off x="4622042" y="4803537"/>
            <a:ext cx="7102842" cy="369332"/>
          </a:xfrm>
          <a:prstGeom prst="rect">
            <a:avLst/>
          </a:prstGeom>
          <a:noFill/>
          <a:ln>
            <a:solidFill>
              <a:schemeClr val="tx1"/>
            </a:solidFill>
          </a:ln>
        </p:spPr>
        <p:txBody>
          <a:bodyPr wrap="none" rtlCol="0">
            <a:spAutoFit/>
          </a:bodyPr>
          <a:lstStyle/>
          <a:p>
            <a:r>
              <a:rPr lang="en-GB" u="sng" dirty="0" smtClean="0"/>
              <a:t>Note</a:t>
            </a:r>
            <a:r>
              <a:rPr lang="en-GB" dirty="0" smtClean="0"/>
              <a:t>: </a:t>
            </a:r>
            <a:r>
              <a:rPr lang="en-GB" b="1" dirty="0" smtClean="0"/>
              <a:t>Tag</a:t>
            </a:r>
            <a:r>
              <a:rPr lang="en-GB" dirty="0" smtClean="0"/>
              <a:t> distinguishes a block from other blocks that can fit into that line.</a:t>
            </a:r>
            <a:endParaRPr lang="en-GB" dirty="0"/>
          </a:p>
        </p:txBody>
      </p:sp>
      <p:sp>
        <p:nvSpPr>
          <p:cNvPr id="7" name="TextBox 6"/>
          <p:cNvSpPr txBox="1"/>
          <p:nvPr/>
        </p:nvSpPr>
        <p:spPr>
          <a:xfrm>
            <a:off x="5350438" y="1690688"/>
            <a:ext cx="6366230" cy="369332"/>
          </a:xfrm>
          <a:prstGeom prst="rect">
            <a:avLst/>
          </a:prstGeom>
          <a:noFill/>
          <a:ln>
            <a:solidFill>
              <a:schemeClr val="tx1"/>
            </a:solidFill>
          </a:ln>
        </p:spPr>
        <p:txBody>
          <a:bodyPr wrap="none" rtlCol="0">
            <a:spAutoFit/>
          </a:bodyPr>
          <a:lstStyle/>
          <a:p>
            <a:r>
              <a:rPr lang="en-GB" dirty="0" smtClean="0"/>
              <a:t>Where </a:t>
            </a:r>
            <a:r>
              <a:rPr lang="en-GB" b="1" dirty="0" smtClean="0"/>
              <a:t>s</a:t>
            </a:r>
            <a:r>
              <a:rPr lang="en-GB" dirty="0" smtClean="0"/>
              <a:t> is the number of blocks of main-memory and </a:t>
            </a:r>
            <a:r>
              <a:rPr lang="en-GB" b="1" dirty="0" smtClean="0"/>
              <a:t>w</a:t>
            </a:r>
            <a:r>
              <a:rPr lang="en-GB" dirty="0" smtClean="0"/>
              <a:t> is a word.</a:t>
            </a:r>
            <a:endParaRPr lang="en-GB" dirty="0"/>
          </a:p>
        </p:txBody>
      </p:sp>
      <p:sp>
        <p:nvSpPr>
          <p:cNvPr id="8" name="TextBox 7"/>
          <p:cNvSpPr txBox="1"/>
          <p:nvPr/>
        </p:nvSpPr>
        <p:spPr>
          <a:xfrm>
            <a:off x="6851176" y="2646919"/>
            <a:ext cx="4296304" cy="369332"/>
          </a:xfrm>
          <a:prstGeom prst="rect">
            <a:avLst/>
          </a:prstGeom>
          <a:noFill/>
          <a:ln>
            <a:solidFill>
              <a:schemeClr val="tx1"/>
            </a:solidFill>
          </a:ln>
        </p:spPr>
        <p:txBody>
          <a:bodyPr wrap="none" rtlCol="0">
            <a:spAutoFit/>
          </a:bodyPr>
          <a:lstStyle/>
          <a:p>
            <a:r>
              <a:rPr lang="en-GB" dirty="0" smtClean="0"/>
              <a:t>e.g. w =2-bits specifies 4-words in that block</a:t>
            </a:r>
            <a:endParaRPr lang="en-GB" dirty="0"/>
          </a:p>
        </p:txBody>
      </p:sp>
      <p:sp>
        <p:nvSpPr>
          <p:cNvPr id="9" name="TextBox 8"/>
          <p:cNvSpPr txBox="1"/>
          <p:nvPr/>
        </p:nvSpPr>
        <p:spPr>
          <a:xfrm>
            <a:off x="5977719" y="3956090"/>
            <a:ext cx="3300134" cy="369332"/>
          </a:xfrm>
          <a:prstGeom prst="rect">
            <a:avLst/>
          </a:prstGeom>
          <a:noFill/>
          <a:ln>
            <a:solidFill>
              <a:schemeClr val="tx1"/>
            </a:solidFill>
          </a:ln>
        </p:spPr>
        <p:txBody>
          <a:bodyPr wrap="none" rtlCol="0">
            <a:spAutoFit/>
          </a:bodyPr>
          <a:lstStyle/>
          <a:p>
            <a:r>
              <a:rPr lang="en-GB" b="1" dirty="0" smtClean="0"/>
              <a:t>r</a:t>
            </a:r>
            <a:r>
              <a:rPr lang="en-GB" dirty="0" smtClean="0"/>
              <a:t> bits specify </a:t>
            </a:r>
            <a:r>
              <a:rPr lang="en-GB" b="1" dirty="0" smtClean="0"/>
              <a:t>m </a:t>
            </a:r>
            <a:r>
              <a:rPr lang="en-GB" dirty="0" smtClean="0"/>
              <a:t>lines of the cache</a:t>
            </a:r>
            <a:endParaRPr lang="en-GB" b="1" dirty="0"/>
          </a:p>
        </p:txBody>
      </p:sp>
      <p:sp>
        <p:nvSpPr>
          <p:cNvPr id="10" name="TextBox 9"/>
          <p:cNvSpPr txBox="1"/>
          <p:nvPr/>
        </p:nvSpPr>
        <p:spPr>
          <a:xfrm>
            <a:off x="5977719" y="4363164"/>
            <a:ext cx="4882299" cy="369332"/>
          </a:xfrm>
          <a:prstGeom prst="rect">
            <a:avLst/>
          </a:prstGeom>
          <a:noFill/>
          <a:ln>
            <a:solidFill>
              <a:schemeClr val="tx1"/>
            </a:solidFill>
          </a:ln>
        </p:spPr>
        <p:txBody>
          <a:bodyPr wrap="none" rtlCol="0">
            <a:spAutoFit/>
          </a:bodyPr>
          <a:lstStyle/>
          <a:p>
            <a:r>
              <a:rPr lang="en-GB" dirty="0" smtClean="0"/>
              <a:t>Cache capacity = lines * words per line = </a:t>
            </a:r>
            <a:r>
              <a:rPr lang="en-GB" b="1" dirty="0" smtClean="0"/>
              <a:t>r + w</a:t>
            </a:r>
            <a:r>
              <a:rPr lang="en-GB" dirty="0" smtClean="0"/>
              <a:t> bits</a:t>
            </a:r>
            <a:endParaRPr lang="en-GB" dirty="0"/>
          </a:p>
        </p:txBody>
      </p:sp>
      <p:sp>
        <p:nvSpPr>
          <p:cNvPr id="11" name="TextBox 10"/>
          <p:cNvSpPr txBox="1"/>
          <p:nvPr/>
        </p:nvSpPr>
        <p:spPr>
          <a:xfrm>
            <a:off x="7978111" y="2168803"/>
            <a:ext cx="1748748" cy="369332"/>
          </a:xfrm>
          <a:prstGeom prst="rect">
            <a:avLst/>
          </a:prstGeom>
          <a:noFill/>
          <a:ln>
            <a:solidFill>
              <a:schemeClr val="tx1"/>
            </a:solidFill>
          </a:ln>
        </p:spPr>
        <p:txBody>
          <a:bodyPr wrap="none" rtlCol="0">
            <a:spAutoFit/>
          </a:bodyPr>
          <a:lstStyle/>
          <a:p>
            <a:r>
              <a:rPr lang="en-GB" dirty="0" smtClean="0"/>
              <a:t>In main-memory</a:t>
            </a:r>
            <a:endParaRPr lang="en-GB" dirty="0"/>
          </a:p>
        </p:txBody>
      </p:sp>
      <p:sp>
        <p:nvSpPr>
          <p:cNvPr id="12" name="TextBox 11"/>
          <p:cNvSpPr txBox="1"/>
          <p:nvPr/>
        </p:nvSpPr>
        <p:spPr>
          <a:xfrm>
            <a:off x="7634775" y="3284855"/>
            <a:ext cx="3286156" cy="369332"/>
          </a:xfrm>
          <a:prstGeom prst="rect">
            <a:avLst/>
          </a:prstGeom>
          <a:noFill/>
          <a:ln>
            <a:solidFill>
              <a:schemeClr val="tx1"/>
            </a:solidFill>
          </a:ln>
        </p:spPr>
        <p:txBody>
          <a:bodyPr wrap="none" rtlCol="0">
            <a:spAutoFit/>
          </a:bodyPr>
          <a:lstStyle/>
          <a:p>
            <a:r>
              <a:rPr lang="en-GB" dirty="0" smtClean="0"/>
              <a:t>(Blocks * words) / words = blocks</a:t>
            </a:r>
            <a:endParaRPr lang="en-GB" dirty="0"/>
          </a:p>
        </p:txBody>
      </p:sp>
      <p:pic>
        <p:nvPicPr>
          <p:cNvPr id="13" name="Picture 12"/>
          <p:cNvPicPr>
            <a:picLocks noChangeAspect="1"/>
          </p:cNvPicPr>
          <p:nvPr/>
        </p:nvPicPr>
        <p:blipFill>
          <a:blip r:embed="rId3"/>
          <a:stretch>
            <a:fillRect/>
          </a:stretch>
        </p:blipFill>
        <p:spPr>
          <a:xfrm>
            <a:off x="2219288" y="5337955"/>
            <a:ext cx="7753423" cy="1245169"/>
          </a:xfrm>
          <a:prstGeom prst="rect">
            <a:avLst/>
          </a:prstGeom>
        </p:spPr>
      </p:pic>
      <p:sp>
        <p:nvSpPr>
          <p:cNvPr id="14" name="TextBox 13"/>
          <p:cNvSpPr txBox="1"/>
          <p:nvPr/>
        </p:nvSpPr>
        <p:spPr>
          <a:xfrm>
            <a:off x="4795985" y="5650984"/>
            <a:ext cx="1181734" cy="369332"/>
          </a:xfrm>
          <a:prstGeom prst="rect">
            <a:avLst/>
          </a:prstGeom>
          <a:noFill/>
        </p:spPr>
        <p:txBody>
          <a:bodyPr wrap="none" rtlCol="0">
            <a:spAutoFit/>
          </a:bodyPr>
          <a:lstStyle/>
          <a:p>
            <a:r>
              <a:rPr lang="en-GB" dirty="0" smtClean="0">
                <a:solidFill>
                  <a:srgbClr val="FF0000"/>
                </a:solidFill>
              </a:rPr>
              <a:t>(s –r) - bits</a:t>
            </a:r>
            <a:endParaRPr lang="en-GB" dirty="0">
              <a:solidFill>
                <a:srgbClr val="FF0000"/>
              </a:solidFill>
            </a:endParaRPr>
          </a:p>
        </p:txBody>
      </p:sp>
      <p:sp>
        <p:nvSpPr>
          <p:cNvPr id="15" name="TextBox 14"/>
          <p:cNvSpPr txBox="1"/>
          <p:nvPr/>
        </p:nvSpPr>
        <p:spPr>
          <a:xfrm>
            <a:off x="7202172" y="5697180"/>
            <a:ext cx="782587" cy="369332"/>
          </a:xfrm>
          <a:prstGeom prst="rect">
            <a:avLst/>
          </a:prstGeom>
          <a:noFill/>
        </p:spPr>
        <p:txBody>
          <a:bodyPr wrap="none" rtlCol="0">
            <a:spAutoFit/>
          </a:bodyPr>
          <a:lstStyle/>
          <a:p>
            <a:r>
              <a:rPr lang="en-GB" dirty="0" smtClean="0">
                <a:solidFill>
                  <a:srgbClr val="FF0000"/>
                </a:solidFill>
              </a:rPr>
              <a:t>r - bits</a:t>
            </a:r>
            <a:endParaRPr lang="en-GB" dirty="0">
              <a:solidFill>
                <a:srgbClr val="FF0000"/>
              </a:solidFill>
            </a:endParaRPr>
          </a:p>
        </p:txBody>
      </p:sp>
      <p:sp>
        <p:nvSpPr>
          <p:cNvPr id="16" name="TextBox 15"/>
          <p:cNvSpPr txBox="1"/>
          <p:nvPr/>
        </p:nvSpPr>
        <p:spPr>
          <a:xfrm>
            <a:off x="9551971" y="5662487"/>
            <a:ext cx="349776" cy="369332"/>
          </a:xfrm>
          <a:prstGeom prst="rect">
            <a:avLst/>
          </a:prstGeom>
          <a:noFill/>
        </p:spPr>
        <p:txBody>
          <a:bodyPr wrap="none" rtlCol="0">
            <a:spAutoFit/>
          </a:bodyPr>
          <a:lstStyle/>
          <a:p>
            <a:r>
              <a:rPr lang="en-GB" dirty="0" smtClean="0">
                <a:solidFill>
                  <a:srgbClr val="FF0000"/>
                </a:solidFill>
              </a:rPr>
              <a:t>w</a:t>
            </a:r>
            <a:endParaRPr lang="en-GB" dirty="0">
              <a:solidFill>
                <a:srgbClr val="FF0000"/>
              </a:solidFill>
            </a:endParaRPr>
          </a:p>
        </p:txBody>
      </p:sp>
    </p:spTree>
    <p:extLst>
      <p:ext uri="{BB962C8B-B14F-4D97-AF65-F5344CB8AC3E}">
        <p14:creationId xmlns:p14="http://schemas.microsoft.com/office/powerpoint/2010/main" val="41195780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200" dirty="0" smtClean="0"/>
              <a:t>Advantages and Disadvantages (Direct Mapping)</a:t>
            </a:r>
            <a:endParaRPr lang="en-GB" sz="4200" dirty="0"/>
          </a:p>
        </p:txBody>
      </p:sp>
      <p:sp>
        <p:nvSpPr>
          <p:cNvPr id="3" name="Content Placeholder 2"/>
          <p:cNvSpPr>
            <a:spLocks noGrp="1"/>
          </p:cNvSpPr>
          <p:nvPr>
            <p:ph idx="1"/>
          </p:nvPr>
        </p:nvSpPr>
        <p:spPr/>
        <p:txBody>
          <a:bodyPr/>
          <a:lstStyle/>
          <a:p>
            <a:r>
              <a:rPr lang="en-GB" b="1" u="sng" dirty="0" smtClean="0"/>
              <a:t>Advantages</a:t>
            </a:r>
            <a:endParaRPr lang="en-GB" dirty="0" smtClean="0"/>
          </a:p>
          <a:p>
            <a:r>
              <a:rPr lang="en-GB" dirty="0" smtClean="0"/>
              <a:t>The direct mapping technique is </a:t>
            </a:r>
            <a:r>
              <a:rPr lang="en-GB" u="sng" dirty="0" smtClean="0"/>
              <a:t>simple and inexpensive to implement</a:t>
            </a:r>
          </a:p>
          <a:p>
            <a:r>
              <a:rPr lang="en-GB" b="1" u="sng" dirty="0" smtClean="0"/>
              <a:t>Disadvantage</a:t>
            </a:r>
          </a:p>
          <a:p>
            <a:pPr algn="just"/>
            <a:r>
              <a:rPr lang="en-GB" dirty="0" smtClean="0"/>
              <a:t>Its main ‘disadvantage’ is that </a:t>
            </a:r>
            <a:r>
              <a:rPr lang="en-GB" u="sng" dirty="0" smtClean="0"/>
              <a:t>there is a fixed cache location for any given block</a:t>
            </a:r>
            <a:r>
              <a:rPr lang="en-GB" dirty="0" smtClean="0"/>
              <a:t>.</a:t>
            </a:r>
          </a:p>
          <a:p>
            <a:pPr algn="just"/>
            <a:r>
              <a:rPr lang="en-GB" dirty="0" smtClean="0"/>
              <a:t>Thus, if a program happens to reference words repeatedly from two different blocks that map into the same line, ‘cache misses’ are HIGH.</a:t>
            </a:r>
          </a:p>
          <a:p>
            <a:pPr algn="just"/>
            <a:r>
              <a:rPr lang="en-GB" dirty="0" smtClean="0"/>
              <a:t>Then the blocks will be continuously swapped in the cache, and a hit ratio will be low, this phenomenon is known as </a:t>
            </a:r>
            <a:r>
              <a:rPr lang="en-GB" i="1" dirty="0" smtClean="0"/>
              <a:t>thrashing</a:t>
            </a:r>
            <a:r>
              <a:rPr lang="en-GB" dirty="0" smtClean="0"/>
              <a:t>.</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15</a:t>
            </a:fld>
            <a:endParaRPr lang="en-GB"/>
          </a:p>
        </p:txBody>
      </p:sp>
    </p:spTree>
    <p:extLst>
      <p:ext uri="{BB962C8B-B14F-4D97-AF65-F5344CB8AC3E}">
        <p14:creationId xmlns:p14="http://schemas.microsoft.com/office/powerpoint/2010/main" val="18459799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0675"/>
            <a:ext cx="10515600" cy="1325563"/>
          </a:xfrm>
        </p:spPr>
        <p:txBody>
          <a:bodyPr/>
          <a:lstStyle/>
          <a:p>
            <a:r>
              <a:rPr lang="en-GB" dirty="0" smtClean="0"/>
              <a:t>Victim Cache</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16</a:t>
            </a:fld>
            <a:endParaRPr lang="en-GB"/>
          </a:p>
        </p:txBody>
      </p:sp>
      <p:sp>
        <p:nvSpPr>
          <p:cNvPr id="32" name="Content Placeholder 31"/>
          <p:cNvSpPr>
            <a:spLocks noGrp="1"/>
          </p:cNvSpPr>
          <p:nvPr>
            <p:ph idx="1"/>
          </p:nvPr>
        </p:nvSpPr>
        <p:spPr>
          <a:xfrm>
            <a:off x="838200" y="1646238"/>
            <a:ext cx="10515600" cy="4530725"/>
          </a:xfrm>
        </p:spPr>
        <p:txBody>
          <a:bodyPr>
            <a:normAutofit/>
          </a:bodyPr>
          <a:lstStyle/>
          <a:p>
            <a:pPr algn="just"/>
            <a:r>
              <a:rPr lang="en-GB" dirty="0" smtClean="0"/>
              <a:t>One approach to lower the miss penalty is to remember what was discarded in case it is needed again.</a:t>
            </a:r>
          </a:p>
          <a:p>
            <a:pPr algn="just"/>
            <a:r>
              <a:rPr lang="en-GB" dirty="0" smtClean="0"/>
              <a:t>Since the discarded data has already been fetched, it can be used again at a small cost.</a:t>
            </a:r>
          </a:p>
          <a:p>
            <a:pPr algn="just"/>
            <a:r>
              <a:rPr lang="en-GB" dirty="0" smtClean="0"/>
              <a:t>Such recycling is possible using a ‘</a:t>
            </a:r>
            <a:r>
              <a:rPr lang="en-GB" u="sng" dirty="0" smtClean="0"/>
              <a:t>Victim cache</a:t>
            </a:r>
            <a:r>
              <a:rPr lang="en-GB" dirty="0" smtClean="0"/>
              <a:t>’.</a:t>
            </a:r>
          </a:p>
          <a:p>
            <a:pPr algn="just"/>
            <a:r>
              <a:rPr lang="en-GB" dirty="0" smtClean="0"/>
              <a:t>‘Victim cache’ was originally proposed as an approach to reduce the conflict misses of direct mapped caches without affecting its fast access time.</a:t>
            </a:r>
          </a:p>
          <a:p>
            <a:pPr algn="just"/>
            <a:r>
              <a:rPr lang="en-GB" dirty="0" smtClean="0"/>
              <a:t>Victim cache is a fully associative cache, whose size is typically 4 to 16 cache lines, residing between  a direct mapped L1 cache and memory.</a:t>
            </a:r>
            <a:endParaRPr lang="en-GB" dirty="0"/>
          </a:p>
        </p:txBody>
      </p:sp>
    </p:spTree>
    <p:extLst>
      <p:ext uri="{BB962C8B-B14F-4D97-AF65-F5344CB8AC3E}">
        <p14:creationId xmlns:p14="http://schemas.microsoft.com/office/powerpoint/2010/main" val="40736789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4.2(a)</a:t>
            </a:r>
            <a:endParaRPr lang="en-GB" dirty="0"/>
          </a:p>
        </p:txBody>
      </p:sp>
      <p:pic>
        <p:nvPicPr>
          <p:cNvPr id="5" name="Content Placeholder 4"/>
          <p:cNvPicPr>
            <a:picLocks noGrp="1" noChangeAspect="1"/>
          </p:cNvPicPr>
          <p:nvPr>
            <p:ph idx="1"/>
          </p:nvPr>
        </p:nvPicPr>
        <p:blipFill>
          <a:blip r:embed="rId2"/>
          <a:stretch>
            <a:fillRect/>
          </a:stretch>
        </p:blipFill>
        <p:spPr>
          <a:xfrm>
            <a:off x="1898151" y="1366739"/>
            <a:ext cx="8395697" cy="5354736"/>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17</a:t>
            </a:fld>
            <a:endParaRPr lang="en-GB"/>
          </a:p>
        </p:txBody>
      </p:sp>
      <p:sp>
        <p:nvSpPr>
          <p:cNvPr id="6" name="TextBox 5"/>
          <p:cNvSpPr txBox="1"/>
          <p:nvPr/>
        </p:nvSpPr>
        <p:spPr>
          <a:xfrm>
            <a:off x="8492649" y="2692302"/>
            <a:ext cx="1801199" cy="369332"/>
          </a:xfrm>
          <a:prstGeom prst="rect">
            <a:avLst/>
          </a:prstGeom>
          <a:noFill/>
        </p:spPr>
        <p:txBody>
          <a:bodyPr wrap="none" rtlCol="0">
            <a:spAutoFit/>
          </a:bodyPr>
          <a:lstStyle/>
          <a:p>
            <a:r>
              <a:rPr lang="en-GB" dirty="0" smtClean="0">
                <a:solidFill>
                  <a:srgbClr val="FF0000"/>
                </a:solidFill>
              </a:rPr>
              <a:t>Spacing = 4 bytes</a:t>
            </a:r>
            <a:endParaRPr lang="en-GB" dirty="0">
              <a:solidFill>
                <a:srgbClr val="FF0000"/>
              </a:solidFill>
            </a:endParaRPr>
          </a:p>
        </p:txBody>
      </p:sp>
      <p:cxnSp>
        <p:nvCxnSpPr>
          <p:cNvPr id="8" name="Straight Arrow Connector 7"/>
          <p:cNvCxnSpPr>
            <a:stCxn id="6" idx="1"/>
          </p:cNvCxnSpPr>
          <p:nvPr/>
        </p:nvCxnSpPr>
        <p:spPr>
          <a:xfrm flipH="1" flipV="1">
            <a:off x="8338782" y="2692302"/>
            <a:ext cx="153867"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8286630" y="2876968"/>
            <a:ext cx="258170"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3003" y="2812914"/>
            <a:ext cx="20471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09982" y="2812422"/>
            <a:ext cx="1637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42746" y="2812422"/>
            <a:ext cx="20471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595582" y="2812422"/>
            <a:ext cx="177421" cy="1568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51578" y="2890861"/>
            <a:ext cx="1221425" cy="369332"/>
          </a:xfrm>
          <a:prstGeom prst="rect">
            <a:avLst/>
          </a:prstGeom>
          <a:noFill/>
        </p:spPr>
        <p:txBody>
          <a:bodyPr wrap="none" rtlCol="0">
            <a:spAutoFit/>
          </a:bodyPr>
          <a:lstStyle/>
          <a:p>
            <a:r>
              <a:rPr lang="en-GB" dirty="0" smtClean="0">
                <a:solidFill>
                  <a:srgbClr val="FF0000"/>
                </a:solidFill>
              </a:rPr>
              <a:t>Tag (8-bits)</a:t>
            </a:r>
            <a:endParaRPr lang="en-GB" dirty="0">
              <a:solidFill>
                <a:srgbClr val="FF0000"/>
              </a:solidFill>
            </a:endParaRPr>
          </a:p>
        </p:txBody>
      </p:sp>
      <p:cxnSp>
        <p:nvCxnSpPr>
          <p:cNvPr id="21" name="Straight Connector 20"/>
          <p:cNvCxnSpPr/>
          <p:nvPr/>
        </p:nvCxnSpPr>
        <p:spPr>
          <a:xfrm>
            <a:off x="9880979" y="4531057"/>
            <a:ext cx="2183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060812" y="4804012"/>
            <a:ext cx="211540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610600" y="4531057"/>
            <a:ext cx="127037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4176215" y="378797"/>
            <a:ext cx="6151718" cy="987942"/>
          </a:xfrm>
          <a:prstGeom prst="rect">
            <a:avLst/>
          </a:prstGeom>
        </p:spPr>
      </p:pic>
      <p:sp>
        <p:nvSpPr>
          <p:cNvPr id="27" name="TextBox 26"/>
          <p:cNvSpPr txBox="1"/>
          <p:nvPr/>
        </p:nvSpPr>
        <p:spPr>
          <a:xfrm>
            <a:off x="7439540" y="621931"/>
            <a:ext cx="2106218" cy="369332"/>
          </a:xfrm>
          <a:prstGeom prst="rect">
            <a:avLst/>
          </a:prstGeom>
          <a:noFill/>
        </p:spPr>
        <p:txBody>
          <a:bodyPr wrap="none" rtlCol="0">
            <a:spAutoFit/>
          </a:bodyPr>
          <a:lstStyle/>
          <a:p>
            <a:r>
              <a:rPr lang="en-GB" dirty="0">
                <a:solidFill>
                  <a:srgbClr val="FF0000"/>
                </a:solidFill>
              </a:rPr>
              <a:t>r</a:t>
            </a:r>
            <a:r>
              <a:rPr lang="en-GB" dirty="0" smtClean="0">
                <a:solidFill>
                  <a:srgbClr val="FF0000"/>
                </a:solidFill>
              </a:rPr>
              <a:t>-bits specify m lines</a:t>
            </a:r>
            <a:endParaRPr lang="en-GB" dirty="0">
              <a:solidFill>
                <a:srgbClr val="FF0000"/>
              </a:solidFill>
            </a:endParaRPr>
          </a:p>
        </p:txBody>
      </p:sp>
      <p:sp>
        <p:nvSpPr>
          <p:cNvPr id="28" name="TextBox 27"/>
          <p:cNvSpPr txBox="1"/>
          <p:nvPr/>
        </p:nvSpPr>
        <p:spPr>
          <a:xfrm>
            <a:off x="9921407" y="653410"/>
            <a:ext cx="301686" cy="369332"/>
          </a:xfrm>
          <a:prstGeom prst="rect">
            <a:avLst/>
          </a:prstGeom>
          <a:noFill/>
        </p:spPr>
        <p:txBody>
          <a:bodyPr wrap="none" rtlCol="0">
            <a:spAutoFit/>
          </a:bodyPr>
          <a:lstStyle/>
          <a:p>
            <a:r>
              <a:rPr lang="en-GB" dirty="0" smtClean="0">
                <a:solidFill>
                  <a:srgbClr val="FF0000"/>
                </a:solidFill>
              </a:rPr>
              <a:t>2</a:t>
            </a:r>
            <a:endParaRPr lang="en-GB" dirty="0">
              <a:solidFill>
                <a:srgbClr val="FF0000"/>
              </a:solidFill>
            </a:endParaRPr>
          </a:p>
        </p:txBody>
      </p:sp>
      <p:sp>
        <p:nvSpPr>
          <p:cNvPr id="29" name="TextBox 28"/>
          <p:cNvSpPr txBox="1"/>
          <p:nvPr/>
        </p:nvSpPr>
        <p:spPr>
          <a:xfrm>
            <a:off x="6300536" y="604533"/>
            <a:ext cx="713657" cy="369332"/>
          </a:xfrm>
          <a:prstGeom prst="rect">
            <a:avLst/>
          </a:prstGeom>
          <a:noFill/>
        </p:spPr>
        <p:txBody>
          <a:bodyPr wrap="none" rtlCol="0">
            <a:spAutoFit/>
          </a:bodyPr>
          <a:lstStyle/>
          <a:p>
            <a:r>
              <a:rPr lang="en-GB" dirty="0" smtClean="0">
                <a:solidFill>
                  <a:srgbClr val="FF0000"/>
                </a:solidFill>
              </a:rPr>
              <a:t>8-bits</a:t>
            </a:r>
            <a:endParaRPr lang="en-GB" dirty="0">
              <a:solidFill>
                <a:srgbClr val="FF0000"/>
              </a:solidFill>
            </a:endParaRPr>
          </a:p>
        </p:txBody>
      </p:sp>
      <p:sp>
        <p:nvSpPr>
          <p:cNvPr id="30" name="TextBox 29"/>
          <p:cNvSpPr txBox="1"/>
          <p:nvPr/>
        </p:nvSpPr>
        <p:spPr>
          <a:xfrm>
            <a:off x="4551578" y="3205297"/>
            <a:ext cx="5766771" cy="369332"/>
          </a:xfrm>
          <a:prstGeom prst="rect">
            <a:avLst/>
          </a:prstGeom>
          <a:noFill/>
        </p:spPr>
        <p:txBody>
          <a:bodyPr wrap="none" rtlCol="0">
            <a:spAutoFit/>
          </a:bodyPr>
          <a:lstStyle/>
          <a:p>
            <a:r>
              <a:rPr lang="en-GB" dirty="0" smtClean="0">
                <a:solidFill>
                  <a:srgbClr val="FF0000"/>
                </a:solidFill>
              </a:rPr>
              <a:t>Tag specifies which memory block is placed in the cache line</a:t>
            </a:r>
            <a:endParaRPr lang="en-GB" dirty="0">
              <a:solidFill>
                <a:srgbClr val="FF0000"/>
              </a:solidFill>
            </a:endParaRPr>
          </a:p>
        </p:txBody>
      </p:sp>
      <p:cxnSp>
        <p:nvCxnSpPr>
          <p:cNvPr id="34" name="Straight Arrow Connector 33"/>
          <p:cNvCxnSpPr/>
          <p:nvPr/>
        </p:nvCxnSpPr>
        <p:spPr>
          <a:xfrm flipH="1">
            <a:off x="8544800" y="3684896"/>
            <a:ext cx="32624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926556" y="3461646"/>
            <a:ext cx="1549783" cy="646331"/>
          </a:xfrm>
          <a:prstGeom prst="rect">
            <a:avLst/>
          </a:prstGeom>
          <a:noFill/>
          <a:ln>
            <a:solidFill>
              <a:srgbClr val="FF0000"/>
            </a:solidFill>
          </a:ln>
        </p:spPr>
        <p:txBody>
          <a:bodyPr wrap="none" rtlCol="0">
            <a:spAutoFit/>
          </a:bodyPr>
          <a:lstStyle/>
          <a:p>
            <a:r>
              <a:rPr lang="en-GB" dirty="0" smtClean="0">
                <a:solidFill>
                  <a:srgbClr val="FF0000"/>
                </a:solidFill>
              </a:rPr>
              <a:t>Each block has</a:t>
            </a:r>
          </a:p>
          <a:p>
            <a:r>
              <a:rPr lang="en-GB" dirty="0" smtClean="0">
                <a:solidFill>
                  <a:srgbClr val="FF0000"/>
                </a:solidFill>
              </a:rPr>
              <a:t>4-byte word</a:t>
            </a:r>
            <a:endParaRPr lang="en-GB" dirty="0">
              <a:solidFill>
                <a:srgbClr val="FF0000"/>
              </a:solidFill>
            </a:endParaRPr>
          </a:p>
        </p:txBody>
      </p:sp>
      <p:cxnSp>
        <p:nvCxnSpPr>
          <p:cNvPr id="37" name="Straight Connector 36"/>
          <p:cNvCxnSpPr/>
          <p:nvPr/>
        </p:nvCxnSpPr>
        <p:spPr>
          <a:xfrm>
            <a:off x="5595582" y="3784811"/>
            <a:ext cx="27977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414448" y="3784811"/>
            <a:ext cx="17742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724633" y="3784811"/>
            <a:ext cx="20471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6683837" y="2602605"/>
            <a:ext cx="539087" cy="12053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40297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 Example</a:t>
            </a:r>
            <a:endParaRPr lang="en-GB" dirty="0"/>
          </a:p>
        </p:txBody>
      </p:sp>
      <p:sp>
        <p:nvSpPr>
          <p:cNvPr id="3" name="Content Placeholder 2"/>
          <p:cNvSpPr>
            <a:spLocks noGrp="1"/>
          </p:cNvSpPr>
          <p:nvPr>
            <p:ph idx="1"/>
          </p:nvPr>
        </p:nvSpPr>
        <p:spPr/>
        <p:txBody>
          <a:bodyPr/>
          <a:lstStyle/>
          <a:p>
            <a:endParaRPr lang="en-GB" dirty="0"/>
          </a:p>
          <a:p>
            <a:endParaRPr lang="en-GB" dirty="0" smtClean="0"/>
          </a:p>
          <a:p>
            <a:r>
              <a:rPr lang="en-GB" altLang="en-US" sz="2400" dirty="0" smtClean="0"/>
              <a:t>24 bit address</a:t>
            </a:r>
          </a:p>
          <a:p>
            <a:r>
              <a:rPr lang="en-GB" altLang="en-US" sz="2400" dirty="0" smtClean="0"/>
              <a:t>2 bit word identifier (4 byte block)</a:t>
            </a:r>
          </a:p>
          <a:p>
            <a:r>
              <a:rPr lang="en-GB" altLang="en-US" sz="2400" dirty="0" smtClean="0"/>
              <a:t>22 bit block identifier (s – r + r)</a:t>
            </a:r>
          </a:p>
          <a:p>
            <a:pPr lvl="1"/>
            <a:r>
              <a:rPr lang="en-GB" altLang="en-US" dirty="0" smtClean="0"/>
              <a:t>8 bit tag (=22-14)</a:t>
            </a:r>
          </a:p>
          <a:p>
            <a:pPr lvl="1"/>
            <a:r>
              <a:rPr lang="en-GB" altLang="en-US" dirty="0" smtClean="0"/>
              <a:t>14 bit slot or line</a:t>
            </a:r>
          </a:p>
          <a:p>
            <a:r>
              <a:rPr lang="en-GB" altLang="en-US" sz="2400" dirty="0" smtClean="0"/>
              <a:t>No two blocks in the same line have the same Tag field</a:t>
            </a:r>
          </a:p>
          <a:p>
            <a:r>
              <a:rPr lang="en-GB" altLang="en-US" sz="2400" dirty="0" smtClean="0"/>
              <a:t>Check contents of cache by finding line and checking Tag</a:t>
            </a:r>
          </a:p>
        </p:txBody>
      </p:sp>
      <p:sp>
        <p:nvSpPr>
          <p:cNvPr id="4" name="Slide Number Placeholder 3"/>
          <p:cNvSpPr>
            <a:spLocks noGrp="1"/>
          </p:cNvSpPr>
          <p:nvPr>
            <p:ph type="sldNum" sz="quarter" idx="12"/>
          </p:nvPr>
        </p:nvSpPr>
        <p:spPr/>
        <p:txBody>
          <a:bodyPr/>
          <a:lstStyle/>
          <a:p>
            <a:fld id="{BAE233D1-13CE-414F-9203-7AFC6C750EE8}" type="slidenum">
              <a:rPr lang="en-GB" smtClean="0"/>
              <a:t>18</a:t>
            </a:fld>
            <a:endParaRPr lang="en-GB"/>
          </a:p>
        </p:txBody>
      </p:sp>
      <p:grpSp>
        <p:nvGrpSpPr>
          <p:cNvPr id="6" name="Group 5"/>
          <p:cNvGrpSpPr/>
          <p:nvPr/>
        </p:nvGrpSpPr>
        <p:grpSpPr>
          <a:xfrm>
            <a:off x="1774825" y="1644604"/>
            <a:ext cx="8642350" cy="1219200"/>
            <a:chOff x="304800" y="1600200"/>
            <a:chExt cx="8642350" cy="1219200"/>
          </a:xfrm>
        </p:grpSpPr>
        <p:sp>
          <p:nvSpPr>
            <p:cNvPr id="7" name="Rectangle 4"/>
            <p:cNvSpPr>
              <a:spLocks noChangeArrowheads="1"/>
            </p:cNvSpPr>
            <p:nvPr/>
          </p:nvSpPr>
          <p:spPr bwMode="auto">
            <a:xfrm>
              <a:off x="304800" y="1981200"/>
              <a:ext cx="8612188"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 name="Text Box 5"/>
            <p:cNvSpPr txBox="1">
              <a:spLocks noChangeArrowheads="1"/>
            </p:cNvSpPr>
            <p:nvPr/>
          </p:nvSpPr>
          <p:spPr bwMode="auto">
            <a:xfrm>
              <a:off x="381000" y="1600200"/>
              <a:ext cx="1131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dirty="0"/>
                <a:t>Tag  s-r</a:t>
              </a:r>
            </a:p>
          </p:txBody>
        </p:sp>
        <p:sp>
          <p:nvSpPr>
            <p:cNvPr id="9" name="Text Box 6"/>
            <p:cNvSpPr txBox="1">
              <a:spLocks noChangeArrowheads="1"/>
            </p:cNvSpPr>
            <p:nvPr/>
          </p:nvSpPr>
          <p:spPr bwMode="auto">
            <a:xfrm>
              <a:off x="3975100" y="1600200"/>
              <a:ext cx="1892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dirty="0"/>
                <a:t>Line or Slot  r</a:t>
              </a:r>
            </a:p>
          </p:txBody>
        </p:sp>
        <p:sp>
          <p:nvSpPr>
            <p:cNvPr id="10" name="Text Box 7"/>
            <p:cNvSpPr txBox="1">
              <a:spLocks noChangeArrowheads="1"/>
            </p:cNvSpPr>
            <p:nvPr/>
          </p:nvSpPr>
          <p:spPr bwMode="auto">
            <a:xfrm>
              <a:off x="7696200" y="1600200"/>
              <a:ext cx="125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Word  w</a:t>
              </a:r>
            </a:p>
          </p:txBody>
        </p:sp>
        <p:sp>
          <p:nvSpPr>
            <p:cNvPr id="11" name="Line 8"/>
            <p:cNvSpPr>
              <a:spLocks noChangeShapeType="1"/>
            </p:cNvSpPr>
            <p:nvPr/>
          </p:nvSpPr>
          <p:spPr bwMode="auto">
            <a:xfrm>
              <a:off x="8153400" y="19812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2" name="Line 9"/>
            <p:cNvSpPr>
              <a:spLocks noChangeShapeType="1"/>
            </p:cNvSpPr>
            <p:nvPr/>
          </p:nvSpPr>
          <p:spPr bwMode="auto">
            <a:xfrm>
              <a:off x="2743200" y="19812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3" name="Text Box 10"/>
            <p:cNvSpPr txBox="1">
              <a:spLocks noChangeArrowheads="1"/>
            </p:cNvSpPr>
            <p:nvPr/>
          </p:nvSpPr>
          <p:spPr bwMode="auto">
            <a:xfrm>
              <a:off x="9747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8</a:t>
              </a:r>
            </a:p>
          </p:txBody>
        </p:sp>
        <p:sp>
          <p:nvSpPr>
            <p:cNvPr id="14" name="Text Box 11"/>
            <p:cNvSpPr txBox="1">
              <a:spLocks noChangeArrowheads="1"/>
            </p:cNvSpPr>
            <p:nvPr/>
          </p:nvSpPr>
          <p:spPr bwMode="auto">
            <a:xfrm>
              <a:off x="4632325" y="2098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14</a:t>
              </a:r>
            </a:p>
          </p:txBody>
        </p:sp>
        <p:sp>
          <p:nvSpPr>
            <p:cNvPr id="15" name="Text Box 12"/>
            <p:cNvSpPr txBox="1">
              <a:spLocks noChangeArrowheads="1"/>
            </p:cNvSpPr>
            <p:nvPr/>
          </p:nvSpPr>
          <p:spPr bwMode="auto">
            <a:xfrm>
              <a:off x="8366125" y="2098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2</a:t>
              </a:r>
            </a:p>
          </p:txBody>
        </p:sp>
      </p:grpSp>
      <p:sp>
        <p:nvSpPr>
          <p:cNvPr id="5" name="TextBox 4"/>
          <p:cNvSpPr txBox="1"/>
          <p:nvPr/>
        </p:nvSpPr>
        <p:spPr>
          <a:xfrm>
            <a:off x="8534400" y="3833091"/>
            <a:ext cx="1376218" cy="369332"/>
          </a:xfrm>
          <a:prstGeom prst="rect">
            <a:avLst/>
          </a:prstGeom>
          <a:noFill/>
          <a:ln>
            <a:solidFill>
              <a:schemeClr val="accent1"/>
            </a:solidFill>
          </a:ln>
        </p:spPr>
        <p:txBody>
          <a:bodyPr wrap="square" rtlCol="0">
            <a:spAutoFit/>
          </a:bodyPr>
          <a:lstStyle/>
          <a:p>
            <a:r>
              <a:rPr lang="en-US" dirty="0" smtClean="0"/>
              <a:t>See ‘Slide-6’</a:t>
            </a:r>
            <a:endParaRPr lang="en-US" dirty="0"/>
          </a:p>
        </p:txBody>
      </p:sp>
    </p:spTree>
    <p:extLst>
      <p:ext uri="{BB962C8B-B14F-4D97-AF65-F5344CB8AC3E}">
        <p14:creationId xmlns:p14="http://schemas.microsoft.com/office/powerpoint/2010/main" val="2749828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Cache Read Operation (Example)</a:t>
            </a:r>
            <a:endParaRPr lang="en-GB" dirty="0"/>
          </a:p>
        </p:txBody>
      </p:sp>
      <p:sp>
        <p:nvSpPr>
          <p:cNvPr id="3" name="Content Placeholder 2"/>
          <p:cNvSpPr>
            <a:spLocks noGrp="1"/>
          </p:cNvSpPr>
          <p:nvPr>
            <p:ph idx="1"/>
          </p:nvPr>
        </p:nvSpPr>
        <p:spPr>
          <a:xfrm>
            <a:off x="838200" y="1689100"/>
            <a:ext cx="10515600" cy="5032375"/>
          </a:xfrm>
        </p:spPr>
        <p:txBody>
          <a:bodyPr>
            <a:normAutofit/>
          </a:bodyPr>
          <a:lstStyle/>
          <a:p>
            <a:pPr marL="514350" indent="-514350">
              <a:buFont typeface="+mj-lt"/>
              <a:buAutoNum type="arabicPeriod"/>
            </a:pPr>
            <a:r>
              <a:rPr lang="en-GB" dirty="0" smtClean="0"/>
              <a:t>The cache system is presented with a </a:t>
            </a:r>
            <a:r>
              <a:rPr lang="en-GB" u="sng" dirty="0" smtClean="0"/>
              <a:t>(</a:t>
            </a:r>
            <a:r>
              <a:rPr lang="en-GB" u="sng" dirty="0" err="1" smtClean="0"/>
              <a:t>s+w</a:t>
            </a:r>
            <a:r>
              <a:rPr lang="en-GB" u="sng" dirty="0" smtClean="0"/>
              <a:t>)-bits</a:t>
            </a:r>
            <a:r>
              <a:rPr lang="en-GB" u="sng" dirty="0" smtClean="0"/>
              <a:t> </a:t>
            </a:r>
            <a:r>
              <a:rPr lang="en-GB" u="sng" dirty="0" smtClean="0"/>
              <a:t>address</a:t>
            </a:r>
            <a:r>
              <a:rPr lang="en-GB" dirty="0" smtClean="0"/>
              <a:t>.</a:t>
            </a:r>
          </a:p>
          <a:p>
            <a:pPr marL="514350" indent="-514350" algn="just">
              <a:buFont typeface="+mj-lt"/>
              <a:buAutoNum type="arabicPeriod"/>
            </a:pPr>
            <a:r>
              <a:rPr lang="en-GB" dirty="0" smtClean="0"/>
              <a:t>The </a:t>
            </a:r>
            <a:r>
              <a:rPr lang="en-GB" u="sng" dirty="0" smtClean="0"/>
              <a:t>r-bits as </a:t>
            </a:r>
            <a:r>
              <a:rPr lang="en-GB" u="sng" dirty="0" smtClean="0"/>
              <a:t>line number</a:t>
            </a:r>
            <a:r>
              <a:rPr lang="en-GB" dirty="0" smtClean="0"/>
              <a:t> is used as an index into the cache to </a:t>
            </a:r>
            <a:r>
              <a:rPr lang="en-GB" u="sng" dirty="0" smtClean="0"/>
              <a:t>access a particular line</a:t>
            </a:r>
            <a:r>
              <a:rPr lang="en-GB" dirty="0" smtClean="0"/>
              <a:t>. (containing 4 bytes/words)</a:t>
            </a:r>
          </a:p>
          <a:p>
            <a:pPr marL="514350" indent="-514350" algn="just">
              <a:buFont typeface="+mj-lt"/>
              <a:buAutoNum type="arabicPeriod"/>
            </a:pPr>
            <a:r>
              <a:rPr lang="en-GB" dirty="0" smtClean="0"/>
              <a:t>If the </a:t>
            </a:r>
            <a:r>
              <a:rPr lang="en-GB" dirty="0" smtClean="0"/>
              <a:t>tag-bits (</a:t>
            </a:r>
            <a:r>
              <a:rPr lang="en-GB" b="1" dirty="0" smtClean="0"/>
              <a:t>is </a:t>
            </a:r>
            <a:r>
              <a:rPr lang="en-GB" b="1" dirty="0" smtClean="0"/>
              <a:t>found</a:t>
            </a:r>
            <a:r>
              <a:rPr lang="en-GB" dirty="0" smtClean="0"/>
              <a:t>), matches the tag number </a:t>
            </a:r>
            <a:r>
              <a:rPr lang="en-GB" u="sng" dirty="0" smtClean="0"/>
              <a:t>currently stored in that line</a:t>
            </a:r>
            <a:r>
              <a:rPr lang="en-GB" dirty="0" smtClean="0"/>
              <a:t>, then the </a:t>
            </a:r>
            <a:r>
              <a:rPr lang="en-GB" u="sng" dirty="0" smtClean="0"/>
              <a:t>w-bits as </a:t>
            </a:r>
            <a:r>
              <a:rPr lang="en-GB" u="sng" dirty="0" smtClean="0"/>
              <a:t>word number</a:t>
            </a:r>
            <a:r>
              <a:rPr lang="en-GB" dirty="0" smtClean="0"/>
              <a:t> is used to select one of the </a:t>
            </a:r>
            <a:r>
              <a:rPr lang="en-GB" dirty="0" smtClean="0"/>
              <a:t>word in </a:t>
            </a:r>
            <a:r>
              <a:rPr lang="en-GB" dirty="0" smtClean="0"/>
              <a:t>that line.</a:t>
            </a:r>
          </a:p>
          <a:p>
            <a:pPr marL="514350" indent="-514350" algn="just">
              <a:buFont typeface="+mj-lt"/>
              <a:buAutoNum type="arabicPeriod"/>
            </a:pPr>
            <a:r>
              <a:rPr lang="en-GB" dirty="0" smtClean="0"/>
              <a:t>Otherwise (</a:t>
            </a:r>
            <a:r>
              <a:rPr lang="en-GB" b="1" dirty="0" smtClean="0"/>
              <a:t>if not found</a:t>
            </a:r>
            <a:r>
              <a:rPr lang="en-GB" dirty="0" smtClean="0"/>
              <a:t>), the </a:t>
            </a:r>
            <a:r>
              <a:rPr lang="en-GB" u="sng" dirty="0" smtClean="0"/>
              <a:t>s-bits</a:t>
            </a:r>
            <a:r>
              <a:rPr lang="en-GB" dirty="0" smtClean="0"/>
              <a:t> </a:t>
            </a:r>
            <a:r>
              <a:rPr lang="en-GB" dirty="0" smtClean="0"/>
              <a:t>is used to </a:t>
            </a:r>
            <a:r>
              <a:rPr lang="en-GB" u="sng" dirty="0" smtClean="0"/>
              <a:t>fetch a block from main memory</a:t>
            </a:r>
            <a:r>
              <a:rPr lang="en-GB" dirty="0" smtClean="0"/>
              <a:t>.</a:t>
            </a:r>
          </a:p>
          <a:p>
            <a:pPr marL="514350" indent="-514350" algn="just">
              <a:buFont typeface="+mj-lt"/>
              <a:buAutoNum type="arabicPeriod"/>
            </a:pPr>
            <a:r>
              <a:rPr lang="en-GB" dirty="0" smtClean="0"/>
              <a:t>The actual address that is used for the fetch is the </a:t>
            </a:r>
            <a:r>
              <a:rPr lang="en-GB" dirty="0" smtClean="0"/>
              <a:t>s-plus-line </a:t>
            </a:r>
            <a:r>
              <a:rPr lang="en-GB" u="sng" dirty="0" smtClean="0"/>
              <a:t>concatenated with two 0-bits</a:t>
            </a:r>
            <a:r>
              <a:rPr lang="en-GB" dirty="0" smtClean="0"/>
              <a:t>, so that 4 bytes (2</a:t>
            </a:r>
            <a:r>
              <a:rPr lang="en-GB" baseline="30000" dirty="0" smtClean="0"/>
              <a:t>2</a:t>
            </a:r>
            <a:r>
              <a:rPr lang="en-GB" dirty="0" smtClean="0"/>
              <a:t> = 4) are fetched starting on a block boundary.</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19</a:t>
            </a:fld>
            <a:endParaRPr lang="en-GB"/>
          </a:p>
        </p:txBody>
      </p:sp>
      <p:grpSp>
        <p:nvGrpSpPr>
          <p:cNvPr id="23" name="Group 22"/>
          <p:cNvGrpSpPr/>
          <p:nvPr/>
        </p:nvGrpSpPr>
        <p:grpSpPr>
          <a:xfrm>
            <a:off x="3880513" y="29937"/>
            <a:ext cx="7979392" cy="670375"/>
            <a:chOff x="277504" y="5279380"/>
            <a:chExt cx="8642350" cy="1259532"/>
          </a:xfrm>
        </p:grpSpPr>
        <p:grpSp>
          <p:nvGrpSpPr>
            <p:cNvPr id="24" name="Group 23"/>
            <p:cNvGrpSpPr/>
            <p:nvPr/>
          </p:nvGrpSpPr>
          <p:grpSpPr>
            <a:xfrm>
              <a:off x="277504" y="5319712"/>
              <a:ext cx="8642350" cy="1219200"/>
              <a:chOff x="304800" y="1600200"/>
              <a:chExt cx="8642350" cy="1219200"/>
            </a:xfrm>
          </p:grpSpPr>
          <p:sp>
            <p:nvSpPr>
              <p:cNvPr id="26" name="Rectangle 4"/>
              <p:cNvSpPr>
                <a:spLocks noChangeArrowheads="1"/>
              </p:cNvSpPr>
              <p:nvPr/>
            </p:nvSpPr>
            <p:spPr bwMode="auto">
              <a:xfrm>
                <a:off x="304800" y="1981200"/>
                <a:ext cx="8612188"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 name="Text Box 6"/>
              <p:cNvSpPr txBox="1">
                <a:spLocks noChangeArrowheads="1"/>
              </p:cNvSpPr>
              <p:nvPr/>
            </p:nvSpPr>
            <p:spPr bwMode="auto">
              <a:xfrm>
                <a:off x="3975100" y="1600200"/>
                <a:ext cx="1892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Line or Slot  r</a:t>
                </a:r>
              </a:p>
            </p:txBody>
          </p:sp>
          <p:sp>
            <p:nvSpPr>
              <p:cNvPr id="28" name="Text Box 7"/>
              <p:cNvSpPr txBox="1">
                <a:spLocks noChangeArrowheads="1"/>
              </p:cNvSpPr>
              <p:nvPr/>
            </p:nvSpPr>
            <p:spPr bwMode="auto">
              <a:xfrm>
                <a:off x="7696200" y="1600200"/>
                <a:ext cx="125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Word  w</a:t>
                </a:r>
              </a:p>
            </p:txBody>
          </p:sp>
          <p:sp>
            <p:nvSpPr>
              <p:cNvPr id="29" name="Line 8"/>
              <p:cNvSpPr>
                <a:spLocks noChangeShapeType="1"/>
              </p:cNvSpPr>
              <p:nvPr/>
            </p:nvSpPr>
            <p:spPr bwMode="auto">
              <a:xfrm>
                <a:off x="8153400" y="19812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0" name="Line 9"/>
              <p:cNvSpPr>
                <a:spLocks noChangeShapeType="1"/>
              </p:cNvSpPr>
              <p:nvPr/>
            </p:nvSpPr>
            <p:spPr bwMode="auto">
              <a:xfrm>
                <a:off x="2743200" y="19812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 name="Text Box 10"/>
              <p:cNvSpPr txBox="1">
                <a:spLocks noChangeArrowheads="1"/>
              </p:cNvSpPr>
              <p:nvPr/>
            </p:nvSpPr>
            <p:spPr bwMode="auto">
              <a:xfrm>
                <a:off x="9747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8</a:t>
                </a:r>
              </a:p>
            </p:txBody>
          </p:sp>
          <p:sp>
            <p:nvSpPr>
              <p:cNvPr id="32" name="Text Box 11"/>
              <p:cNvSpPr txBox="1">
                <a:spLocks noChangeArrowheads="1"/>
              </p:cNvSpPr>
              <p:nvPr/>
            </p:nvSpPr>
            <p:spPr bwMode="auto">
              <a:xfrm>
                <a:off x="4632325" y="2098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14</a:t>
                </a:r>
              </a:p>
            </p:txBody>
          </p:sp>
          <p:sp>
            <p:nvSpPr>
              <p:cNvPr id="33" name="Text Box 12"/>
              <p:cNvSpPr txBox="1">
                <a:spLocks noChangeArrowheads="1"/>
              </p:cNvSpPr>
              <p:nvPr/>
            </p:nvSpPr>
            <p:spPr bwMode="auto">
              <a:xfrm>
                <a:off x="8366125" y="2098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2</a:t>
                </a:r>
              </a:p>
            </p:txBody>
          </p:sp>
        </p:grpSp>
        <p:sp>
          <p:nvSpPr>
            <p:cNvPr id="25" name="TextBox 24"/>
            <p:cNvSpPr txBox="1"/>
            <p:nvPr/>
          </p:nvSpPr>
          <p:spPr>
            <a:xfrm>
              <a:off x="981168" y="5279380"/>
              <a:ext cx="1317990" cy="461665"/>
            </a:xfrm>
            <a:prstGeom prst="rect">
              <a:avLst/>
            </a:prstGeom>
            <a:noFill/>
          </p:spPr>
          <p:txBody>
            <a:bodyPr wrap="none" rtlCol="0">
              <a:spAutoFit/>
            </a:bodyPr>
            <a:lstStyle/>
            <a:p>
              <a:r>
                <a:rPr lang="en-GB" sz="2400" dirty="0" smtClean="0"/>
                <a:t>Tag (s - r)</a:t>
              </a:r>
              <a:endParaRPr lang="en-GB" sz="2400" dirty="0"/>
            </a:p>
          </p:txBody>
        </p:sp>
      </p:grpSp>
      <p:sp>
        <p:nvSpPr>
          <p:cNvPr id="16" name="TextBox 15"/>
          <p:cNvSpPr txBox="1"/>
          <p:nvPr/>
        </p:nvSpPr>
        <p:spPr>
          <a:xfrm>
            <a:off x="10268924" y="6352143"/>
            <a:ext cx="858120" cy="369332"/>
          </a:xfrm>
          <a:prstGeom prst="rect">
            <a:avLst/>
          </a:prstGeom>
          <a:noFill/>
        </p:spPr>
        <p:txBody>
          <a:bodyPr wrap="none" rtlCol="0">
            <a:spAutoFit/>
          </a:bodyPr>
          <a:lstStyle/>
          <a:p>
            <a:r>
              <a:rPr lang="en-GB" dirty="0" smtClean="0">
                <a:solidFill>
                  <a:srgbClr val="FF0000"/>
                </a:solidFill>
              </a:rPr>
              <a:t>(Break)</a:t>
            </a:r>
            <a:endParaRPr lang="en-GB" dirty="0">
              <a:solidFill>
                <a:srgbClr val="FF0000"/>
              </a:solidFill>
            </a:endParaRPr>
          </a:p>
        </p:txBody>
      </p:sp>
    </p:spTree>
    <p:extLst>
      <p:ext uri="{BB962C8B-B14F-4D97-AF65-F5344CB8AC3E}">
        <p14:creationId xmlns:p14="http://schemas.microsoft.com/office/powerpoint/2010/main" val="2797618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Topics to Cover</a:t>
            </a:r>
            <a:endParaRPr lang="en-GB" dirty="0"/>
          </a:p>
        </p:txBody>
      </p:sp>
      <p:sp>
        <p:nvSpPr>
          <p:cNvPr id="3" name="Content Placeholder 2"/>
          <p:cNvSpPr>
            <a:spLocks noGrp="1"/>
          </p:cNvSpPr>
          <p:nvPr>
            <p:ph idx="1"/>
          </p:nvPr>
        </p:nvSpPr>
        <p:spPr>
          <a:xfrm>
            <a:off x="838200" y="1690688"/>
            <a:ext cx="10515600" cy="4616118"/>
          </a:xfrm>
        </p:spPr>
        <p:txBody>
          <a:bodyPr>
            <a:normAutofit/>
          </a:bodyPr>
          <a:lstStyle/>
          <a:p>
            <a:pPr>
              <a:buFont typeface="Wingdings" panose="05000000000000000000" pitchFamily="2" charset="2"/>
              <a:buChar char="Ø"/>
            </a:pPr>
            <a:r>
              <a:rPr lang="en-GB" dirty="0" smtClean="0"/>
              <a:t>4.3 Elements of Cache Design</a:t>
            </a:r>
          </a:p>
          <a:p>
            <a:r>
              <a:rPr lang="en-GB" dirty="0" smtClean="0"/>
              <a:t>Cache Addresses</a:t>
            </a:r>
          </a:p>
          <a:p>
            <a:r>
              <a:rPr lang="en-GB" dirty="0" smtClean="0"/>
              <a:t>Cache Size</a:t>
            </a:r>
          </a:p>
          <a:p>
            <a:r>
              <a:rPr lang="en-GB" dirty="0" smtClean="0"/>
              <a:t>Mapping Function</a:t>
            </a:r>
          </a:p>
          <a:p>
            <a:r>
              <a:rPr lang="en-GB" dirty="0" smtClean="0"/>
              <a:t>Types of Mapping</a:t>
            </a:r>
          </a:p>
          <a:p>
            <a:r>
              <a:rPr lang="en-GB" dirty="0" smtClean="0"/>
              <a:t>Replacement Algorithms</a:t>
            </a:r>
          </a:p>
          <a:p>
            <a:r>
              <a:rPr lang="en-GB" dirty="0" smtClean="0"/>
              <a:t>Write Policy</a:t>
            </a:r>
          </a:p>
          <a:p>
            <a:r>
              <a:rPr lang="en-GB" dirty="0" smtClean="0"/>
              <a:t>Line Size</a:t>
            </a:r>
          </a:p>
          <a:p>
            <a:r>
              <a:rPr lang="en-GB" dirty="0" smtClean="0"/>
              <a:t>Number of Caches</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2</a:t>
            </a:fld>
            <a:endParaRPr lang="en-GB"/>
          </a:p>
        </p:txBody>
      </p:sp>
    </p:spTree>
    <p:extLst>
      <p:ext uri="{BB962C8B-B14F-4D97-AF65-F5344CB8AC3E}">
        <p14:creationId xmlns:p14="http://schemas.microsoft.com/office/powerpoint/2010/main" val="467886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Associative Mapping</a:t>
            </a:r>
            <a:endParaRPr lang="en-GB" dirty="0"/>
          </a:p>
        </p:txBody>
      </p:sp>
      <p:sp>
        <p:nvSpPr>
          <p:cNvPr id="3" name="Content Placeholder 2"/>
          <p:cNvSpPr>
            <a:spLocks noGrp="1"/>
          </p:cNvSpPr>
          <p:nvPr>
            <p:ph idx="1"/>
          </p:nvPr>
        </p:nvSpPr>
        <p:spPr>
          <a:xfrm>
            <a:off x="838200" y="1825624"/>
            <a:ext cx="10515600" cy="4530725"/>
          </a:xfrm>
        </p:spPr>
        <p:txBody>
          <a:bodyPr>
            <a:normAutofit/>
          </a:bodyPr>
          <a:lstStyle/>
          <a:p>
            <a:pPr algn="just"/>
            <a:r>
              <a:rPr lang="en-GB" b="1" u="sng" dirty="0" smtClean="0"/>
              <a:t>Associative mapping</a:t>
            </a:r>
            <a:r>
              <a:rPr lang="en-GB" dirty="0" smtClean="0"/>
              <a:t> permits </a:t>
            </a:r>
            <a:r>
              <a:rPr lang="en-GB" u="sng" dirty="0" smtClean="0"/>
              <a:t>each main-memory block to be loaded into any line of the cache</a:t>
            </a:r>
            <a:r>
              <a:rPr lang="en-GB" dirty="0" smtClean="0"/>
              <a:t>.</a:t>
            </a:r>
          </a:p>
        </p:txBody>
      </p:sp>
      <p:sp>
        <p:nvSpPr>
          <p:cNvPr id="4" name="Slide Number Placeholder 3"/>
          <p:cNvSpPr>
            <a:spLocks noGrp="1"/>
          </p:cNvSpPr>
          <p:nvPr>
            <p:ph type="sldNum" sz="quarter" idx="12"/>
          </p:nvPr>
        </p:nvSpPr>
        <p:spPr/>
        <p:txBody>
          <a:bodyPr/>
          <a:lstStyle/>
          <a:p>
            <a:fld id="{BAE233D1-13CE-414F-9203-7AFC6C750EE8}" type="slidenum">
              <a:rPr lang="en-GB" smtClean="0"/>
              <a:t>20</a:t>
            </a:fld>
            <a:endParaRPr lang="en-GB"/>
          </a:p>
        </p:txBody>
      </p:sp>
      <p:pic>
        <p:nvPicPr>
          <p:cNvPr id="5" name="Picture 4"/>
          <p:cNvPicPr>
            <a:picLocks noChangeAspect="1"/>
          </p:cNvPicPr>
          <p:nvPr/>
        </p:nvPicPr>
        <p:blipFill>
          <a:blip r:embed="rId2"/>
          <a:stretch>
            <a:fillRect/>
          </a:stretch>
        </p:blipFill>
        <p:spPr>
          <a:xfrm>
            <a:off x="2521151" y="2743198"/>
            <a:ext cx="7149698" cy="3613151"/>
          </a:xfrm>
          <a:prstGeom prst="rect">
            <a:avLst/>
          </a:prstGeom>
        </p:spPr>
      </p:pic>
    </p:spTree>
    <p:extLst>
      <p:ext uri="{BB962C8B-B14F-4D97-AF65-F5344CB8AC3E}">
        <p14:creationId xmlns:p14="http://schemas.microsoft.com/office/powerpoint/2010/main" val="205633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Fully Associative Cache Organization </a:t>
            </a:r>
            <a:r>
              <a:rPr lang="en-GB" sz="4000" dirty="0" smtClean="0"/>
              <a:t>(Fig. Next)</a:t>
            </a:r>
            <a:endParaRPr lang="en-GB" sz="4000" dirty="0"/>
          </a:p>
        </p:txBody>
      </p:sp>
      <p:sp>
        <p:nvSpPr>
          <p:cNvPr id="3" name="Content Placeholder 2"/>
          <p:cNvSpPr>
            <a:spLocks noGrp="1"/>
          </p:cNvSpPr>
          <p:nvPr>
            <p:ph idx="1"/>
          </p:nvPr>
        </p:nvSpPr>
        <p:spPr/>
        <p:txBody>
          <a:bodyPr/>
          <a:lstStyle/>
          <a:p>
            <a:pPr algn="just"/>
            <a:r>
              <a:rPr lang="en-GB" dirty="0" smtClean="0"/>
              <a:t>The ‘cache control logic’ interprets a memory address simply as a </a:t>
            </a:r>
            <a:r>
              <a:rPr lang="en-GB" b="1" dirty="0" smtClean="0"/>
              <a:t>Tag</a:t>
            </a:r>
            <a:r>
              <a:rPr lang="en-GB" dirty="0" smtClean="0"/>
              <a:t> and a </a:t>
            </a:r>
            <a:r>
              <a:rPr lang="en-GB" b="1" dirty="0" smtClean="0"/>
              <a:t>Word</a:t>
            </a:r>
            <a:r>
              <a:rPr lang="en-GB" dirty="0" smtClean="0"/>
              <a:t> field.</a:t>
            </a:r>
          </a:p>
          <a:p>
            <a:pPr algn="just"/>
            <a:r>
              <a:rPr lang="en-GB" dirty="0" smtClean="0"/>
              <a:t>The </a:t>
            </a:r>
            <a:r>
              <a:rPr lang="en-GB" b="1" dirty="0" smtClean="0"/>
              <a:t>Tag</a:t>
            </a:r>
            <a:r>
              <a:rPr lang="en-GB" dirty="0" smtClean="0"/>
              <a:t> field uniquely identifies a block of main-memory. </a:t>
            </a:r>
            <a:r>
              <a:rPr lang="en-GB" b="1" dirty="0"/>
              <a:t>M</a:t>
            </a:r>
            <a:r>
              <a:rPr lang="en-GB" dirty="0"/>
              <a:t> = </a:t>
            </a:r>
            <a:r>
              <a:rPr lang="en-GB" dirty="0" smtClean="0"/>
              <a:t>2</a:t>
            </a:r>
            <a:r>
              <a:rPr lang="en-GB" baseline="30000" dirty="0" smtClean="0"/>
              <a:t>n</a:t>
            </a:r>
            <a:r>
              <a:rPr lang="en-GB" dirty="0" smtClean="0"/>
              <a:t>/K </a:t>
            </a:r>
            <a:r>
              <a:rPr lang="en-GB" sz="2400" dirty="0" err="1" smtClean="0"/>
              <a:t>blk</a:t>
            </a:r>
            <a:endParaRPr lang="en-GB" sz="2400" dirty="0" smtClean="0"/>
          </a:p>
          <a:p>
            <a:pPr algn="just"/>
            <a:r>
              <a:rPr lang="en-GB" dirty="0" smtClean="0"/>
              <a:t>To determine whether a block is in the cache, the ‘cache control logic’ must simultaneously examine every line’s tag for a match.</a:t>
            </a:r>
          </a:p>
          <a:p>
            <a:pPr algn="just"/>
            <a:r>
              <a:rPr lang="en-GB" dirty="0" smtClean="0"/>
              <a:t>Note that no field in the address corresponds to the line number ‘</a:t>
            </a:r>
            <a:r>
              <a:rPr lang="en-GB" b="1" dirty="0" smtClean="0"/>
              <a:t>r</a:t>
            </a:r>
            <a:r>
              <a:rPr lang="en-GB" dirty="0" smtClean="0"/>
              <a:t>’, so that the number of lines in the cache is not determined by the address format. Hence all lines </a:t>
            </a:r>
            <a:r>
              <a:rPr lang="en-GB" smtClean="0"/>
              <a:t>are searched.</a:t>
            </a:r>
            <a:endParaRPr lang="en-GB" dirty="0" smtClean="0"/>
          </a:p>
          <a:p>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21</a:t>
            </a:fld>
            <a:endParaRPr lang="en-GB"/>
          </a:p>
        </p:txBody>
      </p:sp>
      <p:pic>
        <p:nvPicPr>
          <p:cNvPr id="5" name="Picture 4"/>
          <p:cNvPicPr>
            <a:picLocks noChangeAspect="1"/>
          </p:cNvPicPr>
          <p:nvPr/>
        </p:nvPicPr>
        <p:blipFill>
          <a:blip r:embed="rId2"/>
          <a:stretch>
            <a:fillRect/>
          </a:stretch>
        </p:blipFill>
        <p:spPr>
          <a:xfrm>
            <a:off x="838200" y="5437234"/>
            <a:ext cx="7244730" cy="1101678"/>
          </a:xfrm>
          <a:prstGeom prst="rect">
            <a:avLst/>
          </a:prstGeom>
        </p:spPr>
      </p:pic>
      <p:sp>
        <p:nvSpPr>
          <p:cNvPr id="6" name="TextBox 5"/>
          <p:cNvSpPr txBox="1"/>
          <p:nvPr/>
        </p:nvSpPr>
        <p:spPr>
          <a:xfrm>
            <a:off x="4558352" y="5693258"/>
            <a:ext cx="1849224" cy="369332"/>
          </a:xfrm>
          <a:prstGeom prst="rect">
            <a:avLst/>
          </a:prstGeom>
          <a:noFill/>
        </p:spPr>
        <p:txBody>
          <a:bodyPr wrap="none" rtlCol="0">
            <a:spAutoFit/>
          </a:bodyPr>
          <a:lstStyle/>
          <a:p>
            <a:r>
              <a:rPr lang="en-GB" dirty="0" smtClean="0">
                <a:solidFill>
                  <a:srgbClr val="FF0000"/>
                </a:solidFill>
              </a:rPr>
              <a:t>Block identify bits</a:t>
            </a:r>
            <a:endParaRPr lang="en-GB" dirty="0">
              <a:solidFill>
                <a:srgbClr val="FF0000"/>
              </a:solidFill>
            </a:endParaRPr>
          </a:p>
        </p:txBody>
      </p:sp>
      <p:sp>
        <p:nvSpPr>
          <p:cNvPr id="7" name="TextBox 6"/>
          <p:cNvSpPr txBox="1"/>
          <p:nvPr/>
        </p:nvSpPr>
        <p:spPr>
          <a:xfrm>
            <a:off x="7568252" y="5712659"/>
            <a:ext cx="349776" cy="369332"/>
          </a:xfrm>
          <a:prstGeom prst="rect">
            <a:avLst/>
          </a:prstGeom>
          <a:noFill/>
        </p:spPr>
        <p:txBody>
          <a:bodyPr wrap="none" rtlCol="0">
            <a:spAutoFit/>
          </a:bodyPr>
          <a:lstStyle/>
          <a:p>
            <a:r>
              <a:rPr lang="en-GB" dirty="0" smtClean="0">
                <a:solidFill>
                  <a:srgbClr val="FF0000"/>
                </a:solidFill>
              </a:rPr>
              <a:t>w</a:t>
            </a:r>
            <a:endParaRPr lang="en-GB" dirty="0">
              <a:solidFill>
                <a:srgbClr val="FF0000"/>
              </a:solidFill>
            </a:endParaRPr>
          </a:p>
        </p:txBody>
      </p:sp>
      <p:pic>
        <p:nvPicPr>
          <p:cNvPr id="8" name="Picture 7"/>
          <p:cNvPicPr>
            <a:picLocks noChangeAspect="1"/>
          </p:cNvPicPr>
          <p:nvPr/>
        </p:nvPicPr>
        <p:blipFill>
          <a:blip r:embed="rId3"/>
          <a:stretch>
            <a:fillRect/>
          </a:stretch>
        </p:blipFill>
        <p:spPr>
          <a:xfrm>
            <a:off x="8297839" y="5014912"/>
            <a:ext cx="3055961" cy="1412225"/>
          </a:xfrm>
          <a:prstGeom prst="rect">
            <a:avLst/>
          </a:prstGeom>
        </p:spPr>
      </p:pic>
      <p:sp>
        <p:nvSpPr>
          <p:cNvPr id="9" name="TextBox 8"/>
          <p:cNvSpPr txBox="1"/>
          <p:nvPr/>
        </p:nvSpPr>
        <p:spPr>
          <a:xfrm>
            <a:off x="11190027" y="2770495"/>
            <a:ext cx="540533" cy="369332"/>
          </a:xfrm>
          <a:prstGeom prst="rect">
            <a:avLst/>
          </a:prstGeom>
          <a:noFill/>
        </p:spPr>
        <p:txBody>
          <a:bodyPr wrap="none" rtlCol="0">
            <a:spAutoFit/>
          </a:bodyPr>
          <a:lstStyle/>
          <a:p>
            <a:r>
              <a:rPr lang="en-GB" dirty="0" smtClean="0"/>
              <a:t>= 2</a:t>
            </a:r>
            <a:r>
              <a:rPr lang="en-GB" b="1" baseline="30000" dirty="0" smtClean="0"/>
              <a:t>S</a:t>
            </a:r>
            <a:endParaRPr lang="en-GB" b="1" baseline="30000" dirty="0"/>
          </a:p>
        </p:txBody>
      </p:sp>
    </p:spTree>
    <p:extLst>
      <p:ext uri="{BB962C8B-B14F-4D97-AF65-F5344CB8AC3E}">
        <p14:creationId xmlns:p14="http://schemas.microsoft.com/office/powerpoint/2010/main" val="30909794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201004" y="145748"/>
            <a:ext cx="9856622" cy="6393164"/>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22</a:t>
            </a:fld>
            <a:endParaRPr lang="en-GB"/>
          </a:p>
        </p:txBody>
      </p:sp>
      <p:sp>
        <p:nvSpPr>
          <p:cNvPr id="6" name="TextBox 5"/>
          <p:cNvSpPr txBox="1"/>
          <p:nvPr/>
        </p:nvSpPr>
        <p:spPr>
          <a:xfrm>
            <a:off x="1752928" y="617959"/>
            <a:ext cx="1962397" cy="369332"/>
          </a:xfrm>
          <a:prstGeom prst="rect">
            <a:avLst/>
          </a:prstGeom>
          <a:noFill/>
        </p:spPr>
        <p:txBody>
          <a:bodyPr wrap="none" rtlCol="0">
            <a:spAutoFit/>
          </a:bodyPr>
          <a:lstStyle/>
          <a:p>
            <a:r>
              <a:rPr lang="en-GB" dirty="0" smtClean="0">
                <a:solidFill>
                  <a:srgbClr val="FF0000"/>
                </a:solidFill>
              </a:rPr>
              <a:t>Cache Access Logic</a:t>
            </a:r>
            <a:endParaRPr lang="en-GB" dirty="0">
              <a:solidFill>
                <a:srgbClr val="FF0000"/>
              </a:solidFill>
            </a:endParaRPr>
          </a:p>
        </p:txBody>
      </p:sp>
      <p:sp>
        <p:nvSpPr>
          <p:cNvPr id="7" name="TextBox 6"/>
          <p:cNvSpPr txBox="1"/>
          <p:nvPr/>
        </p:nvSpPr>
        <p:spPr>
          <a:xfrm>
            <a:off x="11093404" y="1487606"/>
            <a:ext cx="915122" cy="369332"/>
          </a:xfrm>
          <a:prstGeom prst="rect">
            <a:avLst/>
          </a:prstGeom>
          <a:noFill/>
        </p:spPr>
        <p:txBody>
          <a:bodyPr wrap="none" rtlCol="0">
            <a:spAutoFit/>
          </a:bodyPr>
          <a:lstStyle/>
          <a:p>
            <a:r>
              <a:rPr lang="en-GB" dirty="0" smtClean="0">
                <a:solidFill>
                  <a:srgbClr val="FF0000"/>
                </a:solidFill>
              </a:rPr>
              <a:t>(Blocks)</a:t>
            </a:r>
            <a:endParaRPr lang="en-GB" dirty="0">
              <a:solidFill>
                <a:srgbClr val="FF0000"/>
              </a:solidFill>
            </a:endParaRPr>
          </a:p>
        </p:txBody>
      </p:sp>
      <p:sp>
        <p:nvSpPr>
          <p:cNvPr id="8" name="TextBox 7"/>
          <p:cNvSpPr txBox="1"/>
          <p:nvPr/>
        </p:nvSpPr>
        <p:spPr>
          <a:xfrm>
            <a:off x="11028130" y="3783478"/>
            <a:ext cx="1124026" cy="646331"/>
          </a:xfrm>
          <a:prstGeom prst="rect">
            <a:avLst/>
          </a:prstGeom>
          <a:noFill/>
        </p:spPr>
        <p:txBody>
          <a:bodyPr wrap="none" rtlCol="0">
            <a:spAutoFit/>
          </a:bodyPr>
          <a:lstStyle/>
          <a:p>
            <a:r>
              <a:rPr lang="en-GB" dirty="0" smtClean="0">
                <a:solidFill>
                  <a:srgbClr val="FF0000"/>
                </a:solidFill>
              </a:rPr>
              <a:t>(4-words</a:t>
            </a:r>
          </a:p>
          <a:p>
            <a:r>
              <a:rPr lang="en-GB" dirty="0" smtClean="0">
                <a:solidFill>
                  <a:srgbClr val="FF0000"/>
                </a:solidFill>
              </a:rPr>
              <a:t>per block)</a:t>
            </a:r>
            <a:endParaRPr lang="en-GB" dirty="0">
              <a:solidFill>
                <a:srgbClr val="FF0000"/>
              </a:solidFill>
            </a:endParaRPr>
          </a:p>
        </p:txBody>
      </p:sp>
      <p:sp>
        <p:nvSpPr>
          <p:cNvPr id="9" name="TextBox 8"/>
          <p:cNvSpPr txBox="1"/>
          <p:nvPr/>
        </p:nvSpPr>
        <p:spPr>
          <a:xfrm>
            <a:off x="7466443" y="1584835"/>
            <a:ext cx="827471" cy="369332"/>
          </a:xfrm>
          <a:prstGeom prst="rect">
            <a:avLst/>
          </a:prstGeom>
          <a:noFill/>
        </p:spPr>
        <p:txBody>
          <a:bodyPr wrap="none" rtlCol="0">
            <a:spAutoFit/>
          </a:bodyPr>
          <a:lstStyle/>
          <a:p>
            <a:r>
              <a:rPr lang="en-GB" dirty="0" smtClean="0">
                <a:solidFill>
                  <a:srgbClr val="FF0000"/>
                </a:solidFill>
              </a:rPr>
              <a:t>(Block)</a:t>
            </a:r>
            <a:endParaRPr lang="en-GB" dirty="0">
              <a:solidFill>
                <a:srgbClr val="FF0000"/>
              </a:solidFill>
            </a:endParaRPr>
          </a:p>
        </p:txBody>
      </p:sp>
      <p:sp>
        <p:nvSpPr>
          <p:cNvPr id="10" name="TextBox 9"/>
          <p:cNvSpPr txBox="1"/>
          <p:nvPr/>
        </p:nvSpPr>
        <p:spPr>
          <a:xfrm>
            <a:off x="7404367" y="3296877"/>
            <a:ext cx="861133" cy="646331"/>
          </a:xfrm>
          <a:prstGeom prst="rect">
            <a:avLst/>
          </a:prstGeom>
          <a:noFill/>
        </p:spPr>
        <p:txBody>
          <a:bodyPr wrap="none" rtlCol="0">
            <a:spAutoFit/>
          </a:bodyPr>
          <a:lstStyle/>
          <a:p>
            <a:r>
              <a:rPr lang="en-GB" dirty="0" smtClean="0">
                <a:solidFill>
                  <a:srgbClr val="FF0000"/>
                </a:solidFill>
              </a:rPr>
              <a:t>(04 -</a:t>
            </a:r>
          </a:p>
          <a:p>
            <a:r>
              <a:rPr lang="en-GB" dirty="0" smtClean="0">
                <a:solidFill>
                  <a:srgbClr val="FF0000"/>
                </a:solidFill>
              </a:rPr>
              <a:t>Words)</a:t>
            </a:r>
            <a:endParaRPr lang="en-GB" dirty="0">
              <a:solidFill>
                <a:srgbClr val="FF0000"/>
              </a:solidFill>
            </a:endParaRPr>
          </a:p>
        </p:txBody>
      </p:sp>
      <p:sp>
        <p:nvSpPr>
          <p:cNvPr id="11" name="TextBox 10"/>
          <p:cNvSpPr txBox="1"/>
          <p:nvPr/>
        </p:nvSpPr>
        <p:spPr>
          <a:xfrm>
            <a:off x="782459" y="2244870"/>
            <a:ext cx="837089" cy="646331"/>
          </a:xfrm>
          <a:prstGeom prst="rect">
            <a:avLst/>
          </a:prstGeom>
          <a:noFill/>
        </p:spPr>
        <p:txBody>
          <a:bodyPr wrap="none" rtlCol="0">
            <a:spAutoFit/>
          </a:bodyPr>
          <a:lstStyle/>
          <a:p>
            <a:r>
              <a:rPr lang="en-GB" dirty="0" smtClean="0">
                <a:solidFill>
                  <a:srgbClr val="FF0000"/>
                </a:solidFill>
              </a:rPr>
              <a:t>Which </a:t>
            </a:r>
          </a:p>
          <a:p>
            <a:r>
              <a:rPr lang="en-GB" dirty="0" smtClean="0">
                <a:solidFill>
                  <a:srgbClr val="FF0000"/>
                </a:solidFill>
              </a:rPr>
              <a:t>block</a:t>
            </a:r>
            <a:endParaRPr lang="en-GB" dirty="0">
              <a:solidFill>
                <a:srgbClr val="FF0000"/>
              </a:solidFill>
            </a:endParaRPr>
          </a:p>
        </p:txBody>
      </p:sp>
      <p:sp>
        <p:nvSpPr>
          <p:cNvPr id="12" name="TextBox 11"/>
          <p:cNvSpPr txBox="1"/>
          <p:nvPr/>
        </p:nvSpPr>
        <p:spPr>
          <a:xfrm>
            <a:off x="3715325" y="2244870"/>
            <a:ext cx="784189" cy="646331"/>
          </a:xfrm>
          <a:prstGeom prst="rect">
            <a:avLst/>
          </a:prstGeom>
          <a:noFill/>
        </p:spPr>
        <p:txBody>
          <a:bodyPr wrap="none" rtlCol="0">
            <a:spAutoFit/>
          </a:bodyPr>
          <a:lstStyle/>
          <a:p>
            <a:r>
              <a:rPr lang="en-GB" dirty="0" smtClean="0">
                <a:solidFill>
                  <a:srgbClr val="FF0000"/>
                </a:solidFill>
              </a:rPr>
              <a:t>Which</a:t>
            </a:r>
          </a:p>
          <a:p>
            <a:r>
              <a:rPr lang="en-GB" dirty="0" smtClean="0">
                <a:solidFill>
                  <a:srgbClr val="FF0000"/>
                </a:solidFill>
              </a:rPr>
              <a:t>word</a:t>
            </a:r>
            <a:endParaRPr lang="en-GB" dirty="0">
              <a:solidFill>
                <a:srgbClr val="FF0000"/>
              </a:solidFill>
            </a:endParaRPr>
          </a:p>
        </p:txBody>
      </p:sp>
      <p:sp>
        <p:nvSpPr>
          <p:cNvPr id="13" name="TextBox 12"/>
          <p:cNvSpPr txBox="1"/>
          <p:nvPr/>
        </p:nvSpPr>
        <p:spPr>
          <a:xfrm>
            <a:off x="1093442" y="2060204"/>
            <a:ext cx="526106" cy="369332"/>
          </a:xfrm>
          <a:prstGeom prst="rect">
            <a:avLst/>
          </a:prstGeom>
          <a:noFill/>
        </p:spPr>
        <p:txBody>
          <a:bodyPr wrap="none" rtlCol="0">
            <a:spAutoFit/>
          </a:bodyPr>
          <a:lstStyle/>
          <a:p>
            <a:r>
              <a:rPr lang="en-GB" dirty="0" smtClean="0"/>
              <a:t>bits</a:t>
            </a:r>
            <a:endParaRPr lang="en-GB" dirty="0"/>
          </a:p>
        </p:txBody>
      </p:sp>
      <p:sp>
        <p:nvSpPr>
          <p:cNvPr id="14" name="TextBox 13"/>
          <p:cNvSpPr txBox="1"/>
          <p:nvPr/>
        </p:nvSpPr>
        <p:spPr>
          <a:xfrm>
            <a:off x="3135438" y="2521261"/>
            <a:ext cx="526106" cy="369332"/>
          </a:xfrm>
          <a:prstGeom prst="rect">
            <a:avLst/>
          </a:prstGeom>
          <a:noFill/>
        </p:spPr>
        <p:txBody>
          <a:bodyPr wrap="none" rtlCol="0">
            <a:spAutoFit/>
          </a:bodyPr>
          <a:lstStyle/>
          <a:p>
            <a:r>
              <a:rPr lang="en-GB" dirty="0" smtClean="0"/>
              <a:t>bits</a:t>
            </a:r>
            <a:endParaRPr lang="en-GB" dirty="0"/>
          </a:p>
        </p:txBody>
      </p:sp>
      <p:sp>
        <p:nvSpPr>
          <p:cNvPr id="15" name="Rectangle 14"/>
          <p:cNvSpPr/>
          <p:nvPr/>
        </p:nvSpPr>
        <p:spPr>
          <a:xfrm>
            <a:off x="1356495" y="1856938"/>
            <a:ext cx="263053" cy="2032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3369368" y="2338698"/>
            <a:ext cx="263053" cy="276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661544" y="145748"/>
            <a:ext cx="445875" cy="289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6273688" y="2942220"/>
            <a:ext cx="614271" cy="400110"/>
          </a:xfrm>
          <a:prstGeom prst="rect">
            <a:avLst/>
          </a:prstGeom>
          <a:noFill/>
        </p:spPr>
        <p:txBody>
          <a:bodyPr wrap="none" rtlCol="0">
            <a:spAutoFit/>
          </a:bodyPr>
          <a:lstStyle/>
          <a:p>
            <a:r>
              <a:rPr lang="en-GB" sz="2000" dirty="0" smtClean="0">
                <a:solidFill>
                  <a:srgbClr val="FF0000"/>
                </a:solidFill>
              </a:rPr>
              <a:t>Line</a:t>
            </a:r>
            <a:endParaRPr lang="en-GB" sz="2000" dirty="0">
              <a:solidFill>
                <a:srgbClr val="FF0000"/>
              </a:solidFill>
            </a:endParaRPr>
          </a:p>
        </p:txBody>
      </p:sp>
      <p:sp>
        <p:nvSpPr>
          <p:cNvPr id="19" name="Rectangle 18"/>
          <p:cNvSpPr/>
          <p:nvPr/>
        </p:nvSpPr>
        <p:spPr>
          <a:xfrm>
            <a:off x="782459" y="905484"/>
            <a:ext cx="3655477" cy="19131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178904" y="3075867"/>
            <a:ext cx="1430233" cy="1477328"/>
          </a:xfrm>
          <a:prstGeom prst="rect">
            <a:avLst/>
          </a:prstGeom>
          <a:noFill/>
        </p:spPr>
        <p:txBody>
          <a:bodyPr wrap="square" rtlCol="0">
            <a:spAutoFit/>
          </a:bodyPr>
          <a:lstStyle/>
          <a:p>
            <a:r>
              <a:rPr lang="en-GB" dirty="0" smtClean="0"/>
              <a:t>This square </a:t>
            </a:r>
          </a:p>
          <a:p>
            <a:r>
              <a:rPr lang="en-GB" dirty="0" smtClean="0"/>
              <a:t>Box contains</a:t>
            </a:r>
          </a:p>
          <a:p>
            <a:r>
              <a:rPr lang="en-GB" dirty="0" smtClean="0"/>
              <a:t>The answer to</a:t>
            </a:r>
          </a:p>
          <a:p>
            <a:r>
              <a:rPr lang="en-GB" u="sng" dirty="0" smtClean="0"/>
              <a:t>Question 4</a:t>
            </a:r>
            <a:r>
              <a:rPr lang="en-GB" dirty="0" smtClean="0"/>
              <a:t>.</a:t>
            </a:r>
            <a:endParaRPr lang="en-GB" dirty="0"/>
          </a:p>
        </p:txBody>
      </p:sp>
      <p:cxnSp>
        <p:nvCxnSpPr>
          <p:cNvPr id="3" name="Straight Arrow Connector 2"/>
          <p:cNvCxnSpPr>
            <a:stCxn id="20" idx="0"/>
            <a:endCxn id="11" idx="2"/>
          </p:cNvCxnSpPr>
          <p:nvPr/>
        </p:nvCxnSpPr>
        <p:spPr>
          <a:xfrm flipV="1">
            <a:off x="894021" y="2891201"/>
            <a:ext cx="306983"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2097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of ‘Associative Mapping’</a:t>
            </a:r>
            <a:endParaRPr lang="en-GB" dirty="0"/>
          </a:p>
        </p:txBody>
      </p:sp>
      <p:pic>
        <p:nvPicPr>
          <p:cNvPr id="5" name="Content Placeholder 4"/>
          <p:cNvPicPr>
            <a:picLocks noGrp="1" noChangeAspect="1"/>
          </p:cNvPicPr>
          <p:nvPr>
            <p:ph idx="1"/>
          </p:nvPr>
        </p:nvPicPr>
        <p:blipFill>
          <a:blip r:embed="rId2"/>
          <a:stretch>
            <a:fillRect/>
          </a:stretch>
        </p:blipFill>
        <p:spPr>
          <a:xfrm>
            <a:off x="838200" y="1690688"/>
            <a:ext cx="7660089" cy="3176505"/>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23</a:t>
            </a:fld>
            <a:endParaRPr lang="en-GB"/>
          </a:p>
        </p:txBody>
      </p:sp>
      <p:pic>
        <p:nvPicPr>
          <p:cNvPr id="6" name="Picture 5"/>
          <p:cNvPicPr>
            <a:picLocks noChangeAspect="1"/>
          </p:cNvPicPr>
          <p:nvPr/>
        </p:nvPicPr>
        <p:blipFill>
          <a:blip r:embed="rId3"/>
          <a:stretch>
            <a:fillRect/>
          </a:stretch>
        </p:blipFill>
        <p:spPr>
          <a:xfrm>
            <a:off x="2473635" y="5091078"/>
            <a:ext cx="7244730" cy="1101678"/>
          </a:xfrm>
          <a:prstGeom prst="rect">
            <a:avLst/>
          </a:prstGeom>
        </p:spPr>
      </p:pic>
      <p:sp>
        <p:nvSpPr>
          <p:cNvPr id="7" name="TextBox 6"/>
          <p:cNvSpPr txBox="1"/>
          <p:nvPr/>
        </p:nvSpPr>
        <p:spPr>
          <a:xfrm>
            <a:off x="5719772" y="1729907"/>
            <a:ext cx="5557034" cy="369332"/>
          </a:xfrm>
          <a:prstGeom prst="rect">
            <a:avLst/>
          </a:prstGeom>
          <a:noFill/>
          <a:ln>
            <a:solidFill>
              <a:schemeClr val="tx1"/>
            </a:solidFill>
          </a:ln>
        </p:spPr>
        <p:txBody>
          <a:bodyPr wrap="none" rtlCol="0">
            <a:spAutoFit/>
          </a:bodyPr>
          <a:lstStyle/>
          <a:p>
            <a:r>
              <a:rPr lang="en-GB" dirty="0" smtClean="0"/>
              <a:t>Block of main memory = </a:t>
            </a:r>
            <a:r>
              <a:rPr lang="en-GB" b="1" dirty="0" smtClean="0"/>
              <a:t>s</a:t>
            </a:r>
            <a:r>
              <a:rPr lang="en-GB" dirty="0" smtClean="0"/>
              <a:t>, no. of words in each block = </a:t>
            </a:r>
            <a:r>
              <a:rPr lang="en-GB" b="1" dirty="0" smtClean="0"/>
              <a:t>w</a:t>
            </a:r>
            <a:endParaRPr lang="en-GB" b="1" dirty="0"/>
          </a:p>
        </p:txBody>
      </p:sp>
      <p:sp>
        <p:nvSpPr>
          <p:cNvPr id="9" name="TextBox 8"/>
          <p:cNvSpPr txBox="1"/>
          <p:nvPr/>
        </p:nvSpPr>
        <p:spPr>
          <a:xfrm>
            <a:off x="8498289" y="2176486"/>
            <a:ext cx="1748748" cy="369332"/>
          </a:xfrm>
          <a:prstGeom prst="rect">
            <a:avLst/>
          </a:prstGeom>
          <a:noFill/>
          <a:ln>
            <a:solidFill>
              <a:schemeClr val="tx1"/>
            </a:solidFill>
          </a:ln>
        </p:spPr>
        <p:txBody>
          <a:bodyPr wrap="none" rtlCol="0">
            <a:spAutoFit/>
          </a:bodyPr>
          <a:lstStyle/>
          <a:p>
            <a:r>
              <a:rPr lang="en-GB" dirty="0" smtClean="0"/>
              <a:t>In main-memory</a:t>
            </a:r>
            <a:endParaRPr lang="en-GB" dirty="0"/>
          </a:p>
        </p:txBody>
      </p:sp>
      <p:sp>
        <p:nvSpPr>
          <p:cNvPr id="10" name="TextBox 9"/>
          <p:cNvSpPr txBox="1"/>
          <p:nvPr/>
        </p:nvSpPr>
        <p:spPr>
          <a:xfrm>
            <a:off x="7321460" y="2666709"/>
            <a:ext cx="1710725" cy="369332"/>
          </a:xfrm>
          <a:prstGeom prst="rect">
            <a:avLst/>
          </a:prstGeom>
          <a:noFill/>
          <a:ln>
            <a:solidFill>
              <a:schemeClr val="tx1"/>
            </a:solidFill>
          </a:ln>
        </p:spPr>
        <p:txBody>
          <a:bodyPr wrap="none" rtlCol="0">
            <a:spAutoFit/>
          </a:bodyPr>
          <a:lstStyle/>
          <a:p>
            <a:r>
              <a:rPr lang="en-GB" dirty="0" smtClean="0"/>
              <a:t>e.g. 2</a:t>
            </a:r>
            <a:r>
              <a:rPr lang="en-GB" baseline="30000" dirty="0" smtClean="0"/>
              <a:t>2</a:t>
            </a:r>
            <a:r>
              <a:rPr lang="en-GB" dirty="0" smtClean="0"/>
              <a:t> = 4 bytes</a:t>
            </a:r>
            <a:endParaRPr lang="en-GB" dirty="0"/>
          </a:p>
        </p:txBody>
      </p:sp>
      <p:sp>
        <p:nvSpPr>
          <p:cNvPr id="11" name="TextBox 10"/>
          <p:cNvSpPr txBox="1"/>
          <p:nvPr/>
        </p:nvSpPr>
        <p:spPr>
          <a:xfrm>
            <a:off x="7990650" y="3376393"/>
            <a:ext cx="3286156" cy="369332"/>
          </a:xfrm>
          <a:prstGeom prst="rect">
            <a:avLst/>
          </a:prstGeom>
          <a:noFill/>
          <a:ln>
            <a:solidFill>
              <a:schemeClr val="tx1"/>
            </a:solidFill>
          </a:ln>
        </p:spPr>
        <p:txBody>
          <a:bodyPr wrap="none" rtlCol="0">
            <a:spAutoFit/>
          </a:bodyPr>
          <a:lstStyle/>
          <a:p>
            <a:r>
              <a:rPr lang="en-GB" dirty="0" smtClean="0"/>
              <a:t>(Blocks * words) / words = blocks</a:t>
            </a:r>
            <a:endParaRPr lang="en-GB" dirty="0"/>
          </a:p>
        </p:txBody>
      </p:sp>
      <p:sp>
        <p:nvSpPr>
          <p:cNvPr id="12" name="TextBox 11"/>
          <p:cNvSpPr txBox="1"/>
          <p:nvPr/>
        </p:nvSpPr>
        <p:spPr>
          <a:xfrm>
            <a:off x="7321460" y="3992272"/>
            <a:ext cx="3977435" cy="369332"/>
          </a:xfrm>
          <a:prstGeom prst="rect">
            <a:avLst/>
          </a:prstGeom>
          <a:noFill/>
          <a:ln>
            <a:solidFill>
              <a:schemeClr val="tx1"/>
            </a:solidFill>
          </a:ln>
        </p:spPr>
        <p:txBody>
          <a:bodyPr wrap="none" rtlCol="0">
            <a:spAutoFit/>
          </a:bodyPr>
          <a:lstStyle/>
          <a:p>
            <a:r>
              <a:rPr lang="en-GB" dirty="0" smtClean="0"/>
              <a:t>That is why we have NO </a:t>
            </a:r>
            <a:r>
              <a:rPr lang="en-GB" b="1" dirty="0" smtClean="0"/>
              <a:t>r</a:t>
            </a:r>
            <a:r>
              <a:rPr lang="en-GB" dirty="0" smtClean="0"/>
              <a:t>-bits in address</a:t>
            </a:r>
            <a:endParaRPr lang="en-GB" dirty="0"/>
          </a:p>
        </p:txBody>
      </p:sp>
      <p:sp>
        <p:nvSpPr>
          <p:cNvPr id="13" name="TextBox 12"/>
          <p:cNvSpPr txBox="1"/>
          <p:nvPr/>
        </p:nvSpPr>
        <p:spPr>
          <a:xfrm>
            <a:off x="4047009" y="4475199"/>
            <a:ext cx="4097981" cy="369332"/>
          </a:xfrm>
          <a:prstGeom prst="rect">
            <a:avLst/>
          </a:prstGeom>
          <a:noFill/>
          <a:ln>
            <a:solidFill>
              <a:schemeClr val="tx1"/>
            </a:solidFill>
          </a:ln>
        </p:spPr>
        <p:txBody>
          <a:bodyPr wrap="none" rtlCol="0">
            <a:spAutoFit/>
          </a:bodyPr>
          <a:lstStyle/>
          <a:p>
            <a:r>
              <a:rPr lang="en-GB" b="1" dirty="0" smtClean="0"/>
              <a:t>Tag</a:t>
            </a:r>
            <a:r>
              <a:rPr lang="en-GB" dirty="0" smtClean="0"/>
              <a:t> distinguishes a block of main memory</a:t>
            </a:r>
            <a:endParaRPr lang="en-GB" b="1" dirty="0"/>
          </a:p>
        </p:txBody>
      </p:sp>
      <p:sp>
        <p:nvSpPr>
          <p:cNvPr id="14" name="TextBox 13"/>
          <p:cNvSpPr txBox="1"/>
          <p:nvPr/>
        </p:nvSpPr>
        <p:spPr>
          <a:xfrm>
            <a:off x="6095999" y="5389339"/>
            <a:ext cx="1849224" cy="369332"/>
          </a:xfrm>
          <a:prstGeom prst="rect">
            <a:avLst/>
          </a:prstGeom>
          <a:noFill/>
        </p:spPr>
        <p:txBody>
          <a:bodyPr wrap="none" rtlCol="0">
            <a:spAutoFit/>
          </a:bodyPr>
          <a:lstStyle/>
          <a:p>
            <a:r>
              <a:rPr lang="en-GB" dirty="0" smtClean="0">
                <a:solidFill>
                  <a:srgbClr val="FF0000"/>
                </a:solidFill>
              </a:rPr>
              <a:t>Block identify bits</a:t>
            </a:r>
            <a:endParaRPr lang="en-GB" dirty="0">
              <a:solidFill>
                <a:srgbClr val="FF0000"/>
              </a:solidFill>
            </a:endParaRPr>
          </a:p>
        </p:txBody>
      </p:sp>
      <p:sp>
        <p:nvSpPr>
          <p:cNvPr id="15" name="TextBox 14"/>
          <p:cNvSpPr txBox="1"/>
          <p:nvPr/>
        </p:nvSpPr>
        <p:spPr>
          <a:xfrm>
            <a:off x="9283952" y="5381410"/>
            <a:ext cx="349776" cy="369332"/>
          </a:xfrm>
          <a:prstGeom prst="rect">
            <a:avLst/>
          </a:prstGeom>
          <a:noFill/>
        </p:spPr>
        <p:txBody>
          <a:bodyPr wrap="none" rtlCol="0">
            <a:spAutoFit/>
          </a:bodyPr>
          <a:lstStyle/>
          <a:p>
            <a:r>
              <a:rPr lang="en-GB" dirty="0" smtClean="0">
                <a:solidFill>
                  <a:srgbClr val="FF0000"/>
                </a:solidFill>
              </a:rPr>
              <a:t>w</a:t>
            </a:r>
            <a:endParaRPr lang="en-GB" dirty="0">
              <a:solidFill>
                <a:srgbClr val="FF0000"/>
              </a:solidFill>
            </a:endParaRPr>
          </a:p>
        </p:txBody>
      </p:sp>
    </p:spTree>
    <p:extLst>
      <p:ext uri="{BB962C8B-B14F-4D97-AF65-F5344CB8AC3E}">
        <p14:creationId xmlns:p14="http://schemas.microsoft.com/office/powerpoint/2010/main" val="4936534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800" dirty="0" smtClean="0"/>
              <a:t>Advantages and Disadvantages (Associative Mapping)</a:t>
            </a:r>
            <a:endParaRPr lang="en-GB" sz="3800" dirty="0"/>
          </a:p>
        </p:txBody>
      </p:sp>
      <p:sp>
        <p:nvSpPr>
          <p:cNvPr id="3" name="Content Placeholder 2"/>
          <p:cNvSpPr>
            <a:spLocks noGrp="1"/>
          </p:cNvSpPr>
          <p:nvPr>
            <p:ph idx="1"/>
          </p:nvPr>
        </p:nvSpPr>
        <p:spPr/>
        <p:txBody>
          <a:bodyPr/>
          <a:lstStyle/>
          <a:p>
            <a:r>
              <a:rPr lang="en-GB" b="1" u="sng" dirty="0" smtClean="0"/>
              <a:t>Advantages</a:t>
            </a:r>
          </a:p>
          <a:p>
            <a:pPr algn="just"/>
            <a:r>
              <a:rPr lang="en-GB" dirty="0" smtClean="0"/>
              <a:t>With ‘Associative mapping’, there is flexibility as to which block to replace when a new block is read into the cache.</a:t>
            </a:r>
          </a:p>
          <a:p>
            <a:pPr algn="just"/>
            <a:r>
              <a:rPr lang="en-GB" b="1" dirty="0" smtClean="0"/>
              <a:t>Replacement algorithms</a:t>
            </a:r>
            <a:r>
              <a:rPr lang="en-GB" dirty="0" smtClean="0"/>
              <a:t>, help to decide which line to replace and are designed to maximize the HIT-ratio.</a:t>
            </a:r>
          </a:p>
          <a:p>
            <a:pPr algn="just"/>
            <a:r>
              <a:rPr lang="en-GB" b="1" u="sng" dirty="0" smtClean="0"/>
              <a:t>Disadvantage</a:t>
            </a:r>
          </a:p>
          <a:p>
            <a:pPr algn="just"/>
            <a:r>
              <a:rPr lang="en-GB" dirty="0" smtClean="0"/>
              <a:t>The principal disadvantage of ‘associative mapping’ is the complex circuitry required to examine the tags of all cache lines in parallel.</a:t>
            </a:r>
          </a:p>
          <a:p>
            <a:pPr algn="just"/>
            <a:r>
              <a:rPr lang="en-GB" dirty="0" smtClean="0"/>
              <a:t>This means that ‘cache searching gets expensive’.</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24</a:t>
            </a:fld>
            <a:endParaRPr lang="en-GB"/>
          </a:p>
        </p:txBody>
      </p:sp>
    </p:spTree>
    <p:extLst>
      <p:ext uri="{BB962C8B-B14F-4D97-AF65-F5344CB8AC3E}">
        <p14:creationId xmlns:p14="http://schemas.microsoft.com/office/powerpoint/2010/main" val="23036443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4.2 (b)</a:t>
            </a:r>
            <a:endParaRPr lang="en-GB" dirty="0"/>
          </a:p>
        </p:txBody>
      </p:sp>
      <p:pic>
        <p:nvPicPr>
          <p:cNvPr id="5" name="Content Placeholder 4"/>
          <p:cNvPicPr>
            <a:picLocks noGrp="1" noChangeAspect="1"/>
          </p:cNvPicPr>
          <p:nvPr>
            <p:ph idx="1"/>
          </p:nvPr>
        </p:nvPicPr>
        <p:blipFill>
          <a:blip r:embed="rId2"/>
          <a:stretch>
            <a:fillRect/>
          </a:stretch>
        </p:blipFill>
        <p:spPr>
          <a:xfrm>
            <a:off x="926915" y="1599382"/>
            <a:ext cx="10426885" cy="3753133"/>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25</a:t>
            </a:fld>
            <a:endParaRPr lang="en-GB"/>
          </a:p>
        </p:txBody>
      </p:sp>
      <p:pic>
        <p:nvPicPr>
          <p:cNvPr id="6" name="Picture 5"/>
          <p:cNvPicPr>
            <a:picLocks noChangeAspect="1"/>
          </p:cNvPicPr>
          <p:nvPr/>
        </p:nvPicPr>
        <p:blipFill>
          <a:blip r:embed="rId3"/>
          <a:stretch>
            <a:fillRect/>
          </a:stretch>
        </p:blipFill>
        <p:spPr>
          <a:xfrm>
            <a:off x="2473635" y="5369752"/>
            <a:ext cx="7244730" cy="1101678"/>
          </a:xfrm>
          <a:prstGeom prst="rect">
            <a:avLst/>
          </a:prstGeom>
        </p:spPr>
      </p:pic>
      <p:sp>
        <p:nvSpPr>
          <p:cNvPr id="7" name="Rectangle 6"/>
          <p:cNvSpPr/>
          <p:nvPr/>
        </p:nvSpPr>
        <p:spPr>
          <a:xfrm>
            <a:off x="9157648" y="3567254"/>
            <a:ext cx="300251" cy="3496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p:cNvCxnSpPr/>
          <p:nvPr/>
        </p:nvCxnSpPr>
        <p:spPr>
          <a:xfrm flipH="1">
            <a:off x="9457899" y="3384645"/>
            <a:ext cx="260466" cy="182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718365" y="3197922"/>
            <a:ext cx="1585819" cy="369332"/>
          </a:xfrm>
          <a:prstGeom prst="rect">
            <a:avLst/>
          </a:prstGeom>
          <a:noFill/>
          <a:ln>
            <a:noFill/>
          </a:ln>
        </p:spPr>
        <p:txBody>
          <a:bodyPr wrap="none" rtlCol="0">
            <a:spAutoFit/>
          </a:bodyPr>
          <a:lstStyle/>
          <a:p>
            <a:r>
              <a:rPr lang="en-GB" dirty="0" smtClean="0">
                <a:solidFill>
                  <a:srgbClr val="FF0000"/>
                </a:solidFill>
              </a:rPr>
              <a:t>2 bits removed</a:t>
            </a:r>
            <a:endParaRPr lang="en-GB" dirty="0">
              <a:solidFill>
                <a:srgbClr val="FF0000"/>
              </a:solidFill>
            </a:endParaRPr>
          </a:p>
        </p:txBody>
      </p:sp>
      <p:sp>
        <p:nvSpPr>
          <p:cNvPr id="11" name="TextBox 10"/>
          <p:cNvSpPr txBox="1"/>
          <p:nvPr/>
        </p:nvSpPr>
        <p:spPr>
          <a:xfrm>
            <a:off x="2975212" y="3525468"/>
            <a:ext cx="954107" cy="369332"/>
          </a:xfrm>
          <a:prstGeom prst="rect">
            <a:avLst/>
          </a:prstGeom>
          <a:noFill/>
        </p:spPr>
        <p:txBody>
          <a:bodyPr wrap="none" rtlCol="0">
            <a:spAutoFit/>
          </a:bodyPr>
          <a:lstStyle/>
          <a:p>
            <a:r>
              <a:rPr lang="en-GB" dirty="0" smtClean="0">
                <a:solidFill>
                  <a:srgbClr val="FF0000"/>
                </a:solidFill>
              </a:rPr>
              <a:t>(24 bits)</a:t>
            </a:r>
            <a:endParaRPr lang="en-GB" dirty="0">
              <a:solidFill>
                <a:srgbClr val="FF0000"/>
              </a:solidFill>
            </a:endParaRPr>
          </a:p>
        </p:txBody>
      </p:sp>
      <p:sp>
        <p:nvSpPr>
          <p:cNvPr id="3" name="TextBox 2"/>
          <p:cNvSpPr txBox="1"/>
          <p:nvPr/>
        </p:nvSpPr>
        <p:spPr>
          <a:xfrm>
            <a:off x="6728346" y="5673631"/>
            <a:ext cx="702436" cy="369332"/>
          </a:xfrm>
          <a:prstGeom prst="rect">
            <a:avLst/>
          </a:prstGeom>
          <a:noFill/>
        </p:spPr>
        <p:txBody>
          <a:bodyPr wrap="none" rtlCol="0">
            <a:spAutoFit/>
          </a:bodyPr>
          <a:lstStyle/>
          <a:p>
            <a:r>
              <a:rPr lang="en-GB" dirty="0" smtClean="0">
                <a:solidFill>
                  <a:srgbClr val="FF0000"/>
                </a:solidFill>
              </a:rPr>
              <a:t>S-bits</a:t>
            </a:r>
            <a:endParaRPr lang="en-GB" dirty="0">
              <a:solidFill>
                <a:srgbClr val="FF0000"/>
              </a:solidFill>
            </a:endParaRPr>
          </a:p>
        </p:txBody>
      </p:sp>
      <p:sp>
        <p:nvSpPr>
          <p:cNvPr id="8" name="TextBox 7"/>
          <p:cNvSpPr txBox="1"/>
          <p:nvPr/>
        </p:nvSpPr>
        <p:spPr>
          <a:xfrm>
            <a:off x="9260006" y="5664768"/>
            <a:ext cx="349776" cy="369332"/>
          </a:xfrm>
          <a:prstGeom prst="rect">
            <a:avLst/>
          </a:prstGeom>
          <a:noFill/>
        </p:spPr>
        <p:txBody>
          <a:bodyPr wrap="none" rtlCol="0">
            <a:spAutoFit/>
          </a:bodyPr>
          <a:lstStyle/>
          <a:p>
            <a:r>
              <a:rPr lang="en-GB" dirty="0" smtClean="0">
                <a:solidFill>
                  <a:srgbClr val="FF0000"/>
                </a:solidFill>
              </a:rPr>
              <a:t>w</a:t>
            </a:r>
            <a:endParaRPr lang="en-GB" dirty="0">
              <a:solidFill>
                <a:srgbClr val="FF0000"/>
              </a:solidFill>
            </a:endParaRPr>
          </a:p>
        </p:txBody>
      </p:sp>
      <p:sp>
        <p:nvSpPr>
          <p:cNvPr id="12" name="TextBox 11"/>
          <p:cNvSpPr txBox="1"/>
          <p:nvPr/>
        </p:nvSpPr>
        <p:spPr>
          <a:xfrm>
            <a:off x="838200" y="6488668"/>
            <a:ext cx="7539756" cy="369332"/>
          </a:xfrm>
          <a:prstGeom prst="rect">
            <a:avLst/>
          </a:prstGeom>
          <a:noFill/>
        </p:spPr>
        <p:txBody>
          <a:bodyPr wrap="none" rtlCol="0">
            <a:spAutoFit/>
          </a:bodyPr>
          <a:lstStyle/>
          <a:p>
            <a:r>
              <a:rPr lang="en-GB" dirty="0" smtClean="0">
                <a:solidFill>
                  <a:srgbClr val="FF0000"/>
                </a:solidFill>
              </a:rPr>
              <a:t>We have 4M blocks in Main-memory =&gt; 4*1024*1024 = 2</a:t>
            </a:r>
            <a:r>
              <a:rPr lang="en-GB" baseline="30000" dirty="0" smtClean="0">
                <a:solidFill>
                  <a:srgbClr val="FF0000"/>
                </a:solidFill>
              </a:rPr>
              <a:t>2+10+10</a:t>
            </a:r>
            <a:r>
              <a:rPr lang="en-GB" dirty="0" smtClean="0">
                <a:solidFill>
                  <a:srgbClr val="FF0000"/>
                </a:solidFill>
              </a:rPr>
              <a:t> = 2</a:t>
            </a:r>
            <a:r>
              <a:rPr lang="en-GB" baseline="30000" dirty="0" smtClean="0">
                <a:solidFill>
                  <a:srgbClr val="FF0000"/>
                </a:solidFill>
              </a:rPr>
              <a:t>22</a:t>
            </a:r>
            <a:r>
              <a:rPr lang="en-GB" dirty="0" smtClean="0">
                <a:solidFill>
                  <a:srgbClr val="FF0000"/>
                </a:solidFill>
              </a:rPr>
              <a:t> =&gt;22-bits</a:t>
            </a:r>
            <a:endParaRPr lang="en-GB" dirty="0">
              <a:solidFill>
                <a:srgbClr val="FF0000"/>
              </a:solidFill>
            </a:endParaRPr>
          </a:p>
        </p:txBody>
      </p:sp>
      <p:sp>
        <p:nvSpPr>
          <p:cNvPr id="13" name="Rectangle 12"/>
          <p:cNvSpPr/>
          <p:nvPr/>
        </p:nvSpPr>
        <p:spPr>
          <a:xfrm>
            <a:off x="8227830" y="3475948"/>
            <a:ext cx="300251" cy="3496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Arrow Connector 14"/>
          <p:cNvCxnSpPr/>
          <p:nvPr/>
        </p:nvCxnSpPr>
        <p:spPr>
          <a:xfrm>
            <a:off x="8528081" y="3819317"/>
            <a:ext cx="435084" cy="6162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857397" y="4479119"/>
            <a:ext cx="300251" cy="3496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362384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 Example</a:t>
            </a:r>
            <a:endParaRPr lang="en-GB" dirty="0"/>
          </a:p>
        </p:txBody>
      </p:sp>
      <p:sp>
        <p:nvSpPr>
          <p:cNvPr id="3" name="Content Placeholder 2"/>
          <p:cNvSpPr>
            <a:spLocks noGrp="1"/>
          </p:cNvSpPr>
          <p:nvPr>
            <p:ph idx="1"/>
          </p:nvPr>
        </p:nvSpPr>
        <p:spPr/>
        <p:txBody>
          <a:bodyPr/>
          <a:lstStyle/>
          <a:p>
            <a:endParaRPr lang="en-GB" dirty="0" smtClean="0"/>
          </a:p>
          <a:p>
            <a:endParaRPr lang="en-GB" dirty="0"/>
          </a:p>
          <a:p>
            <a:r>
              <a:rPr lang="en-US" altLang="en-US" dirty="0" smtClean="0"/>
              <a:t>22 bit tag stored with each 32 bit block of data</a:t>
            </a:r>
          </a:p>
          <a:p>
            <a:r>
              <a:rPr lang="en-US" altLang="en-US" dirty="0" smtClean="0"/>
              <a:t>Compare tag field with tag entry in cache to check for hit</a:t>
            </a:r>
          </a:p>
          <a:p>
            <a:r>
              <a:rPr lang="en-US" altLang="en-US" dirty="0" smtClean="0"/>
              <a:t>Least significant 2 bits of address identify which </a:t>
            </a:r>
            <a:r>
              <a:rPr lang="en-US" altLang="en-US" dirty="0"/>
              <a:t>8</a:t>
            </a:r>
            <a:r>
              <a:rPr lang="en-US" altLang="en-US" dirty="0" smtClean="0"/>
              <a:t> bit word is required from 32 bit data block</a:t>
            </a:r>
          </a:p>
          <a:p>
            <a:r>
              <a:rPr lang="en-US" altLang="en-US" sz="2400" dirty="0" smtClean="0"/>
              <a:t>e.g.</a:t>
            </a:r>
          </a:p>
          <a:p>
            <a:pPr lvl="1"/>
            <a:r>
              <a:rPr lang="en-US" altLang="en-US" dirty="0" smtClean="0"/>
              <a:t>Address		Tag		Data		Cache line</a:t>
            </a:r>
          </a:p>
          <a:p>
            <a:pPr lvl="1"/>
            <a:r>
              <a:rPr lang="en-US" altLang="en-US" dirty="0" smtClean="0"/>
              <a:t>16339C		058CE7	24682468	3FFF</a:t>
            </a:r>
          </a:p>
        </p:txBody>
      </p:sp>
      <p:sp>
        <p:nvSpPr>
          <p:cNvPr id="4" name="Slide Number Placeholder 3"/>
          <p:cNvSpPr>
            <a:spLocks noGrp="1"/>
          </p:cNvSpPr>
          <p:nvPr>
            <p:ph type="sldNum" sz="quarter" idx="12"/>
          </p:nvPr>
        </p:nvSpPr>
        <p:spPr/>
        <p:txBody>
          <a:bodyPr/>
          <a:lstStyle/>
          <a:p>
            <a:fld id="{BAE233D1-13CE-414F-9203-7AFC6C750EE8}" type="slidenum">
              <a:rPr lang="en-GB" smtClean="0"/>
              <a:t>26</a:t>
            </a:fld>
            <a:endParaRPr lang="en-GB"/>
          </a:p>
        </p:txBody>
      </p:sp>
      <p:grpSp>
        <p:nvGrpSpPr>
          <p:cNvPr id="5" name="Group 4"/>
          <p:cNvGrpSpPr/>
          <p:nvPr/>
        </p:nvGrpSpPr>
        <p:grpSpPr>
          <a:xfrm>
            <a:off x="1789906" y="1690688"/>
            <a:ext cx="8612188" cy="838200"/>
            <a:chOff x="304800" y="1752600"/>
            <a:chExt cx="8612188" cy="838200"/>
          </a:xfrm>
        </p:grpSpPr>
        <p:sp>
          <p:nvSpPr>
            <p:cNvPr id="6" name="Rectangle 5"/>
            <p:cNvSpPr>
              <a:spLocks noChangeArrowheads="1"/>
            </p:cNvSpPr>
            <p:nvPr/>
          </p:nvSpPr>
          <p:spPr bwMode="auto">
            <a:xfrm>
              <a:off x="304800" y="1752600"/>
              <a:ext cx="8612188"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 name="Line 6"/>
            <p:cNvSpPr>
              <a:spLocks noChangeShapeType="1"/>
            </p:cNvSpPr>
            <p:nvPr/>
          </p:nvSpPr>
          <p:spPr bwMode="auto">
            <a:xfrm>
              <a:off x="7924800" y="17526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 name="Text Box 7"/>
            <p:cNvSpPr txBox="1">
              <a:spLocks noChangeArrowheads="1"/>
            </p:cNvSpPr>
            <p:nvPr/>
          </p:nvSpPr>
          <p:spPr bwMode="auto">
            <a:xfrm>
              <a:off x="3352800" y="1981200"/>
              <a:ext cx="1587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Tag   22 bit</a:t>
              </a:r>
            </a:p>
          </p:txBody>
        </p:sp>
        <p:sp>
          <p:nvSpPr>
            <p:cNvPr id="9" name="Text Box 8"/>
            <p:cNvSpPr txBox="1">
              <a:spLocks noChangeArrowheads="1"/>
            </p:cNvSpPr>
            <p:nvPr/>
          </p:nvSpPr>
          <p:spPr bwMode="auto">
            <a:xfrm>
              <a:off x="8001000" y="1752600"/>
              <a:ext cx="8778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Word</a:t>
              </a:r>
            </a:p>
            <a:p>
              <a:r>
                <a:rPr lang="en-US" altLang="en-US"/>
                <a:t>2 bit</a:t>
              </a:r>
            </a:p>
          </p:txBody>
        </p:sp>
      </p:grpSp>
    </p:spTree>
    <p:extLst>
      <p:ext uri="{BB962C8B-B14F-4D97-AF65-F5344CB8AC3E}">
        <p14:creationId xmlns:p14="http://schemas.microsoft.com/office/powerpoint/2010/main" val="32847324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Set-Associative Mapping</a:t>
            </a:r>
            <a:endParaRPr lang="en-GB" dirty="0"/>
          </a:p>
        </p:txBody>
      </p:sp>
      <p:sp>
        <p:nvSpPr>
          <p:cNvPr id="3" name="Content Placeholder 2"/>
          <p:cNvSpPr>
            <a:spLocks noGrp="1"/>
          </p:cNvSpPr>
          <p:nvPr>
            <p:ph idx="1"/>
          </p:nvPr>
        </p:nvSpPr>
        <p:spPr/>
        <p:txBody>
          <a:bodyPr/>
          <a:lstStyle/>
          <a:p>
            <a:pPr algn="just"/>
            <a:r>
              <a:rPr lang="en-GB" b="1" u="sng" dirty="0" smtClean="0"/>
              <a:t>Set-Associative mapping</a:t>
            </a:r>
            <a:r>
              <a:rPr lang="en-GB" dirty="0" smtClean="0"/>
              <a:t>, </a:t>
            </a:r>
            <a:r>
              <a:rPr lang="en-GB" u="sng" dirty="0" smtClean="0"/>
              <a:t>each block maps into all the cache lines in a specific set</a:t>
            </a:r>
            <a:r>
              <a:rPr lang="en-GB" dirty="0" smtClean="0"/>
              <a:t>, so that main-memory block </a:t>
            </a:r>
            <a:r>
              <a:rPr lang="en-GB" b="1" dirty="0" smtClean="0"/>
              <a:t>B</a:t>
            </a:r>
            <a:r>
              <a:rPr lang="en-GB" b="1" baseline="-25000" dirty="0" smtClean="0"/>
              <a:t>0</a:t>
            </a:r>
            <a:r>
              <a:rPr lang="en-GB" dirty="0" smtClean="0"/>
              <a:t> maps into </a:t>
            </a:r>
            <a:r>
              <a:rPr lang="en-GB" b="1" dirty="0" smtClean="0"/>
              <a:t>set 0</a:t>
            </a:r>
            <a:r>
              <a:rPr lang="en-GB" dirty="0" smtClean="0"/>
              <a:t>, and so on.</a:t>
            </a:r>
          </a:p>
          <a:p>
            <a:pPr algn="just"/>
            <a:r>
              <a:rPr lang="en-GB" dirty="0" smtClean="0"/>
              <a:t>The cache consists of a number of sets (v), each of which consists of a number of lines (k). The relationships are</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27</a:t>
            </a:fld>
            <a:endParaRPr lang="en-GB"/>
          </a:p>
        </p:txBody>
      </p:sp>
      <p:pic>
        <p:nvPicPr>
          <p:cNvPr id="5" name="Picture 4"/>
          <p:cNvPicPr>
            <a:picLocks noChangeAspect="1"/>
          </p:cNvPicPr>
          <p:nvPr/>
        </p:nvPicPr>
        <p:blipFill>
          <a:blip r:embed="rId3"/>
          <a:stretch>
            <a:fillRect/>
          </a:stretch>
        </p:blipFill>
        <p:spPr>
          <a:xfrm>
            <a:off x="838200" y="3547920"/>
            <a:ext cx="5331071" cy="3173555"/>
          </a:xfrm>
          <a:prstGeom prst="rect">
            <a:avLst/>
          </a:prstGeom>
        </p:spPr>
      </p:pic>
      <p:sp>
        <p:nvSpPr>
          <p:cNvPr id="6" name="Rectangle 5"/>
          <p:cNvSpPr/>
          <p:nvPr/>
        </p:nvSpPr>
        <p:spPr>
          <a:xfrm>
            <a:off x="4148919" y="3547920"/>
            <a:ext cx="2020352" cy="6965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4148919" y="4841376"/>
            <a:ext cx="1517147" cy="369332"/>
          </a:xfrm>
          <a:prstGeom prst="rect">
            <a:avLst/>
          </a:prstGeom>
          <a:noFill/>
        </p:spPr>
        <p:txBody>
          <a:bodyPr wrap="none" rtlCol="0">
            <a:spAutoFit/>
          </a:bodyPr>
          <a:lstStyle/>
          <a:p>
            <a:r>
              <a:rPr lang="en-GB" dirty="0" smtClean="0">
                <a:solidFill>
                  <a:srgbClr val="FF0000"/>
                </a:solidFill>
              </a:rPr>
              <a:t>(out of V-sets)</a:t>
            </a:r>
            <a:endParaRPr lang="en-GB" dirty="0">
              <a:solidFill>
                <a:srgbClr val="FF0000"/>
              </a:solidFill>
            </a:endParaRPr>
          </a:p>
        </p:txBody>
      </p:sp>
      <p:sp>
        <p:nvSpPr>
          <p:cNvPr id="8" name="TextBox 7"/>
          <p:cNvSpPr txBox="1"/>
          <p:nvPr/>
        </p:nvSpPr>
        <p:spPr>
          <a:xfrm>
            <a:off x="5283563" y="6404553"/>
            <a:ext cx="2466124" cy="369332"/>
          </a:xfrm>
          <a:prstGeom prst="rect">
            <a:avLst/>
          </a:prstGeom>
          <a:noFill/>
        </p:spPr>
        <p:txBody>
          <a:bodyPr wrap="none" rtlCol="0">
            <a:spAutoFit/>
          </a:bodyPr>
          <a:lstStyle/>
          <a:p>
            <a:r>
              <a:rPr lang="en-GB" dirty="0" smtClean="0">
                <a:solidFill>
                  <a:srgbClr val="FF0000"/>
                </a:solidFill>
              </a:rPr>
              <a:t>(K-way ‘Set-Associative’)</a:t>
            </a:r>
            <a:endParaRPr lang="en-GB" dirty="0">
              <a:solidFill>
                <a:srgbClr val="FF0000"/>
              </a:solidFill>
            </a:endParaRPr>
          </a:p>
        </p:txBody>
      </p:sp>
    </p:spTree>
    <p:extLst>
      <p:ext uri="{BB962C8B-B14F-4D97-AF65-F5344CB8AC3E}">
        <p14:creationId xmlns:p14="http://schemas.microsoft.com/office/powerpoint/2010/main" val="5898642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K-way Set-Associative Mapping (Fig. Next)</a:t>
            </a:r>
            <a:endParaRPr lang="en-GB" dirty="0"/>
          </a:p>
        </p:txBody>
      </p:sp>
      <p:sp>
        <p:nvSpPr>
          <p:cNvPr id="3" name="Content Placeholder 2"/>
          <p:cNvSpPr>
            <a:spLocks noGrp="1"/>
          </p:cNvSpPr>
          <p:nvPr>
            <p:ph idx="1"/>
          </p:nvPr>
        </p:nvSpPr>
        <p:spPr/>
        <p:txBody>
          <a:bodyPr/>
          <a:lstStyle/>
          <a:p>
            <a:pPr algn="just"/>
            <a:r>
              <a:rPr lang="en-GB" dirty="0" smtClean="0"/>
              <a:t>With </a:t>
            </a:r>
            <a:r>
              <a:rPr lang="en-GB" b="1" dirty="0" smtClean="0"/>
              <a:t>k</a:t>
            </a:r>
            <a:r>
              <a:rPr lang="en-GB" dirty="0" smtClean="0"/>
              <a:t>-lines per set, this is referred to as </a:t>
            </a:r>
            <a:r>
              <a:rPr lang="en-GB" u="sng" dirty="0" smtClean="0"/>
              <a:t>k-way set-associative mapping</a:t>
            </a:r>
            <a:r>
              <a:rPr lang="en-GB" dirty="0" smtClean="0"/>
              <a:t>.</a:t>
            </a:r>
          </a:p>
          <a:p>
            <a:pPr algn="just"/>
            <a:r>
              <a:rPr lang="en-GB" dirty="0" smtClean="0"/>
              <a:t>With set-associative mapping, block </a:t>
            </a:r>
            <a:r>
              <a:rPr lang="en-GB" b="1" dirty="0" err="1" smtClean="0"/>
              <a:t>B</a:t>
            </a:r>
            <a:r>
              <a:rPr lang="en-GB" b="1" baseline="-25000" dirty="0" err="1" smtClean="0"/>
              <a:t>j</a:t>
            </a:r>
            <a:r>
              <a:rPr lang="en-GB" dirty="0" smtClean="0"/>
              <a:t> can be mapped into any of the lines of set-</a:t>
            </a:r>
            <a:r>
              <a:rPr lang="en-GB" b="1" dirty="0" smtClean="0"/>
              <a:t>j</a:t>
            </a:r>
            <a:r>
              <a:rPr lang="en-GB" dirty="0" smtClean="0"/>
              <a:t>.</a:t>
            </a:r>
          </a:p>
          <a:p>
            <a:pPr algn="just"/>
            <a:r>
              <a:rPr lang="en-GB" dirty="0" smtClean="0"/>
              <a:t>Thus set-associative cache can be implemented as </a:t>
            </a:r>
            <a:r>
              <a:rPr lang="en-GB" u="sng" dirty="0" smtClean="0"/>
              <a:t>v-associative cache</a:t>
            </a:r>
          </a:p>
          <a:p>
            <a:pPr algn="just"/>
            <a:r>
              <a:rPr lang="en-GB" dirty="0" smtClean="0"/>
              <a:t>E.g. in a ‘</a:t>
            </a:r>
            <a:r>
              <a:rPr lang="en-GB" u="sng" dirty="0" smtClean="0"/>
              <a:t>2-way set-associative mapping</a:t>
            </a:r>
            <a:r>
              <a:rPr lang="en-GB" dirty="0" smtClean="0"/>
              <a:t>’ (having 2 lines per set), a given block can be in </a:t>
            </a:r>
            <a:r>
              <a:rPr lang="en-GB" u="sng" dirty="0" smtClean="0"/>
              <a:t>one</a:t>
            </a:r>
            <a:r>
              <a:rPr lang="en-GB" dirty="0" smtClean="0"/>
              <a:t> of the two-lines in any one set.</a:t>
            </a:r>
          </a:p>
          <a:p>
            <a:pPr algn="just"/>
            <a:r>
              <a:rPr lang="en-GB" dirty="0" smtClean="0"/>
              <a:t>Figure (next slide) illustrates this mapping for the first </a:t>
            </a:r>
            <a:r>
              <a:rPr lang="en-GB" b="1" dirty="0" smtClean="0"/>
              <a:t>v</a:t>
            </a:r>
            <a:r>
              <a:rPr lang="en-GB" dirty="0" smtClean="0"/>
              <a:t> blocks of main-memory.</a:t>
            </a:r>
          </a:p>
          <a:p>
            <a:pPr algn="just"/>
            <a:endParaRPr lang="en-GB" dirty="0" smtClean="0"/>
          </a:p>
          <a:p>
            <a:pPr algn="just"/>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28</a:t>
            </a:fld>
            <a:endParaRPr lang="en-GB"/>
          </a:p>
        </p:txBody>
      </p:sp>
    </p:spTree>
    <p:extLst>
      <p:ext uri="{BB962C8B-B14F-4D97-AF65-F5344CB8AC3E}">
        <p14:creationId xmlns:p14="http://schemas.microsoft.com/office/powerpoint/2010/main" val="2901300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 Associated–Mapped Caches</a:t>
            </a:r>
            <a:endParaRPr lang="en-GB" dirty="0"/>
          </a:p>
        </p:txBody>
      </p:sp>
      <p:pic>
        <p:nvPicPr>
          <p:cNvPr id="5" name="Content Placeholder 4"/>
          <p:cNvPicPr>
            <a:picLocks noGrp="1" noChangeAspect="1"/>
          </p:cNvPicPr>
          <p:nvPr>
            <p:ph idx="1"/>
          </p:nvPr>
        </p:nvPicPr>
        <p:blipFill>
          <a:blip r:embed="rId2"/>
          <a:stretch>
            <a:fillRect/>
          </a:stretch>
        </p:blipFill>
        <p:spPr>
          <a:xfrm>
            <a:off x="2990758" y="1684449"/>
            <a:ext cx="6210484" cy="4671901"/>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29</a:t>
            </a:fld>
            <a:endParaRPr lang="en-GB"/>
          </a:p>
        </p:txBody>
      </p:sp>
      <p:sp>
        <p:nvSpPr>
          <p:cNvPr id="6" name="TextBox 5"/>
          <p:cNvSpPr txBox="1"/>
          <p:nvPr/>
        </p:nvSpPr>
        <p:spPr>
          <a:xfrm>
            <a:off x="7677010" y="3423354"/>
            <a:ext cx="3276603" cy="1200329"/>
          </a:xfrm>
          <a:prstGeom prst="rect">
            <a:avLst/>
          </a:prstGeom>
          <a:noFill/>
          <a:ln>
            <a:solidFill>
              <a:schemeClr val="tx1"/>
            </a:solidFill>
          </a:ln>
        </p:spPr>
        <p:txBody>
          <a:bodyPr wrap="none" rtlCol="0">
            <a:spAutoFit/>
          </a:bodyPr>
          <a:lstStyle/>
          <a:p>
            <a:r>
              <a:rPr lang="en-GB" dirty="0" smtClean="0">
                <a:solidFill>
                  <a:srgbClr val="FF0000"/>
                </a:solidFill>
              </a:rPr>
              <a:t>V-sets</a:t>
            </a:r>
          </a:p>
          <a:p>
            <a:r>
              <a:rPr lang="en-GB" dirty="0" smtClean="0">
                <a:solidFill>
                  <a:srgbClr val="FF0000"/>
                </a:solidFill>
              </a:rPr>
              <a:t>K-lines per set</a:t>
            </a:r>
          </a:p>
          <a:p>
            <a:r>
              <a:rPr lang="en-GB" dirty="0" smtClean="0">
                <a:solidFill>
                  <a:srgbClr val="FF0000"/>
                </a:solidFill>
              </a:rPr>
              <a:t>Each V-set is ASSOCIATIVE</a:t>
            </a:r>
          </a:p>
          <a:p>
            <a:r>
              <a:rPr lang="en-GB" dirty="0" smtClean="0">
                <a:solidFill>
                  <a:srgbClr val="FF0000"/>
                </a:solidFill>
              </a:rPr>
              <a:t>Block B</a:t>
            </a:r>
            <a:r>
              <a:rPr lang="en-GB" baseline="-25000" dirty="0" smtClean="0">
                <a:solidFill>
                  <a:srgbClr val="FF0000"/>
                </a:solidFill>
              </a:rPr>
              <a:t>0</a:t>
            </a:r>
            <a:r>
              <a:rPr lang="en-GB" dirty="0" smtClean="0">
                <a:solidFill>
                  <a:srgbClr val="FF0000"/>
                </a:solidFill>
              </a:rPr>
              <a:t> fits into any line of set-0</a:t>
            </a:r>
            <a:endParaRPr lang="en-GB" dirty="0">
              <a:solidFill>
                <a:srgbClr val="FF0000"/>
              </a:solidFill>
            </a:endParaRPr>
          </a:p>
        </p:txBody>
      </p:sp>
    </p:spTree>
    <p:extLst>
      <p:ext uri="{BB962C8B-B14F-4D97-AF65-F5344CB8AC3E}">
        <p14:creationId xmlns:p14="http://schemas.microsoft.com/office/powerpoint/2010/main" val="1873253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4.3 Elements of Cache Design (Table 4.2)</a:t>
            </a:r>
            <a:endParaRPr lang="en-GB" dirty="0"/>
          </a:p>
        </p:txBody>
      </p:sp>
      <p:sp>
        <p:nvSpPr>
          <p:cNvPr id="3" name="Content Placeholder 2"/>
          <p:cNvSpPr>
            <a:spLocks noGrp="1"/>
          </p:cNvSpPr>
          <p:nvPr>
            <p:ph idx="1"/>
          </p:nvPr>
        </p:nvSpPr>
        <p:spPr>
          <a:xfrm>
            <a:off x="838200" y="1552670"/>
            <a:ext cx="10625919" cy="4351338"/>
          </a:xfrm>
        </p:spPr>
        <p:txBody>
          <a:bodyPr/>
          <a:lstStyle/>
          <a:p>
            <a:pPr algn="just"/>
            <a:r>
              <a:rPr lang="en-GB" dirty="0" smtClean="0"/>
              <a:t>Although there are a large number of cache implementations, there are a few basic design elements that serve to classify and differentiate cache architectures. Table 4.2 below lists key elements.</a:t>
            </a:r>
            <a:endParaRPr lang="en-GB" dirty="0"/>
          </a:p>
        </p:txBody>
      </p:sp>
      <p:pic>
        <p:nvPicPr>
          <p:cNvPr id="4" name="Picture 3"/>
          <p:cNvPicPr>
            <a:picLocks noChangeAspect="1"/>
          </p:cNvPicPr>
          <p:nvPr/>
        </p:nvPicPr>
        <p:blipFill>
          <a:blip r:embed="rId3"/>
          <a:stretch>
            <a:fillRect/>
          </a:stretch>
        </p:blipFill>
        <p:spPr>
          <a:xfrm>
            <a:off x="3528495" y="2742261"/>
            <a:ext cx="5245327" cy="3979214"/>
          </a:xfrm>
          <a:prstGeom prst="rect">
            <a:avLst/>
          </a:prstGeom>
        </p:spPr>
      </p:pic>
      <p:sp>
        <p:nvSpPr>
          <p:cNvPr id="5" name="Slide Number Placeholder 4"/>
          <p:cNvSpPr>
            <a:spLocks noGrp="1"/>
          </p:cNvSpPr>
          <p:nvPr>
            <p:ph type="sldNum" sz="quarter" idx="12"/>
          </p:nvPr>
        </p:nvSpPr>
        <p:spPr/>
        <p:txBody>
          <a:bodyPr/>
          <a:lstStyle/>
          <a:p>
            <a:fld id="{BAE233D1-13CE-414F-9203-7AFC6C750EE8}" type="slidenum">
              <a:rPr lang="en-GB" smtClean="0"/>
              <a:t>3</a:t>
            </a:fld>
            <a:endParaRPr lang="en-GB"/>
          </a:p>
        </p:txBody>
      </p:sp>
    </p:spTree>
    <p:extLst>
      <p:ext uri="{BB962C8B-B14F-4D97-AF65-F5344CB8AC3E}">
        <p14:creationId xmlns:p14="http://schemas.microsoft.com/office/powerpoint/2010/main" val="17973432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Set-Associative ‘Cache Control Logic’</a:t>
            </a:r>
            <a:endParaRPr lang="en-GB" dirty="0"/>
          </a:p>
        </p:txBody>
      </p:sp>
      <p:sp>
        <p:nvSpPr>
          <p:cNvPr id="3" name="Content Placeholder 2"/>
          <p:cNvSpPr>
            <a:spLocks noGrp="1"/>
          </p:cNvSpPr>
          <p:nvPr>
            <p:ph idx="1"/>
          </p:nvPr>
        </p:nvSpPr>
        <p:spPr/>
        <p:txBody>
          <a:bodyPr/>
          <a:lstStyle/>
          <a:p>
            <a:pPr algn="just"/>
            <a:r>
              <a:rPr lang="en-GB" dirty="0" smtClean="0"/>
              <a:t>For ‘Set-Associative mapping’, the cache control logic interprets a memory address as three fields: </a:t>
            </a:r>
            <a:r>
              <a:rPr lang="en-GB" b="1" dirty="0" smtClean="0"/>
              <a:t>Tag</a:t>
            </a:r>
            <a:r>
              <a:rPr lang="en-GB" dirty="0" smtClean="0"/>
              <a:t>, </a:t>
            </a:r>
            <a:r>
              <a:rPr lang="en-GB" b="1" dirty="0" smtClean="0"/>
              <a:t>Set</a:t>
            </a:r>
            <a:r>
              <a:rPr lang="en-GB" dirty="0" smtClean="0"/>
              <a:t>, and </a:t>
            </a:r>
            <a:r>
              <a:rPr lang="en-GB" b="1" dirty="0" smtClean="0"/>
              <a:t>Word</a:t>
            </a:r>
            <a:r>
              <a:rPr lang="en-GB" dirty="0" smtClean="0"/>
              <a:t>.</a:t>
            </a:r>
          </a:p>
          <a:p>
            <a:pPr algn="just"/>
            <a:r>
              <a:rPr lang="en-GB" dirty="0" smtClean="0"/>
              <a:t>The </a:t>
            </a:r>
            <a:r>
              <a:rPr lang="en-GB" b="1" dirty="0" smtClean="0"/>
              <a:t>d</a:t>
            </a:r>
            <a:r>
              <a:rPr lang="en-GB" dirty="0" smtClean="0"/>
              <a:t> bits specify one of </a:t>
            </a:r>
            <a:r>
              <a:rPr lang="en-GB" b="1" dirty="0" smtClean="0"/>
              <a:t>v = 2</a:t>
            </a:r>
            <a:r>
              <a:rPr lang="en-GB" b="1" baseline="30000" dirty="0" smtClean="0"/>
              <a:t>d</a:t>
            </a:r>
            <a:r>
              <a:rPr lang="en-GB" dirty="0" smtClean="0"/>
              <a:t> sets.</a:t>
            </a:r>
          </a:p>
          <a:p>
            <a:pPr algn="just"/>
            <a:r>
              <a:rPr lang="en-GB" dirty="0" smtClean="0"/>
              <a:t>The </a:t>
            </a:r>
            <a:r>
              <a:rPr lang="en-GB" b="1" dirty="0" smtClean="0"/>
              <a:t>s</a:t>
            </a:r>
            <a:r>
              <a:rPr lang="en-GB" dirty="0" smtClean="0"/>
              <a:t> bits of the </a:t>
            </a:r>
            <a:r>
              <a:rPr lang="en-GB" b="1" dirty="0" smtClean="0"/>
              <a:t>Tag and Set</a:t>
            </a:r>
            <a:r>
              <a:rPr lang="en-GB" dirty="0" smtClean="0"/>
              <a:t> fields specify one of the </a:t>
            </a:r>
            <a:r>
              <a:rPr lang="en-GB" b="1" dirty="0" smtClean="0"/>
              <a:t>2</a:t>
            </a:r>
            <a:r>
              <a:rPr lang="en-GB" b="1" baseline="30000" dirty="0" smtClean="0"/>
              <a:t>s</a:t>
            </a:r>
            <a:r>
              <a:rPr lang="en-GB" dirty="0" smtClean="0"/>
              <a:t> blocks of main-memory.</a:t>
            </a:r>
          </a:p>
          <a:p>
            <a:pPr algn="just"/>
            <a:r>
              <a:rPr lang="en-GB" b="1" u="sng" dirty="0" smtClean="0"/>
              <a:t>Advantage</a:t>
            </a:r>
            <a:r>
              <a:rPr lang="en-GB" b="1" dirty="0" smtClean="0"/>
              <a:t>:</a:t>
            </a:r>
            <a:r>
              <a:rPr lang="en-GB" dirty="0" smtClean="0"/>
              <a:t> With ‘</a:t>
            </a:r>
            <a:r>
              <a:rPr lang="en-GB" b="1" dirty="0" smtClean="0"/>
              <a:t>k-way</a:t>
            </a:r>
            <a:r>
              <a:rPr lang="en-GB" dirty="0" smtClean="0"/>
              <a:t> set-associative mapping’, the tag in a memory address is much smaller and is only compared to the </a:t>
            </a:r>
            <a:r>
              <a:rPr lang="en-GB" b="1" dirty="0" smtClean="0"/>
              <a:t>k</a:t>
            </a:r>
            <a:r>
              <a:rPr lang="en-GB" dirty="0" smtClean="0"/>
              <a:t> tags within a single set. </a:t>
            </a:r>
            <a:r>
              <a:rPr lang="en-GB" sz="1900" dirty="0" smtClean="0"/>
              <a:t>(whereas associative-mapping tag is large, and compared with all lines).</a:t>
            </a:r>
          </a:p>
          <a:p>
            <a:pPr algn="just"/>
            <a:r>
              <a:rPr lang="en-GB" dirty="0" smtClean="0"/>
              <a:t>Figure (next slide) illustrates the ‘cache control logic’.</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30</a:t>
            </a:fld>
            <a:endParaRPr lang="en-GB"/>
          </a:p>
        </p:txBody>
      </p:sp>
      <p:pic>
        <p:nvPicPr>
          <p:cNvPr id="5" name="Picture 4"/>
          <p:cNvPicPr>
            <a:picLocks noChangeAspect="1"/>
          </p:cNvPicPr>
          <p:nvPr/>
        </p:nvPicPr>
        <p:blipFill>
          <a:blip r:embed="rId2"/>
          <a:stretch>
            <a:fillRect/>
          </a:stretch>
        </p:blipFill>
        <p:spPr>
          <a:xfrm>
            <a:off x="9215793" y="230188"/>
            <a:ext cx="2691665" cy="1460500"/>
          </a:xfrm>
          <a:prstGeom prst="rect">
            <a:avLst/>
          </a:prstGeom>
        </p:spPr>
      </p:pic>
    </p:spTree>
    <p:extLst>
      <p:ext uri="{BB962C8B-B14F-4D97-AF65-F5344CB8AC3E}">
        <p14:creationId xmlns:p14="http://schemas.microsoft.com/office/powerpoint/2010/main" val="13561077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747641" y="95534"/>
            <a:ext cx="8673345" cy="6625941"/>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31</a:t>
            </a:fld>
            <a:endParaRPr lang="en-GB"/>
          </a:p>
        </p:txBody>
      </p:sp>
      <p:sp>
        <p:nvSpPr>
          <p:cNvPr id="6" name="TextBox 5"/>
          <p:cNvSpPr txBox="1"/>
          <p:nvPr/>
        </p:nvSpPr>
        <p:spPr>
          <a:xfrm>
            <a:off x="2326134" y="508777"/>
            <a:ext cx="1962397" cy="369332"/>
          </a:xfrm>
          <a:prstGeom prst="rect">
            <a:avLst/>
          </a:prstGeom>
          <a:noFill/>
        </p:spPr>
        <p:txBody>
          <a:bodyPr wrap="none" rtlCol="0">
            <a:spAutoFit/>
          </a:bodyPr>
          <a:lstStyle/>
          <a:p>
            <a:r>
              <a:rPr lang="en-GB" dirty="0" smtClean="0">
                <a:solidFill>
                  <a:srgbClr val="FF0000"/>
                </a:solidFill>
              </a:rPr>
              <a:t>Cache Access Logic</a:t>
            </a:r>
            <a:endParaRPr lang="en-GB" dirty="0">
              <a:solidFill>
                <a:srgbClr val="FF0000"/>
              </a:solidFill>
            </a:endParaRPr>
          </a:p>
        </p:txBody>
      </p:sp>
      <p:sp>
        <p:nvSpPr>
          <p:cNvPr id="7" name="TextBox 6"/>
          <p:cNvSpPr txBox="1"/>
          <p:nvPr/>
        </p:nvSpPr>
        <p:spPr>
          <a:xfrm>
            <a:off x="7369792" y="2279176"/>
            <a:ext cx="808235" cy="369332"/>
          </a:xfrm>
          <a:prstGeom prst="rect">
            <a:avLst/>
          </a:prstGeom>
          <a:noFill/>
        </p:spPr>
        <p:txBody>
          <a:bodyPr wrap="none" rtlCol="0">
            <a:spAutoFit/>
          </a:bodyPr>
          <a:lstStyle/>
          <a:p>
            <a:r>
              <a:rPr lang="en-GB" dirty="0" smtClean="0">
                <a:solidFill>
                  <a:srgbClr val="FF0000"/>
                </a:solidFill>
              </a:rPr>
              <a:t>k-lines</a:t>
            </a:r>
            <a:endParaRPr lang="en-GB" dirty="0">
              <a:solidFill>
                <a:srgbClr val="FF0000"/>
              </a:solidFill>
            </a:endParaRPr>
          </a:p>
        </p:txBody>
      </p:sp>
      <p:sp>
        <p:nvSpPr>
          <p:cNvPr id="8" name="TextBox 7"/>
          <p:cNvSpPr txBox="1"/>
          <p:nvPr/>
        </p:nvSpPr>
        <p:spPr>
          <a:xfrm>
            <a:off x="7372810" y="4315659"/>
            <a:ext cx="808235" cy="369332"/>
          </a:xfrm>
          <a:prstGeom prst="rect">
            <a:avLst/>
          </a:prstGeom>
          <a:noFill/>
        </p:spPr>
        <p:txBody>
          <a:bodyPr wrap="none" rtlCol="0">
            <a:spAutoFit/>
          </a:bodyPr>
          <a:lstStyle/>
          <a:p>
            <a:r>
              <a:rPr lang="en-GB" dirty="0" smtClean="0">
                <a:solidFill>
                  <a:srgbClr val="FF0000"/>
                </a:solidFill>
              </a:rPr>
              <a:t>k-lines</a:t>
            </a:r>
            <a:endParaRPr lang="en-GB" dirty="0">
              <a:solidFill>
                <a:srgbClr val="FF0000"/>
              </a:solidFill>
            </a:endParaRPr>
          </a:p>
        </p:txBody>
      </p:sp>
      <p:sp>
        <p:nvSpPr>
          <p:cNvPr id="9" name="TextBox 8"/>
          <p:cNvSpPr txBox="1"/>
          <p:nvPr/>
        </p:nvSpPr>
        <p:spPr>
          <a:xfrm>
            <a:off x="10204482" y="3408504"/>
            <a:ext cx="1365823" cy="646331"/>
          </a:xfrm>
          <a:prstGeom prst="rect">
            <a:avLst/>
          </a:prstGeom>
          <a:noFill/>
        </p:spPr>
        <p:txBody>
          <a:bodyPr wrap="none" rtlCol="0">
            <a:spAutoFit/>
          </a:bodyPr>
          <a:lstStyle/>
          <a:p>
            <a:r>
              <a:rPr lang="en-GB" dirty="0" smtClean="0">
                <a:solidFill>
                  <a:srgbClr val="FF0000"/>
                </a:solidFill>
              </a:rPr>
              <a:t>Block </a:t>
            </a:r>
            <a:r>
              <a:rPr lang="en-GB" dirty="0" err="1" smtClean="0">
                <a:solidFill>
                  <a:srgbClr val="FF0000"/>
                </a:solidFill>
              </a:rPr>
              <a:t>B</a:t>
            </a:r>
            <a:r>
              <a:rPr lang="en-GB" baseline="-25000" dirty="0" err="1" smtClean="0">
                <a:solidFill>
                  <a:srgbClr val="FF0000"/>
                </a:solidFill>
              </a:rPr>
              <a:t>j</a:t>
            </a:r>
            <a:endParaRPr lang="en-GB" baseline="-25000" dirty="0" smtClean="0">
              <a:solidFill>
                <a:srgbClr val="FF0000"/>
              </a:solidFill>
            </a:endParaRPr>
          </a:p>
          <a:p>
            <a:r>
              <a:rPr lang="en-GB" dirty="0" smtClean="0">
                <a:solidFill>
                  <a:srgbClr val="FF0000"/>
                </a:solidFill>
              </a:rPr>
              <a:t>Goes to set-j</a:t>
            </a:r>
            <a:endParaRPr lang="en-GB" dirty="0">
              <a:solidFill>
                <a:srgbClr val="FF0000"/>
              </a:solidFill>
            </a:endParaRPr>
          </a:p>
        </p:txBody>
      </p:sp>
      <p:sp>
        <p:nvSpPr>
          <p:cNvPr id="10" name="Rectangle 9"/>
          <p:cNvSpPr/>
          <p:nvPr/>
        </p:nvSpPr>
        <p:spPr>
          <a:xfrm>
            <a:off x="1747641" y="1678675"/>
            <a:ext cx="449649" cy="2047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2988860" y="1624084"/>
            <a:ext cx="218364" cy="2866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3998794" y="1678675"/>
            <a:ext cx="289737" cy="2047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4288531" y="95534"/>
            <a:ext cx="474538" cy="2183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1671184" y="1849693"/>
            <a:ext cx="526106" cy="369332"/>
          </a:xfrm>
          <a:prstGeom prst="rect">
            <a:avLst/>
          </a:prstGeom>
          <a:noFill/>
        </p:spPr>
        <p:txBody>
          <a:bodyPr wrap="none" rtlCol="0">
            <a:spAutoFit/>
          </a:bodyPr>
          <a:lstStyle/>
          <a:p>
            <a:r>
              <a:rPr lang="en-GB" dirty="0" smtClean="0"/>
              <a:t>bits</a:t>
            </a:r>
            <a:endParaRPr lang="en-GB" dirty="0"/>
          </a:p>
        </p:txBody>
      </p:sp>
      <p:sp>
        <p:nvSpPr>
          <p:cNvPr id="16" name="TextBox 15"/>
          <p:cNvSpPr txBox="1"/>
          <p:nvPr/>
        </p:nvSpPr>
        <p:spPr>
          <a:xfrm>
            <a:off x="2781226" y="1883391"/>
            <a:ext cx="526106" cy="369332"/>
          </a:xfrm>
          <a:prstGeom prst="rect">
            <a:avLst/>
          </a:prstGeom>
          <a:noFill/>
        </p:spPr>
        <p:txBody>
          <a:bodyPr wrap="none" rtlCol="0">
            <a:spAutoFit/>
          </a:bodyPr>
          <a:lstStyle/>
          <a:p>
            <a:r>
              <a:rPr lang="en-GB" dirty="0" smtClean="0"/>
              <a:t>bits</a:t>
            </a:r>
            <a:endParaRPr lang="en-GB" dirty="0"/>
          </a:p>
        </p:txBody>
      </p:sp>
      <p:sp>
        <p:nvSpPr>
          <p:cNvPr id="17" name="TextBox 16"/>
          <p:cNvSpPr txBox="1"/>
          <p:nvPr/>
        </p:nvSpPr>
        <p:spPr>
          <a:xfrm>
            <a:off x="3762425" y="1849693"/>
            <a:ext cx="526106" cy="369332"/>
          </a:xfrm>
          <a:prstGeom prst="rect">
            <a:avLst/>
          </a:prstGeom>
          <a:noFill/>
        </p:spPr>
        <p:txBody>
          <a:bodyPr wrap="none" rtlCol="0">
            <a:spAutoFit/>
          </a:bodyPr>
          <a:lstStyle/>
          <a:p>
            <a:r>
              <a:rPr lang="en-GB" dirty="0" smtClean="0"/>
              <a:t>bits</a:t>
            </a:r>
            <a:endParaRPr lang="en-GB" dirty="0"/>
          </a:p>
        </p:txBody>
      </p:sp>
      <p:sp>
        <p:nvSpPr>
          <p:cNvPr id="18" name="TextBox 17"/>
          <p:cNvSpPr txBox="1"/>
          <p:nvPr/>
        </p:nvSpPr>
        <p:spPr>
          <a:xfrm>
            <a:off x="2523143" y="2129340"/>
            <a:ext cx="784189" cy="646331"/>
          </a:xfrm>
          <a:prstGeom prst="rect">
            <a:avLst/>
          </a:prstGeom>
          <a:noFill/>
        </p:spPr>
        <p:txBody>
          <a:bodyPr wrap="none" rtlCol="0">
            <a:spAutoFit/>
          </a:bodyPr>
          <a:lstStyle/>
          <a:p>
            <a:r>
              <a:rPr lang="en-GB" dirty="0" smtClean="0">
                <a:solidFill>
                  <a:srgbClr val="FF0000"/>
                </a:solidFill>
              </a:rPr>
              <a:t>Which</a:t>
            </a:r>
          </a:p>
          <a:p>
            <a:r>
              <a:rPr lang="en-GB" dirty="0" smtClean="0">
                <a:solidFill>
                  <a:srgbClr val="FF0000"/>
                </a:solidFill>
              </a:rPr>
              <a:t>Set</a:t>
            </a:r>
            <a:endParaRPr lang="en-GB" dirty="0">
              <a:solidFill>
                <a:srgbClr val="FF0000"/>
              </a:solidFill>
            </a:endParaRPr>
          </a:p>
        </p:txBody>
      </p:sp>
      <p:sp>
        <p:nvSpPr>
          <p:cNvPr id="19" name="TextBox 18"/>
          <p:cNvSpPr txBox="1"/>
          <p:nvPr/>
        </p:nvSpPr>
        <p:spPr>
          <a:xfrm>
            <a:off x="3504342" y="2109290"/>
            <a:ext cx="784189" cy="646331"/>
          </a:xfrm>
          <a:prstGeom prst="rect">
            <a:avLst/>
          </a:prstGeom>
          <a:noFill/>
        </p:spPr>
        <p:txBody>
          <a:bodyPr wrap="none" rtlCol="0">
            <a:spAutoFit/>
          </a:bodyPr>
          <a:lstStyle/>
          <a:p>
            <a:r>
              <a:rPr lang="en-GB" dirty="0" smtClean="0">
                <a:solidFill>
                  <a:srgbClr val="FF0000"/>
                </a:solidFill>
              </a:rPr>
              <a:t>Which</a:t>
            </a:r>
          </a:p>
          <a:p>
            <a:r>
              <a:rPr lang="en-GB" dirty="0" smtClean="0">
                <a:solidFill>
                  <a:srgbClr val="FF0000"/>
                </a:solidFill>
              </a:rPr>
              <a:t>Word</a:t>
            </a:r>
            <a:endParaRPr lang="en-GB" dirty="0">
              <a:solidFill>
                <a:srgbClr val="FF0000"/>
              </a:solidFill>
            </a:endParaRPr>
          </a:p>
        </p:txBody>
      </p:sp>
      <p:sp>
        <p:nvSpPr>
          <p:cNvPr id="20" name="TextBox 19"/>
          <p:cNvSpPr txBox="1"/>
          <p:nvPr/>
        </p:nvSpPr>
        <p:spPr>
          <a:xfrm>
            <a:off x="1506438" y="2102887"/>
            <a:ext cx="784189" cy="646331"/>
          </a:xfrm>
          <a:prstGeom prst="rect">
            <a:avLst/>
          </a:prstGeom>
          <a:noFill/>
        </p:spPr>
        <p:txBody>
          <a:bodyPr wrap="none" rtlCol="0">
            <a:spAutoFit/>
          </a:bodyPr>
          <a:lstStyle/>
          <a:p>
            <a:r>
              <a:rPr lang="en-GB" dirty="0" smtClean="0">
                <a:solidFill>
                  <a:srgbClr val="FF0000"/>
                </a:solidFill>
              </a:rPr>
              <a:t>Which</a:t>
            </a:r>
          </a:p>
          <a:p>
            <a:r>
              <a:rPr lang="en-GB" dirty="0" smtClean="0">
                <a:solidFill>
                  <a:srgbClr val="FF0000"/>
                </a:solidFill>
              </a:rPr>
              <a:t>block</a:t>
            </a:r>
            <a:endParaRPr lang="en-GB" dirty="0">
              <a:solidFill>
                <a:srgbClr val="FF0000"/>
              </a:solidFill>
            </a:endParaRPr>
          </a:p>
        </p:txBody>
      </p:sp>
      <p:sp>
        <p:nvSpPr>
          <p:cNvPr id="2" name="Rectangle 1"/>
          <p:cNvSpPr/>
          <p:nvPr/>
        </p:nvSpPr>
        <p:spPr>
          <a:xfrm>
            <a:off x="1517494" y="827329"/>
            <a:ext cx="3161096" cy="19985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p:cNvCxnSpPr/>
          <p:nvPr/>
        </p:nvCxnSpPr>
        <p:spPr>
          <a:xfrm>
            <a:off x="1119116" y="1460310"/>
            <a:ext cx="387322" cy="136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2160" y="1225723"/>
            <a:ext cx="1516121" cy="1200329"/>
          </a:xfrm>
          <a:prstGeom prst="rect">
            <a:avLst/>
          </a:prstGeom>
          <a:noFill/>
        </p:spPr>
        <p:txBody>
          <a:bodyPr wrap="none" rtlCol="0">
            <a:spAutoFit/>
          </a:bodyPr>
          <a:lstStyle/>
          <a:p>
            <a:r>
              <a:rPr lang="en-GB" dirty="0" smtClean="0"/>
              <a:t>This square </a:t>
            </a:r>
          </a:p>
          <a:p>
            <a:r>
              <a:rPr lang="en-GB" dirty="0" smtClean="0"/>
              <a:t>Box contains</a:t>
            </a:r>
          </a:p>
          <a:p>
            <a:r>
              <a:rPr lang="en-GB" dirty="0" smtClean="0"/>
              <a:t>The answer to</a:t>
            </a:r>
          </a:p>
          <a:p>
            <a:r>
              <a:rPr lang="en-GB" u="sng" dirty="0" smtClean="0"/>
              <a:t>Question 5</a:t>
            </a:r>
            <a:r>
              <a:rPr lang="en-GB" dirty="0" smtClean="0"/>
              <a:t>.</a:t>
            </a:r>
            <a:endParaRPr lang="en-GB" dirty="0"/>
          </a:p>
        </p:txBody>
      </p:sp>
    </p:spTree>
    <p:extLst>
      <p:ext uri="{BB962C8B-B14F-4D97-AF65-F5344CB8AC3E}">
        <p14:creationId xmlns:p14="http://schemas.microsoft.com/office/powerpoint/2010/main" val="9370675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of ‘Set-Associative Mapping’</a:t>
            </a:r>
            <a:endParaRPr lang="en-GB" dirty="0"/>
          </a:p>
        </p:txBody>
      </p:sp>
      <p:pic>
        <p:nvPicPr>
          <p:cNvPr id="5" name="Content Placeholder 4"/>
          <p:cNvPicPr>
            <a:picLocks noGrp="1" noChangeAspect="1"/>
          </p:cNvPicPr>
          <p:nvPr>
            <p:ph idx="1"/>
          </p:nvPr>
        </p:nvPicPr>
        <p:blipFill>
          <a:blip r:embed="rId2"/>
          <a:stretch>
            <a:fillRect/>
          </a:stretch>
        </p:blipFill>
        <p:spPr>
          <a:xfrm>
            <a:off x="838200" y="1690688"/>
            <a:ext cx="6478623" cy="2750225"/>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32</a:t>
            </a:fld>
            <a:endParaRPr lang="en-GB"/>
          </a:p>
        </p:txBody>
      </p:sp>
      <p:pic>
        <p:nvPicPr>
          <p:cNvPr id="6" name="Picture 5"/>
          <p:cNvPicPr>
            <a:picLocks noChangeAspect="1"/>
          </p:cNvPicPr>
          <p:nvPr/>
        </p:nvPicPr>
        <p:blipFill>
          <a:blip r:embed="rId3"/>
          <a:stretch>
            <a:fillRect/>
          </a:stretch>
        </p:blipFill>
        <p:spPr>
          <a:xfrm>
            <a:off x="838200" y="4514152"/>
            <a:ext cx="6028629" cy="1252324"/>
          </a:xfrm>
          <a:prstGeom prst="rect">
            <a:avLst/>
          </a:prstGeom>
        </p:spPr>
      </p:pic>
      <p:sp>
        <p:nvSpPr>
          <p:cNvPr id="7" name="TextBox 6"/>
          <p:cNvSpPr txBox="1"/>
          <p:nvPr/>
        </p:nvSpPr>
        <p:spPr>
          <a:xfrm>
            <a:off x="5052391" y="1675406"/>
            <a:ext cx="5557034" cy="369332"/>
          </a:xfrm>
          <a:prstGeom prst="rect">
            <a:avLst/>
          </a:prstGeom>
          <a:noFill/>
          <a:ln>
            <a:solidFill>
              <a:schemeClr val="tx1"/>
            </a:solidFill>
          </a:ln>
        </p:spPr>
        <p:txBody>
          <a:bodyPr wrap="none" rtlCol="0">
            <a:spAutoFit/>
          </a:bodyPr>
          <a:lstStyle/>
          <a:p>
            <a:r>
              <a:rPr lang="en-GB" dirty="0" smtClean="0"/>
              <a:t>Block of main memory = </a:t>
            </a:r>
            <a:r>
              <a:rPr lang="en-GB" b="1" dirty="0" smtClean="0"/>
              <a:t>s</a:t>
            </a:r>
            <a:r>
              <a:rPr lang="en-GB" dirty="0" smtClean="0"/>
              <a:t>, no. of words in each block = </a:t>
            </a:r>
            <a:r>
              <a:rPr lang="en-GB" b="1" dirty="0" smtClean="0"/>
              <a:t>w</a:t>
            </a:r>
            <a:endParaRPr lang="en-GB" b="1" dirty="0"/>
          </a:p>
        </p:txBody>
      </p:sp>
      <p:sp>
        <p:nvSpPr>
          <p:cNvPr id="8" name="TextBox 7"/>
          <p:cNvSpPr txBox="1"/>
          <p:nvPr/>
        </p:nvSpPr>
        <p:spPr>
          <a:xfrm>
            <a:off x="7316823" y="2060020"/>
            <a:ext cx="1748748" cy="369332"/>
          </a:xfrm>
          <a:prstGeom prst="rect">
            <a:avLst/>
          </a:prstGeom>
          <a:noFill/>
          <a:ln>
            <a:solidFill>
              <a:schemeClr val="tx1"/>
            </a:solidFill>
          </a:ln>
        </p:spPr>
        <p:txBody>
          <a:bodyPr wrap="none" rtlCol="0">
            <a:spAutoFit/>
          </a:bodyPr>
          <a:lstStyle/>
          <a:p>
            <a:r>
              <a:rPr lang="en-GB" dirty="0" smtClean="0"/>
              <a:t>In main-memory</a:t>
            </a:r>
            <a:endParaRPr lang="en-GB" dirty="0"/>
          </a:p>
        </p:txBody>
      </p:sp>
      <p:sp>
        <p:nvSpPr>
          <p:cNvPr id="9" name="TextBox 8"/>
          <p:cNvSpPr txBox="1"/>
          <p:nvPr/>
        </p:nvSpPr>
        <p:spPr>
          <a:xfrm>
            <a:off x="6397036" y="2496520"/>
            <a:ext cx="1710725" cy="369332"/>
          </a:xfrm>
          <a:prstGeom prst="rect">
            <a:avLst/>
          </a:prstGeom>
          <a:noFill/>
          <a:ln>
            <a:solidFill>
              <a:schemeClr val="tx1"/>
            </a:solidFill>
          </a:ln>
        </p:spPr>
        <p:txBody>
          <a:bodyPr wrap="none" rtlCol="0">
            <a:spAutoFit/>
          </a:bodyPr>
          <a:lstStyle/>
          <a:p>
            <a:r>
              <a:rPr lang="en-GB" dirty="0" smtClean="0"/>
              <a:t>e.g. 2</a:t>
            </a:r>
            <a:r>
              <a:rPr lang="en-GB" baseline="30000" dirty="0" smtClean="0"/>
              <a:t>2</a:t>
            </a:r>
            <a:r>
              <a:rPr lang="en-GB" dirty="0" smtClean="0"/>
              <a:t> = 4 bytes</a:t>
            </a:r>
            <a:endParaRPr lang="en-GB" dirty="0"/>
          </a:p>
        </p:txBody>
      </p:sp>
      <p:sp>
        <p:nvSpPr>
          <p:cNvPr id="10" name="TextBox 9"/>
          <p:cNvSpPr txBox="1"/>
          <p:nvPr/>
        </p:nvSpPr>
        <p:spPr>
          <a:xfrm>
            <a:off x="6967522" y="3132968"/>
            <a:ext cx="3286156" cy="369332"/>
          </a:xfrm>
          <a:prstGeom prst="rect">
            <a:avLst/>
          </a:prstGeom>
          <a:noFill/>
          <a:ln>
            <a:solidFill>
              <a:schemeClr val="tx1"/>
            </a:solidFill>
          </a:ln>
        </p:spPr>
        <p:txBody>
          <a:bodyPr wrap="none" rtlCol="0">
            <a:spAutoFit/>
          </a:bodyPr>
          <a:lstStyle/>
          <a:p>
            <a:r>
              <a:rPr lang="en-GB" dirty="0" smtClean="0"/>
              <a:t>(Blocks * words) / words = blocks</a:t>
            </a:r>
            <a:endParaRPr lang="en-GB" dirty="0"/>
          </a:p>
        </p:txBody>
      </p:sp>
      <p:sp>
        <p:nvSpPr>
          <p:cNvPr id="11" name="TextBox 10"/>
          <p:cNvSpPr txBox="1"/>
          <p:nvPr/>
        </p:nvSpPr>
        <p:spPr>
          <a:xfrm>
            <a:off x="4326340" y="4080685"/>
            <a:ext cx="2334678" cy="369332"/>
          </a:xfrm>
          <a:prstGeom prst="rect">
            <a:avLst/>
          </a:prstGeom>
          <a:noFill/>
          <a:ln>
            <a:solidFill>
              <a:schemeClr val="tx1"/>
            </a:solidFill>
          </a:ln>
        </p:spPr>
        <p:txBody>
          <a:bodyPr wrap="none" rtlCol="0">
            <a:spAutoFit/>
          </a:bodyPr>
          <a:lstStyle/>
          <a:p>
            <a:r>
              <a:rPr lang="en-GB" b="1" dirty="0" smtClean="0"/>
              <a:t>d</a:t>
            </a:r>
            <a:r>
              <a:rPr lang="en-GB" dirty="0" smtClean="0"/>
              <a:t>-bits to identify </a:t>
            </a:r>
            <a:r>
              <a:rPr lang="en-GB" b="1" dirty="0" smtClean="0"/>
              <a:t>v</a:t>
            </a:r>
            <a:r>
              <a:rPr lang="en-GB" dirty="0" smtClean="0"/>
              <a:t>-sets</a:t>
            </a:r>
            <a:endParaRPr lang="en-GB" dirty="0"/>
          </a:p>
        </p:txBody>
      </p:sp>
      <p:sp>
        <p:nvSpPr>
          <p:cNvPr id="12" name="TextBox 11"/>
          <p:cNvSpPr txBox="1"/>
          <p:nvPr/>
        </p:nvSpPr>
        <p:spPr>
          <a:xfrm>
            <a:off x="6253929" y="4955648"/>
            <a:ext cx="4897431" cy="369332"/>
          </a:xfrm>
          <a:prstGeom prst="rect">
            <a:avLst/>
          </a:prstGeom>
          <a:noFill/>
          <a:ln>
            <a:solidFill>
              <a:schemeClr val="tx1"/>
            </a:solidFill>
          </a:ln>
        </p:spPr>
        <p:txBody>
          <a:bodyPr wrap="none" rtlCol="0">
            <a:spAutoFit/>
          </a:bodyPr>
          <a:lstStyle/>
          <a:p>
            <a:r>
              <a:rPr lang="en-GB" dirty="0" smtClean="0"/>
              <a:t>No. of lines (k)</a:t>
            </a:r>
            <a:r>
              <a:rPr lang="en-GB" b="1" dirty="0" smtClean="0">
                <a:latin typeface="Gulim" panose="020B0600000101010101" pitchFamily="34" charset="-127"/>
                <a:ea typeface="Gulim" panose="020B0600000101010101" pitchFamily="34" charset="-127"/>
              </a:rPr>
              <a:t>ⅹ</a:t>
            </a:r>
            <a:r>
              <a:rPr lang="en-GB" dirty="0" smtClean="0"/>
              <a:t> No. of sets (v) * No. of words (w)</a:t>
            </a:r>
            <a:endParaRPr lang="en-GB" dirty="0"/>
          </a:p>
        </p:txBody>
      </p:sp>
      <p:sp>
        <p:nvSpPr>
          <p:cNvPr id="13" name="TextBox 12"/>
          <p:cNvSpPr txBox="1"/>
          <p:nvPr/>
        </p:nvSpPr>
        <p:spPr>
          <a:xfrm>
            <a:off x="6932161" y="4494331"/>
            <a:ext cx="1736757" cy="369332"/>
          </a:xfrm>
          <a:prstGeom prst="rect">
            <a:avLst/>
          </a:prstGeom>
          <a:noFill/>
          <a:ln>
            <a:solidFill>
              <a:schemeClr val="tx1"/>
            </a:solidFill>
          </a:ln>
        </p:spPr>
        <p:txBody>
          <a:bodyPr wrap="none" rtlCol="0">
            <a:spAutoFit/>
          </a:bodyPr>
          <a:lstStyle/>
          <a:p>
            <a:r>
              <a:rPr lang="en-GB" b="1" dirty="0" smtClean="0"/>
              <a:t>k </a:t>
            </a:r>
            <a:r>
              <a:rPr lang="en-GB" dirty="0" smtClean="0"/>
              <a:t>lines per </a:t>
            </a:r>
            <a:r>
              <a:rPr lang="en-GB" b="1" dirty="0" smtClean="0"/>
              <a:t>v</a:t>
            </a:r>
            <a:r>
              <a:rPr lang="en-GB" dirty="0" smtClean="0"/>
              <a:t> sets</a:t>
            </a:r>
            <a:endParaRPr lang="en-GB" b="1" dirty="0"/>
          </a:p>
        </p:txBody>
      </p:sp>
    </p:spTree>
    <p:extLst>
      <p:ext uri="{BB962C8B-B14F-4D97-AF65-F5344CB8AC3E}">
        <p14:creationId xmlns:p14="http://schemas.microsoft.com/office/powerpoint/2010/main" val="33738720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4.2 (c)</a:t>
            </a:r>
            <a:endParaRPr lang="en-GB" dirty="0"/>
          </a:p>
        </p:txBody>
      </p:sp>
      <p:pic>
        <p:nvPicPr>
          <p:cNvPr id="5" name="Content Placeholder 4"/>
          <p:cNvPicPr>
            <a:picLocks noGrp="1" noChangeAspect="1"/>
          </p:cNvPicPr>
          <p:nvPr>
            <p:ph idx="1"/>
          </p:nvPr>
        </p:nvPicPr>
        <p:blipFill>
          <a:blip r:embed="rId2"/>
          <a:stretch>
            <a:fillRect/>
          </a:stretch>
        </p:blipFill>
        <p:spPr>
          <a:xfrm>
            <a:off x="838200" y="1363141"/>
            <a:ext cx="10450626" cy="3126126"/>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33</a:t>
            </a:fld>
            <a:endParaRPr lang="en-GB"/>
          </a:p>
        </p:txBody>
      </p:sp>
      <p:sp>
        <p:nvSpPr>
          <p:cNvPr id="6" name="Content Placeholder 2"/>
          <p:cNvSpPr txBox="1">
            <a:spLocks/>
          </p:cNvSpPr>
          <p:nvPr/>
        </p:nvSpPr>
        <p:spPr>
          <a:xfrm>
            <a:off x="838200" y="4653887"/>
            <a:ext cx="10515600" cy="1937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dirty="0"/>
              <a:t>I</a:t>
            </a:r>
            <a:r>
              <a:rPr lang="en-GB" dirty="0" smtClean="0"/>
              <a:t>n a ‘</a:t>
            </a:r>
            <a:r>
              <a:rPr lang="en-GB" u="sng" dirty="0" smtClean="0"/>
              <a:t>2-way set-associative mapping</a:t>
            </a:r>
            <a:r>
              <a:rPr lang="en-GB" dirty="0" smtClean="0"/>
              <a:t>’ (having 2 lines per set), a given block can be in </a:t>
            </a:r>
            <a:r>
              <a:rPr lang="en-GB" u="sng" dirty="0" smtClean="0"/>
              <a:t>one</a:t>
            </a:r>
            <a:r>
              <a:rPr lang="en-GB" dirty="0" smtClean="0"/>
              <a:t> of the two-lines in any one set.</a:t>
            </a:r>
            <a:endParaRPr lang="en-US" altLang="en-US" dirty="0" smtClean="0"/>
          </a:p>
          <a:p>
            <a:pPr algn="just"/>
            <a:r>
              <a:rPr lang="en-US" altLang="en-US" dirty="0" smtClean="0"/>
              <a:t>13 bit set number (identifies a </a:t>
            </a:r>
            <a:r>
              <a:rPr lang="en-US" altLang="en-US" u="sng" dirty="0" smtClean="0"/>
              <a:t>unique set</a:t>
            </a:r>
            <a:r>
              <a:rPr lang="en-US" altLang="en-US" dirty="0" smtClean="0"/>
              <a:t> of two lines within the cache). Block number in main memory is modulo 2</a:t>
            </a:r>
            <a:r>
              <a:rPr lang="en-US" altLang="en-US" baseline="30000" dirty="0" smtClean="0"/>
              <a:t>13</a:t>
            </a:r>
            <a:r>
              <a:rPr lang="en-US" altLang="en-US" dirty="0" smtClean="0"/>
              <a:t> </a:t>
            </a:r>
          </a:p>
        </p:txBody>
      </p:sp>
      <p:cxnSp>
        <p:nvCxnSpPr>
          <p:cNvPr id="8" name="Straight Connector 7"/>
          <p:cNvCxnSpPr/>
          <p:nvPr/>
        </p:nvCxnSpPr>
        <p:spPr>
          <a:xfrm>
            <a:off x="10358651" y="2770496"/>
            <a:ext cx="750627" cy="136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64525" y="3070746"/>
            <a:ext cx="7546075" cy="272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864825" y="3425588"/>
            <a:ext cx="1745776" cy="3411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p:cNvCxnSpPr/>
          <p:nvPr/>
        </p:nvCxnSpPr>
        <p:spPr>
          <a:xfrm>
            <a:off x="8610600" y="3766782"/>
            <a:ext cx="249867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64525" y="4039737"/>
            <a:ext cx="1004475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064525" y="4353636"/>
            <a:ext cx="7861111" cy="136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064525" y="2784143"/>
            <a:ext cx="272956" cy="3138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1965278" y="2770496"/>
            <a:ext cx="272955" cy="3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3330054" y="2770496"/>
            <a:ext cx="341194" cy="3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996402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 Example (Cache Read)</a:t>
            </a:r>
            <a:endParaRPr lang="en-GB" dirty="0"/>
          </a:p>
        </p:txBody>
      </p:sp>
      <p:sp>
        <p:nvSpPr>
          <p:cNvPr id="3" name="Content Placeholder 2"/>
          <p:cNvSpPr>
            <a:spLocks noGrp="1"/>
          </p:cNvSpPr>
          <p:nvPr>
            <p:ph idx="1"/>
          </p:nvPr>
        </p:nvSpPr>
        <p:spPr/>
        <p:txBody>
          <a:bodyPr>
            <a:normAutofit/>
          </a:bodyPr>
          <a:lstStyle/>
          <a:p>
            <a:endParaRPr lang="en-GB" dirty="0" smtClean="0"/>
          </a:p>
          <a:p>
            <a:endParaRPr lang="en-GB" dirty="0"/>
          </a:p>
          <a:p>
            <a:r>
              <a:rPr lang="en-US" altLang="en-US" dirty="0" smtClean="0"/>
              <a:t>Use set field to determine cache set to look in</a:t>
            </a:r>
          </a:p>
          <a:p>
            <a:r>
              <a:rPr lang="en-US" altLang="en-US" dirty="0" smtClean="0"/>
              <a:t>Compare tag field to see if we have a hit</a:t>
            </a:r>
          </a:p>
          <a:p>
            <a:r>
              <a:rPr lang="en-US" altLang="en-US" dirty="0" err="1" smtClean="0"/>
              <a:t>e.g</a:t>
            </a:r>
            <a:endParaRPr lang="en-US" altLang="en-US" dirty="0" smtClean="0"/>
          </a:p>
          <a:p>
            <a:pPr lvl="1"/>
            <a:r>
              <a:rPr lang="en-US" altLang="en-US" dirty="0" smtClean="0"/>
              <a:t>Address		Tag	Data		Set number</a:t>
            </a:r>
          </a:p>
          <a:p>
            <a:pPr lvl="1"/>
            <a:r>
              <a:rPr lang="en-US" altLang="en-US" dirty="0" smtClean="0"/>
              <a:t>1FF 7FFC		1FF	12345678	1FFF</a:t>
            </a:r>
          </a:p>
          <a:p>
            <a:pPr lvl="1"/>
            <a:r>
              <a:rPr lang="en-US" altLang="en-US" dirty="0" smtClean="0"/>
              <a:t>001 7FFC		001	11223344	1FFF</a:t>
            </a:r>
          </a:p>
        </p:txBody>
      </p:sp>
      <p:sp>
        <p:nvSpPr>
          <p:cNvPr id="4" name="Slide Number Placeholder 3"/>
          <p:cNvSpPr>
            <a:spLocks noGrp="1"/>
          </p:cNvSpPr>
          <p:nvPr>
            <p:ph type="sldNum" sz="quarter" idx="12"/>
          </p:nvPr>
        </p:nvSpPr>
        <p:spPr/>
        <p:txBody>
          <a:bodyPr/>
          <a:lstStyle/>
          <a:p>
            <a:fld id="{BAE233D1-13CE-414F-9203-7AFC6C750EE8}" type="slidenum">
              <a:rPr lang="en-GB" smtClean="0"/>
              <a:t>34</a:t>
            </a:fld>
            <a:endParaRPr lang="en-GB"/>
          </a:p>
        </p:txBody>
      </p:sp>
      <p:grpSp>
        <p:nvGrpSpPr>
          <p:cNvPr id="5" name="Group 4"/>
          <p:cNvGrpSpPr/>
          <p:nvPr/>
        </p:nvGrpSpPr>
        <p:grpSpPr>
          <a:xfrm>
            <a:off x="1789906" y="1870075"/>
            <a:ext cx="8612188" cy="838200"/>
            <a:chOff x="304800" y="1447800"/>
            <a:chExt cx="8612188" cy="838200"/>
          </a:xfrm>
        </p:grpSpPr>
        <p:sp>
          <p:nvSpPr>
            <p:cNvPr id="6" name="Rectangle 4"/>
            <p:cNvSpPr>
              <a:spLocks noChangeArrowheads="1"/>
            </p:cNvSpPr>
            <p:nvPr/>
          </p:nvSpPr>
          <p:spPr bwMode="auto">
            <a:xfrm>
              <a:off x="304800" y="1447800"/>
              <a:ext cx="8612188"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GB" altLang="en-US"/>
            </a:p>
          </p:txBody>
        </p:sp>
        <p:sp>
          <p:nvSpPr>
            <p:cNvPr id="7" name="Line 5"/>
            <p:cNvSpPr>
              <a:spLocks noChangeShapeType="1"/>
            </p:cNvSpPr>
            <p:nvPr/>
          </p:nvSpPr>
          <p:spPr bwMode="auto">
            <a:xfrm>
              <a:off x="2590800" y="14478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 name="Line 6"/>
            <p:cNvSpPr>
              <a:spLocks noChangeShapeType="1"/>
            </p:cNvSpPr>
            <p:nvPr/>
          </p:nvSpPr>
          <p:spPr bwMode="auto">
            <a:xfrm>
              <a:off x="8001000" y="14478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 name="Text Box 8"/>
            <p:cNvSpPr txBox="1">
              <a:spLocks noChangeArrowheads="1"/>
            </p:cNvSpPr>
            <p:nvPr/>
          </p:nvSpPr>
          <p:spPr bwMode="auto">
            <a:xfrm>
              <a:off x="593725" y="1641475"/>
              <a:ext cx="1358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Tag  9 bit</a:t>
              </a:r>
            </a:p>
          </p:txBody>
        </p:sp>
        <p:sp>
          <p:nvSpPr>
            <p:cNvPr id="10" name="Text Box 9"/>
            <p:cNvSpPr txBox="1">
              <a:spLocks noChangeArrowheads="1"/>
            </p:cNvSpPr>
            <p:nvPr/>
          </p:nvSpPr>
          <p:spPr bwMode="auto">
            <a:xfrm>
              <a:off x="4495800" y="1676400"/>
              <a:ext cx="1427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Set  13 bit</a:t>
              </a:r>
            </a:p>
          </p:txBody>
        </p:sp>
        <p:sp>
          <p:nvSpPr>
            <p:cNvPr id="11" name="Text Box 10"/>
            <p:cNvSpPr txBox="1">
              <a:spLocks noChangeArrowheads="1"/>
            </p:cNvSpPr>
            <p:nvPr/>
          </p:nvSpPr>
          <p:spPr bwMode="auto">
            <a:xfrm>
              <a:off x="8001000" y="1447800"/>
              <a:ext cx="8778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Word</a:t>
              </a:r>
            </a:p>
            <a:p>
              <a:r>
                <a:rPr lang="en-US" altLang="en-US"/>
                <a:t>2 bit</a:t>
              </a:r>
            </a:p>
          </p:txBody>
        </p:sp>
      </p:grpSp>
    </p:spTree>
    <p:extLst>
      <p:ext uri="{BB962C8B-B14F-4D97-AF65-F5344CB8AC3E}">
        <p14:creationId xmlns:p14="http://schemas.microsoft.com/office/powerpoint/2010/main" val="28325891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Set-Associative Mapping (Extreme Cases)</a:t>
            </a:r>
            <a:endParaRPr lang="en-GB" dirty="0"/>
          </a:p>
        </p:txBody>
      </p:sp>
      <p:sp>
        <p:nvSpPr>
          <p:cNvPr id="3" name="Content Placeholder 2"/>
          <p:cNvSpPr>
            <a:spLocks noGrp="1"/>
          </p:cNvSpPr>
          <p:nvPr>
            <p:ph idx="1"/>
          </p:nvPr>
        </p:nvSpPr>
        <p:spPr>
          <a:xfrm>
            <a:off x="838200" y="1825625"/>
            <a:ext cx="10515600" cy="4530725"/>
          </a:xfrm>
        </p:spPr>
        <p:txBody>
          <a:bodyPr/>
          <a:lstStyle/>
          <a:p>
            <a:pPr algn="just"/>
            <a:r>
              <a:rPr lang="en-GB" dirty="0" smtClean="0"/>
              <a:t>In the extreme case of </a:t>
            </a:r>
            <a:r>
              <a:rPr lang="en-GB" b="1" dirty="0" smtClean="0"/>
              <a:t>v = m</a:t>
            </a:r>
            <a:r>
              <a:rPr lang="en-GB" dirty="0" smtClean="0"/>
              <a:t>, </a:t>
            </a:r>
            <a:r>
              <a:rPr lang="en-GB" b="1" dirty="0" smtClean="0"/>
              <a:t>k =1</a:t>
            </a:r>
            <a:r>
              <a:rPr lang="en-GB" dirty="0" smtClean="0"/>
              <a:t>, the set-associative technique reduces to </a:t>
            </a:r>
            <a:r>
              <a:rPr lang="en-GB" b="1" dirty="0" smtClean="0"/>
              <a:t>direct-mapping.</a:t>
            </a:r>
          </a:p>
          <a:p>
            <a:pPr algn="just"/>
            <a:r>
              <a:rPr lang="en-GB" dirty="0" smtClean="0"/>
              <a:t>For </a:t>
            </a:r>
            <a:r>
              <a:rPr lang="en-GB" b="1" dirty="0" smtClean="0"/>
              <a:t>v =1</a:t>
            </a:r>
            <a:r>
              <a:rPr lang="en-GB" dirty="0" smtClean="0"/>
              <a:t>, </a:t>
            </a:r>
            <a:r>
              <a:rPr lang="en-GB" b="1" dirty="0" smtClean="0"/>
              <a:t>k = m</a:t>
            </a:r>
            <a:r>
              <a:rPr lang="en-GB" dirty="0" smtClean="0"/>
              <a:t>, it reduces to </a:t>
            </a:r>
            <a:r>
              <a:rPr lang="en-GB" b="1" dirty="0" smtClean="0"/>
              <a:t>associative-mapping.</a:t>
            </a:r>
          </a:p>
          <a:p>
            <a:pPr algn="just"/>
            <a:endParaRPr lang="en-GB" b="1" dirty="0" smtClean="0"/>
          </a:p>
          <a:p>
            <a:pPr algn="just"/>
            <a:r>
              <a:rPr lang="en-GB" dirty="0" smtClean="0"/>
              <a:t>The use of </a:t>
            </a:r>
            <a:r>
              <a:rPr lang="en-GB" u="sng" dirty="0" smtClean="0"/>
              <a:t>two-lines per set</a:t>
            </a:r>
            <a:r>
              <a:rPr lang="en-GB" dirty="0" smtClean="0"/>
              <a:t> (</a:t>
            </a:r>
            <a:r>
              <a:rPr lang="en-GB" b="1" dirty="0" smtClean="0"/>
              <a:t>v = m/2</a:t>
            </a:r>
            <a:r>
              <a:rPr lang="en-GB" dirty="0"/>
              <a:t> </a:t>
            </a:r>
            <a:r>
              <a:rPr lang="en-GB" dirty="0" smtClean="0"/>
              <a:t>for </a:t>
            </a:r>
            <a:r>
              <a:rPr lang="en-GB" b="1" dirty="0" smtClean="0"/>
              <a:t>k = 2</a:t>
            </a:r>
            <a:r>
              <a:rPr lang="en-GB" dirty="0" smtClean="0"/>
              <a:t>) is the most common ‘set-associative’ organization.</a:t>
            </a:r>
          </a:p>
          <a:p>
            <a:pPr algn="just"/>
            <a:r>
              <a:rPr lang="en-GB" dirty="0" smtClean="0"/>
              <a:t>It significantly improves the HIT-ratio over ‘direct-mapping’.</a:t>
            </a:r>
          </a:p>
          <a:p>
            <a:pPr algn="just"/>
            <a:r>
              <a:rPr lang="en-GB" dirty="0" smtClean="0"/>
              <a:t>‘Four-way set-associative’ (v = m/4, k = 4) makes a modest additional improvement. Further increase in No. of lines per set has little effect.</a:t>
            </a:r>
          </a:p>
          <a:p>
            <a:pPr algn="just"/>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35</a:t>
            </a:fld>
            <a:endParaRPr lang="en-GB"/>
          </a:p>
        </p:txBody>
      </p:sp>
    </p:spTree>
    <p:extLst>
      <p:ext uri="{BB962C8B-B14F-4D97-AF65-F5344CB8AC3E}">
        <p14:creationId xmlns:p14="http://schemas.microsoft.com/office/powerpoint/2010/main" val="4811960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4-1</a:t>
            </a:r>
            <a:endParaRPr lang="en-GB" dirty="0"/>
          </a:p>
        </p:txBody>
      </p:sp>
      <p:pic>
        <p:nvPicPr>
          <p:cNvPr id="5" name="Content Placeholder 4"/>
          <p:cNvPicPr>
            <a:picLocks noGrp="1" noChangeAspect="1"/>
          </p:cNvPicPr>
          <p:nvPr>
            <p:ph idx="1"/>
          </p:nvPr>
        </p:nvPicPr>
        <p:blipFill>
          <a:blip r:embed="rId2"/>
          <a:stretch>
            <a:fillRect/>
          </a:stretch>
        </p:blipFill>
        <p:spPr>
          <a:xfrm>
            <a:off x="838200" y="1690688"/>
            <a:ext cx="10508555" cy="914399"/>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36</a:t>
            </a:fld>
            <a:endParaRPr lang="en-GB"/>
          </a:p>
        </p:txBody>
      </p:sp>
      <p:pic>
        <p:nvPicPr>
          <p:cNvPr id="6" name="Picture 5"/>
          <p:cNvPicPr>
            <a:picLocks noChangeAspect="1"/>
          </p:cNvPicPr>
          <p:nvPr/>
        </p:nvPicPr>
        <p:blipFill>
          <a:blip r:embed="rId3"/>
          <a:stretch>
            <a:fillRect/>
          </a:stretch>
        </p:blipFill>
        <p:spPr>
          <a:xfrm>
            <a:off x="838200" y="2776490"/>
            <a:ext cx="10428175" cy="2494058"/>
          </a:xfrm>
          <a:prstGeom prst="rect">
            <a:avLst/>
          </a:prstGeom>
        </p:spPr>
      </p:pic>
      <p:sp>
        <p:nvSpPr>
          <p:cNvPr id="7" name="TextBox 6"/>
          <p:cNvSpPr txBox="1"/>
          <p:nvPr/>
        </p:nvSpPr>
        <p:spPr>
          <a:xfrm>
            <a:off x="1405719" y="2512117"/>
            <a:ext cx="1027845" cy="369332"/>
          </a:xfrm>
          <a:prstGeom prst="rect">
            <a:avLst/>
          </a:prstGeom>
          <a:noFill/>
        </p:spPr>
        <p:txBody>
          <a:bodyPr wrap="none" rtlCol="0">
            <a:spAutoFit/>
          </a:bodyPr>
          <a:lstStyle/>
          <a:p>
            <a:r>
              <a:rPr lang="en-GB" dirty="0" smtClean="0">
                <a:solidFill>
                  <a:srgbClr val="FF0000"/>
                </a:solidFill>
              </a:rPr>
              <a:t>(Answer)</a:t>
            </a:r>
            <a:endParaRPr lang="en-GB" dirty="0">
              <a:solidFill>
                <a:srgbClr val="FF0000"/>
              </a:solidFill>
            </a:endParaRPr>
          </a:p>
        </p:txBody>
      </p:sp>
      <p:sp>
        <p:nvSpPr>
          <p:cNvPr id="8" name="Rectangle 7"/>
          <p:cNvSpPr/>
          <p:nvPr/>
        </p:nvSpPr>
        <p:spPr>
          <a:xfrm>
            <a:off x="7883010" y="190111"/>
            <a:ext cx="2916119" cy="523220"/>
          </a:xfrm>
          <a:prstGeom prst="rect">
            <a:avLst/>
          </a:prstGeom>
          <a:noFill/>
          <a:ln w="28575">
            <a:solidFill>
              <a:schemeClr val="tx1"/>
            </a:solidFill>
          </a:ln>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smtClean="0">
                <a:ln w="0">
                  <a:solidFill>
                    <a:schemeClr val="bg1"/>
                  </a:solidFill>
                </a:ln>
                <a:effectLst>
                  <a:outerShdw blurRad="38100" dist="19050" dir="2700000" algn="tl" rotWithShape="0">
                    <a:schemeClr val="dk1">
                      <a:alpha val="40000"/>
                    </a:schemeClr>
                  </a:outerShdw>
                </a:effectLst>
              </a:rPr>
              <a:t>See Last Questions</a:t>
            </a:r>
            <a:endParaRPr lang="en-US" sz="2800" b="0" cap="none" spc="0" dirty="0">
              <a:ln w="0">
                <a:solidFill>
                  <a:schemeClr val="bg1"/>
                </a:solidFill>
              </a:ln>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642081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4-2</a:t>
            </a:r>
            <a:endParaRPr lang="en-GB" dirty="0"/>
          </a:p>
        </p:txBody>
      </p:sp>
      <p:pic>
        <p:nvPicPr>
          <p:cNvPr id="5" name="Content Placeholder 4"/>
          <p:cNvPicPr>
            <a:picLocks noGrp="1" noChangeAspect="1"/>
          </p:cNvPicPr>
          <p:nvPr>
            <p:ph idx="1"/>
          </p:nvPr>
        </p:nvPicPr>
        <p:blipFill>
          <a:blip r:embed="rId2"/>
          <a:stretch>
            <a:fillRect/>
          </a:stretch>
        </p:blipFill>
        <p:spPr>
          <a:xfrm>
            <a:off x="838200" y="1690688"/>
            <a:ext cx="10478355" cy="898947"/>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37</a:t>
            </a:fld>
            <a:endParaRPr lang="en-GB"/>
          </a:p>
        </p:txBody>
      </p:sp>
      <p:pic>
        <p:nvPicPr>
          <p:cNvPr id="6" name="Picture 5"/>
          <p:cNvPicPr>
            <a:picLocks noChangeAspect="1"/>
          </p:cNvPicPr>
          <p:nvPr/>
        </p:nvPicPr>
        <p:blipFill>
          <a:blip r:embed="rId3"/>
          <a:stretch>
            <a:fillRect/>
          </a:stretch>
        </p:blipFill>
        <p:spPr>
          <a:xfrm>
            <a:off x="838200" y="2852844"/>
            <a:ext cx="10478355" cy="2729089"/>
          </a:xfrm>
          <a:prstGeom prst="rect">
            <a:avLst/>
          </a:prstGeom>
        </p:spPr>
      </p:pic>
      <p:sp>
        <p:nvSpPr>
          <p:cNvPr id="7" name="TextBox 6"/>
          <p:cNvSpPr txBox="1"/>
          <p:nvPr/>
        </p:nvSpPr>
        <p:spPr>
          <a:xfrm>
            <a:off x="1405719" y="2536574"/>
            <a:ext cx="1027845" cy="369332"/>
          </a:xfrm>
          <a:prstGeom prst="rect">
            <a:avLst/>
          </a:prstGeom>
          <a:noFill/>
        </p:spPr>
        <p:txBody>
          <a:bodyPr wrap="none" rtlCol="0">
            <a:spAutoFit/>
          </a:bodyPr>
          <a:lstStyle/>
          <a:p>
            <a:r>
              <a:rPr lang="en-GB" dirty="0" smtClean="0">
                <a:solidFill>
                  <a:srgbClr val="FF0000"/>
                </a:solidFill>
              </a:rPr>
              <a:t>(Answer)</a:t>
            </a:r>
            <a:endParaRPr lang="en-GB" dirty="0">
              <a:solidFill>
                <a:srgbClr val="FF0000"/>
              </a:solidFill>
            </a:endParaRPr>
          </a:p>
        </p:txBody>
      </p:sp>
    </p:spTree>
    <p:extLst>
      <p:ext uri="{BB962C8B-B14F-4D97-AF65-F5344CB8AC3E}">
        <p14:creationId xmlns:p14="http://schemas.microsoft.com/office/powerpoint/2010/main" val="4323793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of Three Mapping Techniques</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38</a:t>
            </a:fld>
            <a:endParaRPr lang="en-GB"/>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32334288"/>
              </p:ext>
            </p:extLst>
          </p:nvPr>
        </p:nvGraphicFramePr>
        <p:xfrm>
          <a:off x="838200" y="1825625"/>
          <a:ext cx="10515600" cy="284480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20000"/>
                    </a:ext>
                  </a:extLst>
                </a:gridCol>
                <a:gridCol w="1314450">
                  <a:extLst>
                    <a:ext uri="{9D8B030D-6E8A-4147-A177-3AD203B41FA5}">
                      <a16:colId xmlns:a16="http://schemas.microsoft.com/office/drawing/2014/main" val="20001"/>
                    </a:ext>
                  </a:extLst>
                </a:gridCol>
                <a:gridCol w="1314450">
                  <a:extLst>
                    <a:ext uri="{9D8B030D-6E8A-4147-A177-3AD203B41FA5}">
                      <a16:colId xmlns:a16="http://schemas.microsoft.com/office/drawing/2014/main" val="20002"/>
                    </a:ext>
                  </a:extLst>
                </a:gridCol>
                <a:gridCol w="1314450">
                  <a:extLst>
                    <a:ext uri="{9D8B030D-6E8A-4147-A177-3AD203B41FA5}">
                      <a16:colId xmlns:a16="http://schemas.microsoft.com/office/drawing/2014/main" val="20003"/>
                    </a:ext>
                  </a:extLst>
                </a:gridCol>
                <a:gridCol w="1314450">
                  <a:extLst>
                    <a:ext uri="{9D8B030D-6E8A-4147-A177-3AD203B41FA5}">
                      <a16:colId xmlns:a16="http://schemas.microsoft.com/office/drawing/2014/main" val="20004"/>
                    </a:ext>
                  </a:extLst>
                </a:gridCol>
                <a:gridCol w="1314450">
                  <a:extLst>
                    <a:ext uri="{9D8B030D-6E8A-4147-A177-3AD203B41FA5}">
                      <a16:colId xmlns:a16="http://schemas.microsoft.com/office/drawing/2014/main" val="20005"/>
                    </a:ext>
                  </a:extLst>
                </a:gridCol>
                <a:gridCol w="1314450">
                  <a:extLst>
                    <a:ext uri="{9D8B030D-6E8A-4147-A177-3AD203B41FA5}">
                      <a16:colId xmlns:a16="http://schemas.microsoft.com/office/drawing/2014/main" val="20006"/>
                    </a:ext>
                  </a:extLst>
                </a:gridCol>
                <a:gridCol w="1314450">
                  <a:extLst>
                    <a:ext uri="{9D8B030D-6E8A-4147-A177-3AD203B41FA5}">
                      <a16:colId xmlns:a16="http://schemas.microsoft.com/office/drawing/2014/main" val="20007"/>
                    </a:ext>
                  </a:extLst>
                </a:gridCol>
              </a:tblGrid>
              <a:tr h="370840">
                <a:tc>
                  <a:txBody>
                    <a:bodyPr/>
                    <a:lstStyle/>
                    <a:p>
                      <a:pPr algn="ctr"/>
                      <a:r>
                        <a:rPr lang="en-GB" dirty="0" smtClean="0"/>
                        <a:t>Mapping Type</a:t>
                      </a:r>
                      <a:endParaRPr lang="en-GB" dirty="0"/>
                    </a:p>
                  </a:txBody>
                  <a:tcPr/>
                </a:tc>
                <a:tc>
                  <a:txBody>
                    <a:bodyPr/>
                    <a:lstStyle/>
                    <a:p>
                      <a:pPr algn="ctr"/>
                      <a:r>
                        <a:rPr lang="en-GB" dirty="0" smtClean="0"/>
                        <a:t>Address Length </a:t>
                      </a:r>
                    </a:p>
                    <a:p>
                      <a:pPr algn="ctr"/>
                      <a:r>
                        <a:rPr lang="en-GB" dirty="0" smtClean="0"/>
                        <a:t>(bits)</a:t>
                      </a:r>
                      <a:endParaRPr lang="en-GB" dirty="0"/>
                    </a:p>
                  </a:txBody>
                  <a:tcPr/>
                </a:tc>
                <a:tc>
                  <a:txBody>
                    <a:bodyPr/>
                    <a:lstStyle/>
                    <a:p>
                      <a:pPr algn="ctr"/>
                      <a:r>
                        <a:rPr lang="en-GB" dirty="0" smtClean="0"/>
                        <a:t>No. of Addressable</a:t>
                      </a:r>
                      <a:r>
                        <a:rPr lang="en-GB" baseline="0" dirty="0" smtClean="0"/>
                        <a:t> Units </a:t>
                      </a:r>
                    </a:p>
                    <a:p>
                      <a:pPr algn="ctr"/>
                      <a:r>
                        <a:rPr lang="en-GB" baseline="0" dirty="0" smtClean="0"/>
                        <a:t>(words /bytes)</a:t>
                      </a:r>
                      <a:endParaRPr lang="en-GB" dirty="0"/>
                    </a:p>
                  </a:txBody>
                  <a:tcPr/>
                </a:tc>
                <a:tc>
                  <a:txBody>
                    <a:bodyPr/>
                    <a:lstStyle/>
                    <a:p>
                      <a:pPr algn="ctr"/>
                      <a:r>
                        <a:rPr lang="en-GB" dirty="0" smtClean="0"/>
                        <a:t>Block Size /Line</a:t>
                      </a:r>
                      <a:r>
                        <a:rPr lang="en-GB" baseline="0" dirty="0" smtClean="0"/>
                        <a:t> Size</a:t>
                      </a:r>
                    </a:p>
                    <a:p>
                      <a:pPr algn="ctr"/>
                      <a:r>
                        <a:rPr lang="en-GB" baseline="0" dirty="0" smtClean="0"/>
                        <a:t>(words /bytes)</a:t>
                      </a:r>
                      <a:endParaRPr lang="en-GB" dirty="0"/>
                    </a:p>
                  </a:txBody>
                  <a:tcPr/>
                </a:tc>
                <a:tc>
                  <a:txBody>
                    <a:bodyPr/>
                    <a:lstStyle/>
                    <a:p>
                      <a:pPr algn="ctr"/>
                      <a:r>
                        <a:rPr lang="en-GB" dirty="0" smtClean="0"/>
                        <a:t>No. of Blocks in Main-memory</a:t>
                      </a:r>
                      <a:endParaRPr lang="en-GB" dirty="0"/>
                    </a:p>
                  </a:txBody>
                  <a:tcPr/>
                </a:tc>
                <a:tc>
                  <a:txBody>
                    <a:bodyPr/>
                    <a:lstStyle/>
                    <a:p>
                      <a:pPr algn="ctr"/>
                      <a:r>
                        <a:rPr lang="en-GB" dirty="0" smtClean="0"/>
                        <a:t>No. of Lines in Cache</a:t>
                      </a:r>
                      <a:r>
                        <a:rPr lang="en-GB" baseline="0" dirty="0" smtClean="0"/>
                        <a:t> (</a:t>
                      </a:r>
                      <a:r>
                        <a:rPr lang="en-GB" dirty="0" smtClean="0"/>
                        <a:t>m)</a:t>
                      </a:r>
                      <a:endParaRPr lang="en-GB" dirty="0"/>
                    </a:p>
                  </a:txBody>
                  <a:tcPr/>
                </a:tc>
                <a:tc>
                  <a:txBody>
                    <a:bodyPr/>
                    <a:lstStyle/>
                    <a:p>
                      <a:pPr algn="ctr"/>
                      <a:r>
                        <a:rPr lang="en-GB" dirty="0" smtClean="0"/>
                        <a:t>Size of Cache</a:t>
                      </a:r>
                    </a:p>
                    <a:p>
                      <a:pPr algn="ctr"/>
                      <a:r>
                        <a:rPr lang="en-GB" dirty="0" smtClean="0"/>
                        <a:t>(words)</a:t>
                      </a:r>
                      <a:endParaRPr lang="en-GB" dirty="0"/>
                    </a:p>
                  </a:txBody>
                  <a:tcPr/>
                </a:tc>
                <a:tc>
                  <a:txBody>
                    <a:bodyPr/>
                    <a:lstStyle/>
                    <a:p>
                      <a:pPr algn="ctr"/>
                      <a:r>
                        <a:rPr lang="en-GB" dirty="0" smtClean="0"/>
                        <a:t>Tag Size</a:t>
                      </a:r>
                    </a:p>
                    <a:p>
                      <a:pPr algn="ctr"/>
                      <a:r>
                        <a:rPr lang="en-GB" dirty="0" smtClean="0"/>
                        <a:t>(bits)</a:t>
                      </a:r>
                      <a:endParaRPr lang="en-GB" dirty="0"/>
                    </a:p>
                  </a:txBody>
                  <a:tcPr/>
                </a:tc>
                <a:extLst>
                  <a:ext uri="{0D108BD9-81ED-4DB2-BD59-A6C34878D82A}">
                    <a16:rowId xmlns:a16="http://schemas.microsoft.com/office/drawing/2014/main" val="10000"/>
                  </a:ext>
                </a:extLst>
              </a:tr>
              <a:tr h="370840">
                <a:tc>
                  <a:txBody>
                    <a:bodyPr/>
                    <a:lstStyle/>
                    <a:p>
                      <a:r>
                        <a:rPr lang="en-GB" b="1" dirty="0" smtClean="0"/>
                        <a:t>Direct</a:t>
                      </a:r>
                      <a:endParaRPr lang="en-GB" b="1" dirty="0"/>
                    </a:p>
                  </a:txBody>
                  <a:tcPr/>
                </a:tc>
                <a:tc>
                  <a:txBody>
                    <a:bodyPr/>
                    <a:lstStyle/>
                    <a:p>
                      <a:pPr algn="ctr"/>
                      <a:r>
                        <a:rPr lang="en-GB" dirty="0" smtClean="0"/>
                        <a:t> (</a:t>
                      </a:r>
                      <a:r>
                        <a:rPr lang="en-GB" baseline="0" dirty="0" smtClean="0"/>
                        <a:t> s + w )</a:t>
                      </a:r>
                      <a:endParaRPr lang="en-GB" dirty="0"/>
                    </a:p>
                  </a:txBody>
                  <a:tcPr/>
                </a:tc>
                <a:tc>
                  <a:txBody>
                    <a:bodyPr/>
                    <a:lstStyle/>
                    <a:p>
                      <a:pPr algn="ctr"/>
                      <a:r>
                        <a:rPr lang="en-GB" dirty="0" smtClean="0"/>
                        <a:t>2 ^ ( s+ w)</a:t>
                      </a:r>
                      <a:endParaRPr lang="en-GB" dirty="0"/>
                    </a:p>
                  </a:txBody>
                  <a:tcPr/>
                </a:tc>
                <a:tc>
                  <a:txBody>
                    <a:bodyPr/>
                    <a:lstStyle/>
                    <a:p>
                      <a:pPr algn="ctr"/>
                      <a:r>
                        <a:rPr lang="en-GB" dirty="0" smtClean="0"/>
                        <a:t>2 ^ w</a:t>
                      </a:r>
                      <a:endParaRPr lang="en-GB" dirty="0"/>
                    </a:p>
                  </a:txBody>
                  <a:tcPr/>
                </a:tc>
                <a:tc>
                  <a:txBody>
                    <a:bodyPr/>
                    <a:lstStyle/>
                    <a:p>
                      <a:pPr algn="ctr"/>
                      <a:r>
                        <a:rPr lang="en-GB" dirty="0" smtClean="0"/>
                        <a:t>2 ^ s</a:t>
                      </a:r>
                      <a:endParaRPr lang="en-GB" dirty="0"/>
                    </a:p>
                  </a:txBody>
                  <a:tcPr/>
                </a:tc>
                <a:tc>
                  <a:txBody>
                    <a:bodyPr/>
                    <a:lstStyle/>
                    <a:p>
                      <a:pPr algn="ctr"/>
                      <a:r>
                        <a:rPr lang="en-GB" dirty="0" smtClean="0"/>
                        <a:t>2 ^ r (lines)</a:t>
                      </a:r>
                      <a:endParaRPr lang="en-GB" dirty="0"/>
                    </a:p>
                  </a:txBody>
                  <a:tcPr/>
                </a:tc>
                <a:tc>
                  <a:txBody>
                    <a:bodyPr/>
                    <a:lstStyle/>
                    <a:p>
                      <a:pPr algn="ctr"/>
                      <a:r>
                        <a:rPr lang="en-GB" dirty="0" smtClean="0"/>
                        <a:t>2 ^ ( r + w)</a:t>
                      </a:r>
                      <a:endParaRPr lang="en-GB" dirty="0"/>
                    </a:p>
                  </a:txBody>
                  <a:tcPr/>
                </a:tc>
                <a:tc>
                  <a:txBody>
                    <a:bodyPr/>
                    <a:lstStyle/>
                    <a:p>
                      <a:pPr algn="ctr"/>
                      <a:r>
                        <a:rPr lang="en-GB" dirty="0" smtClean="0"/>
                        <a:t>( s – r )</a:t>
                      </a:r>
                      <a:endParaRPr lang="en-GB" dirty="0"/>
                    </a:p>
                  </a:txBody>
                  <a:tcPr/>
                </a:tc>
                <a:extLst>
                  <a:ext uri="{0D108BD9-81ED-4DB2-BD59-A6C34878D82A}">
                    <a16:rowId xmlns:a16="http://schemas.microsoft.com/office/drawing/2014/main" val="10001"/>
                  </a:ext>
                </a:extLst>
              </a:tr>
              <a:tr h="370840">
                <a:tc>
                  <a:txBody>
                    <a:bodyPr/>
                    <a:lstStyle/>
                    <a:p>
                      <a:r>
                        <a:rPr lang="en-GB" b="1" dirty="0" smtClean="0"/>
                        <a:t>Associative</a:t>
                      </a:r>
                      <a:endParaRPr lang="en-GB" b="1" dirty="0"/>
                    </a:p>
                  </a:txBody>
                  <a:tcPr/>
                </a:tc>
                <a:tc>
                  <a:txBody>
                    <a:bodyPr/>
                    <a:lstStyle/>
                    <a:p>
                      <a:pPr algn="ctr"/>
                      <a:r>
                        <a:rPr lang="en-GB" dirty="0" smtClean="0"/>
                        <a:t>(</a:t>
                      </a:r>
                      <a:r>
                        <a:rPr lang="en-GB" baseline="0" dirty="0" smtClean="0"/>
                        <a:t> s + w )</a:t>
                      </a:r>
                      <a:endParaRPr lang="en-GB" dirty="0"/>
                    </a:p>
                  </a:txBody>
                  <a:tcPr/>
                </a:tc>
                <a:tc>
                  <a:txBody>
                    <a:bodyPr/>
                    <a:lstStyle/>
                    <a:p>
                      <a:pPr algn="ctr"/>
                      <a:r>
                        <a:rPr lang="en-GB" dirty="0" smtClean="0"/>
                        <a:t>2 ^ ( s+ w)</a:t>
                      </a:r>
                      <a:endParaRPr lang="en-GB" dirty="0"/>
                    </a:p>
                  </a:txBody>
                  <a:tcPr/>
                </a:tc>
                <a:tc>
                  <a:txBody>
                    <a:bodyPr/>
                    <a:lstStyle/>
                    <a:p>
                      <a:pPr algn="ctr"/>
                      <a:r>
                        <a:rPr lang="en-GB" smtClean="0"/>
                        <a:t>2 ^ w</a:t>
                      </a:r>
                      <a:endParaRPr lang="en-GB" dirty="0"/>
                    </a:p>
                  </a:txBody>
                  <a:tcPr/>
                </a:tc>
                <a:tc>
                  <a:txBody>
                    <a:bodyPr/>
                    <a:lstStyle/>
                    <a:p>
                      <a:pPr algn="ctr"/>
                      <a:r>
                        <a:rPr lang="en-GB" smtClean="0"/>
                        <a:t>2 ^ s</a:t>
                      </a:r>
                      <a:endParaRPr lang="en-GB" dirty="0"/>
                    </a:p>
                  </a:txBody>
                  <a:tcPr/>
                </a:tc>
                <a:tc>
                  <a:txBody>
                    <a:bodyPr/>
                    <a:lstStyle/>
                    <a:p>
                      <a:pPr algn="ctr"/>
                      <a:r>
                        <a:rPr lang="en-GB" dirty="0" smtClean="0"/>
                        <a:t>undefined</a:t>
                      </a:r>
                      <a:endParaRPr lang="en-GB" dirty="0"/>
                    </a:p>
                  </a:txBody>
                  <a:tcPr/>
                </a:tc>
                <a:tc>
                  <a:txBody>
                    <a:bodyPr/>
                    <a:lstStyle/>
                    <a:p>
                      <a:pPr algn="ctr"/>
                      <a:r>
                        <a:rPr lang="en-GB" dirty="0" smtClean="0"/>
                        <a:t>unknown</a:t>
                      </a:r>
                      <a:endParaRPr lang="en-GB" dirty="0"/>
                    </a:p>
                  </a:txBody>
                  <a:tcPr/>
                </a:tc>
                <a:tc>
                  <a:txBody>
                    <a:bodyPr/>
                    <a:lstStyle/>
                    <a:p>
                      <a:pPr algn="ctr"/>
                      <a:r>
                        <a:rPr lang="en-GB" dirty="0" smtClean="0"/>
                        <a:t>s-bits</a:t>
                      </a:r>
                      <a:endParaRPr lang="en-GB" dirty="0"/>
                    </a:p>
                  </a:txBody>
                  <a:tcPr/>
                </a:tc>
                <a:extLst>
                  <a:ext uri="{0D108BD9-81ED-4DB2-BD59-A6C34878D82A}">
                    <a16:rowId xmlns:a16="http://schemas.microsoft.com/office/drawing/2014/main" val="10002"/>
                  </a:ext>
                </a:extLst>
              </a:tr>
              <a:tr h="370840">
                <a:tc>
                  <a:txBody>
                    <a:bodyPr/>
                    <a:lstStyle/>
                    <a:p>
                      <a:r>
                        <a:rPr lang="en-GB" b="1" dirty="0" smtClean="0"/>
                        <a:t>Set-Associative</a:t>
                      </a:r>
                      <a:endParaRPr lang="en-GB" b="1" dirty="0"/>
                    </a:p>
                  </a:txBody>
                  <a:tcPr/>
                </a:tc>
                <a:tc>
                  <a:txBody>
                    <a:bodyPr/>
                    <a:lstStyle/>
                    <a:p>
                      <a:pPr algn="ctr"/>
                      <a:r>
                        <a:rPr lang="en-GB" dirty="0" smtClean="0"/>
                        <a:t>(</a:t>
                      </a:r>
                      <a:r>
                        <a:rPr lang="en-GB" baseline="0" dirty="0" smtClean="0"/>
                        <a:t> s + w )</a:t>
                      </a:r>
                      <a:endParaRPr lang="en-GB" dirty="0"/>
                    </a:p>
                  </a:txBody>
                  <a:tcPr/>
                </a:tc>
                <a:tc>
                  <a:txBody>
                    <a:bodyPr/>
                    <a:lstStyle/>
                    <a:p>
                      <a:pPr algn="ctr"/>
                      <a:r>
                        <a:rPr lang="en-GB" dirty="0" smtClean="0"/>
                        <a:t>2 ^ ( s+ w)</a:t>
                      </a:r>
                      <a:endParaRPr lang="en-GB" dirty="0"/>
                    </a:p>
                  </a:txBody>
                  <a:tcPr/>
                </a:tc>
                <a:tc>
                  <a:txBody>
                    <a:bodyPr/>
                    <a:lstStyle/>
                    <a:p>
                      <a:pPr algn="ctr"/>
                      <a:r>
                        <a:rPr lang="en-GB" dirty="0" smtClean="0"/>
                        <a:t>2 ^ w</a:t>
                      </a:r>
                      <a:endParaRPr lang="en-GB" dirty="0"/>
                    </a:p>
                  </a:txBody>
                  <a:tcPr/>
                </a:tc>
                <a:tc>
                  <a:txBody>
                    <a:bodyPr/>
                    <a:lstStyle/>
                    <a:p>
                      <a:pPr algn="ctr"/>
                      <a:r>
                        <a:rPr lang="en-GB" dirty="0" smtClean="0"/>
                        <a:t>2 ^ s</a:t>
                      </a:r>
                      <a:endParaRPr lang="en-GB" dirty="0"/>
                    </a:p>
                  </a:txBody>
                  <a:tcPr/>
                </a:tc>
                <a:tc>
                  <a:txBody>
                    <a:bodyPr/>
                    <a:lstStyle/>
                    <a:p>
                      <a:pPr algn="ctr"/>
                      <a:r>
                        <a:rPr lang="en-GB" dirty="0" smtClean="0"/>
                        <a:t>k-lines </a:t>
                      </a:r>
                    </a:p>
                    <a:p>
                      <a:pPr algn="ctr"/>
                      <a:r>
                        <a:rPr lang="en-GB" dirty="0" smtClean="0"/>
                        <a:t>per set</a:t>
                      </a:r>
                      <a:endParaRPr lang="en-GB" dirty="0"/>
                    </a:p>
                  </a:txBody>
                  <a:tcPr/>
                </a:tc>
                <a:tc>
                  <a:txBody>
                    <a:bodyPr/>
                    <a:lstStyle/>
                    <a:p>
                      <a:pPr algn="ctr"/>
                      <a:r>
                        <a:rPr lang="en-GB" dirty="0" smtClean="0"/>
                        <a:t>k</a:t>
                      </a:r>
                      <a:r>
                        <a:rPr lang="en-GB" baseline="0" dirty="0" smtClean="0"/>
                        <a:t> * v * w</a:t>
                      </a:r>
                    </a:p>
                    <a:p>
                      <a:pPr algn="ctr"/>
                      <a:r>
                        <a:rPr lang="en-GB" baseline="0" dirty="0" smtClean="0"/>
                        <a:t>(v = sets)</a:t>
                      </a:r>
                    </a:p>
                  </a:txBody>
                  <a:tcPr/>
                </a:tc>
                <a:tc>
                  <a:txBody>
                    <a:bodyPr/>
                    <a:lstStyle/>
                    <a:p>
                      <a:pPr algn="ctr"/>
                      <a:r>
                        <a:rPr lang="en-GB" dirty="0" smtClean="0"/>
                        <a:t>( s – d )</a:t>
                      </a:r>
                      <a:endParaRPr lang="en-GB" dirty="0"/>
                    </a:p>
                  </a:txBody>
                  <a:tcPr/>
                </a:tc>
                <a:extLst>
                  <a:ext uri="{0D108BD9-81ED-4DB2-BD59-A6C34878D82A}">
                    <a16:rowId xmlns:a16="http://schemas.microsoft.com/office/drawing/2014/main" val="10003"/>
                  </a:ext>
                </a:extLst>
              </a:tr>
            </a:tbl>
          </a:graphicData>
        </a:graphic>
      </p:graphicFrame>
      <p:sp>
        <p:nvSpPr>
          <p:cNvPr id="10" name="TextBox 9"/>
          <p:cNvSpPr txBox="1"/>
          <p:nvPr/>
        </p:nvSpPr>
        <p:spPr>
          <a:xfrm>
            <a:off x="7508328" y="4680338"/>
            <a:ext cx="3933384" cy="369332"/>
          </a:xfrm>
          <a:prstGeom prst="rect">
            <a:avLst/>
          </a:prstGeom>
          <a:noFill/>
          <a:ln>
            <a:solidFill>
              <a:schemeClr val="tx1"/>
            </a:solidFill>
          </a:ln>
        </p:spPr>
        <p:txBody>
          <a:bodyPr wrap="none" rtlCol="0">
            <a:spAutoFit/>
          </a:bodyPr>
          <a:lstStyle/>
          <a:p>
            <a:r>
              <a:rPr lang="en-GB" dirty="0" smtClean="0"/>
              <a:t>This is the difference in all 3  techniques</a:t>
            </a:r>
            <a:endParaRPr lang="en-GB" dirty="0"/>
          </a:p>
        </p:txBody>
      </p:sp>
      <p:cxnSp>
        <p:nvCxnSpPr>
          <p:cNvPr id="12" name="Straight Connector 11"/>
          <p:cNvCxnSpPr/>
          <p:nvPr/>
        </p:nvCxnSpPr>
        <p:spPr>
          <a:xfrm>
            <a:off x="7410734" y="1690688"/>
            <a:ext cx="0" cy="335898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38200" y="5049670"/>
            <a:ext cx="2451761" cy="400110"/>
          </a:xfrm>
          <a:prstGeom prst="rect">
            <a:avLst/>
          </a:prstGeom>
          <a:noFill/>
        </p:spPr>
        <p:txBody>
          <a:bodyPr wrap="none" rtlCol="0">
            <a:spAutoFit/>
          </a:bodyPr>
          <a:lstStyle/>
          <a:p>
            <a:r>
              <a:rPr lang="en-GB" sz="2000" u="sng" dirty="0" smtClean="0"/>
              <a:t>Note</a:t>
            </a:r>
            <a:r>
              <a:rPr lang="en-GB" sz="2000" dirty="0" smtClean="0"/>
              <a:t>: </a:t>
            </a:r>
            <a:r>
              <a:rPr lang="en-GB" sz="2000" b="1" dirty="0" smtClean="0"/>
              <a:t>2 ^ w</a:t>
            </a:r>
            <a:r>
              <a:rPr lang="en-GB" sz="2000" dirty="0" smtClean="0"/>
              <a:t> means </a:t>
            </a:r>
            <a:r>
              <a:rPr lang="en-GB" sz="2000" b="1" dirty="0" smtClean="0"/>
              <a:t>2</a:t>
            </a:r>
            <a:r>
              <a:rPr lang="en-GB" sz="2000" b="1" baseline="30000" dirty="0" smtClean="0"/>
              <a:t>w</a:t>
            </a:r>
            <a:endParaRPr lang="en-GB" sz="2000" b="1" baseline="30000" dirty="0"/>
          </a:p>
        </p:txBody>
      </p:sp>
      <p:sp>
        <p:nvSpPr>
          <p:cNvPr id="3" name="TextBox 2"/>
          <p:cNvSpPr txBox="1"/>
          <p:nvPr/>
        </p:nvSpPr>
        <p:spPr>
          <a:xfrm>
            <a:off x="9171296" y="5732060"/>
            <a:ext cx="858120" cy="369332"/>
          </a:xfrm>
          <a:prstGeom prst="rect">
            <a:avLst/>
          </a:prstGeom>
          <a:noFill/>
        </p:spPr>
        <p:txBody>
          <a:bodyPr wrap="none" rtlCol="0">
            <a:spAutoFit/>
          </a:bodyPr>
          <a:lstStyle/>
          <a:p>
            <a:r>
              <a:rPr lang="en-GB" dirty="0" smtClean="0">
                <a:solidFill>
                  <a:srgbClr val="FF0000"/>
                </a:solidFill>
              </a:rPr>
              <a:t>(Break)</a:t>
            </a:r>
            <a:endParaRPr lang="en-GB" dirty="0">
              <a:solidFill>
                <a:srgbClr val="FF0000"/>
              </a:solidFill>
            </a:endParaRPr>
          </a:p>
        </p:txBody>
      </p:sp>
    </p:spTree>
    <p:extLst>
      <p:ext uri="{BB962C8B-B14F-4D97-AF65-F5344CB8AC3E}">
        <p14:creationId xmlns:p14="http://schemas.microsoft.com/office/powerpoint/2010/main" val="2167017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Cache ‘Replacement Algorithms’ (Associative)</a:t>
            </a:r>
            <a:endParaRPr lang="en-GB" dirty="0"/>
          </a:p>
        </p:txBody>
      </p:sp>
      <p:sp>
        <p:nvSpPr>
          <p:cNvPr id="3" name="Content Placeholder 2"/>
          <p:cNvSpPr>
            <a:spLocks noGrp="1"/>
          </p:cNvSpPr>
          <p:nvPr>
            <p:ph idx="1"/>
          </p:nvPr>
        </p:nvSpPr>
        <p:spPr/>
        <p:txBody>
          <a:bodyPr/>
          <a:lstStyle/>
          <a:p>
            <a:pPr algn="just"/>
            <a:r>
              <a:rPr lang="en-GB" dirty="0" smtClean="0"/>
              <a:t>Once the cache has been filled, when a new block is brought into the cache, one of the existing blocks must be replaced.</a:t>
            </a:r>
          </a:p>
          <a:p>
            <a:pPr algn="just"/>
            <a:r>
              <a:rPr lang="en-GB" dirty="0" smtClean="0"/>
              <a:t>For </a:t>
            </a:r>
            <a:r>
              <a:rPr lang="en-GB" u="sng" dirty="0" smtClean="0"/>
              <a:t>direct-mapping</a:t>
            </a:r>
            <a:r>
              <a:rPr lang="en-GB" dirty="0" smtClean="0"/>
              <a:t>, there is only one possible line for a particular block, and no choice is possible. We have to replace that line (thrash).</a:t>
            </a:r>
          </a:p>
          <a:p>
            <a:pPr algn="just"/>
            <a:r>
              <a:rPr lang="en-GB" dirty="0" smtClean="0"/>
              <a:t>For the </a:t>
            </a:r>
            <a:r>
              <a:rPr lang="en-GB" u="sng" dirty="0" smtClean="0"/>
              <a:t>associative</a:t>
            </a:r>
            <a:r>
              <a:rPr lang="en-GB" dirty="0" smtClean="0"/>
              <a:t> and </a:t>
            </a:r>
            <a:r>
              <a:rPr lang="en-GB" u="sng" dirty="0" smtClean="0"/>
              <a:t>set-associative</a:t>
            </a:r>
            <a:r>
              <a:rPr lang="en-GB" dirty="0" smtClean="0"/>
              <a:t> techniques, a </a:t>
            </a:r>
            <a:r>
              <a:rPr lang="en-GB" b="1" dirty="0" smtClean="0"/>
              <a:t>replacement algorithm</a:t>
            </a:r>
            <a:r>
              <a:rPr lang="en-GB" dirty="0"/>
              <a:t> </a:t>
            </a:r>
            <a:r>
              <a:rPr lang="en-GB" dirty="0" smtClean="0"/>
              <a:t>is needed.</a:t>
            </a:r>
          </a:p>
          <a:p>
            <a:pPr algn="just"/>
            <a:r>
              <a:rPr lang="en-GB" dirty="0" smtClean="0"/>
              <a:t>To achieve high speed, such an algorithm must be implemented in hardware.</a:t>
            </a:r>
          </a:p>
          <a:p>
            <a:pPr algn="just"/>
            <a:r>
              <a:rPr lang="en-GB" dirty="0" smtClean="0"/>
              <a:t>A number of algorithms have been tried. We mention only four.</a:t>
            </a:r>
          </a:p>
          <a:p>
            <a:pPr algn="just"/>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39</a:t>
            </a:fld>
            <a:endParaRPr lang="en-GB"/>
          </a:p>
        </p:txBody>
      </p:sp>
    </p:spTree>
    <p:extLst>
      <p:ext uri="{BB962C8B-B14F-4D97-AF65-F5344CB8AC3E}">
        <p14:creationId xmlns:p14="http://schemas.microsoft.com/office/powerpoint/2010/main" val="3293012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Cache Size</a:t>
            </a:r>
            <a:endParaRPr lang="en-GB" dirty="0"/>
          </a:p>
        </p:txBody>
      </p:sp>
      <p:sp>
        <p:nvSpPr>
          <p:cNvPr id="3" name="Content Placeholder 2"/>
          <p:cNvSpPr>
            <a:spLocks noGrp="1"/>
          </p:cNvSpPr>
          <p:nvPr>
            <p:ph idx="1"/>
          </p:nvPr>
        </p:nvSpPr>
        <p:spPr>
          <a:xfrm>
            <a:off x="838200" y="1617402"/>
            <a:ext cx="10515600" cy="4738948"/>
          </a:xfrm>
        </p:spPr>
        <p:txBody>
          <a:bodyPr/>
          <a:lstStyle/>
          <a:p>
            <a:pPr algn="just"/>
            <a:r>
              <a:rPr lang="en-GB" dirty="0" smtClean="0"/>
              <a:t>We would like the size of the cache to be small enough so that the overall average cost per bit is close to that of main memory alone.</a:t>
            </a:r>
          </a:p>
          <a:p>
            <a:pPr algn="just"/>
            <a:r>
              <a:rPr lang="en-GB" dirty="0" smtClean="0"/>
              <a:t>We would like the cache to be large enough (up to a point) so that the overall average access time is close to that of the cache alone.</a:t>
            </a:r>
          </a:p>
          <a:p>
            <a:pPr algn="just"/>
            <a:r>
              <a:rPr lang="en-GB" dirty="0" smtClean="0"/>
              <a:t>It is observed, that the larger the cache, the larger the number of gates (bits) involved in addressing the cache.</a:t>
            </a:r>
          </a:p>
          <a:p>
            <a:pPr algn="just"/>
            <a:r>
              <a:rPr lang="en-GB" dirty="0" smtClean="0"/>
              <a:t>The result is that </a:t>
            </a:r>
            <a:r>
              <a:rPr lang="en-GB" u="sng" dirty="0" smtClean="0"/>
              <a:t>large caches tend to be slower than the smaller ones</a:t>
            </a:r>
            <a:endParaRPr lang="en-GB" dirty="0" smtClean="0"/>
          </a:p>
          <a:p>
            <a:pPr algn="just"/>
            <a:r>
              <a:rPr lang="en-GB" dirty="0" smtClean="0"/>
              <a:t>The available chip and board area also limits cache size.</a:t>
            </a:r>
          </a:p>
          <a:p>
            <a:pPr algn="just"/>
            <a:r>
              <a:rPr lang="en-GB" dirty="0" smtClean="0"/>
              <a:t>The performance of cache is very sensitive to the nature of workload, so </a:t>
            </a:r>
            <a:r>
              <a:rPr lang="en-GB" u="sng" dirty="0" smtClean="0"/>
              <a:t>it is impossible to arrive at a single ‘optimum’ cache size</a:t>
            </a:r>
            <a:r>
              <a:rPr lang="en-GB" dirty="0" smtClean="0"/>
              <a:t>.</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4</a:t>
            </a:fld>
            <a:endParaRPr lang="en-GB"/>
          </a:p>
        </p:txBody>
      </p:sp>
    </p:spTree>
    <p:extLst>
      <p:ext uri="{BB962C8B-B14F-4D97-AF65-F5344CB8AC3E}">
        <p14:creationId xmlns:p14="http://schemas.microsoft.com/office/powerpoint/2010/main" val="14043562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‘Cache Replacement Algorithms’</a:t>
            </a:r>
            <a:endParaRPr lang="en-GB" dirty="0"/>
          </a:p>
        </p:txBody>
      </p:sp>
      <p:sp>
        <p:nvSpPr>
          <p:cNvPr id="3" name="Content Placeholder 2"/>
          <p:cNvSpPr>
            <a:spLocks noGrp="1"/>
          </p:cNvSpPr>
          <p:nvPr>
            <p:ph idx="1"/>
          </p:nvPr>
        </p:nvSpPr>
        <p:spPr/>
        <p:txBody>
          <a:bodyPr/>
          <a:lstStyle/>
          <a:p>
            <a:r>
              <a:rPr lang="en-GB" dirty="0" smtClean="0"/>
              <a:t>Four of the most common cache replacement algorithms are:</a:t>
            </a:r>
          </a:p>
          <a:p>
            <a:pPr marL="514350" indent="-514350">
              <a:buAutoNum type="arabicParenR"/>
            </a:pPr>
            <a:r>
              <a:rPr lang="en-GB" dirty="0" smtClean="0"/>
              <a:t>Least Recently Used (LRU)</a:t>
            </a:r>
          </a:p>
          <a:p>
            <a:pPr marL="514350" indent="-514350">
              <a:buAutoNum type="arabicParenR"/>
            </a:pPr>
            <a:r>
              <a:rPr lang="en-GB" dirty="0" smtClean="0"/>
              <a:t>First-In-First-Out (FIFO)</a:t>
            </a:r>
          </a:p>
          <a:p>
            <a:pPr marL="514350" indent="-514350">
              <a:buAutoNum type="arabicParenR"/>
            </a:pPr>
            <a:r>
              <a:rPr lang="en-GB" dirty="0"/>
              <a:t>Least Frequently Used (LFU)</a:t>
            </a:r>
          </a:p>
          <a:p>
            <a:pPr marL="514350" indent="-514350">
              <a:buAutoNum type="arabicParenR"/>
            </a:pPr>
            <a:r>
              <a:rPr lang="en-GB" dirty="0" smtClean="0"/>
              <a:t>Random Replacement (RR)</a:t>
            </a:r>
          </a:p>
          <a:p>
            <a:pPr marL="0" indent="0">
              <a:buNone/>
            </a:pPr>
            <a:endParaRPr lang="en-GB" dirty="0"/>
          </a:p>
          <a:p>
            <a:pPr algn="just"/>
            <a:r>
              <a:rPr lang="en-GB" dirty="0" smtClean="0"/>
              <a:t>‘Least Recently Used (LRU)’ is the most effective and popular replacement algorithm.</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40</a:t>
            </a:fld>
            <a:endParaRPr lang="en-GB"/>
          </a:p>
        </p:txBody>
      </p:sp>
    </p:spTree>
    <p:extLst>
      <p:ext uri="{BB962C8B-B14F-4D97-AF65-F5344CB8AC3E}">
        <p14:creationId xmlns:p14="http://schemas.microsoft.com/office/powerpoint/2010/main" val="35653617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‘Cache Replacement Algorithms’</a:t>
            </a:r>
          </a:p>
        </p:txBody>
      </p:sp>
      <p:sp>
        <p:nvSpPr>
          <p:cNvPr id="3" name="Content Placeholder 2"/>
          <p:cNvSpPr>
            <a:spLocks noGrp="1"/>
          </p:cNvSpPr>
          <p:nvPr>
            <p:ph idx="1"/>
          </p:nvPr>
        </p:nvSpPr>
        <p:spPr/>
        <p:txBody>
          <a:bodyPr/>
          <a:lstStyle/>
          <a:p>
            <a:pPr marL="514350" indent="-514350" algn="just">
              <a:buFont typeface="+mj-lt"/>
              <a:buAutoNum type="arabicPeriod"/>
            </a:pPr>
            <a:r>
              <a:rPr lang="en-GB" b="1" u="sng" dirty="0" smtClean="0"/>
              <a:t>Least Recently Used (LRU)</a:t>
            </a:r>
            <a:r>
              <a:rPr lang="en-GB" b="1" dirty="0" smtClean="0"/>
              <a:t>: </a:t>
            </a:r>
            <a:r>
              <a:rPr lang="en-GB" u="sng" dirty="0" smtClean="0"/>
              <a:t>Replace that block in the set that has been in the cache longest with no reference to it</a:t>
            </a:r>
            <a:r>
              <a:rPr lang="en-GB" dirty="0" smtClean="0"/>
              <a:t>. (relates to time)</a:t>
            </a:r>
          </a:p>
          <a:p>
            <a:pPr algn="just"/>
            <a:r>
              <a:rPr lang="en-GB" dirty="0" smtClean="0"/>
              <a:t>We are assuming that </a:t>
            </a:r>
            <a:r>
              <a:rPr lang="en-GB" u="sng" dirty="0" smtClean="0"/>
              <a:t>more recently used memory locations are likely to be referenced again</a:t>
            </a:r>
            <a:r>
              <a:rPr lang="en-GB" dirty="0" smtClean="0"/>
              <a:t>. This is called ‘</a:t>
            </a:r>
            <a:r>
              <a:rPr lang="en-GB" u="sng" dirty="0" smtClean="0"/>
              <a:t>Temporal locality</a:t>
            </a:r>
            <a:r>
              <a:rPr lang="en-GB" dirty="0" smtClean="0"/>
              <a:t>’ and it should give the best HIT-ratio.</a:t>
            </a:r>
          </a:p>
          <a:p>
            <a:pPr algn="just"/>
            <a:r>
              <a:rPr lang="en-GB" dirty="0" smtClean="0"/>
              <a:t>The cache mechanism maintains a separate list of indexes to all the lines in the associative cache.</a:t>
            </a:r>
          </a:p>
          <a:p>
            <a:pPr algn="just"/>
            <a:r>
              <a:rPr lang="en-GB" dirty="0" smtClean="0"/>
              <a:t>When a line is referenced, it moves to the front of the list.</a:t>
            </a:r>
          </a:p>
          <a:p>
            <a:pPr algn="just"/>
            <a:r>
              <a:rPr lang="en-GB" dirty="0" smtClean="0"/>
              <a:t>For </a:t>
            </a:r>
            <a:r>
              <a:rPr lang="en-GB" u="sng" dirty="0" smtClean="0"/>
              <a:t>replacement</a:t>
            </a:r>
            <a:r>
              <a:rPr lang="en-GB" dirty="0" smtClean="0"/>
              <a:t>, the line at the back of the list is used (discarded).</a:t>
            </a:r>
          </a:p>
        </p:txBody>
      </p:sp>
      <p:sp>
        <p:nvSpPr>
          <p:cNvPr id="4" name="Slide Number Placeholder 3"/>
          <p:cNvSpPr>
            <a:spLocks noGrp="1"/>
          </p:cNvSpPr>
          <p:nvPr>
            <p:ph type="sldNum" sz="quarter" idx="12"/>
          </p:nvPr>
        </p:nvSpPr>
        <p:spPr/>
        <p:txBody>
          <a:bodyPr/>
          <a:lstStyle/>
          <a:p>
            <a:fld id="{BAE233D1-13CE-414F-9203-7AFC6C750EE8}" type="slidenum">
              <a:rPr lang="en-GB" smtClean="0"/>
              <a:t>41</a:t>
            </a:fld>
            <a:endParaRPr lang="en-GB"/>
          </a:p>
        </p:txBody>
      </p:sp>
    </p:spTree>
    <p:extLst>
      <p:ext uri="{BB962C8B-B14F-4D97-AF65-F5344CB8AC3E}">
        <p14:creationId xmlns:p14="http://schemas.microsoft.com/office/powerpoint/2010/main" val="41721252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‘Cache Replacement Algorithms’</a:t>
            </a:r>
          </a:p>
        </p:txBody>
      </p:sp>
      <p:sp>
        <p:nvSpPr>
          <p:cNvPr id="3" name="Content Placeholder 2"/>
          <p:cNvSpPr>
            <a:spLocks noGrp="1"/>
          </p:cNvSpPr>
          <p:nvPr>
            <p:ph idx="1"/>
          </p:nvPr>
        </p:nvSpPr>
        <p:spPr/>
        <p:txBody>
          <a:bodyPr/>
          <a:lstStyle/>
          <a:p>
            <a:pPr marL="514350" indent="-514350" algn="just">
              <a:buFont typeface="+mj-lt"/>
              <a:buAutoNum type="arabicPeriod" startAt="2"/>
            </a:pPr>
            <a:r>
              <a:rPr lang="en-GB" b="1" u="sng" dirty="0"/>
              <a:t>First-In-First-Out (FIFO)</a:t>
            </a:r>
            <a:r>
              <a:rPr lang="en-GB" b="1" dirty="0"/>
              <a:t>: </a:t>
            </a:r>
            <a:r>
              <a:rPr lang="en-GB" u="sng" dirty="0" smtClean="0"/>
              <a:t>Replace that block in the set that has been in the cache longest</a:t>
            </a:r>
            <a:r>
              <a:rPr lang="en-GB" dirty="0" smtClean="0"/>
              <a:t>. (first-come first-serve pattern)</a:t>
            </a:r>
          </a:p>
          <a:p>
            <a:pPr algn="just"/>
            <a:r>
              <a:rPr lang="en-GB" dirty="0" smtClean="0"/>
              <a:t>FIFO is easily implemented as a round-robin or circular buffer technique.</a:t>
            </a:r>
          </a:p>
          <a:p>
            <a:pPr marL="514350" indent="-514350" algn="just">
              <a:buFont typeface="+mj-lt"/>
              <a:buAutoNum type="arabicPeriod" startAt="3"/>
            </a:pPr>
            <a:r>
              <a:rPr lang="en-GB" b="1" u="sng" dirty="0" smtClean="0"/>
              <a:t>Least </a:t>
            </a:r>
            <a:r>
              <a:rPr lang="en-GB" b="1" u="sng" dirty="0"/>
              <a:t>Frequently Used (LFU)</a:t>
            </a:r>
            <a:r>
              <a:rPr lang="en-GB" b="1" dirty="0"/>
              <a:t>:</a:t>
            </a:r>
            <a:r>
              <a:rPr lang="en-GB" dirty="0"/>
              <a:t> </a:t>
            </a:r>
            <a:r>
              <a:rPr lang="en-GB" u="sng" dirty="0" smtClean="0"/>
              <a:t>Replace that block in the set that has experienced the fewest references</a:t>
            </a:r>
            <a:r>
              <a:rPr lang="en-GB" dirty="0" smtClean="0"/>
              <a:t>. (relates to the use of data item)</a:t>
            </a:r>
          </a:p>
          <a:p>
            <a:pPr algn="just"/>
            <a:r>
              <a:rPr lang="en-GB" dirty="0" smtClean="0"/>
              <a:t>LFU could be implemented by associating a counter with each line.</a:t>
            </a:r>
            <a:endParaRPr lang="en-GB" dirty="0"/>
          </a:p>
          <a:p>
            <a:pPr marL="514350" indent="-514350" algn="just">
              <a:buFont typeface="+mj-lt"/>
              <a:buAutoNum type="arabicPeriod" startAt="4"/>
            </a:pPr>
            <a:r>
              <a:rPr lang="en-GB" b="1" u="sng" dirty="0"/>
              <a:t>Random Replacement (RR)</a:t>
            </a:r>
            <a:r>
              <a:rPr lang="en-GB" b="1" dirty="0"/>
              <a:t>:</a:t>
            </a:r>
            <a:r>
              <a:rPr lang="en-GB" dirty="0"/>
              <a:t> </a:t>
            </a:r>
            <a:r>
              <a:rPr lang="en-GB" u="sng" dirty="0" smtClean="0"/>
              <a:t>Pick and replace a line at random from among the candidate lines</a:t>
            </a:r>
            <a:r>
              <a:rPr lang="en-GB" dirty="0" smtClean="0"/>
              <a:t>. </a:t>
            </a:r>
            <a:endParaRPr lang="en-GB" b="1" u="sng" dirty="0"/>
          </a:p>
          <a:p>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42</a:t>
            </a:fld>
            <a:endParaRPr lang="en-GB"/>
          </a:p>
        </p:txBody>
      </p:sp>
    </p:spTree>
    <p:extLst>
      <p:ext uri="{BB962C8B-B14F-4D97-AF65-F5344CB8AC3E}">
        <p14:creationId xmlns:p14="http://schemas.microsoft.com/office/powerpoint/2010/main" val="30027291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Write Policy</a:t>
            </a:r>
            <a:endParaRPr lang="en-GB" dirty="0"/>
          </a:p>
        </p:txBody>
      </p:sp>
      <p:sp>
        <p:nvSpPr>
          <p:cNvPr id="3" name="Content Placeholder 2"/>
          <p:cNvSpPr>
            <a:spLocks noGrp="1"/>
          </p:cNvSpPr>
          <p:nvPr>
            <p:ph idx="1"/>
          </p:nvPr>
        </p:nvSpPr>
        <p:spPr>
          <a:xfrm>
            <a:off x="838200" y="1569492"/>
            <a:ext cx="10515600" cy="4786857"/>
          </a:xfrm>
        </p:spPr>
        <p:txBody>
          <a:bodyPr>
            <a:normAutofit/>
          </a:bodyPr>
          <a:lstStyle/>
          <a:p>
            <a:pPr algn="just"/>
            <a:r>
              <a:rPr lang="en-GB" b="1" u="sng" dirty="0" smtClean="0"/>
              <a:t>Coherency property</a:t>
            </a:r>
            <a:r>
              <a:rPr lang="en-GB" b="1" dirty="0" smtClean="0"/>
              <a:t>:</a:t>
            </a:r>
            <a:r>
              <a:rPr lang="en-GB" dirty="0" smtClean="0"/>
              <a:t> States that if a Word or a cache line (block) is modified in the lower level memory M1 (cache), then copies of that word must be updated immediately at all higher memory levels M2, M3 and so on, so as to maintain ‘data coherency’ among different memory levels.</a:t>
            </a:r>
          </a:p>
          <a:p>
            <a:pPr algn="just"/>
            <a:r>
              <a:rPr lang="en-GB" dirty="0" smtClean="0"/>
              <a:t>When a block that is resident in the cache is to be replaced, if it has </a:t>
            </a:r>
            <a:r>
              <a:rPr lang="en-GB" u="sng" dirty="0" smtClean="0"/>
              <a:t>not been altered</a:t>
            </a:r>
            <a:r>
              <a:rPr lang="en-GB" dirty="0" smtClean="0"/>
              <a:t> (updated/overwritten), then it may directly be replaced without first writing out this block to the main memory.</a:t>
            </a:r>
          </a:p>
          <a:p>
            <a:pPr algn="just"/>
            <a:r>
              <a:rPr lang="en-GB" dirty="0" smtClean="0"/>
              <a:t>If at least </a:t>
            </a:r>
            <a:r>
              <a:rPr lang="en-GB" u="sng" dirty="0" smtClean="0"/>
              <a:t>one write operation has been performed</a:t>
            </a:r>
            <a:r>
              <a:rPr lang="en-GB" dirty="0" smtClean="0"/>
              <a:t> on a word in that line of the cache, then main memory must be updated by writing that block to the main memory before bringing in the new block in cache.</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43</a:t>
            </a:fld>
            <a:endParaRPr lang="en-GB"/>
          </a:p>
        </p:txBody>
      </p:sp>
    </p:spTree>
    <p:extLst>
      <p:ext uri="{BB962C8B-B14F-4D97-AF65-F5344CB8AC3E}">
        <p14:creationId xmlns:p14="http://schemas.microsoft.com/office/powerpoint/2010/main" val="23195125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‘Write Policies’</a:t>
            </a:r>
            <a:endParaRPr lang="en-GB" dirty="0"/>
          </a:p>
        </p:txBody>
      </p:sp>
      <p:sp>
        <p:nvSpPr>
          <p:cNvPr id="3" name="Content Placeholder 2"/>
          <p:cNvSpPr>
            <a:spLocks noGrp="1"/>
          </p:cNvSpPr>
          <p:nvPr>
            <p:ph idx="1"/>
          </p:nvPr>
        </p:nvSpPr>
        <p:spPr/>
        <p:txBody>
          <a:bodyPr/>
          <a:lstStyle/>
          <a:p>
            <a:pPr algn="just"/>
            <a:r>
              <a:rPr lang="en-GB" dirty="0" smtClean="0"/>
              <a:t>If a Word has been altered only in the cache, then the corresponding memory Word is invalid.</a:t>
            </a:r>
          </a:p>
          <a:p>
            <a:pPr algn="just"/>
            <a:r>
              <a:rPr lang="en-GB" dirty="0" smtClean="0"/>
              <a:t>If the I/O device has altered the main-memory, then the cache Word is invalid.</a:t>
            </a:r>
          </a:p>
          <a:p>
            <a:pPr algn="just"/>
            <a:r>
              <a:rPr lang="en-GB" dirty="0" smtClean="0"/>
              <a:t>To maintain ‘data coherency’, two </a:t>
            </a:r>
            <a:r>
              <a:rPr lang="en-GB" u="sng" dirty="0" smtClean="0"/>
              <a:t>write policies</a:t>
            </a:r>
            <a:r>
              <a:rPr lang="en-GB" dirty="0" smtClean="0"/>
              <a:t> have been adopted:</a:t>
            </a:r>
          </a:p>
          <a:p>
            <a:pPr marL="514350" indent="-514350" algn="just">
              <a:buAutoNum type="arabicParenR"/>
            </a:pPr>
            <a:r>
              <a:rPr lang="en-GB" dirty="0" smtClean="0"/>
              <a:t>Write through			2) Write back</a:t>
            </a:r>
          </a:p>
          <a:p>
            <a:pPr marL="0" indent="0" algn="just">
              <a:buNone/>
            </a:pP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44</a:t>
            </a:fld>
            <a:endParaRPr lang="en-GB"/>
          </a:p>
        </p:txBody>
      </p:sp>
    </p:spTree>
    <p:extLst>
      <p:ext uri="{BB962C8B-B14F-4D97-AF65-F5344CB8AC3E}">
        <p14:creationId xmlns:p14="http://schemas.microsoft.com/office/powerpoint/2010/main" val="38632878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‘Write Policies’</a:t>
            </a:r>
          </a:p>
        </p:txBody>
      </p:sp>
      <p:sp>
        <p:nvSpPr>
          <p:cNvPr id="3" name="Content Placeholder 2"/>
          <p:cNvSpPr>
            <a:spLocks noGrp="1"/>
          </p:cNvSpPr>
          <p:nvPr>
            <p:ph idx="1"/>
          </p:nvPr>
        </p:nvSpPr>
        <p:spPr>
          <a:xfrm>
            <a:off x="838200" y="1825624"/>
            <a:ext cx="10515600" cy="4530725"/>
          </a:xfrm>
        </p:spPr>
        <p:txBody>
          <a:bodyPr/>
          <a:lstStyle/>
          <a:p>
            <a:pPr marL="514350" indent="-514350" algn="just">
              <a:buFont typeface="+mj-lt"/>
              <a:buAutoNum type="arabicPeriod"/>
            </a:pPr>
            <a:r>
              <a:rPr lang="en-GB" b="1" u="sng" dirty="0" smtClean="0"/>
              <a:t>Write through</a:t>
            </a:r>
            <a:r>
              <a:rPr lang="en-GB" b="1" dirty="0" smtClean="0"/>
              <a:t>: </a:t>
            </a:r>
            <a:r>
              <a:rPr lang="en-GB" dirty="0" smtClean="0"/>
              <a:t>Using this technique, </a:t>
            </a:r>
            <a:r>
              <a:rPr lang="en-GB" u="sng" dirty="0" smtClean="0"/>
              <a:t>all write operations are made to main memory as well as to the cache simultaneously</a:t>
            </a:r>
            <a:r>
              <a:rPr lang="en-GB" dirty="0" smtClean="0"/>
              <a:t>, </a:t>
            </a:r>
            <a:r>
              <a:rPr lang="en-GB" dirty="0" smtClean="0">
                <a:solidFill>
                  <a:srgbClr val="FF0000"/>
                </a:solidFill>
              </a:rPr>
              <a:t>ensuring that main-memory is always valid. (Advantage)</a:t>
            </a:r>
          </a:p>
          <a:p>
            <a:pPr algn="just"/>
            <a:r>
              <a:rPr lang="en-GB" dirty="0" smtClean="0"/>
              <a:t>‘Write through’ does an ‘</a:t>
            </a:r>
            <a:r>
              <a:rPr lang="en-GB" u="sng" dirty="0" smtClean="0"/>
              <a:t>immediate update</a:t>
            </a:r>
            <a:r>
              <a:rPr lang="en-GB" dirty="0" smtClean="0"/>
              <a:t>’ in RAM whenever a word is modified in cache.</a:t>
            </a:r>
          </a:p>
          <a:p>
            <a:pPr algn="just"/>
            <a:r>
              <a:rPr lang="en-GB" dirty="0" smtClean="0"/>
              <a:t>Its main </a:t>
            </a:r>
            <a:r>
              <a:rPr lang="en-GB" u="sng" dirty="0" smtClean="0"/>
              <a:t>disadvantage</a:t>
            </a:r>
            <a:r>
              <a:rPr lang="en-GB" dirty="0" smtClean="0"/>
              <a:t>, it generates ‘memory traffic’ and bottleneck.</a:t>
            </a:r>
          </a:p>
          <a:p>
            <a:pPr marL="514350" indent="-514350" algn="just">
              <a:buFont typeface="+mj-lt"/>
              <a:buAutoNum type="arabicPeriod" startAt="2"/>
            </a:pPr>
            <a:r>
              <a:rPr lang="en-GB" b="1" u="sng" dirty="0" smtClean="0"/>
              <a:t>Write back</a:t>
            </a:r>
            <a:r>
              <a:rPr lang="en-GB" b="1" dirty="0" smtClean="0"/>
              <a:t>: </a:t>
            </a:r>
            <a:r>
              <a:rPr lang="en-GB" dirty="0" smtClean="0"/>
              <a:t>Minimizes memory writes, and it ‘</a:t>
            </a:r>
            <a:r>
              <a:rPr lang="en-GB" u="sng" dirty="0" smtClean="0"/>
              <a:t>delays an update</a:t>
            </a:r>
            <a:r>
              <a:rPr lang="en-GB" dirty="0" smtClean="0"/>
              <a:t>’ in main-memory </a:t>
            </a:r>
            <a:r>
              <a:rPr lang="en-GB" u="sng" dirty="0" smtClean="0"/>
              <a:t>until that updated block is being replaced by a new block</a:t>
            </a:r>
            <a:r>
              <a:rPr lang="en-GB" dirty="0" smtClean="0"/>
              <a:t> in that same line in the cache. (set ‘updated’ bit for a line)</a:t>
            </a:r>
          </a:p>
          <a:p>
            <a:pPr algn="just"/>
            <a:r>
              <a:rPr lang="en-GB" dirty="0" smtClean="0"/>
              <a:t>Before ‘write back’, the main-memory block is invalid (Disadvantage).</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45</a:t>
            </a:fld>
            <a:endParaRPr lang="en-GB"/>
          </a:p>
        </p:txBody>
      </p:sp>
    </p:spTree>
    <p:extLst>
      <p:ext uri="{BB962C8B-B14F-4D97-AF65-F5344CB8AC3E}">
        <p14:creationId xmlns:p14="http://schemas.microsoft.com/office/powerpoint/2010/main" val="35595291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4.3</a:t>
            </a:r>
            <a:endParaRPr lang="en-GB" dirty="0"/>
          </a:p>
        </p:txBody>
      </p:sp>
      <p:pic>
        <p:nvPicPr>
          <p:cNvPr id="5" name="Content Placeholder 4"/>
          <p:cNvPicPr>
            <a:picLocks noGrp="1" noChangeAspect="1"/>
          </p:cNvPicPr>
          <p:nvPr>
            <p:ph idx="1"/>
          </p:nvPr>
        </p:nvPicPr>
        <p:blipFill>
          <a:blip r:embed="rId2"/>
          <a:stretch>
            <a:fillRect/>
          </a:stretch>
        </p:blipFill>
        <p:spPr>
          <a:xfrm>
            <a:off x="838200" y="1335846"/>
            <a:ext cx="10515601" cy="3509807"/>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46</a:t>
            </a:fld>
            <a:endParaRPr lang="en-GB"/>
          </a:p>
        </p:txBody>
      </p:sp>
      <p:pic>
        <p:nvPicPr>
          <p:cNvPr id="6" name="Picture 5"/>
          <p:cNvPicPr>
            <a:picLocks noChangeAspect="1"/>
          </p:cNvPicPr>
          <p:nvPr/>
        </p:nvPicPr>
        <p:blipFill>
          <a:blip r:embed="rId3"/>
          <a:stretch>
            <a:fillRect/>
          </a:stretch>
        </p:blipFill>
        <p:spPr>
          <a:xfrm>
            <a:off x="3143250" y="4987699"/>
            <a:ext cx="5905500" cy="1657350"/>
          </a:xfrm>
          <a:prstGeom prst="rect">
            <a:avLst/>
          </a:prstGeom>
        </p:spPr>
      </p:pic>
      <p:cxnSp>
        <p:nvCxnSpPr>
          <p:cNvPr id="8" name="Straight Connector 7"/>
          <p:cNvCxnSpPr/>
          <p:nvPr/>
        </p:nvCxnSpPr>
        <p:spPr>
          <a:xfrm>
            <a:off x="5568287" y="1828800"/>
            <a:ext cx="222458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856096" y="2142699"/>
            <a:ext cx="3643952" cy="136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940490" y="2756848"/>
            <a:ext cx="6182435" cy="272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78173" y="3125337"/>
            <a:ext cx="15831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583140" y="3425588"/>
            <a:ext cx="9539785" cy="136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78173" y="3739487"/>
            <a:ext cx="10044752" cy="272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78173" y="4039737"/>
            <a:ext cx="5704764" cy="136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9717206" y="4380931"/>
            <a:ext cx="15285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078173" y="4722125"/>
            <a:ext cx="15831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186663" y="5295608"/>
            <a:ext cx="949299" cy="369332"/>
          </a:xfrm>
          <a:prstGeom prst="rect">
            <a:avLst/>
          </a:prstGeom>
          <a:noFill/>
          <a:ln>
            <a:solidFill>
              <a:schemeClr val="tx1"/>
            </a:solidFill>
          </a:ln>
        </p:spPr>
        <p:txBody>
          <a:bodyPr wrap="none" rtlCol="0">
            <a:spAutoFit/>
          </a:bodyPr>
          <a:lstStyle/>
          <a:p>
            <a:r>
              <a:rPr lang="en-GB" dirty="0" smtClean="0"/>
              <a:t>Answer:</a:t>
            </a:r>
            <a:endParaRPr lang="en-GB" dirty="0"/>
          </a:p>
        </p:txBody>
      </p:sp>
    </p:spTree>
    <p:extLst>
      <p:ext uri="{BB962C8B-B14F-4D97-AF65-F5344CB8AC3E}">
        <p14:creationId xmlns:p14="http://schemas.microsoft.com/office/powerpoint/2010/main" val="31739510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Line Size</a:t>
            </a:r>
            <a:endParaRPr lang="en-GB" dirty="0"/>
          </a:p>
        </p:txBody>
      </p:sp>
      <p:sp>
        <p:nvSpPr>
          <p:cNvPr id="3" name="Content Placeholder 2"/>
          <p:cNvSpPr>
            <a:spLocks noGrp="1"/>
          </p:cNvSpPr>
          <p:nvPr>
            <p:ph idx="1"/>
          </p:nvPr>
        </p:nvSpPr>
        <p:spPr/>
        <p:txBody>
          <a:bodyPr>
            <a:normAutofit/>
          </a:bodyPr>
          <a:lstStyle/>
          <a:p>
            <a:pPr algn="just"/>
            <a:r>
              <a:rPr lang="en-GB" dirty="0" smtClean="0"/>
              <a:t>When a block of data is retrieved and placed in the cache, not only the desired word but also some number of adjacent words are retrieved. (a block is a combination of words)</a:t>
            </a:r>
          </a:p>
          <a:p>
            <a:pPr algn="just"/>
            <a:r>
              <a:rPr lang="en-GB" dirty="0" smtClean="0"/>
              <a:t>As the block size increases, the hit ratio will at first increase, due to:</a:t>
            </a:r>
          </a:p>
          <a:p>
            <a:pPr algn="just"/>
            <a:r>
              <a:rPr lang="en-GB" b="1" dirty="0" smtClean="0"/>
              <a:t>Principal of locality</a:t>
            </a:r>
            <a:r>
              <a:rPr lang="en-GB" dirty="0" smtClean="0"/>
              <a:t>, which states that </a:t>
            </a:r>
            <a:r>
              <a:rPr lang="en-GB" u="sng" dirty="0" smtClean="0"/>
              <a:t>data in the vicinity of a referenced word are likely to be referenced in the near future</a:t>
            </a:r>
            <a:r>
              <a:rPr lang="en-GB" dirty="0" smtClean="0"/>
              <a:t>.</a:t>
            </a:r>
          </a:p>
          <a:p>
            <a:pPr algn="just"/>
            <a:r>
              <a:rPr lang="en-GB" dirty="0" smtClean="0"/>
              <a:t>As the block size increases further, the hit ratio will begin to decrease.</a:t>
            </a:r>
          </a:p>
          <a:p>
            <a:pPr algn="just"/>
            <a:r>
              <a:rPr lang="en-GB" dirty="0" smtClean="0"/>
              <a:t>The relationship between block size and hit ratio is complex, and no definitive optimum value has been found. 8-to-64 bytes is reasonable.</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47</a:t>
            </a:fld>
            <a:endParaRPr lang="en-GB"/>
          </a:p>
        </p:txBody>
      </p:sp>
    </p:spTree>
    <p:extLst>
      <p:ext uri="{BB962C8B-B14F-4D97-AF65-F5344CB8AC3E}">
        <p14:creationId xmlns:p14="http://schemas.microsoft.com/office/powerpoint/2010/main" val="35101251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Number of Caches</a:t>
            </a:r>
            <a:endParaRPr lang="en-GB" dirty="0"/>
          </a:p>
        </p:txBody>
      </p:sp>
      <p:sp>
        <p:nvSpPr>
          <p:cNvPr id="3" name="Content Placeholder 2"/>
          <p:cNvSpPr>
            <a:spLocks noGrp="1"/>
          </p:cNvSpPr>
          <p:nvPr>
            <p:ph idx="1"/>
          </p:nvPr>
        </p:nvSpPr>
        <p:spPr/>
        <p:txBody>
          <a:bodyPr>
            <a:normAutofit/>
          </a:bodyPr>
          <a:lstStyle/>
          <a:p>
            <a:r>
              <a:rPr lang="en-GB" b="1" u="sng" dirty="0" smtClean="0"/>
              <a:t>Multilevel Caches / Cache Hierarchy</a:t>
            </a:r>
          </a:p>
          <a:p>
            <a:pPr marL="514350" indent="-514350">
              <a:buFont typeface="+mj-lt"/>
              <a:buAutoNum type="arabicPeriod"/>
            </a:pPr>
            <a:r>
              <a:rPr lang="en-GB" b="1" dirty="0" smtClean="0"/>
              <a:t>On-chip cache (L1):</a:t>
            </a:r>
            <a:r>
              <a:rPr lang="en-GB" dirty="0" smtClean="0"/>
              <a:t> is a </a:t>
            </a:r>
            <a:r>
              <a:rPr lang="en-GB" u="sng" dirty="0" smtClean="0"/>
              <a:t>cache on the same chip as the processor</a:t>
            </a:r>
            <a:r>
              <a:rPr lang="en-GB" dirty="0" smtClean="0"/>
              <a:t>.</a:t>
            </a:r>
          </a:p>
          <a:p>
            <a:pPr algn="just"/>
            <a:r>
              <a:rPr lang="en-GB" dirty="0" smtClean="0"/>
              <a:t>The ‘</a:t>
            </a:r>
            <a:r>
              <a:rPr lang="en-GB" u="sng" dirty="0" smtClean="0"/>
              <a:t>on-chip cache (Level-1)</a:t>
            </a:r>
            <a:r>
              <a:rPr lang="en-GB" dirty="0" smtClean="0"/>
              <a:t>’ reduces the processor’s external bus activity and therefore speeds up execution times and increases overall system performance. It is often accessed in one cycle by CPU.</a:t>
            </a:r>
          </a:p>
          <a:p>
            <a:pPr marL="514350" indent="-514350" algn="just">
              <a:buFont typeface="+mj-lt"/>
              <a:buAutoNum type="arabicPeriod" startAt="2"/>
            </a:pPr>
            <a:r>
              <a:rPr lang="en-GB" dirty="0" smtClean="0"/>
              <a:t>An </a:t>
            </a:r>
            <a:r>
              <a:rPr lang="en-GB" b="1" dirty="0" smtClean="0"/>
              <a:t>off-chip cache (L2)</a:t>
            </a:r>
            <a:r>
              <a:rPr lang="en-GB" dirty="0" smtClean="0"/>
              <a:t> is </a:t>
            </a:r>
            <a:r>
              <a:rPr lang="en-GB" u="sng" dirty="0" smtClean="0"/>
              <a:t>external to the processor</a:t>
            </a:r>
            <a:r>
              <a:rPr lang="en-GB" dirty="0" smtClean="0"/>
              <a:t> and is designated as Level-2. It is made of static-RAM (SRAM).</a:t>
            </a:r>
          </a:p>
          <a:p>
            <a:pPr algn="just"/>
            <a:r>
              <a:rPr lang="en-GB" dirty="0" smtClean="0"/>
              <a:t>Due to the slow bus speed and slow memory access time, resulting in poor performance, an L2 cache is desirable &amp; gives ‘zero-wait state’.</a:t>
            </a:r>
          </a:p>
          <a:p>
            <a:pPr algn="just"/>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48</a:t>
            </a:fld>
            <a:endParaRPr lang="en-GB"/>
          </a:p>
        </p:txBody>
      </p:sp>
    </p:spTree>
    <p:extLst>
      <p:ext uri="{BB962C8B-B14F-4D97-AF65-F5344CB8AC3E}">
        <p14:creationId xmlns:p14="http://schemas.microsoft.com/office/powerpoint/2010/main" val="21323803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0376"/>
            <a:ext cx="10515600" cy="6114197"/>
          </a:xfrm>
        </p:spPr>
        <p:txBody>
          <a:bodyPr/>
          <a:lstStyle/>
          <a:p>
            <a:pPr algn="just"/>
            <a:r>
              <a:rPr lang="en-GB" b="1" dirty="0" smtClean="0"/>
              <a:t>L2</a:t>
            </a:r>
            <a:r>
              <a:rPr lang="en-GB" dirty="0" smtClean="0"/>
              <a:t> </a:t>
            </a:r>
            <a:r>
              <a:rPr lang="en-GB" b="1" dirty="0" smtClean="0"/>
              <a:t>cache</a:t>
            </a:r>
            <a:r>
              <a:rPr lang="en-GB" dirty="0" smtClean="0"/>
              <a:t> uses a separate data path (Local bus), so as to reduce the burden on the ‘system bus’.</a:t>
            </a:r>
          </a:p>
          <a:p>
            <a:pPr algn="just"/>
            <a:r>
              <a:rPr lang="en-GB" dirty="0" smtClean="0"/>
              <a:t>With the continued shrinking of the processor components (due to Moore’s law), a number of processors now incorporate the L2 cache on the processors chip, improving performance.</a:t>
            </a:r>
          </a:p>
          <a:p>
            <a:pPr algn="just"/>
            <a:r>
              <a:rPr lang="en-GB" dirty="0" smtClean="0"/>
              <a:t>A </a:t>
            </a:r>
            <a:r>
              <a:rPr lang="en-GB" b="1" dirty="0" smtClean="0"/>
              <a:t>Hit </a:t>
            </a:r>
            <a:r>
              <a:rPr lang="en-GB" dirty="0" smtClean="0"/>
              <a:t>is counted if the desired data appears in either the L1 or the L2 cache.</a:t>
            </a:r>
          </a:p>
          <a:p>
            <a:pPr algn="just"/>
            <a:r>
              <a:rPr lang="en-GB" dirty="0" smtClean="0">
                <a:solidFill>
                  <a:srgbClr val="FF0000"/>
                </a:solidFill>
              </a:rPr>
              <a:t>L2 has little effect on the total number of cache hits until it is at least </a:t>
            </a:r>
            <a:r>
              <a:rPr lang="en-GB" b="1" dirty="0" smtClean="0">
                <a:solidFill>
                  <a:srgbClr val="FF0000"/>
                </a:solidFill>
              </a:rPr>
              <a:t>double</a:t>
            </a:r>
            <a:r>
              <a:rPr lang="en-GB" dirty="0" smtClean="0">
                <a:solidFill>
                  <a:srgbClr val="FF0000"/>
                </a:solidFill>
              </a:rPr>
              <a:t> the L1 cache size.</a:t>
            </a:r>
          </a:p>
          <a:p>
            <a:pPr algn="just"/>
            <a:r>
              <a:rPr lang="en-GB" dirty="0" smtClean="0"/>
              <a:t>With the increasing availability of on-chip area available for cache, most microprocessors have moved the L2 cache on the processor chip and added an </a:t>
            </a:r>
            <a:r>
              <a:rPr lang="en-GB" b="1" dirty="0" smtClean="0"/>
              <a:t>L3 cache</a:t>
            </a:r>
            <a:r>
              <a:rPr lang="en-GB" dirty="0" smtClean="0"/>
              <a:t> (Off chip).</a:t>
            </a:r>
          </a:p>
          <a:p>
            <a:pPr algn="just"/>
            <a:r>
              <a:rPr lang="en-GB" dirty="0" smtClean="0"/>
              <a:t>The L3 cache is accessible over the external bus and gives a performance advantage to adding the third level.</a:t>
            </a:r>
          </a:p>
          <a:p>
            <a:pPr algn="just"/>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49</a:t>
            </a:fld>
            <a:endParaRPr lang="en-GB"/>
          </a:p>
        </p:txBody>
      </p:sp>
      <p:sp>
        <p:nvSpPr>
          <p:cNvPr id="2" name="TextBox 1"/>
          <p:cNvSpPr txBox="1"/>
          <p:nvPr/>
        </p:nvSpPr>
        <p:spPr>
          <a:xfrm>
            <a:off x="8229601" y="6166073"/>
            <a:ext cx="2890150" cy="369332"/>
          </a:xfrm>
          <a:prstGeom prst="rect">
            <a:avLst/>
          </a:prstGeom>
          <a:noFill/>
        </p:spPr>
        <p:txBody>
          <a:bodyPr wrap="none" rtlCol="0">
            <a:spAutoFit/>
          </a:bodyPr>
          <a:lstStyle/>
          <a:p>
            <a:r>
              <a:rPr lang="en-GB" dirty="0" smtClean="0">
                <a:solidFill>
                  <a:srgbClr val="FF0000"/>
                </a:solidFill>
              </a:rPr>
              <a:t>Cache size should be double.</a:t>
            </a:r>
            <a:endParaRPr lang="en-GB" dirty="0">
              <a:solidFill>
                <a:srgbClr val="FF0000"/>
              </a:solidFill>
            </a:endParaRPr>
          </a:p>
        </p:txBody>
      </p:sp>
    </p:spTree>
    <p:extLst>
      <p:ext uri="{BB962C8B-B14F-4D97-AF65-F5344CB8AC3E}">
        <p14:creationId xmlns:p14="http://schemas.microsoft.com/office/powerpoint/2010/main" val="3578134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Mapping Function</a:t>
            </a:r>
            <a:endParaRPr lang="en-GB" dirty="0"/>
          </a:p>
        </p:txBody>
      </p:sp>
      <p:sp>
        <p:nvSpPr>
          <p:cNvPr id="3" name="Content Placeholder 2"/>
          <p:cNvSpPr>
            <a:spLocks noGrp="1"/>
          </p:cNvSpPr>
          <p:nvPr>
            <p:ph idx="1"/>
          </p:nvPr>
        </p:nvSpPr>
        <p:spPr/>
        <p:txBody>
          <a:bodyPr>
            <a:normAutofit/>
          </a:bodyPr>
          <a:lstStyle/>
          <a:p>
            <a:r>
              <a:rPr lang="en-GB" b="1" dirty="0" smtClean="0"/>
              <a:t>Why do we need mapping?</a:t>
            </a:r>
          </a:p>
          <a:p>
            <a:pPr algn="just"/>
            <a:r>
              <a:rPr lang="en-GB" dirty="0" smtClean="0"/>
              <a:t>Because </a:t>
            </a:r>
            <a:r>
              <a:rPr lang="en-GB" u="sng" dirty="0" smtClean="0"/>
              <a:t>there are fewer cache lines than main memory blocks, an algorithm is needed for mapping main memory blocks into cache lines</a:t>
            </a:r>
            <a:r>
              <a:rPr lang="en-GB" dirty="0" smtClean="0"/>
              <a:t>. HOW TO PLACE BLOCKS ONTO CACHE?</a:t>
            </a:r>
          </a:p>
          <a:p>
            <a:pPr algn="just"/>
            <a:r>
              <a:rPr lang="en-GB" dirty="0" smtClean="0"/>
              <a:t>Further, a means is needed for determining </a:t>
            </a:r>
            <a:r>
              <a:rPr lang="en-GB" u="sng" dirty="0" smtClean="0"/>
              <a:t>which main memory block currently occupies a cache line</a:t>
            </a:r>
            <a:r>
              <a:rPr lang="en-GB" dirty="0" smtClean="0"/>
              <a:t>. HOW TO IDENTIFY AND SEARCH</a:t>
            </a:r>
          </a:p>
          <a:p>
            <a:pPr algn="just"/>
            <a:r>
              <a:rPr lang="en-GB" dirty="0" smtClean="0"/>
              <a:t>Three mapping techniques can be used:</a:t>
            </a:r>
          </a:p>
          <a:p>
            <a:pPr marL="514350" indent="-514350" algn="just">
              <a:buFont typeface="+mj-lt"/>
              <a:buAutoNum type="arabicPeriod"/>
            </a:pPr>
            <a:r>
              <a:rPr lang="en-GB" dirty="0" smtClean="0"/>
              <a:t>Direct	2.   Associative	3.   Set-Associative</a:t>
            </a:r>
          </a:p>
          <a:p>
            <a:pPr algn="just"/>
            <a:r>
              <a:rPr lang="en-GB" dirty="0" smtClean="0"/>
              <a:t>The choice of mapping function dictates how the cache is organized.</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5</a:t>
            </a:fld>
            <a:endParaRPr lang="en-GB"/>
          </a:p>
        </p:txBody>
      </p:sp>
    </p:spTree>
    <p:extLst>
      <p:ext uri="{BB962C8B-B14F-4D97-AF65-F5344CB8AC3E}">
        <p14:creationId xmlns:p14="http://schemas.microsoft.com/office/powerpoint/2010/main" val="32830940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‘Unified’ Versus ‘Split Caches’</a:t>
            </a:r>
            <a:endParaRPr lang="en-GB" dirty="0"/>
          </a:p>
        </p:txBody>
      </p:sp>
      <p:sp>
        <p:nvSpPr>
          <p:cNvPr id="3" name="Content Placeholder 2"/>
          <p:cNvSpPr>
            <a:spLocks noGrp="1"/>
          </p:cNvSpPr>
          <p:nvPr>
            <p:ph idx="1"/>
          </p:nvPr>
        </p:nvSpPr>
        <p:spPr>
          <a:xfrm>
            <a:off x="838200" y="1825624"/>
            <a:ext cx="10515600" cy="4530725"/>
          </a:xfrm>
        </p:spPr>
        <p:txBody>
          <a:bodyPr>
            <a:normAutofit/>
          </a:bodyPr>
          <a:lstStyle/>
          <a:p>
            <a:pPr algn="just"/>
            <a:r>
              <a:rPr lang="en-GB" dirty="0" smtClean="0"/>
              <a:t>The on-chip cache first consisted of a single cache used to store references to both data and instructions.</a:t>
            </a:r>
          </a:p>
          <a:p>
            <a:pPr algn="just"/>
            <a:r>
              <a:rPr lang="en-GB" dirty="0" smtClean="0"/>
              <a:t>Now it has become common to </a:t>
            </a:r>
            <a:r>
              <a:rPr lang="en-GB" u="sng" dirty="0" smtClean="0"/>
              <a:t>split the cache into two: one dedicated to instruction and one dedicated to data</a:t>
            </a:r>
            <a:r>
              <a:rPr lang="en-GB" dirty="0" smtClean="0"/>
              <a:t>, called </a:t>
            </a:r>
            <a:r>
              <a:rPr lang="en-GB" b="1" dirty="0" smtClean="0"/>
              <a:t>split cache.</a:t>
            </a:r>
            <a:endParaRPr lang="en-GB" dirty="0" smtClean="0"/>
          </a:p>
          <a:p>
            <a:pPr algn="just"/>
            <a:r>
              <a:rPr lang="en-GB" dirty="0" smtClean="0"/>
              <a:t>These two caches both exist at same level, typically as two L1 caches.</a:t>
            </a:r>
          </a:p>
          <a:p>
            <a:pPr algn="just"/>
            <a:r>
              <a:rPr lang="en-GB" dirty="0" smtClean="0"/>
              <a:t>When the processor attempts to fetch an ‘instruction/data’ from main-memory, it first consults the ‘instruction/data’ L1 cache.</a:t>
            </a:r>
          </a:p>
          <a:p>
            <a:pPr algn="just"/>
            <a:r>
              <a:rPr lang="en-GB" b="1" dirty="0" smtClean="0"/>
              <a:t>Unified cache</a:t>
            </a:r>
            <a:r>
              <a:rPr lang="en-GB" dirty="0" smtClean="0"/>
              <a:t> has </a:t>
            </a:r>
            <a:r>
              <a:rPr lang="en-GB" u="sng" dirty="0" smtClean="0"/>
              <a:t>only one cache that is used for holding both data and instructions</a:t>
            </a:r>
            <a:r>
              <a:rPr lang="en-GB" dirty="0" smtClean="0"/>
              <a:t>.</a:t>
            </a:r>
            <a:endParaRPr lang="en-GB" b="1" dirty="0" smtClean="0"/>
          </a:p>
        </p:txBody>
      </p:sp>
      <p:sp>
        <p:nvSpPr>
          <p:cNvPr id="4" name="Slide Number Placeholder 3"/>
          <p:cNvSpPr>
            <a:spLocks noGrp="1"/>
          </p:cNvSpPr>
          <p:nvPr>
            <p:ph type="sldNum" sz="quarter" idx="12"/>
          </p:nvPr>
        </p:nvSpPr>
        <p:spPr/>
        <p:txBody>
          <a:bodyPr/>
          <a:lstStyle/>
          <a:p>
            <a:fld id="{BAE233D1-13CE-414F-9203-7AFC6C750EE8}" type="slidenum">
              <a:rPr lang="en-GB" smtClean="0"/>
              <a:t>50</a:t>
            </a:fld>
            <a:endParaRPr lang="en-GB"/>
          </a:p>
        </p:txBody>
      </p:sp>
    </p:spTree>
    <p:extLst>
      <p:ext uri="{BB962C8B-B14F-4D97-AF65-F5344CB8AC3E}">
        <p14:creationId xmlns:p14="http://schemas.microsoft.com/office/powerpoint/2010/main" val="32929361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a ‘Unified Cache’</a:t>
            </a:r>
            <a:endParaRPr lang="en-GB" dirty="0"/>
          </a:p>
        </p:txBody>
      </p:sp>
      <p:sp>
        <p:nvSpPr>
          <p:cNvPr id="3" name="Content Placeholder 2"/>
          <p:cNvSpPr>
            <a:spLocks noGrp="1"/>
          </p:cNvSpPr>
          <p:nvPr>
            <p:ph idx="1"/>
          </p:nvPr>
        </p:nvSpPr>
        <p:spPr>
          <a:xfrm>
            <a:off x="838200" y="1825625"/>
            <a:ext cx="10612272" cy="4351338"/>
          </a:xfrm>
        </p:spPr>
        <p:txBody>
          <a:bodyPr/>
          <a:lstStyle/>
          <a:p>
            <a:r>
              <a:rPr lang="en-GB" dirty="0" smtClean="0"/>
              <a:t>There are two potential </a:t>
            </a:r>
            <a:r>
              <a:rPr lang="en-GB" u="sng" dirty="0" smtClean="0"/>
              <a:t>advantages of a unified cache over split cache</a:t>
            </a:r>
            <a:r>
              <a:rPr lang="en-GB" dirty="0" smtClean="0"/>
              <a:t>:</a:t>
            </a:r>
          </a:p>
          <a:p>
            <a:pPr marL="514350" indent="-514350" algn="just">
              <a:buFont typeface="+mj-lt"/>
              <a:buAutoNum type="arabicPeriod"/>
            </a:pPr>
            <a:r>
              <a:rPr lang="en-GB" dirty="0" smtClean="0"/>
              <a:t>For a given cache size, a unified cache has a higher hit rate than split caches because </a:t>
            </a:r>
            <a:r>
              <a:rPr lang="en-GB" u="sng" dirty="0" smtClean="0"/>
              <a:t>it balances the load between instruction and data fetches automatically</a:t>
            </a:r>
            <a:r>
              <a:rPr lang="en-GB" dirty="0" smtClean="0"/>
              <a:t>.</a:t>
            </a:r>
          </a:p>
          <a:p>
            <a:pPr algn="just"/>
            <a:r>
              <a:rPr lang="en-GB" dirty="0" smtClean="0"/>
              <a:t>That is if an execution pattern involves many more instruction fetches than data fetches, then the cache will tend to fill up with instructions, and if an execution pattern involves relatively more data fetches, the opposite will occur.</a:t>
            </a:r>
          </a:p>
          <a:p>
            <a:pPr marL="514350" indent="-514350">
              <a:buFont typeface="+mj-lt"/>
              <a:buAutoNum type="arabicPeriod" startAt="2"/>
            </a:pPr>
            <a:r>
              <a:rPr lang="en-GB" dirty="0" smtClean="0"/>
              <a:t>Only </a:t>
            </a:r>
            <a:r>
              <a:rPr lang="en-GB" u="sng" dirty="0" smtClean="0"/>
              <a:t>one cache needs to be designed and implemented</a:t>
            </a:r>
            <a:r>
              <a:rPr lang="en-GB" dirty="0" smtClean="0"/>
              <a:t>.</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51</a:t>
            </a:fld>
            <a:endParaRPr lang="en-GB"/>
          </a:p>
        </p:txBody>
      </p:sp>
    </p:spTree>
    <p:extLst>
      <p:ext uri="{BB962C8B-B14F-4D97-AF65-F5344CB8AC3E}">
        <p14:creationId xmlns:p14="http://schemas.microsoft.com/office/powerpoint/2010/main" val="14987547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a ‘Split Cache’</a:t>
            </a:r>
            <a:endParaRPr lang="en-GB" dirty="0"/>
          </a:p>
        </p:txBody>
      </p:sp>
      <p:sp>
        <p:nvSpPr>
          <p:cNvPr id="3" name="Content Placeholder 2"/>
          <p:cNvSpPr>
            <a:spLocks noGrp="1"/>
          </p:cNvSpPr>
          <p:nvPr>
            <p:ph idx="1"/>
          </p:nvPr>
        </p:nvSpPr>
        <p:spPr/>
        <p:txBody>
          <a:bodyPr/>
          <a:lstStyle/>
          <a:p>
            <a:pPr marL="514350" indent="-514350" algn="just">
              <a:buFont typeface="+mj-lt"/>
              <a:buAutoNum type="arabicPeriod"/>
            </a:pPr>
            <a:r>
              <a:rPr lang="en-GB" dirty="0" smtClean="0"/>
              <a:t>The </a:t>
            </a:r>
            <a:r>
              <a:rPr lang="en-GB" u="sng" dirty="0" smtClean="0"/>
              <a:t>key advantage</a:t>
            </a:r>
            <a:r>
              <a:rPr lang="en-GB" dirty="0" smtClean="0"/>
              <a:t> of the split cache design is that </a:t>
            </a:r>
            <a:r>
              <a:rPr lang="en-GB" u="sng" dirty="0" smtClean="0"/>
              <a:t>it eliminates contention for the cache between the instruction fetch/decode unit and the execution unit</a:t>
            </a:r>
            <a:r>
              <a:rPr lang="en-GB" dirty="0" smtClean="0"/>
              <a:t>. (useful for ‘pipelining’ of instructions)</a:t>
            </a:r>
          </a:p>
          <a:p>
            <a:pPr marL="514350" indent="-514350" algn="just">
              <a:buFont typeface="+mj-lt"/>
              <a:buAutoNum type="arabicPeriod"/>
            </a:pPr>
            <a:r>
              <a:rPr lang="en-GB" dirty="0" smtClean="0"/>
              <a:t>This enables the processor to </a:t>
            </a:r>
            <a:r>
              <a:rPr lang="en-GB" dirty="0"/>
              <a:t>fetch instructions ahead of time and fill a buffer, or </a:t>
            </a:r>
            <a:r>
              <a:rPr lang="en-GB" u="sng" dirty="0"/>
              <a:t>pipeline</a:t>
            </a:r>
            <a:r>
              <a:rPr lang="en-GB" dirty="0"/>
              <a:t>, with instructions to be executed.</a:t>
            </a:r>
          </a:p>
          <a:p>
            <a:pPr algn="just">
              <a:buFont typeface="Wingdings" panose="05000000000000000000" pitchFamily="2" charset="2"/>
              <a:buChar char="Ø"/>
            </a:pPr>
            <a:r>
              <a:rPr lang="en-GB" dirty="0"/>
              <a:t>The trend is toward </a:t>
            </a:r>
            <a:r>
              <a:rPr lang="en-GB" u="sng" dirty="0"/>
              <a:t>split caches at the L1</a:t>
            </a:r>
            <a:r>
              <a:rPr lang="en-GB" dirty="0"/>
              <a:t> and </a:t>
            </a:r>
            <a:r>
              <a:rPr lang="en-GB" u="sng" dirty="0"/>
              <a:t>unified caches for higher levels</a:t>
            </a:r>
            <a:r>
              <a:rPr lang="en-GB" dirty="0"/>
              <a:t>.</a:t>
            </a:r>
          </a:p>
          <a:p>
            <a:pPr algn="just"/>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52</a:t>
            </a:fld>
            <a:endParaRPr lang="en-GB"/>
          </a:p>
        </p:txBody>
      </p:sp>
    </p:spTree>
    <p:extLst>
      <p:ext uri="{BB962C8B-B14F-4D97-AF65-F5344CB8AC3E}">
        <p14:creationId xmlns:p14="http://schemas.microsoft.com/office/powerpoint/2010/main" val="14163076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‘Spatial’ &amp; ‘Temporal’ LOCALITY (Q 4.8 = Q12)</a:t>
            </a:r>
            <a:endParaRPr lang="en-GB" dirty="0"/>
          </a:p>
        </p:txBody>
      </p:sp>
      <p:sp>
        <p:nvSpPr>
          <p:cNvPr id="3" name="Content Placeholder 2"/>
          <p:cNvSpPr>
            <a:spLocks noGrp="1"/>
          </p:cNvSpPr>
          <p:nvPr>
            <p:ph idx="1"/>
          </p:nvPr>
        </p:nvSpPr>
        <p:spPr/>
        <p:txBody>
          <a:bodyPr>
            <a:normAutofit/>
          </a:bodyPr>
          <a:lstStyle/>
          <a:p>
            <a:pPr algn="just"/>
            <a:r>
              <a:rPr lang="en-GB" b="1" dirty="0"/>
              <a:t>Principal of locality</a:t>
            </a:r>
            <a:r>
              <a:rPr lang="en-GB" dirty="0"/>
              <a:t>, which states that </a:t>
            </a:r>
            <a:r>
              <a:rPr lang="en-GB" u="sng" dirty="0"/>
              <a:t>data in the vicinity of a referenced word are likely to be referenced in the near future</a:t>
            </a:r>
            <a:r>
              <a:rPr lang="en-GB" dirty="0" smtClean="0"/>
              <a:t>.</a:t>
            </a:r>
          </a:p>
          <a:p>
            <a:pPr algn="just"/>
            <a:r>
              <a:rPr lang="en-GB" dirty="0" smtClean="0"/>
              <a:t>The ‘principal of locality’ has two types:</a:t>
            </a:r>
          </a:p>
          <a:p>
            <a:pPr marL="514350" indent="-514350" algn="just">
              <a:buAutoNum type="arabicParenR"/>
            </a:pPr>
            <a:r>
              <a:rPr lang="en-GB" dirty="0" smtClean="0"/>
              <a:t>Spatial locality			2) Temporal locality</a:t>
            </a:r>
          </a:p>
          <a:p>
            <a:pPr marL="514350" indent="-514350" algn="just">
              <a:buFont typeface="+mj-lt"/>
              <a:buAutoNum type="arabicPeriod"/>
            </a:pPr>
            <a:r>
              <a:rPr lang="en-GB" b="1" dirty="0" smtClean="0"/>
              <a:t>Spatial locality:</a:t>
            </a:r>
            <a:r>
              <a:rPr lang="en-GB" dirty="0" smtClean="0"/>
              <a:t> refers to the </a:t>
            </a:r>
            <a:r>
              <a:rPr lang="en-GB" u="sng" dirty="0" smtClean="0"/>
              <a:t>tendency of execution to involve a number of memory locations that are clustered</a:t>
            </a:r>
            <a:r>
              <a:rPr lang="en-GB" dirty="0" smtClean="0"/>
              <a:t>. </a:t>
            </a:r>
            <a:r>
              <a:rPr lang="en-GB" sz="2400" dirty="0" smtClean="0"/>
              <a:t>This means to ‘access neighbouring info items whose addresses are near one another’. </a:t>
            </a:r>
            <a:r>
              <a:rPr lang="en-GB" sz="2400" b="1" dirty="0" smtClean="0"/>
              <a:t>Space</a:t>
            </a:r>
            <a:r>
              <a:rPr lang="en-GB" sz="2400" dirty="0" smtClean="0"/>
              <a:t> locality.</a:t>
            </a:r>
          </a:p>
          <a:p>
            <a:pPr marL="514350" indent="-514350" algn="just">
              <a:buFont typeface="+mj-lt"/>
              <a:buAutoNum type="arabicPeriod"/>
            </a:pPr>
            <a:r>
              <a:rPr lang="en-GB" b="1" dirty="0" smtClean="0"/>
              <a:t>Temporal locality: </a:t>
            </a:r>
            <a:r>
              <a:rPr lang="en-GB" dirty="0" smtClean="0"/>
              <a:t>refers to the </a:t>
            </a:r>
            <a:r>
              <a:rPr lang="en-GB" u="sng" dirty="0" smtClean="0"/>
              <a:t>tendency for a processor to access memory locations that have been used recently</a:t>
            </a:r>
            <a:r>
              <a:rPr lang="en-GB" dirty="0" smtClean="0"/>
              <a:t>. </a:t>
            </a:r>
            <a:r>
              <a:rPr lang="en-GB" sz="2400" dirty="0" smtClean="0"/>
              <a:t>So the item that has a ‘probability of being used in future is kept’. (so don’t discard it) locality in </a:t>
            </a:r>
            <a:r>
              <a:rPr lang="en-GB" sz="2400" b="1" dirty="0" smtClean="0"/>
              <a:t>time</a:t>
            </a:r>
            <a:r>
              <a:rPr lang="en-GB" sz="2400" dirty="0" smtClean="0"/>
              <a:t>.</a:t>
            </a:r>
            <a:endParaRPr lang="en-GB" sz="2400" b="1" dirty="0"/>
          </a:p>
          <a:p>
            <a:pPr algn="just"/>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53</a:t>
            </a:fld>
            <a:endParaRPr lang="en-GB"/>
          </a:p>
        </p:txBody>
      </p:sp>
    </p:spTree>
    <p:extLst>
      <p:ext uri="{BB962C8B-B14F-4D97-AF65-F5344CB8AC3E}">
        <p14:creationId xmlns:p14="http://schemas.microsoft.com/office/powerpoint/2010/main" val="32146594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Preparatory Questions</a:t>
            </a:r>
            <a:endParaRPr lang="en-GB" dirty="0"/>
          </a:p>
        </p:txBody>
      </p:sp>
      <p:sp>
        <p:nvSpPr>
          <p:cNvPr id="3" name="Content Placeholder 2"/>
          <p:cNvSpPr>
            <a:spLocks noGrp="1"/>
          </p:cNvSpPr>
          <p:nvPr>
            <p:ph idx="1"/>
          </p:nvPr>
        </p:nvSpPr>
        <p:spPr>
          <a:xfrm>
            <a:off x="838200" y="1690688"/>
            <a:ext cx="10515600" cy="4665662"/>
          </a:xfrm>
        </p:spPr>
        <p:txBody>
          <a:bodyPr>
            <a:normAutofit fontScale="92500" lnSpcReduction="20000"/>
          </a:bodyPr>
          <a:lstStyle/>
          <a:p>
            <a:pPr marL="0" indent="0" algn="just">
              <a:buNone/>
            </a:pPr>
            <a:r>
              <a:rPr lang="en-GB" b="1" dirty="0" smtClean="0"/>
              <a:t>Q1. </a:t>
            </a:r>
            <a:r>
              <a:rPr lang="en-GB" b="1" dirty="0"/>
              <a:t>Why do we need ‘cache mapping’ techniques? What are the types of mapping? (Slide – </a:t>
            </a:r>
            <a:r>
              <a:rPr lang="en-GB" b="1" dirty="0" smtClean="0"/>
              <a:t>05)</a:t>
            </a:r>
            <a:endParaRPr lang="en-GB" dirty="0"/>
          </a:p>
          <a:p>
            <a:pPr marL="0" indent="0" algn="just">
              <a:buNone/>
            </a:pPr>
            <a:r>
              <a:rPr lang="en-GB" b="1" dirty="0" smtClean="0"/>
              <a:t>Q2. </a:t>
            </a:r>
            <a:r>
              <a:rPr lang="en-GB" b="1" dirty="0"/>
              <a:t>What are the differences among ‘direct mapping, associative mapping and set-associative mapping’? (Slide 9</a:t>
            </a:r>
            <a:r>
              <a:rPr lang="en-GB" b="1" dirty="0" smtClean="0"/>
              <a:t>, 20 </a:t>
            </a:r>
            <a:r>
              <a:rPr lang="en-GB" b="1" dirty="0"/>
              <a:t>and </a:t>
            </a:r>
            <a:r>
              <a:rPr lang="en-GB" b="1" dirty="0" smtClean="0"/>
              <a:t>27)</a:t>
            </a:r>
            <a:endParaRPr lang="en-GB" dirty="0"/>
          </a:p>
          <a:p>
            <a:pPr marL="0" indent="0" algn="just">
              <a:buNone/>
            </a:pPr>
            <a:r>
              <a:rPr lang="en-GB" b="1" dirty="0" smtClean="0"/>
              <a:t>Q3. </a:t>
            </a:r>
            <a:r>
              <a:rPr lang="en-GB" b="1" dirty="0"/>
              <a:t>For a ‘direct-mapped cache’, a main-memory address is viewed as consisting of three fields. List and define the three fields. (Slide – </a:t>
            </a:r>
            <a:r>
              <a:rPr lang="en-GB" b="1" dirty="0" smtClean="0"/>
              <a:t>13.Box</a:t>
            </a:r>
            <a:r>
              <a:rPr lang="en-GB" b="1" dirty="0"/>
              <a:t>, Attached Q5. Answer below)</a:t>
            </a:r>
            <a:endParaRPr lang="en-GB" dirty="0"/>
          </a:p>
          <a:p>
            <a:pPr marL="0" indent="0" algn="just">
              <a:buNone/>
            </a:pPr>
            <a:r>
              <a:rPr lang="en-GB" b="1" dirty="0" smtClean="0"/>
              <a:t>Q4. </a:t>
            </a:r>
            <a:r>
              <a:rPr lang="en-GB" b="1" dirty="0"/>
              <a:t>For an ‘associative cache’, a main-memory address is viewed as consisting of two fields. List and define the two fields. (Slide – </a:t>
            </a:r>
            <a:r>
              <a:rPr lang="en-GB" b="1" dirty="0" smtClean="0"/>
              <a:t>22.Box</a:t>
            </a:r>
            <a:r>
              <a:rPr lang="en-GB" b="1" dirty="0"/>
              <a:t>, Attached Q6. Answer below)</a:t>
            </a:r>
            <a:endParaRPr lang="en-GB" dirty="0"/>
          </a:p>
          <a:p>
            <a:pPr marL="0" indent="0" algn="just">
              <a:buNone/>
            </a:pPr>
            <a:r>
              <a:rPr lang="en-GB" b="1" dirty="0" smtClean="0"/>
              <a:t>Q5. </a:t>
            </a:r>
            <a:r>
              <a:rPr lang="en-GB" b="1" dirty="0"/>
              <a:t>For a ‘set-associative cache’, a main-memory address is viewed as consisting of three fields. List and define the three fields. (Slide – </a:t>
            </a:r>
            <a:r>
              <a:rPr lang="en-GB" b="1" dirty="0" smtClean="0"/>
              <a:t>31.Box</a:t>
            </a:r>
            <a:r>
              <a:rPr lang="en-GB" b="1" dirty="0"/>
              <a:t>, Attached Q7. Answer below</a:t>
            </a:r>
            <a:r>
              <a:rPr lang="en-GB" b="1" dirty="0" smtClean="0"/>
              <a:t>)</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54</a:t>
            </a:fld>
            <a:endParaRPr lang="en-GB"/>
          </a:p>
        </p:txBody>
      </p:sp>
      <p:sp>
        <p:nvSpPr>
          <p:cNvPr id="5" name="Rectangle 4"/>
          <p:cNvSpPr/>
          <p:nvPr/>
        </p:nvSpPr>
        <p:spPr>
          <a:xfrm>
            <a:off x="7220462" y="65671"/>
            <a:ext cx="3274423" cy="1754326"/>
          </a:xfrm>
          <a:prstGeom prst="rect">
            <a:avLst/>
          </a:prstGeom>
          <a:noFill/>
          <a:ln>
            <a:solidFill>
              <a:schemeClr val="tx1"/>
            </a:solidFill>
          </a:ln>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Quiz # 2</a:t>
            </a:r>
          </a:p>
          <a:p>
            <a:pPr algn="ctr"/>
            <a:r>
              <a:rPr lang="en-US" sz="5400" dirty="0" smtClean="0">
                <a:ln w="0"/>
                <a:effectLst>
                  <a:outerShdw blurRad="38100" dist="19050" dir="2700000" algn="tl" rotWithShape="0">
                    <a:schemeClr val="dk1">
                      <a:alpha val="40000"/>
                    </a:schemeClr>
                  </a:outerShdw>
                </a:effectLst>
              </a:rPr>
              <a:t>Chapter #4</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554530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Preparatory Questions</a:t>
            </a:r>
            <a:endParaRPr lang="en-GB" dirty="0"/>
          </a:p>
        </p:txBody>
      </p:sp>
      <p:sp>
        <p:nvSpPr>
          <p:cNvPr id="3" name="Content Placeholder 2"/>
          <p:cNvSpPr>
            <a:spLocks noGrp="1"/>
          </p:cNvSpPr>
          <p:nvPr>
            <p:ph idx="1"/>
          </p:nvPr>
        </p:nvSpPr>
        <p:spPr>
          <a:xfrm>
            <a:off x="838200" y="1569494"/>
            <a:ext cx="10515600" cy="4786856"/>
          </a:xfrm>
        </p:spPr>
        <p:txBody>
          <a:bodyPr>
            <a:normAutofit fontScale="77500" lnSpcReduction="20000"/>
          </a:bodyPr>
          <a:lstStyle/>
          <a:p>
            <a:pPr marL="0" indent="0" algn="just">
              <a:buNone/>
            </a:pPr>
            <a:r>
              <a:rPr lang="en-GB" sz="3400" b="1" dirty="0"/>
              <a:t>Q6. Write down the advantages and disadvantages of ‘direct mapping’. (Slide – </a:t>
            </a:r>
            <a:r>
              <a:rPr lang="en-GB" sz="3400" b="1" dirty="0" smtClean="0"/>
              <a:t>15)</a:t>
            </a:r>
          </a:p>
          <a:p>
            <a:pPr marL="0" indent="0" algn="just">
              <a:buNone/>
            </a:pPr>
            <a:r>
              <a:rPr lang="en-GB" sz="3400" b="1" dirty="0" smtClean="0"/>
              <a:t>Q7. </a:t>
            </a:r>
            <a:r>
              <a:rPr lang="en-GB" sz="3400" b="1" dirty="0"/>
              <a:t>Write down the advantages and disadvantages of ‘associative mapping’. (Slide – </a:t>
            </a:r>
            <a:r>
              <a:rPr lang="en-GB" sz="3400" b="1" dirty="0" smtClean="0"/>
              <a:t>24)</a:t>
            </a:r>
            <a:endParaRPr lang="en-GB" sz="3400" dirty="0"/>
          </a:p>
          <a:p>
            <a:pPr marL="0" indent="0" algn="just">
              <a:buNone/>
            </a:pPr>
            <a:r>
              <a:rPr lang="en-GB" sz="3400" b="1" dirty="0" smtClean="0"/>
              <a:t>Q8. </a:t>
            </a:r>
            <a:r>
              <a:rPr lang="en-GB" sz="3400" b="1" dirty="0"/>
              <a:t>Write down the two ‘Extreme cases’ of ‘set-associative mapping’. (Slide – </a:t>
            </a:r>
            <a:r>
              <a:rPr lang="en-GB" sz="3400" b="1" dirty="0" smtClean="0"/>
              <a:t>35)</a:t>
            </a:r>
            <a:endParaRPr lang="en-GB" sz="3400" dirty="0"/>
          </a:p>
          <a:p>
            <a:pPr marL="0" indent="0" algn="just">
              <a:buNone/>
            </a:pPr>
            <a:r>
              <a:rPr lang="en-GB" sz="3400" b="1" dirty="0" smtClean="0"/>
              <a:t>Q9. </a:t>
            </a:r>
            <a:r>
              <a:rPr lang="en-GB" sz="3400" b="1" dirty="0"/>
              <a:t>List and explain the various ‘replacement algorithms’ used in cache memory. (Slide – 39, 40, 41 and 42)</a:t>
            </a:r>
            <a:endParaRPr lang="en-GB" sz="3400" dirty="0"/>
          </a:p>
          <a:p>
            <a:pPr marL="0" indent="0" algn="just">
              <a:buNone/>
            </a:pPr>
            <a:r>
              <a:rPr lang="en-GB" sz="3400" b="1" dirty="0" smtClean="0"/>
              <a:t>Q10. </a:t>
            </a:r>
            <a:r>
              <a:rPr lang="en-GB" sz="3400" b="1" dirty="0"/>
              <a:t>What is ‘data coherency’? To maintain data-coherency which two ‘write policies’ are adopted in caches? Explain. (Slide 43, 44 and 45)</a:t>
            </a:r>
            <a:endParaRPr lang="en-GB" sz="3400" dirty="0"/>
          </a:p>
          <a:p>
            <a:pPr marL="0" indent="0" algn="just">
              <a:buNone/>
            </a:pPr>
            <a:r>
              <a:rPr lang="en-GB" sz="3400" b="1" dirty="0" smtClean="0"/>
              <a:t>Q11. </a:t>
            </a:r>
            <a:r>
              <a:rPr lang="en-GB" sz="3400" b="1" dirty="0"/>
              <a:t>State the advantages of ‘unified cache’ over ‘split cache’, and vice versa. (Slide – 51)</a:t>
            </a:r>
            <a:endParaRPr lang="en-GB" sz="3400" dirty="0"/>
          </a:p>
          <a:p>
            <a:pPr marL="0" indent="0" algn="just">
              <a:buNone/>
            </a:pPr>
            <a:r>
              <a:rPr lang="en-GB" sz="3400" b="1" dirty="0" smtClean="0"/>
              <a:t>Q12. Why do we use ‘Victim cache’ in direct mapping?(Slide </a:t>
            </a:r>
            <a:r>
              <a:rPr lang="en-GB" sz="3400" b="1" dirty="0"/>
              <a:t>– 53)</a:t>
            </a:r>
            <a:endParaRPr lang="en-GB" sz="3400" dirty="0"/>
          </a:p>
          <a:p>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55</a:t>
            </a:fld>
            <a:endParaRPr lang="en-GB"/>
          </a:p>
        </p:txBody>
      </p:sp>
    </p:spTree>
    <p:extLst>
      <p:ext uri="{BB962C8B-B14F-4D97-AF65-F5344CB8AC3E}">
        <p14:creationId xmlns:p14="http://schemas.microsoft.com/office/powerpoint/2010/main" val="38733904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Answers to Guess Questions: </a:t>
            </a:r>
            <a:r>
              <a:rPr lang="en-GB" b="1" dirty="0" smtClean="0"/>
              <a:t>Q2. </a:t>
            </a:r>
            <a:r>
              <a:rPr lang="en-GB" b="1" dirty="0"/>
              <a:t>(4.4), </a:t>
            </a:r>
            <a:r>
              <a:rPr lang="en-GB" b="1" dirty="0" smtClean="0"/>
              <a:t>Q3. </a:t>
            </a:r>
            <a:r>
              <a:rPr lang="en-GB" b="1" dirty="0"/>
              <a:t>(4.5), </a:t>
            </a:r>
            <a:r>
              <a:rPr lang="en-GB" b="1" dirty="0" smtClean="0"/>
              <a:t>Q4. </a:t>
            </a:r>
            <a:r>
              <a:rPr lang="en-GB" b="1" dirty="0"/>
              <a:t>(4.6), </a:t>
            </a:r>
            <a:r>
              <a:rPr lang="en-GB" b="1" dirty="0" smtClean="0"/>
              <a:t>Q5. </a:t>
            </a:r>
            <a:r>
              <a:rPr lang="en-GB" b="1" dirty="0"/>
              <a:t>(4.7), </a:t>
            </a:r>
            <a:r>
              <a:rPr lang="en-GB" b="1" dirty="0" smtClean="0"/>
              <a:t>Q12. </a:t>
            </a:r>
            <a:r>
              <a:rPr lang="en-GB" b="1" dirty="0"/>
              <a:t>(4.8) below</a:t>
            </a:r>
            <a:r>
              <a:rPr lang="en-GB" b="1" dirty="0" smtClean="0"/>
              <a:t>:</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56</a:t>
            </a:fld>
            <a:endParaRPr lang="en-GB"/>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7803" y="1690688"/>
            <a:ext cx="7656394" cy="5030787"/>
          </a:xfrm>
          <a:prstGeom prst="rect">
            <a:avLst/>
          </a:prstGeom>
          <a:noFill/>
          <a:ln>
            <a:noFill/>
          </a:ln>
        </p:spPr>
      </p:pic>
    </p:spTree>
    <p:extLst>
      <p:ext uri="{BB962C8B-B14F-4D97-AF65-F5344CB8AC3E}">
        <p14:creationId xmlns:p14="http://schemas.microsoft.com/office/powerpoint/2010/main" val="2890081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Answers to Problems 4.1 and 4.2 below</a:t>
            </a:r>
            <a:r>
              <a:rPr lang="en-GB" b="1" dirty="0" smtClean="0"/>
              <a:t>.</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57</a:t>
            </a:fld>
            <a:endParaRPr lang="en-GB"/>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4818" y="1690688"/>
            <a:ext cx="9362363" cy="5030787"/>
          </a:xfrm>
          <a:prstGeom prst="rect">
            <a:avLst/>
          </a:prstGeom>
          <a:noFill/>
          <a:ln>
            <a:noFill/>
          </a:ln>
        </p:spPr>
      </p:pic>
    </p:spTree>
    <p:extLst>
      <p:ext uri="{BB962C8B-B14F-4D97-AF65-F5344CB8AC3E}">
        <p14:creationId xmlns:p14="http://schemas.microsoft.com/office/powerpoint/2010/main" val="18050882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 Information</a:t>
            </a:r>
            <a:endParaRPr lang="en-GB" dirty="0"/>
          </a:p>
        </p:txBody>
      </p:sp>
      <p:sp>
        <p:nvSpPr>
          <p:cNvPr id="3" name="Content Placeholder 2"/>
          <p:cNvSpPr>
            <a:spLocks noGrp="1"/>
          </p:cNvSpPr>
          <p:nvPr>
            <p:ph idx="1"/>
          </p:nvPr>
        </p:nvSpPr>
        <p:spPr/>
        <p:txBody>
          <a:bodyPr>
            <a:normAutofit/>
          </a:bodyPr>
          <a:lstStyle/>
          <a:p>
            <a:pPr marL="0" indent="0">
              <a:buNone/>
            </a:pPr>
            <a:endParaRPr lang="en-GB" u="sng" dirty="0"/>
          </a:p>
          <a:p>
            <a:r>
              <a:rPr lang="en-GB" b="1" dirty="0"/>
              <a:t>Problems 4.1 </a:t>
            </a:r>
            <a:r>
              <a:rPr lang="en-GB" dirty="0"/>
              <a:t>&amp; </a:t>
            </a:r>
            <a:r>
              <a:rPr lang="en-GB" b="1" dirty="0"/>
              <a:t>4.2</a:t>
            </a:r>
            <a:r>
              <a:rPr lang="en-GB" dirty="0"/>
              <a:t> are part of your </a:t>
            </a:r>
            <a:r>
              <a:rPr lang="en-GB" dirty="0" smtClean="0"/>
              <a:t>course</a:t>
            </a:r>
            <a:r>
              <a:rPr lang="en-GB" dirty="0"/>
              <a:t>.</a:t>
            </a:r>
          </a:p>
          <a:p>
            <a:endParaRPr lang="en-GB" b="1" dirty="0"/>
          </a:p>
          <a:p>
            <a:r>
              <a:rPr lang="en-GB" b="1" dirty="0" smtClean="0"/>
              <a:t>Examples </a:t>
            </a:r>
            <a:r>
              <a:rPr lang="en-GB" b="1" dirty="0"/>
              <a:t>4.1, </a:t>
            </a:r>
            <a:r>
              <a:rPr lang="en-GB" dirty="0" smtClean="0"/>
              <a:t>are </a:t>
            </a:r>
            <a:r>
              <a:rPr lang="en-GB" dirty="0"/>
              <a:t>part of your course.</a:t>
            </a:r>
            <a:endParaRPr lang="en-GB" b="1" dirty="0"/>
          </a:p>
          <a:p>
            <a:endParaRPr lang="en-GB" u="sng" dirty="0" smtClean="0"/>
          </a:p>
          <a:p>
            <a:r>
              <a:rPr lang="en-GB" u="sng" dirty="0" smtClean="0"/>
              <a:t>Preparatory Questions</a:t>
            </a:r>
            <a:r>
              <a:rPr lang="en-GB" dirty="0" smtClean="0"/>
              <a:t> are provided for this chapter.</a:t>
            </a:r>
            <a:endParaRPr lang="en-GB" u="sng" dirty="0"/>
          </a:p>
        </p:txBody>
      </p:sp>
      <p:sp>
        <p:nvSpPr>
          <p:cNvPr id="4" name="Slide Number Placeholder 3"/>
          <p:cNvSpPr>
            <a:spLocks noGrp="1"/>
          </p:cNvSpPr>
          <p:nvPr>
            <p:ph type="sldNum" sz="quarter" idx="12"/>
          </p:nvPr>
        </p:nvSpPr>
        <p:spPr/>
        <p:txBody>
          <a:bodyPr/>
          <a:lstStyle/>
          <a:p>
            <a:fld id="{BAE233D1-13CE-414F-9203-7AFC6C750EE8}" type="slidenum">
              <a:rPr lang="en-GB" smtClean="0"/>
              <a:t>58</a:t>
            </a:fld>
            <a:endParaRPr lang="en-GB"/>
          </a:p>
        </p:txBody>
      </p:sp>
    </p:spTree>
    <p:extLst>
      <p:ext uri="{BB962C8B-B14F-4D97-AF65-F5344CB8AC3E}">
        <p14:creationId xmlns:p14="http://schemas.microsoft.com/office/powerpoint/2010/main" val="15626892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Cache Addresses</a:t>
            </a:r>
            <a:endParaRPr lang="en-GB" dirty="0"/>
          </a:p>
        </p:txBody>
      </p:sp>
      <p:sp>
        <p:nvSpPr>
          <p:cNvPr id="3" name="Content Placeholder 2"/>
          <p:cNvSpPr>
            <a:spLocks noGrp="1"/>
          </p:cNvSpPr>
          <p:nvPr>
            <p:ph idx="1"/>
          </p:nvPr>
        </p:nvSpPr>
        <p:spPr>
          <a:xfrm>
            <a:off x="838200" y="1708636"/>
            <a:ext cx="10515600" cy="4629766"/>
          </a:xfrm>
        </p:spPr>
        <p:txBody>
          <a:bodyPr/>
          <a:lstStyle/>
          <a:p>
            <a:r>
              <a:rPr lang="en-GB" dirty="0" smtClean="0"/>
              <a:t>Can be of two types</a:t>
            </a:r>
          </a:p>
          <a:p>
            <a:pPr marL="514350" indent="-514350">
              <a:buAutoNum type="arabicParenR"/>
            </a:pPr>
            <a:r>
              <a:rPr lang="en-GB" dirty="0" smtClean="0"/>
              <a:t>Logical addressing	2) Physical addressing</a:t>
            </a:r>
          </a:p>
          <a:p>
            <a:r>
              <a:rPr lang="en-GB" dirty="0" smtClean="0"/>
              <a:t>Almost all processors support ‘Virtual Memory’.</a:t>
            </a:r>
          </a:p>
          <a:p>
            <a:pPr algn="just"/>
            <a:r>
              <a:rPr lang="en-GB" b="1" dirty="0" smtClean="0"/>
              <a:t>Virtual memory</a:t>
            </a:r>
            <a:r>
              <a:rPr lang="en-GB" dirty="0" smtClean="0"/>
              <a:t> is a facility that </a:t>
            </a:r>
            <a:r>
              <a:rPr lang="en-GB" u="sng" dirty="0" smtClean="0"/>
              <a:t>allows programs to address memory locations higher than the processor’s addressing space from a logical point of view</a:t>
            </a:r>
            <a:r>
              <a:rPr lang="en-GB" dirty="0" smtClean="0"/>
              <a:t>, without regard to the amount of main memory physically available. (This concept will be discussed in Chapter 8)</a:t>
            </a:r>
          </a:p>
          <a:p>
            <a:pPr algn="just"/>
            <a:r>
              <a:rPr lang="en-GB" u="sng" dirty="0" smtClean="0"/>
              <a:t>Memory Management Unit (MMU)</a:t>
            </a:r>
            <a:r>
              <a:rPr lang="en-GB" dirty="0" smtClean="0"/>
              <a:t> is a hardware unit that translates each virtual address into a physical address in main memory, to allow reads and writes to main memory.</a:t>
            </a:r>
            <a:endParaRPr lang="en-GB" u="sng" dirty="0"/>
          </a:p>
        </p:txBody>
      </p:sp>
      <p:sp>
        <p:nvSpPr>
          <p:cNvPr id="4" name="Slide Number Placeholder 3"/>
          <p:cNvSpPr>
            <a:spLocks noGrp="1"/>
          </p:cNvSpPr>
          <p:nvPr>
            <p:ph type="sldNum" sz="quarter" idx="12"/>
          </p:nvPr>
        </p:nvSpPr>
        <p:spPr/>
        <p:txBody>
          <a:bodyPr/>
          <a:lstStyle/>
          <a:p>
            <a:fld id="{BAE233D1-13CE-414F-9203-7AFC6C750EE8}" type="slidenum">
              <a:rPr lang="en-GB" smtClean="0"/>
              <a:t>59</a:t>
            </a:fld>
            <a:endParaRPr lang="en-GB"/>
          </a:p>
        </p:txBody>
      </p:sp>
      <p:sp>
        <p:nvSpPr>
          <p:cNvPr id="5" name="Rectangle 4"/>
          <p:cNvSpPr/>
          <p:nvPr/>
        </p:nvSpPr>
        <p:spPr>
          <a:xfrm>
            <a:off x="7279287" y="767358"/>
            <a:ext cx="4074513"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Out of Course</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71797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4.2</a:t>
            </a:r>
            <a:endParaRPr lang="en-GB" dirty="0"/>
          </a:p>
        </p:txBody>
      </p:sp>
      <p:sp>
        <p:nvSpPr>
          <p:cNvPr id="3" name="Content Placeholder 2"/>
          <p:cNvSpPr>
            <a:spLocks noGrp="1"/>
          </p:cNvSpPr>
          <p:nvPr>
            <p:ph idx="1"/>
          </p:nvPr>
        </p:nvSpPr>
        <p:spPr/>
        <p:txBody>
          <a:bodyPr/>
          <a:lstStyle/>
          <a:p>
            <a:pPr algn="just"/>
            <a:r>
              <a:rPr lang="en-GB" dirty="0" smtClean="0"/>
              <a:t>We will examine each of these three mapping techniques. In each case, we look at the general structure and then a specific example.</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6</a:t>
            </a:fld>
            <a:endParaRPr lang="en-GB"/>
          </a:p>
        </p:txBody>
      </p:sp>
      <p:pic>
        <p:nvPicPr>
          <p:cNvPr id="5" name="Picture 4"/>
          <p:cNvPicPr>
            <a:picLocks noChangeAspect="1"/>
          </p:cNvPicPr>
          <p:nvPr/>
        </p:nvPicPr>
        <p:blipFill>
          <a:blip r:embed="rId2"/>
          <a:stretch>
            <a:fillRect/>
          </a:stretch>
        </p:blipFill>
        <p:spPr>
          <a:xfrm>
            <a:off x="1233487" y="2705900"/>
            <a:ext cx="9725025" cy="2590787"/>
          </a:xfrm>
          <a:prstGeom prst="rect">
            <a:avLst/>
          </a:prstGeom>
        </p:spPr>
      </p:pic>
      <p:sp>
        <p:nvSpPr>
          <p:cNvPr id="6" name="TextBox 5"/>
          <p:cNvSpPr txBox="1"/>
          <p:nvPr/>
        </p:nvSpPr>
        <p:spPr>
          <a:xfrm>
            <a:off x="5104263" y="3248167"/>
            <a:ext cx="1124026" cy="369332"/>
          </a:xfrm>
          <a:prstGeom prst="rect">
            <a:avLst/>
          </a:prstGeom>
          <a:noFill/>
        </p:spPr>
        <p:txBody>
          <a:bodyPr wrap="none" rtlCol="0">
            <a:spAutoFit/>
          </a:bodyPr>
          <a:lstStyle/>
          <a:p>
            <a:r>
              <a:rPr lang="en-GB" dirty="0" smtClean="0"/>
              <a:t>(Capacity)</a:t>
            </a:r>
            <a:endParaRPr lang="en-GB" dirty="0"/>
          </a:p>
        </p:txBody>
      </p:sp>
      <p:cxnSp>
        <p:nvCxnSpPr>
          <p:cNvPr id="8" name="Straight Connector 7"/>
          <p:cNvCxnSpPr/>
          <p:nvPr/>
        </p:nvCxnSpPr>
        <p:spPr>
          <a:xfrm>
            <a:off x="1937982" y="3617499"/>
            <a:ext cx="41580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407021" y="3892111"/>
            <a:ext cx="2306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228289" y="4203510"/>
            <a:ext cx="32978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415654" y="4558352"/>
            <a:ext cx="3812635" cy="272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37982" y="4830465"/>
            <a:ext cx="28387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2620370" y="5145206"/>
            <a:ext cx="3712191" cy="136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6434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Logical and Physical Caches</a:t>
            </a:r>
            <a:endParaRPr lang="en-GB" dirty="0"/>
          </a:p>
        </p:txBody>
      </p:sp>
      <p:sp>
        <p:nvSpPr>
          <p:cNvPr id="3" name="Content Placeholder 2"/>
          <p:cNvSpPr>
            <a:spLocks noGrp="1"/>
          </p:cNvSpPr>
          <p:nvPr>
            <p:ph idx="1"/>
          </p:nvPr>
        </p:nvSpPr>
        <p:spPr>
          <a:xfrm>
            <a:off x="838200" y="1825624"/>
            <a:ext cx="10515600" cy="4530725"/>
          </a:xfrm>
        </p:spPr>
        <p:txBody>
          <a:bodyPr/>
          <a:lstStyle/>
          <a:p>
            <a:pPr marL="514350" indent="-514350" algn="just">
              <a:buFont typeface="+mj-lt"/>
              <a:buAutoNum type="arabicPeriod"/>
            </a:pPr>
            <a:r>
              <a:rPr lang="en-GB" b="1" u="sng" dirty="0" smtClean="0"/>
              <a:t>Logical cache</a:t>
            </a:r>
            <a:r>
              <a:rPr lang="en-GB" dirty="0" smtClean="0"/>
              <a:t>, also known as </a:t>
            </a:r>
            <a:r>
              <a:rPr lang="en-GB" b="1" dirty="0" smtClean="0"/>
              <a:t>virtual cache</a:t>
            </a:r>
            <a:r>
              <a:rPr lang="en-GB" dirty="0" smtClean="0"/>
              <a:t>, 			    stores data using </a:t>
            </a:r>
            <a:r>
              <a:rPr lang="en-GB" b="1" dirty="0" smtClean="0"/>
              <a:t>virtual addresses.</a:t>
            </a:r>
          </a:p>
          <a:p>
            <a:pPr algn="just"/>
            <a:r>
              <a:rPr lang="en-GB" dirty="0" smtClean="0"/>
              <a:t>One obvious </a:t>
            </a:r>
            <a:r>
              <a:rPr lang="en-GB" u="sng" dirty="0" smtClean="0"/>
              <a:t>advantage</a:t>
            </a:r>
            <a:r>
              <a:rPr lang="en-GB" dirty="0" smtClean="0"/>
              <a:t> of the logical cache is that ‘the processor accesses the cache directly, without going through the MMU’. So the cache access speed is faster than for a physical cache. Because the cache can respond before the MMU performs an ‘address translation’.</a:t>
            </a:r>
          </a:p>
          <a:p>
            <a:pPr algn="just"/>
            <a:r>
              <a:rPr lang="en-GB" dirty="0" smtClean="0"/>
              <a:t>The </a:t>
            </a:r>
            <a:r>
              <a:rPr lang="en-GB" u="sng" dirty="0" smtClean="0"/>
              <a:t>disadvantage</a:t>
            </a:r>
            <a:r>
              <a:rPr lang="en-GB" dirty="0" smtClean="0"/>
              <a:t> is that most virtual memory systems supply each application with the same virtual memory address that starts at 0. Thus cache memory must be completely flushed for two applications.</a:t>
            </a:r>
          </a:p>
          <a:p>
            <a:pPr marL="514350" indent="-514350" algn="just">
              <a:buFont typeface="+mj-lt"/>
              <a:buAutoNum type="arabicPeriod" startAt="2"/>
            </a:pPr>
            <a:r>
              <a:rPr lang="en-GB" b="1" u="sng" dirty="0" smtClean="0"/>
              <a:t>Physical cache</a:t>
            </a:r>
            <a:r>
              <a:rPr lang="en-GB" dirty="0" smtClean="0"/>
              <a:t> stores data using main memory </a:t>
            </a:r>
            <a:r>
              <a:rPr lang="en-GB" b="1" dirty="0" smtClean="0"/>
              <a:t>physical addresses.</a:t>
            </a:r>
            <a:endParaRPr lang="en-GB" dirty="0" smtClean="0"/>
          </a:p>
          <a:p>
            <a:pPr marL="514350" indent="-514350" algn="just">
              <a:buFont typeface="+mj-lt"/>
              <a:buAutoNum type="arabicPeriod" startAt="2"/>
            </a:pPr>
            <a:endParaRPr lang="en-GB" b="1" u="sng" dirty="0"/>
          </a:p>
        </p:txBody>
      </p:sp>
      <p:sp>
        <p:nvSpPr>
          <p:cNvPr id="4" name="Slide Number Placeholder 3"/>
          <p:cNvSpPr>
            <a:spLocks noGrp="1"/>
          </p:cNvSpPr>
          <p:nvPr>
            <p:ph type="sldNum" sz="quarter" idx="12"/>
          </p:nvPr>
        </p:nvSpPr>
        <p:spPr/>
        <p:txBody>
          <a:bodyPr/>
          <a:lstStyle/>
          <a:p>
            <a:fld id="{BAE233D1-13CE-414F-9203-7AFC6C750EE8}" type="slidenum">
              <a:rPr lang="en-GB" smtClean="0"/>
              <a:t>60</a:t>
            </a:fld>
            <a:endParaRPr lang="en-GB"/>
          </a:p>
        </p:txBody>
      </p:sp>
      <p:pic>
        <p:nvPicPr>
          <p:cNvPr id="5" name="Picture 4"/>
          <p:cNvPicPr>
            <a:picLocks noChangeAspect="1"/>
          </p:cNvPicPr>
          <p:nvPr/>
        </p:nvPicPr>
        <p:blipFill>
          <a:blip r:embed="rId2"/>
          <a:stretch>
            <a:fillRect/>
          </a:stretch>
        </p:blipFill>
        <p:spPr>
          <a:xfrm>
            <a:off x="7352711" y="182562"/>
            <a:ext cx="4839289" cy="1690688"/>
          </a:xfrm>
          <a:prstGeom prst="rect">
            <a:avLst/>
          </a:prstGeom>
        </p:spPr>
      </p:pic>
      <p:sp>
        <p:nvSpPr>
          <p:cNvPr id="6" name="TextBox 5"/>
          <p:cNvSpPr txBox="1"/>
          <p:nvPr/>
        </p:nvSpPr>
        <p:spPr>
          <a:xfrm>
            <a:off x="1097279" y="5406176"/>
            <a:ext cx="9685408" cy="369332"/>
          </a:xfrm>
          <a:prstGeom prst="rect">
            <a:avLst/>
          </a:prstGeom>
          <a:noFill/>
        </p:spPr>
        <p:txBody>
          <a:bodyPr wrap="none" rtlCol="0">
            <a:spAutoFit/>
          </a:bodyPr>
          <a:lstStyle/>
          <a:p>
            <a:r>
              <a:rPr lang="en-GB" dirty="0"/>
              <a:t>Thus. the same virtual address in two different applications refers to two different physical addresses.</a:t>
            </a:r>
          </a:p>
        </p:txBody>
      </p:sp>
    </p:spTree>
    <p:extLst>
      <p:ext uri="{BB962C8B-B14F-4D97-AF65-F5344CB8AC3E}">
        <p14:creationId xmlns:p14="http://schemas.microsoft.com/office/powerpoint/2010/main" val="3951731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Explained (Cache)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711653"/>
              </a:xfrm>
            </p:spPr>
            <p:txBody>
              <a:bodyPr/>
              <a:lstStyle/>
              <a:p>
                <a:r>
                  <a:rPr lang="en-GB" dirty="0" smtClean="0"/>
                  <a:t>Cache Capacity = 64-K bytes. (64*1024 bytes)</a:t>
                </a:r>
              </a:p>
              <a:p>
                <a:r>
                  <a:rPr lang="en-GB" dirty="0" smtClean="0">
                    <a:solidFill>
                      <a:srgbClr val="FF0000"/>
                    </a:solidFill>
                  </a:rPr>
                  <a:t>One cache line = one block = 4 bytes</a:t>
                </a:r>
                <a:r>
                  <a:rPr lang="en-GB" dirty="0" smtClean="0"/>
                  <a:t>.</a:t>
                </a:r>
              </a:p>
              <a:p>
                <a:pPr marL="0" indent="0">
                  <a:buNone/>
                </a:pPr>
                <a:endParaRPr lang="en-GB" dirty="0" smtClean="0"/>
              </a:p>
              <a:p>
                <a:r>
                  <a:rPr lang="en-GB" dirty="0" smtClean="0"/>
                  <a:t>So there are: 16-K blocks of 4 bytes each:</a:t>
                </a:r>
              </a:p>
              <a:p>
                <a:pPr marL="0" indent="0" algn="ctr">
                  <a:buNone/>
                </a:pPr>
                <a14:m>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64 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rPr>
                          <m:t>1024 </m:t>
                        </m:r>
                        <m:r>
                          <a:rPr lang="en-GB" b="0" i="1" smtClean="0">
                            <a:latin typeface="Cambria Math" panose="02040503050406030204" pitchFamily="18" charset="0"/>
                          </a:rPr>
                          <m:t>𝑏𝑦𝑡𝑒𝑠</m:t>
                        </m:r>
                      </m:num>
                      <m:den>
                        <m:r>
                          <a:rPr lang="en-GB" b="0" i="1" smtClean="0">
                            <a:latin typeface="Cambria Math" panose="02040503050406030204" pitchFamily="18" charset="0"/>
                          </a:rPr>
                          <m:t>4 </m:t>
                        </m:r>
                        <m:r>
                          <a:rPr lang="en-GB" b="0" i="1" smtClean="0">
                            <a:latin typeface="Cambria Math" panose="02040503050406030204" pitchFamily="18" charset="0"/>
                          </a:rPr>
                          <m:t>𝑏𝑦𝑡𝑒𝑠</m:t>
                        </m:r>
                      </m:den>
                    </m:f>
                  </m:oMath>
                </a14:m>
                <a:r>
                  <a:rPr lang="en-GB" dirty="0" smtClean="0"/>
                  <a:t> = 16-K blocks or lines</a:t>
                </a:r>
              </a:p>
              <a:p>
                <a:r>
                  <a:rPr lang="en-GB" dirty="0" smtClean="0"/>
                  <a:t>To address cache we need 2</a:t>
                </a:r>
                <a:r>
                  <a:rPr lang="en-GB" baseline="30000" dirty="0" smtClean="0"/>
                  <a:t>14</a:t>
                </a:r>
                <a:r>
                  <a:rPr lang="en-GB" dirty="0" smtClean="0"/>
                  <a:t> lines of 4 bytes each:</a:t>
                </a:r>
              </a:p>
              <a:p>
                <a:pPr marL="0" indent="0" algn="ctr">
                  <a:buNone/>
                </a:pPr>
                <a:r>
                  <a:rPr lang="en-GB" dirty="0" smtClean="0"/>
                  <a:t>16-K blocks = 2</a:t>
                </a:r>
                <a:r>
                  <a:rPr lang="en-GB" baseline="30000" dirty="0" smtClean="0"/>
                  <a:t>4</a:t>
                </a:r>
                <a:r>
                  <a:rPr lang="en-GB" dirty="0" smtClean="0"/>
                  <a:t> * 2</a:t>
                </a:r>
                <a:r>
                  <a:rPr lang="en-GB" baseline="30000" dirty="0" smtClean="0"/>
                  <a:t>10</a:t>
                </a:r>
                <a:r>
                  <a:rPr lang="en-GB" dirty="0" smtClean="0"/>
                  <a:t> = 2</a:t>
                </a:r>
                <a:r>
                  <a:rPr lang="en-GB" baseline="30000" dirty="0" smtClean="0"/>
                  <a:t>4+10</a:t>
                </a:r>
                <a:r>
                  <a:rPr lang="en-GB" dirty="0" smtClean="0"/>
                  <a:t> = 2</a:t>
                </a:r>
                <a:r>
                  <a:rPr lang="en-GB" baseline="30000" dirty="0" smtClean="0"/>
                  <a:t>14</a:t>
                </a:r>
              </a:p>
              <a:p>
                <a:r>
                  <a:rPr lang="en-GB" dirty="0" smtClean="0"/>
                  <a:t>Thus cache needs a 14-bit address for each line (of 4-bytes).</a:t>
                </a:r>
              </a:p>
              <a:p>
                <a:pPr marL="0"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711653"/>
              </a:xfrm>
              <a:blipFill>
                <a:blip r:embed="rId2"/>
                <a:stretch>
                  <a:fillRect l="-1043" t="-207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AE233D1-13CE-414F-9203-7AFC6C750EE8}" type="slidenum">
              <a:rPr lang="en-GB" smtClean="0"/>
              <a:t>7</a:t>
            </a:fld>
            <a:endParaRPr lang="en-GB"/>
          </a:p>
        </p:txBody>
      </p:sp>
      <p:pic>
        <p:nvPicPr>
          <p:cNvPr id="6" name="Picture 5"/>
          <p:cNvPicPr>
            <a:picLocks noChangeAspect="1"/>
          </p:cNvPicPr>
          <p:nvPr/>
        </p:nvPicPr>
        <p:blipFill>
          <a:blip r:embed="rId3"/>
          <a:stretch>
            <a:fillRect/>
          </a:stretch>
        </p:blipFill>
        <p:spPr>
          <a:xfrm>
            <a:off x="9005074" y="365125"/>
            <a:ext cx="2821137" cy="1460500"/>
          </a:xfrm>
          <a:prstGeom prst="rect">
            <a:avLst/>
          </a:prstGeom>
        </p:spPr>
      </p:pic>
      <p:pic>
        <p:nvPicPr>
          <p:cNvPr id="7" name="Picture 6"/>
          <p:cNvPicPr>
            <a:picLocks noChangeAspect="1"/>
          </p:cNvPicPr>
          <p:nvPr/>
        </p:nvPicPr>
        <p:blipFill>
          <a:blip r:embed="rId4"/>
          <a:stretch>
            <a:fillRect/>
          </a:stretch>
        </p:blipFill>
        <p:spPr>
          <a:xfrm>
            <a:off x="1571625" y="2789687"/>
            <a:ext cx="9048750" cy="514350"/>
          </a:xfrm>
          <a:prstGeom prst="rect">
            <a:avLst/>
          </a:prstGeom>
        </p:spPr>
      </p:pic>
    </p:spTree>
    <p:extLst>
      <p:ext uri="{BB962C8B-B14F-4D97-AF65-F5344CB8AC3E}">
        <p14:creationId xmlns:p14="http://schemas.microsoft.com/office/powerpoint/2010/main" val="889159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Explained (Memory)</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Main-memory capacity = 16-Mbytes (16*1024*1024 bytes)</a:t>
                </a:r>
              </a:p>
              <a:p>
                <a:r>
                  <a:rPr lang="en-GB" dirty="0" smtClean="0"/>
                  <a:t>Main-memory addresses = 16 * 1024 * 1024 bytes</a:t>
                </a:r>
              </a:p>
              <a:p>
                <a:pPr marL="0" indent="0">
                  <a:buNone/>
                </a:pPr>
                <a:r>
                  <a:rPr lang="en-GB" dirty="0"/>
                  <a:t>	</a:t>
                </a:r>
                <a:r>
                  <a:rPr lang="en-GB" dirty="0" smtClean="0"/>
                  <a:t>			   = 2</a:t>
                </a:r>
                <a:r>
                  <a:rPr lang="en-GB" baseline="30000" dirty="0" smtClean="0"/>
                  <a:t>4</a:t>
                </a:r>
                <a:r>
                  <a:rPr lang="en-GB" dirty="0" smtClean="0"/>
                  <a:t> * 2</a:t>
                </a:r>
                <a:r>
                  <a:rPr lang="en-GB" baseline="30000" dirty="0" smtClean="0"/>
                  <a:t>10</a:t>
                </a:r>
                <a:r>
                  <a:rPr lang="en-GB" dirty="0" smtClean="0"/>
                  <a:t> * 2</a:t>
                </a:r>
                <a:r>
                  <a:rPr lang="en-GB" baseline="30000" dirty="0" smtClean="0"/>
                  <a:t>10</a:t>
                </a:r>
              </a:p>
              <a:p>
                <a:pPr marL="0" indent="0">
                  <a:buNone/>
                </a:pPr>
                <a:r>
                  <a:rPr lang="en-GB" dirty="0"/>
                  <a:t>	</a:t>
                </a:r>
                <a:r>
                  <a:rPr lang="en-GB" dirty="0" smtClean="0"/>
                  <a:t>			   = 2</a:t>
                </a:r>
                <a:r>
                  <a:rPr lang="en-GB" baseline="30000" dirty="0" smtClean="0"/>
                  <a:t>4+10+10</a:t>
                </a:r>
              </a:p>
              <a:p>
                <a:pPr marL="0" indent="0">
                  <a:buNone/>
                </a:pPr>
                <a:r>
                  <a:rPr lang="en-GB" dirty="0"/>
                  <a:t>	</a:t>
                </a:r>
                <a:r>
                  <a:rPr lang="en-GB" dirty="0" smtClean="0"/>
                  <a:t>			   = 2</a:t>
                </a:r>
                <a:r>
                  <a:rPr lang="en-GB" baseline="30000" dirty="0" smtClean="0"/>
                  <a:t>24</a:t>
                </a:r>
                <a:r>
                  <a:rPr lang="en-GB" dirty="0" smtClean="0"/>
                  <a:t> (=&gt; 24-bit address, 2</a:t>
                </a:r>
                <a:r>
                  <a:rPr lang="en-GB" baseline="30000" dirty="0" smtClean="0"/>
                  <a:t>24</a:t>
                </a:r>
                <a:r>
                  <a:rPr lang="en-GB" dirty="0" smtClean="0"/>
                  <a:t> = 16M)</a:t>
                </a:r>
              </a:p>
              <a:p>
                <a:r>
                  <a:rPr lang="en-GB" dirty="0" smtClean="0"/>
                  <a:t>For mapping purpose, we have:</a:t>
                </a:r>
              </a:p>
              <a:p>
                <a:pPr marL="0" indent="0" algn="ctr">
                  <a:buNone/>
                </a:pPr>
                <a14:m>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16</m:t>
                        </m:r>
                        <m:r>
                          <a:rPr lang="en-GB" b="0" i="1" smtClean="0">
                            <a:latin typeface="Cambria Math" panose="02040503050406030204" pitchFamily="18" charset="0"/>
                            <a:ea typeface="Cambria Math" panose="02040503050406030204" pitchFamily="18" charset="0"/>
                          </a:rPr>
                          <m:t>×1024×1024 </m:t>
                        </m:r>
                        <m:r>
                          <a:rPr lang="en-GB" b="0" i="1" smtClean="0">
                            <a:latin typeface="Cambria Math" panose="02040503050406030204" pitchFamily="18" charset="0"/>
                            <a:ea typeface="Cambria Math" panose="02040503050406030204" pitchFamily="18" charset="0"/>
                          </a:rPr>
                          <m:t>𝑏𝑦𝑡𝑒𝑠</m:t>
                        </m:r>
                      </m:num>
                      <m:den>
                        <m:r>
                          <a:rPr lang="en-GB" b="0" i="1" smtClean="0">
                            <a:latin typeface="Cambria Math" panose="02040503050406030204" pitchFamily="18" charset="0"/>
                          </a:rPr>
                          <m:t>(4 </m:t>
                        </m:r>
                        <m:r>
                          <a:rPr lang="en-GB" b="0" i="1" smtClean="0">
                            <a:latin typeface="Cambria Math" panose="02040503050406030204" pitchFamily="18" charset="0"/>
                          </a:rPr>
                          <m:t>𝑏𝑦𝑡𝑒𝑠</m:t>
                        </m:r>
                        <m:r>
                          <a:rPr lang="en-GB" b="0" i="1" smtClean="0">
                            <a:latin typeface="Cambria Math" panose="02040503050406030204" pitchFamily="18" charset="0"/>
                          </a:rPr>
                          <m:t>=1 </m:t>
                        </m:r>
                        <m:r>
                          <a:rPr lang="en-GB" b="0" i="1" smtClean="0">
                            <a:latin typeface="Cambria Math" panose="02040503050406030204" pitchFamily="18" charset="0"/>
                          </a:rPr>
                          <m:t>𝑏𝑙𝑜𝑐𝑘</m:t>
                        </m:r>
                        <m:r>
                          <a:rPr lang="en-GB" b="0" i="1" smtClean="0">
                            <a:latin typeface="Cambria Math" panose="02040503050406030204" pitchFamily="18" charset="0"/>
                          </a:rPr>
                          <m:t>)</m:t>
                        </m:r>
                      </m:den>
                    </m:f>
                  </m:oMath>
                </a14:m>
                <a:r>
                  <a:rPr lang="en-GB" dirty="0" smtClean="0"/>
                  <a:t> = 4 * </a:t>
                </a:r>
                <a:r>
                  <a:rPr lang="en-GB" b="1" dirty="0" smtClean="0">
                    <a:latin typeface="+mj-lt"/>
                    <a:ea typeface="Gulim" panose="020B0600000101010101" pitchFamily="34" charset="-127"/>
                  </a:rPr>
                  <a:t>1024 </a:t>
                </a:r>
                <a:r>
                  <a:rPr lang="en-GB" dirty="0" smtClean="0">
                    <a:latin typeface="Gulim" panose="020B0600000101010101" pitchFamily="34" charset="-127"/>
                    <a:ea typeface="Gulim" panose="020B0600000101010101" pitchFamily="34" charset="-127"/>
                  </a:rPr>
                  <a:t>*</a:t>
                </a:r>
                <a:r>
                  <a:rPr lang="en-GB" b="1" dirty="0" smtClean="0">
                    <a:latin typeface="+mj-lt"/>
                    <a:ea typeface="Gulim" panose="020B0600000101010101" pitchFamily="34" charset="-127"/>
                  </a:rPr>
                  <a:t>1024 = 4M</a:t>
                </a:r>
              </a:p>
              <a:p>
                <a:r>
                  <a:rPr lang="en-GB" dirty="0" smtClean="0"/>
                  <a:t>Thus, we have in main-memory = 4M blocks of (4-bytes each)</a:t>
                </a:r>
                <a:endParaRPr lang="en-GB" b="1" dirty="0" smtClean="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b="-2101"/>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BAE233D1-13CE-414F-9203-7AFC6C750EE8}" type="slidenum">
              <a:rPr lang="en-GB" smtClean="0"/>
              <a:t>8</a:t>
            </a:fld>
            <a:endParaRPr lang="en-GB"/>
          </a:p>
        </p:txBody>
      </p:sp>
      <p:pic>
        <p:nvPicPr>
          <p:cNvPr id="5" name="Picture 4"/>
          <p:cNvPicPr>
            <a:picLocks noChangeAspect="1"/>
          </p:cNvPicPr>
          <p:nvPr/>
        </p:nvPicPr>
        <p:blipFill>
          <a:blip r:embed="rId3"/>
          <a:stretch>
            <a:fillRect/>
          </a:stretch>
        </p:blipFill>
        <p:spPr>
          <a:xfrm>
            <a:off x="9005074" y="365125"/>
            <a:ext cx="2821137" cy="1460500"/>
          </a:xfrm>
          <a:prstGeom prst="rect">
            <a:avLst/>
          </a:prstGeom>
        </p:spPr>
      </p:pic>
    </p:spTree>
    <p:extLst>
      <p:ext uri="{BB962C8B-B14F-4D97-AF65-F5344CB8AC3E}">
        <p14:creationId xmlns:p14="http://schemas.microsoft.com/office/powerpoint/2010/main" val="2293467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Direct Mapping</a:t>
            </a:r>
            <a:endParaRPr lang="en-GB" dirty="0"/>
          </a:p>
        </p:txBody>
      </p:sp>
      <p:sp>
        <p:nvSpPr>
          <p:cNvPr id="3" name="Content Placeholder 2"/>
          <p:cNvSpPr>
            <a:spLocks noGrp="1"/>
          </p:cNvSpPr>
          <p:nvPr>
            <p:ph idx="1"/>
          </p:nvPr>
        </p:nvSpPr>
        <p:spPr/>
        <p:txBody>
          <a:bodyPr/>
          <a:lstStyle/>
          <a:p>
            <a:pPr algn="just"/>
            <a:r>
              <a:rPr lang="en-GB" b="1" u="sng" dirty="0" smtClean="0"/>
              <a:t>Direct mapping</a:t>
            </a:r>
            <a:r>
              <a:rPr lang="en-GB" dirty="0" smtClean="0"/>
              <a:t> maps </a:t>
            </a:r>
            <a:r>
              <a:rPr lang="en-GB" u="sng" dirty="0" smtClean="0"/>
              <a:t>each block of main memory into only one possible cache line</a:t>
            </a:r>
            <a:r>
              <a:rPr lang="en-GB" dirty="0" smtClean="0"/>
              <a:t>. (Slicing)</a:t>
            </a:r>
          </a:p>
          <a:p>
            <a:pPr algn="just"/>
            <a:r>
              <a:rPr lang="en-GB" dirty="0" smtClean="0"/>
              <a:t>I.E. if a block is in cache, it must be in one specific place.</a:t>
            </a:r>
          </a:p>
          <a:p>
            <a:pPr algn="just"/>
            <a:r>
              <a:rPr lang="en-GB" dirty="0" smtClean="0"/>
              <a:t>The ‘direct mapping’ is expressed as:</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9</a:t>
            </a:fld>
            <a:endParaRPr lang="en-GB"/>
          </a:p>
        </p:txBody>
      </p:sp>
      <p:pic>
        <p:nvPicPr>
          <p:cNvPr id="5" name="Picture 4"/>
          <p:cNvPicPr>
            <a:picLocks noChangeAspect="1"/>
          </p:cNvPicPr>
          <p:nvPr/>
        </p:nvPicPr>
        <p:blipFill>
          <a:blip r:embed="rId2"/>
          <a:stretch>
            <a:fillRect/>
          </a:stretch>
        </p:blipFill>
        <p:spPr>
          <a:xfrm>
            <a:off x="838200" y="3716598"/>
            <a:ext cx="6269484" cy="2460365"/>
          </a:xfrm>
          <a:prstGeom prst="rect">
            <a:avLst/>
          </a:prstGeom>
        </p:spPr>
      </p:pic>
      <p:sp>
        <p:nvSpPr>
          <p:cNvPr id="6" name="Rectangle 5"/>
          <p:cNvSpPr/>
          <p:nvPr/>
        </p:nvSpPr>
        <p:spPr>
          <a:xfrm>
            <a:off x="4804012" y="3716598"/>
            <a:ext cx="2402006" cy="4323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4804012" y="4328306"/>
            <a:ext cx="5970417" cy="369332"/>
          </a:xfrm>
          <a:prstGeom prst="rect">
            <a:avLst/>
          </a:prstGeom>
          <a:noFill/>
        </p:spPr>
        <p:txBody>
          <a:bodyPr wrap="none" rtlCol="0">
            <a:spAutoFit/>
          </a:bodyPr>
          <a:lstStyle/>
          <a:p>
            <a:r>
              <a:rPr lang="en-GB" b="1" dirty="0" smtClean="0"/>
              <a:t>Modulus </a:t>
            </a:r>
            <a:r>
              <a:rPr lang="en-GB" dirty="0" smtClean="0"/>
              <a:t>operator</a:t>
            </a:r>
            <a:r>
              <a:rPr lang="en-GB" dirty="0"/>
              <a:t>(%) returns remainder after integer division.</a:t>
            </a:r>
          </a:p>
        </p:txBody>
      </p:sp>
    </p:spTree>
    <p:extLst>
      <p:ext uri="{BB962C8B-B14F-4D97-AF65-F5344CB8AC3E}">
        <p14:creationId xmlns:p14="http://schemas.microsoft.com/office/powerpoint/2010/main" val="7571014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3507</TotalTime>
  <Words>4356</Words>
  <Application>Microsoft Office PowerPoint</Application>
  <PresentationFormat>Widescreen</PresentationFormat>
  <Paragraphs>523</Paragraphs>
  <Slides>60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Arial</vt:lpstr>
      <vt:lpstr>Calibri</vt:lpstr>
      <vt:lpstr>Calibri Light</vt:lpstr>
      <vt:lpstr>Cambria Math</vt:lpstr>
      <vt:lpstr>Gulim</vt:lpstr>
      <vt:lpstr>Times New Roman</vt:lpstr>
      <vt:lpstr>Wingdings</vt:lpstr>
      <vt:lpstr>Office Theme</vt:lpstr>
      <vt:lpstr>Chapter No. 04 – Cache Memory (Part – 02)</vt:lpstr>
      <vt:lpstr>Topics to Cover</vt:lpstr>
      <vt:lpstr>4.3 Elements of Cache Design (Table 4.2)</vt:lpstr>
      <vt:lpstr>Cache Size</vt:lpstr>
      <vt:lpstr>Mapping Function</vt:lpstr>
      <vt:lpstr>Example 4.2</vt:lpstr>
      <vt:lpstr>Example Explained (Cache) </vt:lpstr>
      <vt:lpstr>Example Explained (Memory)</vt:lpstr>
      <vt:lpstr>1. Direct Mapping</vt:lpstr>
      <vt:lpstr>Direct Mapping</vt:lpstr>
      <vt:lpstr>PowerPoint Presentation</vt:lpstr>
      <vt:lpstr>Direct Mapping (Figure Next Slide)</vt:lpstr>
      <vt:lpstr>PowerPoint Presentation</vt:lpstr>
      <vt:lpstr>Summary of ‘Direct Mapping’</vt:lpstr>
      <vt:lpstr>Advantages and Disadvantages (Direct Mapping)</vt:lpstr>
      <vt:lpstr>Victim Cache</vt:lpstr>
      <vt:lpstr>Example 4.2(a)</vt:lpstr>
      <vt:lpstr>For Example</vt:lpstr>
      <vt:lpstr>Cache Read Operation (Example)</vt:lpstr>
      <vt:lpstr>2. Associative Mapping</vt:lpstr>
      <vt:lpstr>Fully Associative Cache Organization (Fig. Next)</vt:lpstr>
      <vt:lpstr>PowerPoint Presentation</vt:lpstr>
      <vt:lpstr>Summary of ‘Associative Mapping’</vt:lpstr>
      <vt:lpstr>Advantages and Disadvantages (Associative Mapping)</vt:lpstr>
      <vt:lpstr>Example 4.2 (b)</vt:lpstr>
      <vt:lpstr>For Example</vt:lpstr>
      <vt:lpstr>3. Set-Associative Mapping</vt:lpstr>
      <vt:lpstr>K-way Set-Associative Mapping (Fig. Next)</vt:lpstr>
      <vt:lpstr>‘V’ Associated–Mapped Caches</vt:lpstr>
      <vt:lpstr>Set-Associative ‘Cache Control Logic’</vt:lpstr>
      <vt:lpstr>PowerPoint Presentation</vt:lpstr>
      <vt:lpstr>Summary of ‘Set-Associative Mapping’</vt:lpstr>
      <vt:lpstr>Example 4.2 (c)</vt:lpstr>
      <vt:lpstr>For Example (Cache Read)</vt:lpstr>
      <vt:lpstr>Set-Associative Mapping (Extreme Cases)</vt:lpstr>
      <vt:lpstr>Problem 4-1</vt:lpstr>
      <vt:lpstr>Problem 4-2</vt:lpstr>
      <vt:lpstr>Summary of Three Mapping Techniques</vt:lpstr>
      <vt:lpstr>Cache ‘Replacement Algorithms’ (Associative)</vt:lpstr>
      <vt:lpstr>Types of ‘Cache Replacement Algorithms’</vt:lpstr>
      <vt:lpstr>Types of ‘Cache Replacement Algorithms’</vt:lpstr>
      <vt:lpstr>Types of ‘Cache Replacement Algorithms’</vt:lpstr>
      <vt:lpstr>Write Policy</vt:lpstr>
      <vt:lpstr>Types of ‘Write Policies’</vt:lpstr>
      <vt:lpstr>Types of ‘Write Policies’</vt:lpstr>
      <vt:lpstr>Example 4.3</vt:lpstr>
      <vt:lpstr>Line Size</vt:lpstr>
      <vt:lpstr>Number of Caches</vt:lpstr>
      <vt:lpstr>PowerPoint Presentation</vt:lpstr>
      <vt:lpstr>‘Unified’ Versus ‘Split Caches’</vt:lpstr>
      <vt:lpstr>Advantages of a ‘Unified Cache’</vt:lpstr>
      <vt:lpstr>Advantages of a ‘Split Cache’</vt:lpstr>
      <vt:lpstr>‘Spatial’ &amp; ‘Temporal’ LOCALITY (Q 4.8 = Q12)</vt:lpstr>
      <vt:lpstr>Preparatory Questions</vt:lpstr>
      <vt:lpstr>Preparatory Questions</vt:lpstr>
      <vt:lpstr>Answers to Guess Questions: Q2. (4.4), Q3. (4.5), Q4. (4.6), Q5. (4.7), Q12. (4.8) below:</vt:lpstr>
      <vt:lpstr>Answers to Problems 4.1 and 4.2 below.</vt:lpstr>
      <vt:lpstr>For Information</vt:lpstr>
      <vt:lpstr>Cache Addresses</vt:lpstr>
      <vt:lpstr>Logical and Physical Caches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No. 04 – Cache Memory (Part – 02)</dc:title>
  <dc:creator>Asim Zaman</dc:creator>
  <cp:lastModifiedBy>user</cp:lastModifiedBy>
  <cp:revision>365</cp:revision>
  <cp:lastPrinted>2018-05-26T09:23:03Z</cp:lastPrinted>
  <dcterms:created xsi:type="dcterms:W3CDTF">2017-11-11T04:18:18Z</dcterms:created>
  <dcterms:modified xsi:type="dcterms:W3CDTF">2021-12-29T03:18:23Z</dcterms:modified>
</cp:coreProperties>
</file>