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6B981-BD29-49FB-A50C-D3F0CE907C1B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313A1-1A57-4C5A-BE83-D808CA32C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546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39EAD-E7BD-40FF-9FF1-4AABD04C89BF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EFB45-2A4A-4464-869A-72E591416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18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EFB45-2A4A-4464-869A-72E591416EC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635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5A83-E08A-466A-9648-461A3087BA2C}" type="datetime1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158-03C1-4B27-A80F-1E9AF5CA0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82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1F5F-0618-415E-954D-6E4DE48FCEE0}" type="datetime1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158-03C1-4B27-A80F-1E9AF5CA0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6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E0D9-30F5-4AF9-BCF0-B57BACC0F434}" type="datetime1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158-03C1-4B27-A80F-1E9AF5CA0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56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5A29-734E-4519-82EB-5A57266CE19D}" type="datetime1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158-03C1-4B27-A80F-1E9AF5CA0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86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7551-FF19-498C-9B86-EEA6D7534BBC}" type="datetime1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158-03C1-4B27-A80F-1E9AF5CA0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20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8C67-F404-42F0-900E-2D42EF93DBC3}" type="datetime1">
              <a:rPr lang="en-GB" smtClean="0"/>
              <a:t>09/05/2019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158-03C1-4B27-A80F-1E9AF5CA0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30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2FDC-F051-4C10-A30F-C4D23AE16B0E}" type="datetime1">
              <a:rPr lang="en-GB" smtClean="0"/>
              <a:t>09/05/2019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158-03C1-4B27-A80F-1E9AF5CA0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8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D65C-2AB8-4247-BB6D-75A46537208B}" type="datetime1">
              <a:rPr lang="en-GB" smtClean="0"/>
              <a:t>09/05/2019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158-03C1-4B27-A80F-1E9AF5CA0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06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5518-91E0-43C2-A8DE-AEB07E2360B6}" type="datetime1">
              <a:rPr lang="en-GB" smtClean="0"/>
              <a:t>09/05/2019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158-03C1-4B27-A80F-1E9AF5CA0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34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83E7-5E70-4783-9BC8-6A52AD3DE0EF}" type="datetime1">
              <a:rPr lang="en-GB" smtClean="0"/>
              <a:t>09/05/2019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158-03C1-4B27-A80F-1E9AF5CA0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70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F2A2-E54D-46EC-AD48-04F0A439563E}" type="datetime1">
              <a:rPr lang="en-GB" smtClean="0"/>
              <a:t>09/05/2019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158-03C1-4B27-A80F-1E9AF5CA0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97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DE626-9F1E-4C60-B6D6-8679733436F4}" type="datetime1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A8158-03C1-4B27-A80F-1E9AF5CA0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1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Chapter No. 05 – Internal Memory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Lecture – 10</a:t>
            </a:r>
          </a:p>
          <a:p>
            <a:r>
              <a:rPr lang="en-GB" dirty="0" smtClean="0"/>
              <a:t>01-05-2018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158-03C1-4B27-A80F-1E9AF5CA0E5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Characteristics of ‘Dynamic RAM’ (DRAM)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A </a:t>
            </a:r>
            <a:r>
              <a:rPr lang="en-GB" b="1" dirty="0" smtClean="0"/>
              <a:t>dynamic RAM (DRAM)</a:t>
            </a:r>
            <a:r>
              <a:rPr lang="en-GB" dirty="0" smtClean="0"/>
              <a:t> is made with cells that store data as charge on </a:t>
            </a:r>
            <a:r>
              <a:rPr lang="en-GB" u="sng" dirty="0" smtClean="0"/>
              <a:t>capacitors</a:t>
            </a:r>
            <a:r>
              <a:rPr lang="en-GB" dirty="0" smtClean="0"/>
              <a:t>. (a ‘capacitor’ is an electric device that ‘stores charge’)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The presence or absence of charge in a capacitor is interpreted as a binary 1 or 0.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Because capacitor have a natural tendency to discharge, dynamic RAMs require </a:t>
            </a:r>
            <a:r>
              <a:rPr lang="en-GB" u="sng" dirty="0" smtClean="0"/>
              <a:t>charge refreshing</a:t>
            </a:r>
            <a:r>
              <a:rPr lang="en-GB" dirty="0" smtClean="0"/>
              <a:t> to maintain data storage. (Dis-</a:t>
            </a:r>
            <a:r>
              <a:rPr lang="en-GB" dirty="0" err="1" smtClean="0"/>
              <a:t>Adv</a:t>
            </a:r>
            <a:r>
              <a:rPr lang="en-GB" dirty="0" smtClean="0"/>
              <a:t>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The term </a:t>
            </a:r>
            <a:r>
              <a:rPr lang="en-GB" b="1" dirty="0" smtClean="0"/>
              <a:t>dynamic</a:t>
            </a:r>
            <a:r>
              <a:rPr lang="en-GB" dirty="0" smtClean="0"/>
              <a:t> refers to this tendency of the stored </a:t>
            </a:r>
            <a:r>
              <a:rPr lang="en-GB" u="sng" dirty="0" smtClean="0"/>
              <a:t>charge to leak away</a:t>
            </a:r>
            <a:r>
              <a:rPr lang="en-GB" dirty="0" smtClean="0"/>
              <a:t>, even with power continuously applied.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So with DRAMs, a </a:t>
            </a:r>
            <a:r>
              <a:rPr lang="en-GB" u="sng" dirty="0" smtClean="0"/>
              <a:t>charge refreshing circuitry</a:t>
            </a:r>
            <a:r>
              <a:rPr lang="en-GB" dirty="0" smtClean="0"/>
              <a:t> is required.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158-03C1-4B27-A80F-1E9AF5CA0E5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90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DRAM Cell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022"/>
            <a:ext cx="5890146" cy="4351338"/>
          </a:xfrm>
        </p:spPr>
        <p:txBody>
          <a:bodyPr/>
          <a:lstStyle/>
          <a:p>
            <a:pPr algn="just"/>
            <a:r>
              <a:rPr lang="en-GB" dirty="0" smtClean="0"/>
              <a:t>A </a:t>
            </a:r>
            <a:r>
              <a:rPr lang="en-GB" b="1" dirty="0" smtClean="0"/>
              <a:t>DRAM cell</a:t>
            </a:r>
            <a:r>
              <a:rPr lang="en-GB" dirty="0" smtClean="0"/>
              <a:t> is simply made up of a </a:t>
            </a:r>
            <a:r>
              <a:rPr lang="en-GB" u="sng" dirty="0" smtClean="0"/>
              <a:t>transistor and a storage capacitor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The </a:t>
            </a:r>
            <a:r>
              <a:rPr lang="en-GB" b="1" dirty="0" smtClean="0"/>
              <a:t>address line</a:t>
            </a:r>
            <a:r>
              <a:rPr lang="en-GB" dirty="0" smtClean="0"/>
              <a:t> is activated (ON) when the bit value from this </a:t>
            </a:r>
            <a:r>
              <a:rPr lang="en-GB" u="sng" dirty="0" smtClean="0"/>
              <a:t>cell is to be read or written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The </a:t>
            </a:r>
            <a:r>
              <a:rPr lang="en-GB" u="sng" dirty="0" smtClean="0"/>
              <a:t>transistor acts as a switch</a:t>
            </a:r>
            <a:r>
              <a:rPr lang="en-GB" dirty="0" smtClean="0"/>
              <a:t>, that is </a:t>
            </a:r>
            <a:r>
              <a:rPr lang="en-GB" u="sng" dirty="0" smtClean="0"/>
              <a:t>closed</a:t>
            </a:r>
            <a:r>
              <a:rPr lang="en-GB" dirty="0" smtClean="0"/>
              <a:t> (allowing current to flow) if a voltage is applied to the address line and </a:t>
            </a:r>
            <a:r>
              <a:rPr lang="en-GB" u="sng" dirty="0" smtClean="0"/>
              <a:t>open</a:t>
            </a:r>
            <a:r>
              <a:rPr lang="en-GB" dirty="0" smtClean="0"/>
              <a:t> (no current flows) if no voltage is present on the address line.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158-03C1-4B27-A80F-1E9AF5CA0E55}" type="slidenum">
              <a:rPr lang="en-GB" smtClean="0"/>
              <a:t>11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642" y="1539022"/>
            <a:ext cx="4310158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90241" y="3469521"/>
            <a:ext cx="254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DRAM cell, stores one bit</a:t>
            </a:r>
            <a:endParaRPr lang="en-GB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987018"/>
            <a:ext cx="868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‘Address line’ is ON, then transistor is ON, and connects the capacitor to the ‘Bit-line’ (B).</a:t>
            </a:r>
            <a:endParaRPr lang="en-GB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8815442" y="216368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(Base)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864824" y="5098843"/>
            <a:ext cx="115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(Data line)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0886575" y="3714691"/>
            <a:ext cx="1292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(Charged, 1</a:t>
            </a:r>
          </a:p>
          <a:p>
            <a:pPr algn="ctr"/>
            <a:r>
              <a:rPr lang="en-GB" dirty="0" smtClean="0"/>
              <a:t>or</a:t>
            </a:r>
          </a:p>
          <a:p>
            <a:pPr algn="ctr"/>
            <a:r>
              <a:rPr lang="en-GB" dirty="0" smtClean="0"/>
              <a:t>Discharged)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320694" y="3003531"/>
            <a:ext cx="113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(collector)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9926888" y="2978034"/>
            <a:ext cx="102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(emitter)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07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DRAM Read and Write Operation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2072"/>
            <a:ext cx="10612272" cy="5227091"/>
          </a:xfrm>
        </p:spPr>
        <p:txBody>
          <a:bodyPr>
            <a:normAutofit/>
          </a:bodyPr>
          <a:lstStyle/>
          <a:p>
            <a:r>
              <a:rPr lang="en-GB" dirty="0" smtClean="0"/>
              <a:t>For the </a:t>
            </a:r>
            <a:r>
              <a:rPr lang="en-GB" b="1" u="sng" dirty="0" smtClean="0"/>
              <a:t>write operation</a:t>
            </a:r>
            <a:r>
              <a:rPr lang="en-GB" b="1" dirty="0" smtClean="0"/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A voltage signal is applied to the bit-line (B); a high voltage represents 1, and a low voltage represents 0.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A signal is then applied to the address line, allowing a charge to be transferred to the capacitor.</a:t>
            </a:r>
          </a:p>
          <a:p>
            <a:pPr algn="just"/>
            <a:r>
              <a:rPr lang="en-GB" dirty="0" smtClean="0"/>
              <a:t>For the </a:t>
            </a:r>
            <a:r>
              <a:rPr lang="en-GB" b="1" u="sng" dirty="0" smtClean="0"/>
              <a:t>read operation</a:t>
            </a:r>
            <a:r>
              <a:rPr lang="en-GB" b="1" dirty="0" smtClean="0"/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When the address line is selected, the transistor turns on and the charge stored on the capacitor is fed out onto a bit-line.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The ‘sense amplifier’ compares the bit-line value to a reference value and determines if the cell contains a logic 1 or a logic 0.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The readout discharges the capacitor, whose value must be </a:t>
            </a:r>
            <a:r>
              <a:rPr lang="en-GB" u="sng" dirty="0" smtClean="0"/>
              <a:t>restored</a:t>
            </a:r>
            <a:r>
              <a:rPr lang="en-GB" dirty="0" smtClean="0"/>
              <a:t>.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158-03C1-4B27-A80F-1E9AF5CA0E55}" type="slidenum">
              <a:rPr lang="en-GB" smtClean="0"/>
              <a:t>12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320" y="43186"/>
            <a:ext cx="2106680" cy="212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Characteristics of ‘Static RAM’ (SRAM)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706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A </a:t>
            </a:r>
            <a:r>
              <a:rPr lang="en-GB" b="1" dirty="0" smtClean="0"/>
              <a:t>static RAM (SRAM)</a:t>
            </a:r>
            <a:r>
              <a:rPr lang="en-GB" dirty="0" smtClean="0"/>
              <a:t> is a digital device that stores the bits as </a:t>
            </a:r>
            <a:r>
              <a:rPr lang="en-GB" u="sng" dirty="0" smtClean="0"/>
              <a:t>ON/OFF switches</a:t>
            </a:r>
            <a:r>
              <a:rPr lang="en-GB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In a SRAM, binary values are stored using traditional </a:t>
            </a:r>
            <a:r>
              <a:rPr lang="en-GB" u="sng" dirty="0" smtClean="0"/>
              <a:t>flip-flop</a:t>
            </a:r>
            <a:r>
              <a:rPr lang="en-GB" dirty="0" smtClean="0"/>
              <a:t> logic-gate configurations (flip-flop is a sequential circuit that stores a bit).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A static RAM will hold its data as long as power is supplied to it, no charge will leak. (Advantage)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Therefore no charge refreshing circuitry is required in an SRAM.</a:t>
            </a:r>
          </a:p>
          <a:p>
            <a:pPr algn="just"/>
            <a:r>
              <a:rPr lang="en-GB" b="1" dirty="0" smtClean="0"/>
              <a:t>Note</a:t>
            </a:r>
            <a:r>
              <a:rPr lang="en-GB" dirty="0" smtClean="0"/>
              <a:t>: </a:t>
            </a:r>
            <a:r>
              <a:rPr lang="en-GB" u="sng" dirty="0" smtClean="0"/>
              <a:t>Flip-flop</a:t>
            </a:r>
            <a:r>
              <a:rPr lang="en-GB" dirty="0" smtClean="0"/>
              <a:t> is a </a:t>
            </a:r>
            <a:r>
              <a:rPr lang="en-GB" dirty="0" err="1" smtClean="0"/>
              <a:t>bistable</a:t>
            </a:r>
            <a:r>
              <a:rPr lang="en-GB" dirty="0" smtClean="0"/>
              <a:t> device, that exists in one of the two states, and in the absence of input, remains in that state, so a 1-bit memory.</a:t>
            </a:r>
          </a:p>
          <a:p>
            <a:pPr algn="just"/>
            <a:r>
              <a:rPr lang="en-GB" dirty="0" smtClean="0"/>
              <a:t>Flip-flop has two complemented outputs, generally labelled Q and Q.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158-03C1-4B27-A80F-1E9AF5CA0E55}" type="slidenum">
              <a:rPr lang="en-GB" smtClean="0"/>
              <a:t>13</a:t>
            </a:fld>
            <a:endParaRPr lang="en-GB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0770358" y="596293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20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SRAM Cell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72465"/>
            <a:ext cx="5821908" cy="5302108"/>
          </a:xfrm>
        </p:spPr>
        <p:txBody>
          <a:bodyPr>
            <a:normAutofit/>
          </a:bodyPr>
          <a:lstStyle/>
          <a:p>
            <a:pPr algn="just"/>
            <a:r>
              <a:rPr lang="en-GB" altLang="en-US" dirty="0" smtClean="0"/>
              <a:t>Transistors (T</a:t>
            </a:r>
            <a:r>
              <a:rPr lang="en-GB" altLang="en-US" baseline="-25000" dirty="0" smtClean="0"/>
              <a:t>1</a:t>
            </a:r>
            <a:r>
              <a:rPr lang="en-GB" altLang="en-US" dirty="0" smtClean="0"/>
              <a:t>, T</a:t>
            </a:r>
            <a:r>
              <a:rPr lang="en-GB" altLang="en-US" baseline="-25000" dirty="0" smtClean="0"/>
              <a:t>2</a:t>
            </a:r>
            <a:r>
              <a:rPr lang="en-GB" altLang="en-US" dirty="0" smtClean="0"/>
              <a:t>, T</a:t>
            </a:r>
            <a:r>
              <a:rPr lang="en-GB" altLang="en-US" baseline="-25000" dirty="0" smtClean="0"/>
              <a:t>3</a:t>
            </a:r>
            <a:r>
              <a:rPr lang="en-GB" altLang="en-US" dirty="0" smtClean="0"/>
              <a:t>, T</a:t>
            </a:r>
            <a:r>
              <a:rPr lang="en-GB" altLang="en-US" baseline="-25000" dirty="0" smtClean="0"/>
              <a:t>4</a:t>
            </a:r>
            <a:r>
              <a:rPr lang="en-GB" altLang="en-US" dirty="0" smtClean="0"/>
              <a:t>) arrangement gives two stable logic states.</a:t>
            </a:r>
          </a:p>
          <a:p>
            <a:r>
              <a:rPr lang="en-GB" altLang="en-US" dirty="0" smtClean="0"/>
              <a:t>Logic State 1</a:t>
            </a:r>
          </a:p>
          <a:p>
            <a:pPr lvl="1"/>
            <a:r>
              <a:rPr lang="en-GB" altLang="en-US" dirty="0" smtClean="0"/>
              <a:t>C</a:t>
            </a:r>
            <a:r>
              <a:rPr lang="en-GB" altLang="en-US" baseline="-20000" dirty="0" smtClean="0"/>
              <a:t>1</a:t>
            </a:r>
            <a:r>
              <a:rPr lang="en-GB" altLang="en-US" dirty="0" smtClean="0"/>
              <a:t> high, C</a:t>
            </a:r>
            <a:r>
              <a:rPr lang="en-GB" altLang="en-US" baseline="-20000" dirty="0" smtClean="0"/>
              <a:t>2</a:t>
            </a:r>
            <a:r>
              <a:rPr lang="en-GB" altLang="en-US" dirty="0" smtClean="0"/>
              <a:t> low</a:t>
            </a:r>
          </a:p>
          <a:p>
            <a:pPr lvl="1"/>
            <a:r>
              <a:rPr lang="en-GB" altLang="en-US" dirty="0" smtClean="0"/>
              <a:t>T</a:t>
            </a:r>
            <a:r>
              <a:rPr lang="en-GB" altLang="en-US" baseline="-25000" dirty="0" smtClean="0"/>
              <a:t>1</a:t>
            </a:r>
            <a:r>
              <a:rPr lang="en-GB" altLang="en-US" dirty="0" smtClean="0"/>
              <a:t> T</a:t>
            </a:r>
            <a:r>
              <a:rPr lang="en-GB" altLang="en-US" baseline="-25000" dirty="0" smtClean="0"/>
              <a:t>4</a:t>
            </a:r>
            <a:r>
              <a:rPr lang="en-GB" altLang="en-US" dirty="0" smtClean="0"/>
              <a:t> off, T</a:t>
            </a:r>
            <a:r>
              <a:rPr lang="en-GB" altLang="en-US" baseline="-25000" dirty="0" smtClean="0"/>
              <a:t>2</a:t>
            </a:r>
            <a:r>
              <a:rPr lang="en-GB" altLang="en-US" dirty="0" smtClean="0"/>
              <a:t> T</a:t>
            </a:r>
            <a:r>
              <a:rPr lang="en-GB" altLang="en-US" baseline="-25000" dirty="0" smtClean="0"/>
              <a:t>3 </a:t>
            </a:r>
            <a:r>
              <a:rPr lang="en-GB" altLang="en-US" dirty="0" smtClean="0"/>
              <a:t>on</a:t>
            </a:r>
          </a:p>
          <a:p>
            <a:r>
              <a:rPr lang="en-GB" altLang="en-US" dirty="0" smtClean="0"/>
              <a:t>Logic State 0</a:t>
            </a:r>
          </a:p>
          <a:p>
            <a:pPr lvl="1"/>
            <a:r>
              <a:rPr lang="en-GB" altLang="en-US" dirty="0" smtClean="0"/>
              <a:t>C</a:t>
            </a:r>
            <a:r>
              <a:rPr lang="en-GB" altLang="en-US" baseline="-20000" dirty="0" smtClean="0"/>
              <a:t>2</a:t>
            </a:r>
            <a:r>
              <a:rPr lang="en-GB" altLang="en-US" dirty="0" smtClean="0"/>
              <a:t> high, C</a:t>
            </a:r>
            <a:r>
              <a:rPr lang="en-GB" altLang="en-US" baseline="-25000" dirty="0" smtClean="0"/>
              <a:t>1</a:t>
            </a:r>
            <a:r>
              <a:rPr lang="en-GB" altLang="en-US" dirty="0" smtClean="0"/>
              <a:t> low</a:t>
            </a:r>
          </a:p>
          <a:p>
            <a:pPr lvl="1"/>
            <a:r>
              <a:rPr lang="en-GB" altLang="en-US" dirty="0" smtClean="0"/>
              <a:t>T</a:t>
            </a:r>
            <a:r>
              <a:rPr lang="en-GB" altLang="en-US" baseline="-25000" dirty="0" smtClean="0"/>
              <a:t>2</a:t>
            </a:r>
            <a:r>
              <a:rPr lang="en-GB" altLang="en-US" dirty="0" smtClean="0"/>
              <a:t> T</a:t>
            </a:r>
            <a:r>
              <a:rPr lang="en-GB" altLang="en-US" baseline="-25000" dirty="0" smtClean="0"/>
              <a:t>3</a:t>
            </a:r>
            <a:r>
              <a:rPr lang="en-GB" altLang="en-US" dirty="0" smtClean="0"/>
              <a:t> off, T</a:t>
            </a:r>
            <a:r>
              <a:rPr lang="en-GB" altLang="en-US" baseline="-25000" dirty="0" smtClean="0"/>
              <a:t>1</a:t>
            </a:r>
            <a:r>
              <a:rPr lang="en-GB" altLang="en-US" dirty="0" smtClean="0"/>
              <a:t> T</a:t>
            </a:r>
            <a:r>
              <a:rPr lang="en-GB" altLang="en-US" baseline="-25000" dirty="0" smtClean="0"/>
              <a:t>4 </a:t>
            </a:r>
            <a:r>
              <a:rPr lang="en-GB" altLang="en-US" dirty="0" smtClean="0"/>
              <a:t>on</a:t>
            </a:r>
          </a:p>
          <a:p>
            <a:r>
              <a:rPr lang="en-GB" altLang="en-US" dirty="0" smtClean="0"/>
              <a:t>‘Address line’ controls transistors T</a:t>
            </a:r>
            <a:r>
              <a:rPr lang="en-GB" altLang="en-US" baseline="-25000" dirty="0" smtClean="0"/>
              <a:t>5</a:t>
            </a:r>
            <a:r>
              <a:rPr lang="en-GB" altLang="en-US" dirty="0" smtClean="0"/>
              <a:t> and T</a:t>
            </a:r>
            <a:r>
              <a:rPr lang="en-GB" altLang="en-US" baseline="-25000" dirty="0" smtClean="0"/>
              <a:t>6</a:t>
            </a:r>
            <a:r>
              <a:rPr lang="en-GB" altLang="en-US" dirty="0" smtClean="0"/>
              <a:t> which act as ‘switch’.</a:t>
            </a:r>
          </a:p>
          <a:p>
            <a:r>
              <a:rPr lang="en-GB" altLang="en-US" dirty="0" smtClean="0"/>
              <a:t>T</a:t>
            </a:r>
            <a:r>
              <a:rPr lang="en-GB" altLang="en-US" baseline="-25000" dirty="0" smtClean="0"/>
              <a:t>5</a:t>
            </a:r>
            <a:r>
              <a:rPr lang="en-GB" altLang="en-US" dirty="0" smtClean="0"/>
              <a:t> &amp; T</a:t>
            </a:r>
            <a:r>
              <a:rPr lang="en-GB" altLang="en-US" baseline="-25000" dirty="0" smtClean="0"/>
              <a:t>6</a:t>
            </a:r>
            <a:r>
              <a:rPr lang="en-GB" altLang="en-US" dirty="0" smtClean="0"/>
              <a:t> allow read or write operation.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158-03C1-4B27-A80F-1E9AF5CA0E55}" type="slidenum">
              <a:rPr lang="en-GB" smtClean="0"/>
              <a:t>14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107" y="1419366"/>
            <a:ext cx="5086590" cy="49369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31927" y="2934269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= High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478973" y="216665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ON =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304060" y="440647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= 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0304060" y="216665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= OFF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421264" y="440647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OFF =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089832" y="3590226"/>
            <a:ext cx="94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(Switch)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0412452" y="3566272"/>
            <a:ext cx="94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(Switch)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587348" y="2931631"/>
            <a:ext cx="78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Low = 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512038" y="1874454"/>
            <a:ext cx="136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Logic State 1</a:t>
            </a:r>
            <a:endParaRPr lang="en-GB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6334892" y="1096999"/>
            <a:ext cx="573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(Both states are </a:t>
            </a:r>
            <a:r>
              <a:rPr lang="en-GB" u="sng" dirty="0" smtClean="0"/>
              <a:t>stable</a:t>
            </a:r>
            <a:r>
              <a:rPr lang="en-GB" dirty="0" smtClean="0"/>
              <a:t> as long as the ‘dc voltage’ is applied)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576957" y="6314997"/>
            <a:ext cx="523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SRAM Advantage</a:t>
            </a:r>
            <a:r>
              <a:rPr lang="en-GB" dirty="0" smtClean="0"/>
              <a:t>: No refresh is needed to retain data.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0208525" y="477672"/>
            <a:ext cx="5693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Skip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20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SRAM Read and Write Operation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2945"/>
            <a:ext cx="10515600" cy="4351338"/>
          </a:xfrm>
        </p:spPr>
        <p:txBody>
          <a:bodyPr/>
          <a:lstStyle/>
          <a:p>
            <a:pPr algn="just"/>
            <a:r>
              <a:rPr lang="en-GB" dirty="0" smtClean="0"/>
              <a:t>For the </a:t>
            </a:r>
            <a:r>
              <a:rPr lang="en-GB" b="1" u="sng" dirty="0" smtClean="0"/>
              <a:t>write operation</a:t>
            </a:r>
            <a:r>
              <a:rPr lang="en-GB" b="1" dirty="0" smtClean="0"/>
              <a:t>,</a:t>
            </a:r>
            <a:r>
              <a:rPr lang="en-GB" dirty="0" smtClean="0"/>
              <a:t> the desired bit value is applied to line B, while its compliment is applied to line B. </a:t>
            </a:r>
            <a:r>
              <a:rPr lang="en-GB" u="sng" dirty="0" smtClean="0"/>
              <a:t>Address line</a:t>
            </a:r>
            <a:r>
              <a:rPr lang="en-GB" dirty="0" smtClean="0"/>
              <a:t> is then selected.</a:t>
            </a:r>
          </a:p>
          <a:p>
            <a:pPr algn="just"/>
            <a:r>
              <a:rPr lang="en-GB" dirty="0" smtClean="0"/>
              <a:t>This forces the four transistors </a:t>
            </a:r>
            <a:r>
              <a:rPr lang="en-GB" altLang="en-US" dirty="0" smtClean="0"/>
              <a:t>(T</a:t>
            </a:r>
            <a:r>
              <a:rPr lang="en-GB" altLang="en-US" baseline="-25000" dirty="0" smtClean="0"/>
              <a:t>1</a:t>
            </a:r>
            <a:r>
              <a:rPr lang="en-GB" altLang="en-US" dirty="0" smtClean="0"/>
              <a:t>, T</a:t>
            </a:r>
            <a:r>
              <a:rPr lang="en-GB" altLang="en-US" baseline="-25000" dirty="0" smtClean="0"/>
              <a:t>2</a:t>
            </a:r>
            <a:r>
              <a:rPr lang="en-GB" altLang="en-US" dirty="0" smtClean="0"/>
              <a:t>, T</a:t>
            </a:r>
            <a:r>
              <a:rPr lang="en-GB" altLang="en-US" baseline="-25000" dirty="0" smtClean="0"/>
              <a:t>3</a:t>
            </a:r>
            <a:r>
              <a:rPr lang="en-GB" altLang="en-US" dirty="0" smtClean="0"/>
              <a:t>, T</a:t>
            </a:r>
            <a:r>
              <a:rPr lang="en-GB" altLang="en-US" baseline="-25000" dirty="0" smtClean="0"/>
              <a:t>4</a:t>
            </a:r>
            <a:r>
              <a:rPr lang="en-GB" altLang="en-US" dirty="0" smtClean="0"/>
              <a:t>) into the proper state. (1)</a:t>
            </a:r>
          </a:p>
          <a:p>
            <a:pPr algn="just"/>
            <a:r>
              <a:rPr lang="en-GB" dirty="0" smtClean="0"/>
              <a:t>For a </a:t>
            </a:r>
            <a:r>
              <a:rPr lang="en-GB" b="1" u="sng" dirty="0" smtClean="0"/>
              <a:t>read operation</a:t>
            </a:r>
            <a:r>
              <a:rPr lang="en-GB" b="1" dirty="0" smtClean="0"/>
              <a:t>, </a:t>
            </a:r>
            <a:r>
              <a:rPr lang="en-GB" dirty="0" smtClean="0"/>
              <a:t>the bit value is read from line B. Provide </a:t>
            </a:r>
            <a:r>
              <a:rPr lang="en-GB" u="sng" dirty="0" err="1" smtClean="0"/>
              <a:t>Adress</a:t>
            </a:r>
            <a:r>
              <a:rPr lang="en-GB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158-03C1-4B27-A80F-1E9AF5CA0E55}" type="slidenum">
              <a:rPr lang="en-GB" smtClean="0"/>
              <a:t>15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5" y="3438588"/>
            <a:ext cx="3382370" cy="3282887"/>
          </a:xfrm>
          <a:prstGeom prst="rect">
            <a:avLst/>
          </a:prstGeom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6676030" y="199143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63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SRAM versus DRAM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158-03C1-4B27-A80F-1E9AF5CA0E55}" type="slidenum">
              <a:rPr lang="en-GB" smtClean="0"/>
              <a:t>16</a:t>
            </a:fld>
            <a:endParaRPr lang="en-GB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013676"/>
              </p:ext>
            </p:extLst>
          </p:nvPr>
        </p:nvGraphicFramePr>
        <p:xfrm>
          <a:off x="838200" y="1341279"/>
          <a:ext cx="10515600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Dynamic RAM</a:t>
                      </a:r>
                      <a:r>
                        <a:rPr lang="en-GB" sz="2400" baseline="0" dirty="0" smtClean="0"/>
                        <a:t> (DRAM)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Static RAM (SRAM)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GB" sz="2000" dirty="0" smtClean="0"/>
                        <a:t>A</a:t>
                      </a:r>
                      <a:r>
                        <a:rPr lang="en-GB" sz="2000" baseline="0" dirty="0" smtClean="0"/>
                        <a:t> DRAM is a volatile-memory.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GB" sz="2000" dirty="0" smtClean="0"/>
                        <a:t>An</a:t>
                      </a:r>
                      <a:r>
                        <a:rPr lang="en-GB" sz="2000" baseline="0" dirty="0" smtClean="0"/>
                        <a:t> SRAM is a volatile-memory.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 startAt="2"/>
                      </a:pPr>
                      <a:r>
                        <a:rPr lang="en-GB" sz="2000" dirty="0" smtClean="0"/>
                        <a:t>Memory cell is simpler to build and smaller.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 startAt="2"/>
                      </a:pPr>
                      <a:r>
                        <a:rPr lang="en-GB" sz="2000" dirty="0" smtClean="0"/>
                        <a:t>Memory cell</a:t>
                      </a:r>
                      <a:r>
                        <a:rPr lang="en-GB" sz="2000" baseline="0" dirty="0" smtClean="0"/>
                        <a:t> is more complex in construction.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 startAt="3"/>
                      </a:pPr>
                      <a:r>
                        <a:rPr lang="en-GB" sz="2000" dirty="0" smtClean="0"/>
                        <a:t>Smaller </a:t>
                      </a:r>
                      <a:r>
                        <a:rPr lang="en-GB" sz="2000" b="1" dirty="0" smtClean="0"/>
                        <a:t>DRAM</a:t>
                      </a:r>
                      <a:r>
                        <a:rPr lang="en-GB" sz="2000" dirty="0" smtClean="0"/>
                        <a:t> cell means </a:t>
                      </a:r>
                      <a:r>
                        <a:rPr lang="en-GB" sz="2000" b="1" dirty="0" smtClean="0"/>
                        <a:t>more cells per unit area and dense memory.</a:t>
                      </a:r>
                      <a:r>
                        <a:rPr lang="en-GB" sz="2000" dirty="0" smtClean="0"/>
                        <a:t> (more </a:t>
                      </a:r>
                      <a:r>
                        <a:rPr lang="en-GB" sz="2000" dirty="0" err="1" smtClean="0"/>
                        <a:t>Kbs</a:t>
                      </a:r>
                      <a:r>
                        <a:rPr lang="en-GB" sz="2000" baseline="0" dirty="0" smtClean="0"/>
                        <a:t> stored / unit area)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 startAt="3"/>
                      </a:pPr>
                      <a:r>
                        <a:rPr lang="en-GB" sz="2000" dirty="0" smtClean="0"/>
                        <a:t>A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b="1" baseline="0" dirty="0" smtClean="0"/>
                        <a:t>SRAM</a:t>
                      </a:r>
                      <a:r>
                        <a:rPr lang="en-GB" sz="2000" baseline="0" dirty="0" smtClean="0"/>
                        <a:t> cell has larger per bit area, so </a:t>
                      </a:r>
                      <a:r>
                        <a:rPr lang="en-GB" sz="2000" b="1" baseline="0" dirty="0" smtClean="0"/>
                        <a:t>memory capacity is small.</a:t>
                      </a:r>
                      <a:r>
                        <a:rPr lang="en-GB" sz="2000" baseline="0" dirty="0" smtClean="0"/>
                        <a:t> (less </a:t>
                      </a:r>
                      <a:r>
                        <a:rPr lang="en-GB" sz="2000" baseline="0" dirty="0" err="1" smtClean="0"/>
                        <a:t>Kbs</a:t>
                      </a:r>
                      <a:r>
                        <a:rPr lang="en-GB" sz="2000" baseline="0" dirty="0" smtClean="0"/>
                        <a:t> stored / unit area)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 startAt="4"/>
                      </a:pPr>
                      <a:r>
                        <a:rPr lang="en-GB" sz="2000" dirty="0" smtClean="0"/>
                        <a:t>DRAM requires the supporting</a:t>
                      </a:r>
                      <a:r>
                        <a:rPr lang="en-GB" sz="2000" baseline="0" dirty="0" smtClean="0"/>
                        <a:t> ‘refresh circuitry’ due to charge leak.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 startAt="4"/>
                      </a:pPr>
                      <a:r>
                        <a:rPr lang="en-GB" sz="2000" dirty="0" smtClean="0"/>
                        <a:t>SRAM does not require the ‘refresh circuitry’,</a:t>
                      </a:r>
                      <a:r>
                        <a:rPr lang="en-GB" sz="2000" baseline="0" dirty="0" smtClean="0"/>
                        <a:t> no charge leaks away.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 startAt="5"/>
                      </a:pPr>
                      <a:r>
                        <a:rPr lang="en-GB" sz="2000" b="1" dirty="0" smtClean="0"/>
                        <a:t>DRAM</a:t>
                      </a:r>
                      <a:r>
                        <a:rPr lang="en-GB" sz="2000" dirty="0" smtClean="0"/>
                        <a:t> memory is </a:t>
                      </a:r>
                      <a:r>
                        <a:rPr lang="en-GB" sz="2000" b="1" dirty="0" smtClean="0"/>
                        <a:t>less expensive per bit</a:t>
                      </a:r>
                      <a:r>
                        <a:rPr lang="en-GB" sz="2000" b="1" baseline="0" dirty="0" smtClean="0"/>
                        <a:t> cost.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 startAt="5"/>
                      </a:pPr>
                      <a:r>
                        <a:rPr lang="en-GB" sz="2000" b="1" dirty="0" smtClean="0"/>
                        <a:t>SRAM</a:t>
                      </a:r>
                      <a:r>
                        <a:rPr lang="en-GB" sz="2000" dirty="0" smtClean="0"/>
                        <a:t> memory is </a:t>
                      </a:r>
                      <a:r>
                        <a:rPr lang="en-GB" sz="2000" b="1" dirty="0" smtClean="0"/>
                        <a:t>more expensive</a:t>
                      </a:r>
                      <a:r>
                        <a:rPr lang="en-GB" sz="2000" b="1" baseline="0" dirty="0" smtClean="0"/>
                        <a:t> per bit.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 startAt="6"/>
                      </a:pPr>
                      <a:r>
                        <a:rPr lang="en-GB" sz="2000" b="1" dirty="0" smtClean="0"/>
                        <a:t>DRAM</a:t>
                      </a:r>
                      <a:r>
                        <a:rPr lang="en-GB" sz="2000" dirty="0" smtClean="0"/>
                        <a:t> is used for large memory requirements, e.g.</a:t>
                      </a:r>
                      <a:r>
                        <a:rPr lang="en-GB" sz="2000" baseline="0" dirty="0" smtClean="0"/>
                        <a:t> main memory (</a:t>
                      </a:r>
                      <a:r>
                        <a:rPr lang="en-GB" sz="2000" b="1" baseline="0" dirty="0" smtClean="0"/>
                        <a:t>RAM</a:t>
                      </a:r>
                      <a:r>
                        <a:rPr lang="en-GB" sz="2000" baseline="0" dirty="0" smtClean="0"/>
                        <a:t>), and </a:t>
                      </a:r>
                      <a:r>
                        <a:rPr lang="en-GB" sz="2000" b="1" baseline="0" dirty="0" smtClean="0"/>
                        <a:t>is slower to access.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 startAt="6"/>
                      </a:pPr>
                      <a:r>
                        <a:rPr lang="en-GB" sz="2000" b="1" dirty="0" smtClean="0"/>
                        <a:t>SRAM memory</a:t>
                      </a:r>
                      <a:r>
                        <a:rPr lang="en-GB" sz="2000" b="1" baseline="0" dirty="0" smtClean="0"/>
                        <a:t> is faster to access</a:t>
                      </a:r>
                      <a:r>
                        <a:rPr lang="en-GB" sz="2000" baseline="0" dirty="0" smtClean="0"/>
                        <a:t> and thus is used as ‘</a:t>
                      </a:r>
                      <a:r>
                        <a:rPr lang="en-GB" sz="2000" b="1" baseline="0" dirty="0" smtClean="0"/>
                        <a:t>Cache</a:t>
                      </a:r>
                      <a:r>
                        <a:rPr lang="en-GB" sz="2000" baseline="0" dirty="0" smtClean="0"/>
                        <a:t> memory’.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 startAt="7"/>
                      </a:pPr>
                      <a:r>
                        <a:rPr lang="en-GB" sz="2000" b="1" dirty="0" smtClean="0"/>
                        <a:t>DRAM</a:t>
                      </a:r>
                      <a:r>
                        <a:rPr lang="en-GB" sz="2000" dirty="0" smtClean="0"/>
                        <a:t> is an ‘</a:t>
                      </a:r>
                      <a:r>
                        <a:rPr lang="en-GB" sz="2000" b="1" dirty="0" err="1" smtClean="0"/>
                        <a:t>analog</a:t>
                      </a:r>
                      <a:r>
                        <a:rPr lang="en-GB" sz="2000" b="1" baseline="0" dirty="0" smtClean="0"/>
                        <a:t> memory</a:t>
                      </a:r>
                      <a:r>
                        <a:rPr lang="en-GB" sz="2000" baseline="0" dirty="0" smtClean="0"/>
                        <a:t>’, a ‘capacitor’ can store any charge value, a threshold determines stored 1 or 0.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 startAt="7"/>
                      </a:pPr>
                      <a:r>
                        <a:rPr lang="en-GB" sz="2000" b="1" dirty="0" smtClean="0"/>
                        <a:t>SRAM</a:t>
                      </a:r>
                      <a:r>
                        <a:rPr lang="en-GB" sz="2000" dirty="0" smtClean="0"/>
                        <a:t> is a ‘</a:t>
                      </a:r>
                      <a:r>
                        <a:rPr lang="en-GB" sz="2000" b="1" dirty="0" smtClean="0"/>
                        <a:t>digital device</a:t>
                      </a:r>
                      <a:r>
                        <a:rPr lang="en-GB" sz="2000" dirty="0" smtClean="0"/>
                        <a:t>’, that uses</a:t>
                      </a:r>
                      <a:r>
                        <a:rPr lang="en-GB" sz="2000" baseline="0" dirty="0" smtClean="0"/>
                        <a:t> flip-flops as ‘switch’ to store binary 1 or 0.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39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Characteristics of Read-Only Memory (ROM)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900"/>
            <a:ext cx="10515600" cy="5343099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A </a:t>
            </a:r>
            <a:r>
              <a:rPr lang="en-GB" b="1" dirty="0" smtClean="0"/>
              <a:t>read-only memory (ROM)</a:t>
            </a:r>
            <a:r>
              <a:rPr lang="en-GB" dirty="0" smtClean="0"/>
              <a:t> contains a </a:t>
            </a:r>
            <a:r>
              <a:rPr lang="en-GB" u="sng" dirty="0" smtClean="0"/>
              <a:t>permanent pattern of data </a:t>
            </a:r>
            <a:r>
              <a:rPr lang="en-GB" dirty="0" smtClean="0"/>
              <a:t>that can not be changed.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A </a:t>
            </a:r>
            <a:r>
              <a:rPr lang="en-GB" u="sng" dirty="0" smtClean="0"/>
              <a:t>ROM is non-volatile</a:t>
            </a:r>
            <a:r>
              <a:rPr lang="en-GB" dirty="0" smtClean="0"/>
              <a:t>; that is, no power source is required to maintain the bit values in memory.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While it is possible to </a:t>
            </a:r>
            <a:r>
              <a:rPr lang="en-GB" u="sng" dirty="0" smtClean="0"/>
              <a:t>only read a ROM</a:t>
            </a:r>
            <a:r>
              <a:rPr lang="en-GB" dirty="0" smtClean="0"/>
              <a:t>, it is not possible to write new data into it.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Other potential </a:t>
            </a:r>
            <a:r>
              <a:rPr lang="en-GB" b="1" u="sng" dirty="0" smtClean="0"/>
              <a:t>applications of ROM</a:t>
            </a:r>
            <a:r>
              <a:rPr lang="en-GB" dirty="0" smtClean="0"/>
              <a:t> include: library subroutines (for frequently wanted functions), system programs (BIOS), and function tables, all of them reside in ROM.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The advantage of ROM is that the data or program is permanently in main-memory and need never be loaded from a secondary storage device.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158-03C1-4B27-A80F-1E9AF5CA0E5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1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GB" dirty="0" smtClean="0"/>
              <a:t>rogrammable ROM (PROM)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In a ROM, the data is actually wired into the chip as part of the fabrication process (written during manufacture, fabricating/masking)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The </a:t>
            </a:r>
            <a:r>
              <a:rPr lang="en-GB" b="1" dirty="0" smtClean="0"/>
              <a:t>programmable ROM (PROM)</a:t>
            </a:r>
            <a:r>
              <a:rPr lang="en-GB" dirty="0" smtClean="0"/>
              <a:t> is </a:t>
            </a:r>
            <a:r>
              <a:rPr lang="en-GB" b="1" dirty="0" smtClean="0"/>
              <a:t>non-volatile</a:t>
            </a:r>
            <a:r>
              <a:rPr lang="en-GB" dirty="0" smtClean="0"/>
              <a:t> and is written into / programmable only </a:t>
            </a:r>
            <a:r>
              <a:rPr lang="en-GB" b="1" dirty="0" smtClean="0"/>
              <a:t>once.</a:t>
            </a:r>
          </a:p>
          <a:p>
            <a:pPr algn="just"/>
            <a:endParaRPr lang="en-GB" b="1" dirty="0" smtClean="0"/>
          </a:p>
          <a:p>
            <a:pPr algn="just"/>
            <a:r>
              <a:rPr lang="en-GB" dirty="0" smtClean="0"/>
              <a:t>Special equipment is required for the writing or “programming” process. (called photolithography)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158-03C1-4B27-A80F-1E9AF5CA0E5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19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ROM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958"/>
            <a:ext cx="10515600" cy="5247517"/>
          </a:xfrm>
        </p:spPr>
        <p:txBody>
          <a:bodyPr>
            <a:normAutofit/>
          </a:bodyPr>
          <a:lstStyle/>
          <a:p>
            <a:pPr algn="just"/>
            <a:r>
              <a:rPr lang="en-GB" b="1" dirty="0" smtClean="0"/>
              <a:t>Read-mostly memory</a:t>
            </a:r>
            <a:r>
              <a:rPr lang="en-GB" dirty="0" smtClean="0"/>
              <a:t>, which is useful for applications in which read operations are far more frequent than write operations but for which non-volatile storage is required.</a:t>
            </a:r>
          </a:p>
          <a:p>
            <a:pPr algn="just"/>
            <a:r>
              <a:rPr lang="en-GB" dirty="0" smtClean="0"/>
              <a:t>There are three common forms of read-mostly memory:</a:t>
            </a:r>
          </a:p>
          <a:p>
            <a:pPr marL="514350" indent="-514350" algn="just">
              <a:buAutoNum type="arabicParenR"/>
            </a:pPr>
            <a:r>
              <a:rPr lang="en-GB" dirty="0" smtClean="0"/>
              <a:t>EPROM	2) EEPROM	3) Flash memory.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dirty="0" smtClean="0"/>
              <a:t>Erasable programmable read-only memory (EPROM): </a:t>
            </a:r>
            <a:r>
              <a:rPr lang="en-GB" dirty="0" smtClean="0"/>
              <a:t>is erased by UV. But all the storage cells must be erased to the same initial state.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dirty="0" smtClean="0"/>
              <a:t>Electrically erasable programmable read-only memory (EEPROM): </a:t>
            </a:r>
            <a:r>
              <a:rPr lang="en-GB" dirty="0" smtClean="0"/>
              <a:t>take much longer to write than read, can be written without erasing prior contents</a:t>
            </a:r>
            <a:r>
              <a:rPr lang="en-GB" smtClean="0"/>
              <a:t>. </a:t>
            </a:r>
            <a:endParaRPr lang="en-GB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GB" b="1" dirty="0" smtClean="0"/>
              <a:t>Flash memory: </a:t>
            </a:r>
            <a:r>
              <a:rPr lang="en-GB" dirty="0" smtClean="0"/>
              <a:t>provides flexibility to erase whole memory in blocks</a:t>
            </a:r>
            <a:r>
              <a:rPr lang="en-GB" sz="2600" dirty="0" smtClean="0"/>
              <a:t>.</a:t>
            </a:r>
            <a:endParaRPr lang="en-GB" sz="2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158-03C1-4B27-A80F-1E9AF5CA0E5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11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 to Cover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34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Semiconductor Main Memory</a:t>
            </a:r>
          </a:p>
          <a:p>
            <a:r>
              <a:rPr lang="en-GB" dirty="0" smtClean="0"/>
              <a:t>Organization</a:t>
            </a:r>
          </a:p>
          <a:p>
            <a:r>
              <a:rPr lang="en-GB" dirty="0" smtClean="0"/>
              <a:t>DRAM and SRAM</a:t>
            </a:r>
          </a:p>
          <a:p>
            <a:r>
              <a:rPr lang="en-GB" dirty="0" smtClean="0"/>
              <a:t>Types of ROM</a:t>
            </a:r>
          </a:p>
          <a:p>
            <a:endParaRPr lang="en-GB" dirty="0"/>
          </a:p>
          <a:p>
            <a:pPr algn="just"/>
            <a:r>
              <a:rPr lang="en-GB" u="sng" dirty="0"/>
              <a:t>Main memory</a:t>
            </a:r>
            <a:r>
              <a:rPr lang="en-GB" dirty="0"/>
              <a:t> is the internal memory, and each location in main memory has a unique address</a:t>
            </a:r>
            <a:r>
              <a:rPr lang="en-GB" dirty="0" smtClean="0"/>
              <a:t>.</a:t>
            </a:r>
          </a:p>
          <a:p>
            <a:pPr algn="just"/>
            <a:r>
              <a:rPr lang="en-GB" dirty="0"/>
              <a:t>More processes can be maintained in </a:t>
            </a:r>
            <a:r>
              <a:rPr lang="en-GB" b="1" dirty="0"/>
              <a:t>Main </a:t>
            </a:r>
            <a:r>
              <a:rPr lang="en-GB" b="1" dirty="0" smtClean="0"/>
              <a:t>Memory </a:t>
            </a:r>
            <a:r>
              <a:rPr lang="en-GB" dirty="0" smtClean="0"/>
              <a:t>which </a:t>
            </a:r>
            <a:r>
              <a:rPr lang="en-GB" dirty="0"/>
              <a:t>increases effective use of CPU.</a:t>
            </a:r>
          </a:p>
          <a:p>
            <a:pPr algn="just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158-03C1-4B27-A80F-1E9AF5CA0E5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60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Preparatory Questions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476784" cy="320885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158-03C1-4B27-A80F-1E9AF5CA0E55}" type="slidenum">
              <a:rPr lang="en-GB" smtClean="0"/>
              <a:t>20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071029" y="2197383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(Slide-04)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22173" y="2831585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(Slide-10 &amp; 13)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9738" y="3496234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(Slide-16)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2455" y="3838853"/>
            <a:ext cx="186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(Slide-16, Point-7)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417526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(Slide-17)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44655" y="4530214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(Slide-19)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5679" y="2462253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(Slide-09)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76592" y="566241"/>
            <a:ext cx="334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(Chapter 5)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625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5.1 Semiconductor Main Memory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earlier computers, the most common form of                         random-access storage for computer main-memory employed an </a:t>
            </a:r>
            <a:r>
              <a:rPr lang="en-GB" u="sng" dirty="0" smtClean="0"/>
              <a:t>array of doughnut-shaped ferromagnetic loops</a:t>
            </a:r>
            <a:r>
              <a:rPr lang="en-GB" dirty="0" smtClean="0"/>
              <a:t> referred to as </a:t>
            </a:r>
            <a:r>
              <a:rPr lang="en-GB" b="1" dirty="0" smtClean="0"/>
              <a:t>cores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Hence, main-memory is often referred to as </a:t>
            </a:r>
            <a:r>
              <a:rPr lang="en-GB" b="1" dirty="0" smtClean="0"/>
              <a:t>core</a:t>
            </a:r>
            <a:r>
              <a:rPr lang="en-GB" dirty="0" smtClean="0"/>
              <a:t>, even to this day.</a:t>
            </a:r>
          </a:p>
          <a:p>
            <a:pPr algn="just"/>
            <a:r>
              <a:rPr lang="en-GB" dirty="0" smtClean="0"/>
              <a:t>However, the advent of, and advantages of, </a:t>
            </a:r>
            <a:r>
              <a:rPr lang="en-GB" b="1" dirty="0" smtClean="0"/>
              <a:t>microelectronics</a:t>
            </a:r>
            <a:r>
              <a:rPr lang="en-GB" dirty="0" smtClean="0"/>
              <a:t> has long ended the days of magnetic core memory.</a:t>
            </a:r>
          </a:p>
          <a:p>
            <a:pPr algn="just"/>
            <a:r>
              <a:rPr lang="en-GB" dirty="0" smtClean="0"/>
              <a:t>Today, the use of </a:t>
            </a:r>
            <a:r>
              <a:rPr lang="en-GB" b="1" dirty="0" smtClean="0"/>
              <a:t>semiconductor</a:t>
            </a:r>
            <a:r>
              <a:rPr lang="en-GB" dirty="0" smtClean="0"/>
              <a:t> </a:t>
            </a:r>
            <a:r>
              <a:rPr lang="en-GB" b="1" dirty="0" smtClean="0"/>
              <a:t>chips</a:t>
            </a:r>
            <a:r>
              <a:rPr lang="en-GB" dirty="0" smtClean="0"/>
              <a:t> for main-memory is almost universal.</a:t>
            </a:r>
          </a:p>
          <a:p>
            <a:pPr algn="just"/>
            <a:r>
              <a:rPr lang="en-GB" dirty="0" smtClean="0"/>
              <a:t>Key aspects of this technology are explored in this section.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158-03C1-4B27-A80F-1E9AF5CA0E55}" type="slidenum">
              <a:rPr lang="en-GB" smtClean="0"/>
              <a:t>3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602" y="0"/>
            <a:ext cx="2311021" cy="231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4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Main-Memory ‘Organization’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u="sng" dirty="0" smtClean="0"/>
              <a:t>basic element</a:t>
            </a:r>
            <a:r>
              <a:rPr lang="en-GB" dirty="0" smtClean="0"/>
              <a:t> of a </a:t>
            </a:r>
            <a:r>
              <a:rPr lang="en-GB" b="1" dirty="0" smtClean="0"/>
              <a:t>semiconductor memory</a:t>
            </a:r>
            <a:r>
              <a:rPr lang="en-GB" dirty="0" smtClean="0"/>
              <a:t> is the </a:t>
            </a:r>
            <a:r>
              <a:rPr lang="en-GB" b="1" dirty="0" smtClean="0"/>
              <a:t>memory cell</a:t>
            </a:r>
            <a:r>
              <a:rPr lang="en-GB" dirty="0" smtClean="0"/>
              <a:t>.</a:t>
            </a:r>
          </a:p>
          <a:p>
            <a:r>
              <a:rPr lang="en-GB" dirty="0" smtClean="0"/>
              <a:t>All ‘semiconductor memory cells’ share the </a:t>
            </a:r>
            <a:r>
              <a:rPr lang="en-GB" b="1" u="sng" dirty="0" smtClean="0"/>
              <a:t>properties</a:t>
            </a:r>
            <a:r>
              <a:rPr lang="en-GB" dirty="0" smtClean="0"/>
              <a:t> listed below: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They exhibit two stable (or </a:t>
            </a:r>
            <a:r>
              <a:rPr lang="en-GB" dirty="0" err="1" smtClean="0"/>
              <a:t>semistable</a:t>
            </a:r>
            <a:r>
              <a:rPr lang="en-GB" dirty="0" smtClean="0"/>
              <a:t>) states, which can be used to represent binary 1 and 0. (</a:t>
            </a:r>
            <a:r>
              <a:rPr lang="en-GB" dirty="0" err="1" smtClean="0"/>
              <a:t>Semistable</a:t>
            </a:r>
            <a:r>
              <a:rPr lang="en-GB" dirty="0" smtClean="0"/>
              <a:t> state = memory needs to be refreshed to keep its state).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They are capable of being </a:t>
            </a:r>
            <a:r>
              <a:rPr lang="en-GB" u="sng" dirty="0" smtClean="0"/>
              <a:t>written</a:t>
            </a:r>
            <a:r>
              <a:rPr lang="en-GB" dirty="0" smtClean="0"/>
              <a:t> into (at least once), to ‘set the state’.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They are capable of being </a:t>
            </a:r>
            <a:r>
              <a:rPr lang="en-GB" u="sng" dirty="0" smtClean="0"/>
              <a:t>read</a:t>
            </a:r>
            <a:r>
              <a:rPr lang="en-GB" dirty="0" smtClean="0"/>
              <a:t> (multiple times), to ‘sense the state’.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158-03C1-4B27-A80F-1E9AF5CA0E5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29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Transistors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For example, a memory chip contains hundreds of millions or even billions of transistors, each of which can be switched on or off individually. </a:t>
            </a:r>
            <a:endParaRPr lang="en-GB" dirty="0" smtClean="0"/>
          </a:p>
          <a:p>
            <a:pPr algn="just"/>
            <a:r>
              <a:rPr lang="en-GB" dirty="0" smtClean="0"/>
              <a:t>Since </a:t>
            </a:r>
            <a:r>
              <a:rPr lang="en-GB" dirty="0"/>
              <a:t>each transistor can be in two distinct states, it can store two different numbers, zero and one. With billions of transistors, a chip can store billions of zeros and ones, and almost as many ordinary numbers and letters (or characters, as we call them).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158-03C1-4B27-A80F-1E9AF5CA0E5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58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Cell Operation (Fig. Next)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The </a:t>
            </a:r>
            <a:r>
              <a:rPr lang="en-GB" b="1" dirty="0" smtClean="0"/>
              <a:t>cell</a:t>
            </a:r>
            <a:r>
              <a:rPr lang="en-GB" dirty="0" smtClean="0"/>
              <a:t> has ‘three functional terminals’ capable of carrying an electrical signal.</a:t>
            </a:r>
          </a:p>
          <a:p>
            <a:pPr marL="514350" indent="-514350" algn="just">
              <a:buAutoNum type="arabicParenR"/>
            </a:pPr>
            <a:r>
              <a:rPr lang="en-GB" dirty="0" smtClean="0"/>
              <a:t>The select terminal	2) The control terminal	3) The Data terminal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dirty="0" smtClean="0"/>
              <a:t>The Select terminal:</a:t>
            </a:r>
            <a:r>
              <a:rPr lang="en-GB" dirty="0" smtClean="0"/>
              <a:t> selects a memory cell for a ‘read or write operation’.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dirty="0" smtClean="0"/>
              <a:t>The Control terminal: </a:t>
            </a:r>
            <a:r>
              <a:rPr lang="en-GB" dirty="0" smtClean="0"/>
              <a:t> indicates ‘read or write’.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dirty="0" smtClean="0"/>
              <a:t>For writing:</a:t>
            </a:r>
            <a:r>
              <a:rPr lang="en-GB" dirty="0" smtClean="0"/>
              <a:t> the other terminal provides an electrical signal that ‘sets the state’ of the cell to 1 or 0.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dirty="0" smtClean="0"/>
              <a:t>For reading: </a:t>
            </a:r>
            <a:r>
              <a:rPr lang="en-GB" dirty="0" smtClean="0"/>
              <a:t>that terminal is used for ‘output of the cell’s state’.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158-03C1-4B27-A80F-1E9AF5CA0E5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45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Figure 5.1 Memory Cell Operation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0989" y="1690687"/>
            <a:ext cx="10245546" cy="46282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158-03C1-4B27-A80F-1E9AF5CA0E55}" type="slidenum">
              <a:rPr lang="en-GB" smtClean="0"/>
              <a:t>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980989" y="6318912"/>
            <a:ext cx="672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Note: </a:t>
            </a:r>
            <a:r>
              <a:rPr lang="en-GB" dirty="0" smtClean="0"/>
              <a:t>Memory is addressable at ‘byte/word’ level, NOT ‘bit/cell’ level. 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228298" y="4449171"/>
            <a:ext cx="10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(Address)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715905" y="2019869"/>
            <a:ext cx="1272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(Operation)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342005" y="4449171"/>
            <a:ext cx="130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(Data input)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9770815" y="4450014"/>
            <a:ext cx="145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(Data output)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706735" y="4449171"/>
            <a:ext cx="10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(Address)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177284" y="2019869"/>
            <a:ext cx="1272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(Operation)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03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5.1 Semiconductor Memory Types (R-A)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384" y="1690688"/>
            <a:ext cx="10806181" cy="466566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158-03C1-4B27-A80F-1E9AF5CA0E5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90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u="sng" dirty="0" smtClean="0"/>
              <a:t>Characteristics of Random-Access Memory (RAM)</a:t>
            </a:r>
            <a:endParaRPr lang="en-GB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9243"/>
            <a:ext cx="10515600" cy="5588758"/>
          </a:xfrm>
        </p:spPr>
        <p:txBody>
          <a:bodyPr/>
          <a:lstStyle/>
          <a:p>
            <a:pPr algn="just"/>
            <a:r>
              <a:rPr lang="en-GB" dirty="0" smtClean="0"/>
              <a:t>The most common type of semiconductor memory is referred to as </a:t>
            </a:r>
            <a:r>
              <a:rPr lang="en-GB" b="1" dirty="0" smtClean="0"/>
              <a:t>random-access memory (RAM).</a:t>
            </a:r>
          </a:p>
          <a:p>
            <a:pPr algn="just"/>
            <a:r>
              <a:rPr lang="en-GB" dirty="0" smtClean="0"/>
              <a:t>The following distinguishing </a:t>
            </a:r>
            <a:r>
              <a:rPr lang="en-GB" b="1" dirty="0" smtClean="0"/>
              <a:t>characteristics of RAM </a:t>
            </a:r>
            <a:r>
              <a:rPr lang="en-GB" dirty="0" smtClean="0"/>
              <a:t>are listed below: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RAM is of </a:t>
            </a:r>
            <a:r>
              <a:rPr lang="en-GB" u="sng" dirty="0" smtClean="0"/>
              <a:t>random-access type</a:t>
            </a:r>
            <a:r>
              <a:rPr lang="en-GB" dirty="0" smtClean="0"/>
              <a:t>, means that it is possible both to read data from the memory and to write new data into the memory easily and rapidly.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Both the reading and writing are accomplished through the use of </a:t>
            </a:r>
            <a:r>
              <a:rPr lang="en-GB" u="sng" dirty="0" smtClean="0"/>
              <a:t>electrical signals</a:t>
            </a:r>
            <a:r>
              <a:rPr lang="en-GB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RAM is </a:t>
            </a:r>
            <a:r>
              <a:rPr lang="en-GB" u="sng" dirty="0" smtClean="0"/>
              <a:t>volatile</a:t>
            </a:r>
            <a:r>
              <a:rPr lang="en-GB" dirty="0" smtClean="0"/>
              <a:t>, that is, it must be provided with a constant power, If the power is interrupted, then the data are lost.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Thus, RAM can be used only as </a:t>
            </a:r>
            <a:r>
              <a:rPr lang="en-GB" u="sng" dirty="0" smtClean="0"/>
              <a:t>temporary storage</a:t>
            </a:r>
            <a:r>
              <a:rPr lang="en-GB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The two types of RAM used in computers are </a:t>
            </a:r>
            <a:r>
              <a:rPr lang="en-GB" u="sng" dirty="0" smtClean="0"/>
              <a:t>DRAM and SRAM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158-03C1-4B27-A80F-1E9AF5CA0E5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31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1635</Words>
  <Application>Microsoft Office PowerPoint</Application>
  <PresentationFormat>Widescreen</PresentationFormat>
  <Paragraphs>176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Chapter No. 05 – Internal Memory</vt:lpstr>
      <vt:lpstr>Topics to Cover</vt:lpstr>
      <vt:lpstr>5.1 Semiconductor Main Memory</vt:lpstr>
      <vt:lpstr>Main-Memory ‘Organization’</vt:lpstr>
      <vt:lpstr>Transistors </vt:lpstr>
      <vt:lpstr>Memory Cell Operation (Fig. Next)</vt:lpstr>
      <vt:lpstr>Figure 5.1 Memory Cell Operation</vt:lpstr>
      <vt:lpstr>Table 5.1 Semiconductor Memory Types (R-A)</vt:lpstr>
      <vt:lpstr>Characteristics of Random-Access Memory (RAM)</vt:lpstr>
      <vt:lpstr>1. Characteristics of ‘Dynamic RAM’ (DRAM)</vt:lpstr>
      <vt:lpstr>DRAM Cell</vt:lpstr>
      <vt:lpstr>DRAM Read and Write Operation</vt:lpstr>
      <vt:lpstr>2. Characteristics of ‘Static RAM’ (SRAM)</vt:lpstr>
      <vt:lpstr>SRAM Cell</vt:lpstr>
      <vt:lpstr>SRAM Read and Write Operation</vt:lpstr>
      <vt:lpstr>SRAM versus DRAM</vt:lpstr>
      <vt:lpstr>Characteristics of Read-Only Memory (ROM)</vt:lpstr>
      <vt:lpstr>Programmable ROM (PROM)</vt:lpstr>
      <vt:lpstr>Types of ROM</vt:lpstr>
      <vt:lpstr>Preparatory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No. 05 – Internal Memory</dc:title>
  <dc:creator>Asim Zaman</dc:creator>
  <cp:lastModifiedBy>user</cp:lastModifiedBy>
  <cp:revision>168</cp:revision>
  <cp:lastPrinted>2018-05-12T08:15:09Z</cp:lastPrinted>
  <dcterms:created xsi:type="dcterms:W3CDTF">2017-11-18T04:01:31Z</dcterms:created>
  <dcterms:modified xsi:type="dcterms:W3CDTF">2019-05-09T04:43:26Z</dcterms:modified>
</cp:coreProperties>
</file>