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57" r:id="rId3"/>
    <p:sldId id="299" r:id="rId4"/>
    <p:sldId id="258" r:id="rId5"/>
    <p:sldId id="259" r:id="rId6"/>
    <p:sldId id="260" r:id="rId7"/>
    <p:sldId id="261" r:id="rId8"/>
    <p:sldId id="262" r:id="rId9"/>
    <p:sldId id="263" r:id="rId10"/>
    <p:sldId id="274" r:id="rId11"/>
    <p:sldId id="275" r:id="rId12"/>
    <p:sldId id="276" r:id="rId13"/>
    <p:sldId id="277" r:id="rId14"/>
    <p:sldId id="264" r:id="rId15"/>
    <p:sldId id="265" r:id="rId16"/>
    <p:sldId id="267" r:id="rId17"/>
    <p:sldId id="268" r:id="rId18"/>
    <p:sldId id="266" r:id="rId19"/>
    <p:sldId id="269" r:id="rId20"/>
    <p:sldId id="270" r:id="rId21"/>
    <p:sldId id="271" r:id="rId22"/>
    <p:sldId id="279" r:id="rId23"/>
    <p:sldId id="280" r:id="rId24"/>
    <p:sldId id="283" r:id="rId25"/>
    <p:sldId id="284" r:id="rId26"/>
    <p:sldId id="285" r:id="rId27"/>
    <p:sldId id="273" r:id="rId28"/>
    <p:sldId id="272" r:id="rId29"/>
    <p:sldId id="278" r:id="rId30"/>
    <p:sldId id="281" r:id="rId31"/>
    <p:sldId id="282" r:id="rId32"/>
    <p:sldId id="286" r:id="rId33"/>
    <p:sldId id="288" r:id="rId34"/>
    <p:sldId id="289" r:id="rId35"/>
    <p:sldId id="291" r:id="rId36"/>
    <p:sldId id="290" r:id="rId37"/>
    <p:sldId id="287" r:id="rId38"/>
    <p:sldId id="292" r:id="rId39"/>
    <p:sldId id="293" r:id="rId40"/>
    <p:sldId id="294" r:id="rId41"/>
    <p:sldId id="295" r:id="rId42"/>
    <p:sldId id="298" r:id="rId43"/>
    <p:sldId id="296" r:id="rId44"/>
    <p:sldId id="297" r:id="rId45"/>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313" cy="34129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2594" y="0"/>
            <a:ext cx="4303313" cy="341297"/>
          </a:xfrm>
          <a:prstGeom prst="rect">
            <a:avLst/>
          </a:prstGeom>
        </p:spPr>
        <p:txBody>
          <a:bodyPr vert="horz" lIns="91440" tIns="45720" rIns="91440" bIns="45720" rtlCol="0"/>
          <a:lstStyle>
            <a:lvl1pPr algn="r">
              <a:defRPr sz="1200"/>
            </a:lvl1pPr>
          </a:lstStyle>
          <a:p>
            <a:fld id="{7431647B-C68E-4E92-ABDE-E31160A082A2}" type="datetimeFigureOut">
              <a:rPr lang="en-GB" smtClean="0"/>
              <a:t>19/12/2019</a:t>
            </a:fld>
            <a:endParaRPr lang="en-GB"/>
          </a:p>
        </p:txBody>
      </p:sp>
      <p:sp>
        <p:nvSpPr>
          <p:cNvPr id="4" name="Footer Placeholder 3"/>
          <p:cNvSpPr>
            <a:spLocks noGrp="1"/>
          </p:cNvSpPr>
          <p:nvPr>
            <p:ph type="ftr" sz="quarter" idx="2"/>
          </p:nvPr>
        </p:nvSpPr>
        <p:spPr>
          <a:xfrm>
            <a:off x="0" y="6456378"/>
            <a:ext cx="4303313" cy="34129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2594" y="6456378"/>
            <a:ext cx="4303313" cy="341297"/>
          </a:xfrm>
          <a:prstGeom prst="rect">
            <a:avLst/>
          </a:prstGeom>
        </p:spPr>
        <p:txBody>
          <a:bodyPr vert="horz" lIns="91440" tIns="45720" rIns="91440" bIns="45720" rtlCol="0" anchor="b"/>
          <a:lstStyle>
            <a:lvl1pPr algn="r">
              <a:defRPr sz="1200"/>
            </a:lvl1pPr>
          </a:lstStyle>
          <a:p>
            <a:fld id="{BBAC98A4-F482-4E26-AD75-23125F9B57C3}" type="slidenum">
              <a:rPr lang="en-GB" smtClean="0"/>
              <a:t>‹#›</a:t>
            </a:fld>
            <a:endParaRPr lang="en-GB"/>
          </a:p>
        </p:txBody>
      </p:sp>
    </p:spTree>
    <p:extLst>
      <p:ext uri="{BB962C8B-B14F-4D97-AF65-F5344CB8AC3E}">
        <p14:creationId xmlns:p14="http://schemas.microsoft.com/office/powerpoint/2010/main" val="409190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41064"/>
          </a:xfrm>
          <a:prstGeom prst="rect">
            <a:avLst/>
          </a:prstGeom>
        </p:spPr>
        <p:txBody>
          <a:bodyPr vert="horz" lIns="91440" tIns="45720" rIns="91440" bIns="45720" rtlCol="0"/>
          <a:lstStyle>
            <a:lvl1pPr algn="r">
              <a:defRPr sz="1200"/>
            </a:lvl1pPr>
          </a:lstStyle>
          <a:p>
            <a:fld id="{A21D6211-E3EA-44D5-A0D5-EF7EC02F69BB}" type="datetimeFigureOut">
              <a:rPr lang="en-GB" smtClean="0"/>
              <a:t>19/12/2019</a:t>
            </a:fld>
            <a:endParaRPr lang="en-GB"/>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6456612"/>
            <a:ext cx="4302231" cy="3410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2"/>
            <a:ext cx="4302231" cy="341063"/>
          </a:xfrm>
          <a:prstGeom prst="rect">
            <a:avLst/>
          </a:prstGeom>
        </p:spPr>
        <p:txBody>
          <a:bodyPr vert="horz" lIns="91440" tIns="45720" rIns="91440" bIns="45720" rtlCol="0" anchor="b"/>
          <a:lstStyle>
            <a:lvl1pPr algn="r">
              <a:defRPr sz="1200"/>
            </a:lvl1pPr>
          </a:lstStyle>
          <a:p>
            <a:fld id="{B76243FA-0CA3-4B74-92B9-C438EB70067B}" type="slidenum">
              <a:rPr lang="en-GB" smtClean="0"/>
              <a:t>‹#›</a:t>
            </a:fld>
            <a:endParaRPr lang="en-GB"/>
          </a:p>
        </p:txBody>
      </p:sp>
    </p:spTree>
    <p:extLst>
      <p:ext uri="{BB962C8B-B14F-4D97-AF65-F5344CB8AC3E}">
        <p14:creationId xmlns:p14="http://schemas.microsoft.com/office/powerpoint/2010/main" val="103155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6243FA-0CA3-4B74-92B9-C438EB70067B}" type="slidenum">
              <a:rPr lang="en-GB" smtClean="0"/>
              <a:t>5</a:t>
            </a:fld>
            <a:endParaRPr lang="en-GB"/>
          </a:p>
        </p:txBody>
      </p:sp>
    </p:spTree>
    <p:extLst>
      <p:ext uri="{BB962C8B-B14F-4D97-AF65-F5344CB8AC3E}">
        <p14:creationId xmlns:p14="http://schemas.microsoft.com/office/powerpoint/2010/main" val="26402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0B5DB4C-77A2-46D6-9047-3B13CD6D8082}" type="datetime1">
              <a:rPr lang="en-GB" smtClean="0"/>
              <a:t>19/12/2019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B3F46B-DD0C-4B5E-A95E-F585F4FB263C}" type="slidenum">
              <a:rPr lang="en-GB" smtClean="0"/>
              <a:t>‹#›</a:t>
            </a:fld>
            <a:endParaRPr lang="en-GB"/>
          </a:p>
        </p:txBody>
      </p:sp>
    </p:spTree>
    <p:extLst>
      <p:ext uri="{BB962C8B-B14F-4D97-AF65-F5344CB8AC3E}">
        <p14:creationId xmlns:p14="http://schemas.microsoft.com/office/powerpoint/2010/main" val="277229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D954DBC-31C5-44DC-84F3-A9859B320F36}" type="datetime1">
              <a:rPr lang="en-GB" smtClean="0"/>
              <a:t>19/12/2019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B3F46B-DD0C-4B5E-A95E-F585F4FB263C}" type="slidenum">
              <a:rPr lang="en-GB" smtClean="0"/>
              <a:t>‹#›</a:t>
            </a:fld>
            <a:endParaRPr lang="en-GB"/>
          </a:p>
        </p:txBody>
      </p:sp>
    </p:spTree>
    <p:extLst>
      <p:ext uri="{BB962C8B-B14F-4D97-AF65-F5344CB8AC3E}">
        <p14:creationId xmlns:p14="http://schemas.microsoft.com/office/powerpoint/2010/main" val="122540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DABC0FB-2863-4316-8AA4-0647090B58B7}" type="datetime1">
              <a:rPr lang="en-GB" smtClean="0"/>
              <a:t>19/12/2019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B3F46B-DD0C-4B5E-A95E-F585F4FB263C}" type="slidenum">
              <a:rPr lang="en-GB" smtClean="0"/>
              <a:t>‹#›</a:t>
            </a:fld>
            <a:endParaRPr lang="en-GB"/>
          </a:p>
        </p:txBody>
      </p:sp>
    </p:spTree>
    <p:extLst>
      <p:ext uri="{BB962C8B-B14F-4D97-AF65-F5344CB8AC3E}">
        <p14:creationId xmlns:p14="http://schemas.microsoft.com/office/powerpoint/2010/main" val="2674148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2E197B5-A4E7-4D4F-8F8B-895E15A5AFB4}" type="datetime1">
              <a:rPr lang="en-GB" smtClean="0"/>
              <a:t>19/12/2019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B3F46B-DD0C-4B5E-A95E-F585F4FB263C}" type="slidenum">
              <a:rPr lang="en-GB" smtClean="0"/>
              <a:t>‹#›</a:t>
            </a:fld>
            <a:endParaRPr lang="en-GB"/>
          </a:p>
        </p:txBody>
      </p:sp>
    </p:spTree>
    <p:extLst>
      <p:ext uri="{BB962C8B-B14F-4D97-AF65-F5344CB8AC3E}">
        <p14:creationId xmlns:p14="http://schemas.microsoft.com/office/powerpoint/2010/main" val="74517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A15EB5-4DCD-4756-A15E-3E31EEAA55C7}" type="datetime1">
              <a:rPr lang="en-GB" smtClean="0"/>
              <a:t>19/12/2019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B3F46B-DD0C-4B5E-A95E-F585F4FB263C}" type="slidenum">
              <a:rPr lang="en-GB" smtClean="0"/>
              <a:t>‹#›</a:t>
            </a:fld>
            <a:endParaRPr lang="en-GB"/>
          </a:p>
        </p:txBody>
      </p:sp>
    </p:spTree>
    <p:extLst>
      <p:ext uri="{BB962C8B-B14F-4D97-AF65-F5344CB8AC3E}">
        <p14:creationId xmlns:p14="http://schemas.microsoft.com/office/powerpoint/2010/main" val="30155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CFF56C8-0B9F-4D4F-B6F4-C5D096CDBC98}" type="datetime1">
              <a:rPr lang="en-GB" smtClean="0"/>
              <a:t>19/12/2019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B3F46B-DD0C-4B5E-A95E-F585F4FB263C}" type="slidenum">
              <a:rPr lang="en-GB" smtClean="0"/>
              <a:t>‹#›</a:t>
            </a:fld>
            <a:endParaRPr lang="en-GB"/>
          </a:p>
        </p:txBody>
      </p:sp>
    </p:spTree>
    <p:extLst>
      <p:ext uri="{BB962C8B-B14F-4D97-AF65-F5344CB8AC3E}">
        <p14:creationId xmlns:p14="http://schemas.microsoft.com/office/powerpoint/2010/main" val="271557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E0D073A-59FF-435E-AD0F-4E5F91A2A231}" type="datetime1">
              <a:rPr lang="en-GB" smtClean="0"/>
              <a:t>19/12/2019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B3F46B-DD0C-4B5E-A95E-F585F4FB263C}" type="slidenum">
              <a:rPr lang="en-GB" smtClean="0"/>
              <a:t>‹#›</a:t>
            </a:fld>
            <a:endParaRPr lang="en-GB"/>
          </a:p>
        </p:txBody>
      </p:sp>
    </p:spTree>
    <p:extLst>
      <p:ext uri="{BB962C8B-B14F-4D97-AF65-F5344CB8AC3E}">
        <p14:creationId xmlns:p14="http://schemas.microsoft.com/office/powerpoint/2010/main" val="57270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3C811FE-94A5-4E85-9F2B-429F6BC98486}" type="datetime1">
              <a:rPr lang="en-GB" smtClean="0"/>
              <a:t>19/12/2019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B3F46B-DD0C-4B5E-A95E-F585F4FB263C}" type="slidenum">
              <a:rPr lang="en-GB" smtClean="0"/>
              <a:t>‹#›</a:t>
            </a:fld>
            <a:endParaRPr lang="en-GB"/>
          </a:p>
        </p:txBody>
      </p:sp>
    </p:spTree>
    <p:extLst>
      <p:ext uri="{BB962C8B-B14F-4D97-AF65-F5344CB8AC3E}">
        <p14:creationId xmlns:p14="http://schemas.microsoft.com/office/powerpoint/2010/main" val="169856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D1EFE9-F969-441C-B208-664516508628}" type="datetime1">
              <a:rPr lang="en-GB" smtClean="0"/>
              <a:t>19/12/2019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B3F46B-DD0C-4B5E-A95E-F585F4FB263C}" type="slidenum">
              <a:rPr lang="en-GB" smtClean="0"/>
              <a:t>‹#›</a:t>
            </a:fld>
            <a:endParaRPr lang="en-GB"/>
          </a:p>
        </p:txBody>
      </p:sp>
    </p:spTree>
    <p:extLst>
      <p:ext uri="{BB962C8B-B14F-4D97-AF65-F5344CB8AC3E}">
        <p14:creationId xmlns:p14="http://schemas.microsoft.com/office/powerpoint/2010/main" val="302413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C3933-12A1-44E6-8DE3-3747CE3454A3}" type="datetime1">
              <a:rPr lang="en-GB" smtClean="0"/>
              <a:t>19/12/2019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B3F46B-DD0C-4B5E-A95E-F585F4FB263C}" type="slidenum">
              <a:rPr lang="en-GB" smtClean="0"/>
              <a:t>‹#›</a:t>
            </a:fld>
            <a:endParaRPr lang="en-GB"/>
          </a:p>
        </p:txBody>
      </p:sp>
    </p:spTree>
    <p:extLst>
      <p:ext uri="{BB962C8B-B14F-4D97-AF65-F5344CB8AC3E}">
        <p14:creationId xmlns:p14="http://schemas.microsoft.com/office/powerpoint/2010/main" val="26305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E7CBF-2C65-45FD-90A5-0440B939B48C}" type="datetime1">
              <a:rPr lang="en-GB" smtClean="0"/>
              <a:t>19/12/2019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B3F46B-DD0C-4B5E-A95E-F585F4FB263C}" type="slidenum">
              <a:rPr lang="en-GB" smtClean="0"/>
              <a:t>‹#›</a:t>
            </a:fld>
            <a:endParaRPr lang="en-GB"/>
          </a:p>
        </p:txBody>
      </p:sp>
    </p:spTree>
    <p:extLst>
      <p:ext uri="{BB962C8B-B14F-4D97-AF65-F5344CB8AC3E}">
        <p14:creationId xmlns:p14="http://schemas.microsoft.com/office/powerpoint/2010/main" val="170346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6C481-DB71-47FA-A692-61609B70B7C7}" type="datetime1">
              <a:rPr lang="en-GB" smtClean="0"/>
              <a:t>19/12/2019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3F46B-DD0C-4B5E-A95E-F585F4FB263C}" type="slidenum">
              <a:rPr lang="en-GB" smtClean="0"/>
              <a:t>‹#›</a:t>
            </a:fld>
            <a:endParaRPr lang="en-GB"/>
          </a:p>
        </p:txBody>
      </p:sp>
    </p:spTree>
    <p:extLst>
      <p:ext uri="{BB962C8B-B14F-4D97-AF65-F5344CB8AC3E}">
        <p14:creationId xmlns:p14="http://schemas.microsoft.com/office/powerpoint/2010/main" val="57650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Chapter No. 07 – Input /  Output</a:t>
            </a:r>
            <a:endParaRPr lang="en-GB" dirty="0"/>
          </a:p>
        </p:txBody>
      </p:sp>
      <p:sp>
        <p:nvSpPr>
          <p:cNvPr id="3" name="Subtitle 2"/>
          <p:cNvSpPr>
            <a:spLocks noGrp="1"/>
          </p:cNvSpPr>
          <p:nvPr>
            <p:ph type="subTitle" idx="1"/>
          </p:nvPr>
        </p:nvSpPr>
        <p:spPr/>
        <p:txBody>
          <a:bodyPr/>
          <a:lstStyle/>
          <a:p>
            <a:r>
              <a:rPr lang="en-GB" b="1" dirty="0" smtClean="0"/>
              <a:t>Lecture – 11</a:t>
            </a:r>
          </a:p>
          <a:p>
            <a:r>
              <a:rPr lang="en-GB" dirty="0" smtClean="0"/>
              <a:t>15-05-2019</a:t>
            </a:r>
          </a:p>
          <a:p>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1</a:t>
            </a:fld>
            <a:endParaRPr lang="en-GB"/>
          </a:p>
        </p:txBody>
      </p:sp>
    </p:spTree>
    <p:extLst>
      <p:ext uri="{BB962C8B-B14F-4D97-AF65-F5344CB8AC3E}">
        <p14:creationId xmlns:p14="http://schemas.microsoft.com/office/powerpoint/2010/main" val="267851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Keyboard/Monitor </a:t>
            </a:r>
            <a:r>
              <a:rPr lang="en-GB" dirty="0"/>
              <a:t>	</a:t>
            </a:r>
            <a:r>
              <a:rPr lang="en-GB" dirty="0" smtClean="0"/>
              <a:t>				</a:t>
            </a:r>
            <a:r>
              <a:rPr lang="en-GB" dirty="0" smtClean="0">
                <a:solidFill>
                  <a:srgbClr val="FF0000"/>
                </a:solidFill>
              </a:rPr>
              <a:t>(Read)</a:t>
            </a:r>
            <a:endParaRPr lang="en-GB" dirty="0">
              <a:solidFill>
                <a:srgbClr val="FF0000"/>
              </a:solidFill>
            </a:endParaRPr>
          </a:p>
        </p:txBody>
      </p:sp>
      <p:sp>
        <p:nvSpPr>
          <p:cNvPr id="3" name="Content Placeholder 2"/>
          <p:cNvSpPr>
            <a:spLocks noGrp="1"/>
          </p:cNvSpPr>
          <p:nvPr>
            <p:ph idx="1"/>
          </p:nvPr>
        </p:nvSpPr>
        <p:spPr/>
        <p:txBody>
          <a:bodyPr/>
          <a:lstStyle/>
          <a:p>
            <a:pPr algn="just"/>
            <a:r>
              <a:rPr lang="en-GB" dirty="0" smtClean="0"/>
              <a:t>The most common means of computer/user interaction is a keyboard / monitor arrangement.</a:t>
            </a:r>
          </a:p>
          <a:p>
            <a:pPr algn="just"/>
            <a:r>
              <a:rPr lang="en-GB" dirty="0" smtClean="0"/>
              <a:t>The user provides input through the keyboard.</a:t>
            </a:r>
          </a:p>
          <a:p>
            <a:pPr algn="just"/>
            <a:r>
              <a:rPr lang="en-GB" dirty="0" smtClean="0"/>
              <a:t>This input is then transmitted to the computer and may also be displayed on the monitor.</a:t>
            </a:r>
          </a:p>
          <a:p>
            <a:pPr algn="just"/>
            <a:r>
              <a:rPr lang="en-GB" dirty="0" smtClean="0"/>
              <a:t>In addition, the monitor displays data provided by the computer.</a:t>
            </a:r>
          </a:p>
          <a:p>
            <a:pPr algn="just"/>
            <a:r>
              <a:rPr lang="en-GB" dirty="0" smtClean="0"/>
              <a:t>The basic unit of exchange is the </a:t>
            </a:r>
            <a:r>
              <a:rPr lang="en-GB" b="1" dirty="0" smtClean="0"/>
              <a:t>character</a:t>
            </a:r>
            <a:r>
              <a:rPr lang="en-GB" dirty="0" smtClean="0"/>
              <a:t>.</a:t>
            </a:r>
          </a:p>
          <a:p>
            <a:pPr algn="just"/>
            <a:r>
              <a:rPr lang="en-GB" dirty="0" smtClean="0"/>
              <a:t>Associated with each character is a code, typically 7 or 8 bits in length</a:t>
            </a:r>
          </a:p>
          <a:p>
            <a:pPr algn="just"/>
            <a:r>
              <a:rPr lang="en-GB" dirty="0" smtClean="0"/>
              <a:t>The most commonly used text code is the ASCII code.</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10</a:t>
            </a:fld>
            <a:endParaRPr lang="en-GB"/>
          </a:p>
        </p:txBody>
      </p:sp>
    </p:spTree>
    <p:extLst>
      <p:ext uri="{BB962C8B-B14F-4D97-AF65-F5344CB8AC3E}">
        <p14:creationId xmlns:p14="http://schemas.microsoft.com/office/powerpoint/2010/main" val="217798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Characters 					</a:t>
            </a:r>
            <a:r>
              <a:rPr lang="en-GB" dirty="0" smtClean="0">
                <a:solidFill>
                  <a:srgbClr val="FF0000"/>
                </a:solidFill>
              </a:rPr>
              <a:t>(Read)</a:t>
            </a:r>
            <a:endParaRPr lang="en-GB" dirty="0">
              <a:solidFill>
                <a:srgbClr val="FF0000"/>
              </a:solidFill>
            </a:endParaRPr>
          </a:p>
        </p:txBody>
      </p:sp>
      <p:sp>
        <p:nvSpPr>
          <p:cNvPr id="3" name="Content Placeholder 2"/>
          <p:cNvSpPr>
            <a:spLocks noGrp="1"/>
          </p:cNvSpPr>
          <p:nvPr>
            <p:ph idx="1"/>
          </p:nvPr>
        </p:nvSpPr>
        <p:spPr/>
        <p:txBody>
          <a:bodyPr/>
          <a:lstStyle/>
          <a:p>
            <a:pPr algn="just"/>
            <a:r>
              <a:rPr lang="en-GB" dirty="0" smtClean="0"/>
              <a:t>Each character in this code is represented by a unique 7-bit binary code; thus, 128 different characters can be represented.</a:t>
            </a:r>
          </a:p>
          <a:p>
            <a:pPr algn="just"/>
            <a:r>
              <a:rPr lang="en-GB" dirty="0" smtClean="0"/>
              <a:t>Characters are of two types: </a:t>
            </a:r>
            <a:r>
              <a:rPr lang="en-GB" u="sng" dirty="0" smtClean="0"/>
              <a:t>printable</a:t>
            </a:r>
            <a:r>
              <a:rPr lang="en-GB" dirty="0" smtClean="0"/>
              <a:t> and </a:t>
            </a:r>
            <a:r>
              <a:rPr lang="en-GB" u="sng" dirty="0" smtClean="0"/>
              <a:t>control</a:t>
            </a:r>
            <a:r>
              <a:rPr lang="en-GB" dirty="0" smtClean="0"/>
              <a:t>.</a:t>
            </a:r>
          </a:p>
          <a:p>
            <a:pPr algn="just"/>
            <a:r>
              <a:rPr lang="en-GB" u="sng" dirty="0" smtClean="0"/>
              <a:t>Printable characters</a:t>
            </a:r>
            <a:r>
              <a:rPr lang="en-GB" dirty="0" smtClean="0"/>
              <a:t> are the alphabetic, numeric, and special characters that can be printed on paper or displayed on a screen.</a:t>
            </a:r>
          </a:p>
          <a:p>
            <a:pPr algn="just"/>
            <a:r>
              <a:rPr lang="en-GB" dirty="0" smtClean="0"/>
              <a:t>Some of the </a:t>
            </a:r>
            <a:r>
              <a:rPr lang="en-GB" u="sng" dirty="0" smtClean="0"/>
              <a:t>control characters</a:t>
            </a:r>
            <a:r>
              <a:rPr lang="en-GB" dirty="0" smtClean="0"/>
              <a:t> have to do with controlling the printing or displaying of characters; an example is carriage return (back space).</a:t>
            </a:r>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11</a:t>
            </a:fld>
            <a:endParaRPr lang="en-GB"/>
          </a:p>
        </p:txBody>
      </p:sp>
    </p:spTree>
    <p:extLst>
      <p:ext uri="{BB962C8B-B14F-4D97-AF65-F5344CB8AC3E}">
        <p14:creationId xmlns:p14="http://schemas.microsoft.com/office/powerpoint/2010/main" val="1078613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Keyboard Input / Output 			</a:t>
            </a:r>
            <a:r>
              <a:rPr lang="en-GB" dirty="0" smtClean="0">
                <a:solidFill>
                  <a:srgbClr val="FF0000"/>
                </a:solidFill>
              </a:rPr>
              <a:t>(Read)</a:t>
            </a:r>
            <a:endParaRPr lang="en-GB" dirty="0">
              <a:solidFill>
                <a:srgbClr val="FF0000"/>
              </a:solidFill>
            </a:endParaRPr>
          </a:p>
        </p:txBody>
      </p:sp>
      <p:sp>
        <p:nvSpPr>
          <p:cNvPr id="3" name="Content Placeholder 2"/>
          <p:cNvSpPr>
            <a:spLocks noGrp="1"/>
          </p:cNvSpPr>
          <p:nvPr>
            <p:ph idx="1"/>
          </p:nvPr>
        </p:nvSpPr>
        <p:spPr>
          <a:xfrm>
            <a:off x="838200" y="1825624"/>
            <a:ext cx="10515600" cy="4530725"/>
          </a:xfrm>
        </p:spPr>
        <p:txBody>
          <a:bodyPr>
            <a:normAutofit/>
          </a:bodyPr>
          <a:lstStyle/>
          <a:p>
            <a:pPr algn="just"/>
            <a:r>
              <a:rPr lang="en-GB" dirty="0" smtClean="0"/>
              <a:t>For Keyboard </a:t>
            </a:r>
            <a:r>
              <a:rPr lang="en-GB" u="sng" dirty="0" smtClean="0"/>
              <a:t>input</a:t>
            </a:r>
            <a:r>
              <a:rPr lang="en-GB" dirty="0" smtClean="0"/>
              <a:t>, when the user depresses a key, this generates an electronic signal that is interpreted by the transducer in the keyboard and translated into the bit pattern of the corresponding ASCII code.</a:t>
            </a:r>
          </a:p>
          <a:p>
            <a:pPr algn="just"/>
            <a:r>
              <a:rPr lang="en-GB" dirty="0" smtClean="0"/>
              <a:t>This bit pattern is then transmitted to the I/O module in the computer</a:t>
            </a:r>
          </a:p>
          <a:p>
            <a:pPr algn="just"/>
            <a:r>
              <a:rPr lang="en-GB" dirty="0" smtClean="0"/>
              <a:t>At the computer, the text can be stored in the same ASCII code.</a:t>
            </a:r>
          </a:p>
          <a:p>
            <a:pPr algn="just"/>
            <a:r>
              <a:rPr lang="en-GB" dirty="0" smtClean="0"/>
              <a:t>On </a:t>
            </a:r>
            <a:r>
              <a:rPr lang="en-GB" u="sng" dirty="0" smtClean="0"/>
              <a:t>Output</a:t>
            </a:r>
            <a:r>
              <a:rPr lang="en-GB" dirty="0" smtClean="0"/>
              <a:t>, ASCII code characters are transmitted to an external device from the I/O module.</a:t>
            </a:r>
          </a:p>
          <a:p>
            <a:pPr algn="just"/>
            <a:r>
              <a:rPr lang="en-GB" dirty="0" smtClean="0"/>
              <a:t>The transducer at the device interprets this code and sends the required electronic signals to the output device either to display the indicated character or perform the requested control function (print).</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12</a:t>
            </a:fld>
            <a:endParaRPr lang="en-GB"/>
          </a:p>
        </p:txBody>
      </p:sp>
    </p:spTree>
    <p:extLst>
      <p:ext uri="{BB962C8B-B14F-4D97-AF65-F5344CB8AC3E}">
        <p14:creationId xmlns:p14="http://schemas.microsoft.com/office/powerpoint/2010/main" val="255511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Disk Drive 							</a:t>
            </a:r>
            <a:r>
              <a:rPr lang="en-GB" dirty="0" smtClean="0">
                <a:solidFill>
                  <a:srgbClr val="FF0000"/>
                </a:solidFill>
              </a:rPr>
              <a:t>(Skip)</a:t>
            </a:r>
            <a:endParaRPr lang="en-GB" dirty="0">
              <a:solidFill>
                <a:srgbClr val="FF0000"/>
              </a:solidFill>
            </a:endParaRPr>
          </a:p>
        </p:txBody>
      </p:sp>
      <p:sp>
        <p:nvSpPr>
          <p:cNvPr id="3" name="Content Placeholder 2"/>
          <p:cNvSpPr>
            <a:spLocks noGrp="1"/>
          </p:cNvSpPr>
          <p:nvPr>
            <p:ph idx="1"/>
          </p:nvPr>
        </p:nvSpPr>
        <p:spPr/>
        <p:txBody>
          <a:bodyPr/>
          <a:lstStyle/>
          <a:p>
            <a:pPr algn="just"/>
            <a:r>
              <a:rPr lang="en-GB" dirty="0" smtClean="0"/>
              <a:t>A ‘disk drive’ contains electronics for exchanging data, control, and status signals with an I/O module plus the electronics for controlling the disk read/write mechanism.</a:t>
            </a:r>
          </a:p>
          <a:p>
            <a:pPr algn="just"/>
            <a:endParaRPr lang="en-GB" dirty="0" smtClean="0"/>
          </a:p>
          <a:p>
            <a:pPr algn="just"/>
            <a:r>
              <a:rPr lang="en-GB" dirty="0" smtClean="0"/>
              <a:t>A ‘moving-head disk’ must be able to cause the disk arm to move radially in and out across the disk’s surface.</a:t>
            </a:r>
          </a:p>
          <a:p>
            <a:pPr algn="just"/>
            <a:endParaRPr lang="en-GB" dirty="0" smtClean="0"/>
          </a:p>
          <a:p>
            <a:pPr algn="just"/>
            <a:r>
              <a:rPr lang="en-GB" dirty="0" smtClean="0"/>
              <a:t>The ‘transducer’, converts between the magnetic patterns on the moving disk surface and bits in the device’s buffer.</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13</a:t>
            </a:fld>
            <a:endParaRPr lang="en-GB"/>
          </a:p>
        </p:txBody>
      </p:sp>
      <p:sp>
        <p:nvSpPr>
          <p:cNvPr id="5" name="TextBox 4"/>
          <p:cNvSpPr txBox="1"/>
          <p:nvPr/>
        </p:nvSpPr>
        <p:spPr>
          <a:xfrm>
            <a:off x="9635319" y="5732060"/>
            <a:ext cx="858120" cy="369332"/>
          </a:xfrm>
          <a:prstGeom prst="rect">
            <a:avLst/>
          </a:prstGeom>
          <a:noFill/>
        </p:spPr>
        <p:txBody>
          <a:bodyPr wrap="none" rtlCol="0">
            <a:spAutoFit/>
          </a:bodyPr>
          <a:lstStyle/>
          <a:p>
            <a:r>
              <a:rPr lang="en-GB" dirty="0" smtClean="0">
                <a:solidFill>
                  <a:srgbClr val="FF0000"/>
                </a:solidFill>
              </a:rPr>
              <a:t>(Break)</a:t>
            </a:r>
            <a:endParaRPr lang="en-GB" dirty="0">
              <a:solidFill>
                <a:srgbClr val="FF0000"/>
              </a:solidFill>
            </a:endParaRPr>
          </a:p>
        </p:txBody>
      </p:sp>
    </p:spTree>
    <p:extLst>
      <p:ext uri="{BB962C8B-B14F-4D97-AF65-F5344CB8AC3E}">
        <p14:creationId xmlns:p14="http://schemas.microsoft.com/office/powerpoint/2010/main" val="1625104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7.2 I/O Modules</a:t>
            </a:r>
            <a:endParaRPr lang="en-GB" dirty="0"/>
          </a:p>
        </p:txBody>
      </p:sp>
      <p:sp>
        <p:nvSpPr>
          <p:cNvPr id="3" name="Content Placeholder 2"/>
          <p:cNvSpPr>
            <a:spLocks noGrp="1"/>
          </p:cNvSpPr>
          <p:nvPr>
            <p:ph idx="1"/>
          </p:nvPr>
        </p:nvSpPr>
        <p:spPr/>
        <p:txBody>
          <a:bodyPr/>
          <a:lstStyle/>
          <a:p>
            <a:r>
              <a:rPr lang="en-GB" b="1" u="sng" dirty="0" smtClean="0"/>
              <a:t>I/O Module Function</a:t>
            </a:r>
            <a:r>
              <a:rPr lang="en-GB" b="1" dirty="0" smtClean="0"/>
              <a:t>:</a:t>
            </a:r>
          </a:p>
          <a:p>
            <a:pPr marL="514350" indent="-514350">
              <a:buFont typeface="+mj-lt"/>
              <a:buAutoNum type="arabicPeriod"/>
            </a:pPr>
            <a:r>
              <a:rPr lang="en-GB" dirty="0" smtClean="0"/>
              <a:t>Control and timing.</a:t>
            </a:r>
          </a:p>
          <a:p>
            <a:pPr marL="514350" indent="-514350">
              <a:buFont typeface="+mj-lt"/>
              <a:buAutoNum type="arabicPeriod"/>
            </a:pPr>
            <a:r>
              <a:rPr lang="en-GB" dirty="0" smtClean="0"/>
              <a:t>Processor communication.</a:t>
            </a:r>
          </a:p>
          <a:p>
            <a:pPr marL="514350" indent="-514350">
              <a:buFont typeface="+mj-lt"/>
              <a:buAutoNum type="arabicPeriod"/>
            </a:pPr>
            <a:r>
              <a:rPr lang="en-GB" dirty="0" smtClean="0"/>
              <a:t>Device communication.</a:t>
            </a:r>
          </a:p>
          <a:p>
            <a:pPr marL="514350" indent="-514350">
              <a:buFont typeface="+mj-lt"/>
              <a:buAutoNum type="arabicPeriod"/>
            </a:pPr>
            <a:r>
              <a:rPr lang="en-GB" dirty="0" smtClean="0"/>
              <a:t>Data buffering.</a:t>
            </a:r>
          </a:p>
          <a:p>
            <a:pPr marL="514350" indent="-514350">
              <a:buFont typeface="+mj-lt"/>
              <a:buAutoNum type="arabicPeriod"/>
            </a:pPr>
            <a:r>
              <a:rPr lang="en-GB" dirty="0" smtClean="0"/>
              <a:t>Error detection.</a:t>
            </a:r>
          </a:p>
          <a:p>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14</a:t>
            </a:fld>
            <a:endParaRPr lang="en-GB"/>
          </a:p>
        </p:txBody>
      </p:sp>
    </p:spTree>
    <p:extLst>
      <p:ext uri="{BB962C8B-B14F-4D97-AF65-F5344CB8AC3E}">
        <p14:creationId xmlns:p14="http://schemas.microsoft.com/office/powerpoint/2010/main" val="806786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Control and Timing</a:t>
            </a:r>
            <a:endParaRPr lang="en-GB" dirty="0"/>
          </a:p>
        </p:txBody>
      </p:sp>
      <p:sp>
        <p:nvSpPr>
          <p:cNvPr id="3" name="Content Placeholder 2"/>
          <p:cNvSpPr>
            <a:spLocks noGrp="1"/>
          </p:cNvSpPr>
          <p:nvPr>
            <p:ph idx="1"/>
          </p:nvPr>
        </p:nvSpPr>
        <p:spPr/>
        <p:txBody>
          <a:bodyPr/>
          <a:lstStyle/>
          <a:p>
            <a:pPr algn="just"/>
            <a:r>
              <a:rPr lang="en-GB" dirty="0" smtClean="0"/>
              <a:t>During any period of time, the processor may communicate with one or more external devices in unpredictable patterns, depending on the program’s need for I/O.</a:t>
            </a:r>
          </a:p>
          <a:p>
            <a:pPr algn="just"/>
            <a:r>
              <a:rPr lang="en-GB" dirty="0" smtClean="0"/>
              <a:t>The internal resources, such as main memory and the system bus, must be shared among a number of activities, including data I/O.</a:t>
            </a:r>
          </a:p>
          <a:p>
            <a:pPr algn="just"/>
            <a:r>
              <a:rPr lang="en-GB" dirty="0" smtClean="0"/>
              <a:t>The I/O function includes </a:t>
            </a:r>
            <a:r>
              <a:rPr lang="en-GB" b="1" dirty="0" smtClean="0"/>
              <a:t>control and timing</a:t>
            </a:r>
            <a:r>
              <a:rPr lang="en-GB" dirty="0" smtClean="0"/>
              <a:t> requirement, to </a:t>
            </a:r>
            <a:r>
              <a:rPr lang="en-GB" u="sng" dirty="0" smtClean="0"/>
              <a:t>coordinate the flow of traffic between internal resources and external devices</a:t>
            </a:r>
            <a:r>
              <a:rPr lang="en-GB" dirty="0" smtClean="0"/>
              <a:t>.</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15</a:t>
            </a:fld>
            <a:endParaRPr lang="en-GB"/>
          </a:p>
        </p:txBody>
      </p:sp>
    </p:spTree>
    <p:extLst>
      <p:ext uri="{BB962C8B-B14F-4D97-AF65-F5344CB8AC3E}">
        <p14:creationId xmlns:p14="http://schemas.microsoft.com/office/powerpoint/2010/main" val="250636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Processor Communication</a:t>
            </a:r>
            <a:endParaRPr lang="en-GB" dirty="0"/>
          </a:p>
        </p:txBody>
      </p:sp>
      <p:sp>
        <p:nvSpPr>
          <p:cNvPr id="3" name="Content Placeholder 2"/>
          <p:cNvSpPr>
            <a:spLocks noGrp="1"/>
          </p:cNvSpPr>
          <p:nvPr>
            <p:ph idx="1"/>
          </p:nvPr>
        </p:nvSpPr>
        <p:spPr>
          <a:xfrm>
            <a:off x="838200" y="1446662"/>
            <a:ext cx="10515600" cy="5274813"/>
          </a:xfrm>
        </p:spPr>
        <p:txBody>
          <a:bodyPr>
            <a:normAutofit lnSpcReduction="10000"/>
          </a:bodyPr>
          <a:lstStyle/>
          <a:p>
            <a:r>
              <a:rPr lang="en-GB" dirty="0" smtClean="0"/>
              <a:t>The I/O module communicates with the processor in following ways:</a:t>
            </a:r>
          </a:p>
          <a:p>
            <a:pPr algn="just"/>
            <a:r>
              <a:rPr lang="en-GB" b="1" u="sng" dirty="0" smtClean="0"/>
              <a:t>Command decoding</a:t>
            </a:r>
            <a:r>
              <a:rPr lang="en-GB" b="1" dirty="0" smtClean="0"/>
              <a:t>:</a:t>
            </a:r>
            <a:r>
              <a:rPr lang="en-GB" dirty="0" smtClean="0"/>
              <a:t> The I/O module accepts commands from the processor, typically sent as signals on the control bus e.g. Read/Write.</a:t>
            </a:r>
          </a:p>
          <a:p>
            <a:pPr algn="just"/>
            <a:r>
              <a:rPr lang="en-GB" b="1" u="sng" dirty="0" smtClean="0"/>
              <a:t>Data</a:t>
            </a:r>
            <a:r>
              <a:rPr lang="en-GB" b="1" dirty="0" smtClean="0"/>
              <a:t>: </a:t>
            </a:r>
            <a:r>
              <a:rPr lang="en-GB" dirty="0" smtClean="0"/>
              <a:t>Data are exchanged between the processor and the I/O module</a:t>
            </a:r>
            <a:r>
              <a:rPr lang="en-GB" sz="2200" dirty="0" smtClean="0"/>
              <a:t>.</a:t>
            </a:r>
          </a:p>
          <a:p>
            <a:pPr algn="just"/>
            <a:r>
              <a:rPr lang="en-GB" b="1" u="sng" dirty="0" smtClean="0"/>
              <a:t>Status reporting</a:t>
            </a:r>
            <a:r>
              <a:rPr lang="en-GB" b="1" dirty="0" smtClean="0"/>
              <a:t>: </a:t>
            </a:r>
            <a:r>
              <a:rPr lang="en-GB" dirty="0" smtClean="0"/>
              <a:t>Because peripherals are so slow, it is important to know the status of the I/O module. Common status signals are Busy and Ready.</a:t>
            </a:r>
          </a:p>
          <a:p>
            <a:pPr algn="just"/>
            <a:r>
              <a:rPr lang="en-GB" dirty="0" smtClean="0"/>
              <a:t>E.g. if an I/O module is asked to send data to the processor (read), it may not be ready to do so, because it is still working on the previous I/O command. This fact can be reported with a ‘status signal’. </a:t>
            </a:r>
          </a:p>
          <a:p>
            <a:pPr algn="just"/>
            <a:r>
              <a:rPr lang="en-GB" b="1" u="sng" dirty="0" smtClean="0"/>
              <a:t>Address recognition</a:t>
            </a:r>
            <a:r>
              <a:rPr lang="en-GB" b="1" dirty="0" smtClean="0"/>
              <a:t>: </a:t>
            </a:r>
            <a:r>
              <a:rPr lang="en-GB" dirty="0" smtClean="0"/>
              <a:t>Each I/O device has an address. Thus an I/O module must recognize one unique address for each peripheral it controls.</a:t>
            </a:r>
            <a:endParaRPr lang="en-GB" b="1" dirty="0"/>
          </a:p>
        </p:txBody>
      </p:sp>
      <p:sp>
        <p:nvSpPr>
          <p:cNvPr id="4" name="Slide Number Placeholder 3"/>
          <p:cNvSpPr>
            <a:spLocks noGrp="1"/>
          </p:cNvSpPr>
          <p:nvPr>
            <p:ph type="sldNum" sz="quarter" idx="12"/>
          </p:nvPr>
        </p:nvSpPr>
        <p:spPr/>
        <p:txBody>
          <a:bodyPr/>
          <a:lstStyle/>
          <a:p>
            <a:fld id="{36B3F46B-DD0C-4B5E-A95E-F585F4FB263C}" type="slidenum">
              <a:rPr lang="en-GB" smtClean="0"/>
              <a:t>16</a:t>
            </a:fld>
            <a:endParaRPr lang="en-GB"/>
          </a:p>
        </p:txBody>
      </p:sp>
    </p:spTree>
    <p:extLst>
      <p:ext uri="{BB962C8B-B14F-4D97-AF65-F5344CB8AC3E}">
        <p14:creationId xmlns:p14="http://schemas.microsoft.com/office/powerpoint/2010/main" val="288608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Function (Continued)</a:t>
            </a:r>
            <a:endParaRPr lang="en-GB" dirty="0"/>
          </a:p>
        </p:txBody>
      </p:sp>
      <p:sp>
        <p:nvSpPr>
          <p:cNvPr id="3" name="Content Placeholder 2"/>
          <p:cNvSpPr>
            <a:spLocks noGrp="1"/>
          </p:cNvSpPr>
          <p:nvPr>
            <p:ph idx="1"/>
          </p:nvPr>
        </p:nvSpPr>
        <p:spPr>
          <a:xfrm>
            <a:off x="838200" y="1825625"/>
            <a:ext cx="10515600" cy="4752596"/>
          </a:xfrm>
        </p:spPr>
        <p:txBody>
          <a:bodyPr>
            <a:normAutofit/>
          </a:bodyPr>
          <a:lstStyle/>
          <a:p>
            <a:pPr marL="514350" indent="-514350" algn="just">
              <a:buFont typeface="+mj-lt"/>
              <a:buAutoNum type="arabicPeriod" startAt="3"/>
            </a:pPr>
            <a:r>
              <a:rPr lang="en-GB" b="1" u="sng" dirty="0" smtClean="0"/>
              <a:t>Device communication</a:t>
            </a:r>
            <a:r>
              <a:rPr lang="en-GB" b="1" dirty="0" smtClean="0"/>
              <a:t>: </a:t>
            </a:r>
            <a:r>
              <a:rPr lang="en-GB" dirty="0"/>
              <a:t>T</a:t>
            </a:r>
            <a:r>
              <a:rPr lang="en-GB" dirty="0" smtClean="0"/>
              <a:t>he I/O module must be able to perform device communication. This communication involves commands, status information, and data.</a:t>
            </a:r>
          </a:p>
          <a:p>
            <a:pPr marL="514350" indent="-514350" algn="just">
              <a:buFont typeface="+mj-lt"/>
              <a:buAutoNum type="arabicPeriod" startAt="3"/>
            </a:pPr>
            <a:r>
              <a:rPr lang="en-GB" b="1" u="sng" dirty="0" smtClean="0"/>
              <a:t>Data buffering</a:t>
            </a:r>
            <a:r>
              <a:rPr lang="en-GB" b="1" dirty="0" smtClean="0"/>
              <a:t>: </a:t>
            </a:r>
            <a:r>
              <a:rPr lang="en-GB" dirty="0" smtClean="0"/>
              <a:t>Data coming from main memory are sent to an I/O module in a rapid burst. The data are buffered in the I/O module and then sent to the peripheral device at its ‘data rate’.</a:t>
            </a:r>
          </a:p>
          <a:p>
            <a:pPr algn="just"/>
            <a:r>
              <a:rPr lang="en-GB" dirty="0" smtClean="0"/>
              <a:t>In the opposite direction, the data are buffered so as not to tie up the memory in a slow transfer operation.</a:t>
            </a:r>
          </a:p>
          <a:p>
            <a:pPr marL="514350" indent="-514350" algn="just">
              <a:buFont typeface="+mj-lt"/>
              <a:buAutoNum type="arabicPeriod" startAt="5"/>
            </a:pPr>
            <a:r>
              <a:rPr lang="en-GB" b="1" u="sng" dirty="0" smtClean="0"/>
              <a:t>Error detection</a:t>
            </a:r>
            <a:r>
              <a:rPr lang="en-GB" b="1" dirty="0" smtClean="0"/>
              <a:t>: </a:t>
            </a:r>
            <a:r>
              <a:rPr lang="en-GB" dirty="0" smtClean="0"/>
              <a:t>Finally, an I/O module is responsible for error detection and for subsequently reporting errors to the processor. E.g. paper jam, bad disk track, parity error etc.</a:t>
            </a:r>
            <a:endParaRPr lang="en-GB" b="1" dirty="0"/>
          </a:p>
        </p:txBody>
      </p:sp>
      <p:sp>
        <p:nvSpPr>
          <p:cNvPr id="4" name="Slide Number Placeholder 3"/>
          <p:cNvSpPr>
            <a:spLocks noGrp="1"/>
          </p:cNvSpPr>
          <p:nvPr>
            <p:ph type="sldNum" sz="quarter" idx="12"/>
          </p:nvPr>
        </p:nvSpPr>
        <p:spPr/>
        <p:txBody>
          <a:bodyPr/>
          <a:lstStyle/>
          <a:p>
            <a:fld id="{36B3F46B-DD0C-4B5E-A95E-F585F4FB263C}" type="slidenum">
              <a:rPr lang="en-GB" smtClean="0"/>
              <a:t>17</a:t>
            </a:fld>
            <a:endParaRPr lang="en-GB"/>
          </a:p>
        </p:txBody>
      </p:sp>
    </p:spTree>
    <p:extLst>
      <p:ext uri="{BB962C8B-B14F-4D97-AF65-F5344CB8AC3E}">
        <p14:creationId xmlns:p14="http://schemas.microsoft.com/office/powerpoint/2010/main" val="92113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for Transfer of Data from Device to CPU</a:t>
            </a:r>
            <a:endParaRPr lang="en-GB" dirty="0"/>
          </a:p>
        </p:txBody>
      </p:sp>
      <p:sp>
        <p:nvSpPr>
          <p:cNvPr id="3" name="Content Placeholder 2"/>
          <p:cNvSpPr>
            <a:spLocks noGrp="1"/>
          </p:cNvSpPr>
          <p:nvPr>
            <p:ph idx="1"/>
          </p:nvPr>
        </p:nvSpPr>
        <p:spPr>
          <a:xfrm>
            <a:off x="838200" y="1507332"/>
            <a:ext cx="10515600" cy="5032375"/>
          </a:xfrm>
        </p:spPr>
        <p:txBody>
          <a:bodyPr>
            <a:normAutofit/>
          </a:bodyPr>
          <a:lstStyle/>
          <a:p>
            <a:pPr algn="just"/>
            <a:r>
              <a:rPr lang="en-GB" dirty="0" smtClean="0"/>
              <a:t>The control of the </a:t>
            </a:r>
            <a:r>
              <a:rPr lang="en-GB" u="sng" dirty="0" smtClean="0"/>
              <a:t>transfer of data from an external device to the processor</a:t>
            </a:r>
            <a:r>
              <a:rPr lang="en-GB" dirty="0" smtClean="0"/>
              <a:t> might involve the following sequence of steps:</a:t>
            </a:r>
          </a:p>
          <a:p>
            <a:pPr marL="514350" indent="-514350" algn="just">
              <a:buFont typeface="+mj-lt"/>
              <a:buAutoNum type="arabicPeriod"/>
            </a:pPr>
            <a:r>
              <a:rPr lang="en-GB" dirty="0" smtClean="0"/>
              <a:t>The processor interrogates the I/O module to check the status of the attached device.</a:t>
            </a:r>
          </a:p>
          <a:p>
            <a:pPr marL="514350" indent="-514350" algn="just">
              <a:buFont typeface="+mj-lt"/>
              <a:buAutoNum type="arabicPeriod"/>
            </a:pPr>
            <a:r>
              <a:rPr lang="en-GB" dirty="0" smtClean="0"/>
              <a:t>The I/O module returns the device status.</a:t>
            </a:r>
          </a:p>
          <a:p>
            <a:pPr marL="514350" indent="-514350" algn="just">
              <a:buFont typeface="+mj-lt"/>
              <a:buAutoNum type="arabicPeriod"/>
            </a:pPr>
            <a:r>
              <a:rPr lang="en-GB" dirty="0" smtClean="0"/>
              <a:t>If the device is operational and ready to transmit, the processor requests the transfer of data, by means of a command to the I/O module.</a:t>
            </a:r>
          </a:p>
          <a:p>
            <a:pPr marL="514350" indent="-514350" algn="just">
              <a:buFont typeface="+mj-lt"/>
              <a:buAutoNum type="arabicPeriod"/>
            </a:pPr>
            <a:r>
              <a:rPr lang="en-GB" dirty="0" smtClean="0"/>
              <a:t>The I/O module obtains a unit of data (e.g. 8 or 16 bits) from the external device.</a:t>
            </a:r>
          </a:p>
          <a:p>
            <a:pPr marL="514350" indent="-514350" algn="just">
              <a:buFont typeface="+mj-lt"/>
              <a:buAutoNum type="arabicPeriod"/>
            </a:pPr>
            <a:r>
              <a:rPr lang="en-GB" dirty="0" smtClean="0"/>
              <a:t>The data are transferred from the I/O module to the processor.</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18</a:t>
            </a:fld>
            <a:endParaRPr lang="en-GB"/>
          </a:p>
        </p:txBody>
      </p:sp>
    </p:spTree>
    <p:extLst>
      <p:ext uri="{BB962C8B-B14F-4D97-AF65-F5344CB8AC3E}">
        <p14:creationId xmlns:p14="http://schemas.microsoft.com/office/powerpoint/2010/main" val="28635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t>I/O Module Structure (Description Next Slide)</a:t>
            </a:r>
            <a:endParaRPr lang="en-GB" dirty="0"/>
          </a:p>
        </p:txBody>
      </p:sp>
      <p:sp>
        <p:nvSpPr>
          <p:cNvPr id="3" name="Content Placeholder 2"/>
          <p:cNvSpPr>
            <a:spLocks noGrp="1"/>
          </p:cNvSpPr>
          <p:nvPr>
            <p:ph idx="1"/>
          </p:nvPr>
        </p:nvSpPr>
        <p:spPr>
          <a:xfrm>
            <a:off x="838200" y="1102295"/>
            <a:ext cx="10515600" cy="869380"/>
          </a:xfrm>
        </p:spPr>
        <p:txBody>
          <a:bodyPr/>
          <a:lstStyle/>
          <a:p>
            <a:pPr algn="just"/>
            <a:r>
              <a:rPr lang="en-GB" dirty="0" smtClean="0"/>
              <a:t>I/O modules vary considerably in complexity and the number of external devices that they control.</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19</a:t>
            </a:fld>
            <a:endParaRPr lang="en-GB"/>
          </a:p>
        </p:txBody>
      </p:sp>
      <p:pic>
        <p:nvPicPr>
          <p:cNvPr id="5" name="Picture 4"/>
          <p:cNvPicPr>
            <a:picLocks noChangeAspect="1"/>
          </p:cNvPicPr>
          <p:nvPr/>
        </p:nvPicPr>
        <p:blipFill>
          <a:blip r:embed="rId2"/>
          <a:stretch>
            <a:fillRect/>
          </a:stretch>
        </p:blipFill>
        <p:spPr>
          <a:xfrm>
            <a:off x="2228850" y="1971675"/>
            <a:ext cx="7734300" cy="4886325"/>
          </a:xfrm>
          <a:prstGeom prst="rect">
            <a:avLst/>
          </a:prstGeom>
        </p:spPr>
      </p:pic>
      <p:sp>
        <p:nvSpPr>
          <p:cNvPr id="6" name="TextBox 5"/>
          <p:cNvSpPr txBox="1"/>
          <p:nvPr/>
        </p:nvSpPr>
        <p:spPr>
          <a:xfrm>
            <a:off x="10088222" y="3480179"/>
            <a:ext cx="1140505" cy="369332"/>
          </a:xfrm>
          <a:prstGeom prst="rect">
            <a:avLst/>
          </a:prstGeom>
          <a:noFill/>
        </p:spPr>
        <p:txBody>
          <a:bodyPr wrap="none" rtlCol="0">
            <a:spAutoFit/>
          </a:bodyPr>
          <a:lstStyle/>
          <a:p>
            <a:r>
              <a:rPr lang="en-GB" dirty="0" smtClean="0"/>
              <a:t>(Device-1)</a:t>
            </a:r>
            <a:endParaRPr lang="en-GB" dirty="0"/>
          </a:p>
        </p:txBody>
      </p:sp>
      <p:sp>
        <p:nvSpPr>
          <p:cNvPr id="7" name="TextBox 6"/>
          <p:cNvSpPr txBox="1"/>
          <p:nvPr/>
        </p:nvSpPr>
        <p:spPr>
          <a:xfrm>
            <a:off x="10088222" y="5535659"/>
            <a:ext cx="1140505" cy="369332"/>
          </a:xfrm>
          <a:prstGeom prst="rect">
            <a:avLst/>
          </a:prstGeom>
          <a:noFill/>
        </p:spPr>
        <p:txBody>
          <a:bodyPr wrap="none" rtlCol="0">
            <a:spAutoFit/>
          </a:bodyPr>
          <a:lstStyle/>
          <a:p>
            <a:r>
              <a:rPr lang="en-GB" dirty="0" smtClean="0"/>
              <a:t>(Device-2)</a:t>
            </a:r>
            <a:endParaRPr lang="en-GB" dirty="0"/>
          </a:p>
        </p:txBody>
      </p:sp>
      <p:sp>
        <p:nvSpPr>
          <p:cNvPr id="8" name="TextBox 7"/>
          <p:cNvSpPr txBox="1"/>
          <p:nvPr/>
        </p:nvSpPr>
        <p:spPr>
          <a:xfrm>
            <a:off x="7506268" y="3979346"/>
            <a:ext cx="906210" cy="369332"/>
          </a:xfrm>
          <a:prstGeom prst="rect">
            <a:avLst/>
          </a:prstGeom>
          <a:noFill/>
        </p:spPr>
        <p:txBody>
          <a:bodyPr wrap="none" rtlCol="0">
            <a:spAutoFit/>
          </a:bodyPr>
          <a:lstStyle/>
          <a:p>
            <a:r>
              <a:rPr lang="en-GB" dirty="0" smtClean="0"/>
              <a:t>(Port-1)</a:t>
            </a:r>
            <a:endParaRPr lang="en-GB" dirty="0"/>
          </a:p>
        </p:txBody>
      </p:sp>
      <p:sp>
        <p:nvSpPr>
          <p:cNvPr id="10" name="TextBox 9"/>
          <p:cNvSpPr txBox="1"/>
          <p:nvPr/>
        </p:nvSpPr>
        <p:spPr>
          <a:xfrm>
            <a:off x="7506268" y="5982812"/>
            <a:ext cx="906210" cy="369332"/>
          </a:xfrm>
          <a:prstGeom prst="rect">
            <a:avLst/>
          </a:prstGeom>
          <a:noFill/>
        </p:spPr>
        <p:txBody>
          <a:bodyPr wrap="none" rtlCol="0">
            <a:spAutoFit/>
          </a:bodyPr>
          <a:lstStyle/>
          <a:p>
            <a:r>
              <a:rPr lang="en-GB" dirty="0"/>
              <a:t>(</a:t>
            </a:r>
            <a:r>
              <a:rPr lang="en-GB" dirty="0" smtClean="0"/>
              <a:t>Port-2)</a:t>
            </a:r>
            <a:endParaRPr lang="en-GB" dirty="0"/>
          </a:p>
        </p:txBody>
      </p:sp>
    </p:spTree>
    <p:extLst>
      <p:ext uri="{BB962C8B-B14F-4D97-AF65-F5344CB8AC3E}">
        <p14:creationId xmlns:p14="http://schemas.microsoft.com/office/powerpoint/2010/main" val="287483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a:xfrm>
            <a:off x="838200" y="1798133"/>
            <a:ext cx="4825621" cy="4588823"/>
          </a:xfrm>
        </p:spPr>
        <p:txBody>
          <a:bodyPr>
            <a:normAutofit/>
          </a:bodyPr>
          <a:lstStyle/>
          <a:p>
            <a:pPr>
              <a:buFont typeface="Wingdings" panose="05000000000000000000" pitchFamily="2" charset="2"/>
              <a:buChar char="Ø"/>
            </a:pPr>
            <a:r>
              <a:rPr lang="en-GB" dirty="0" smtClean="0"/>
              <a:t> 7.1 - External Devices</a:t>
            </a:r>
          </a:p>
          <a:p>
            <a:r>
              <a:rPr lang="en-GB" dirty="0" smtClean="0"/>
              <a:t>Keyboard/Monitor</a:t>
            </a:r>
          </a:p>
          <a:p>
            <a:r>
              <a:rPr lang="en-GB" dirty="0" smtClean="0"/>
              <a:t>Disk Drive</a:t>
            </a:r>
          </a:p>
          <a:p>
            <a:pPr>
              <a:buFont typeface="Wingdings" panose="05000000000000000000" pitchFamily="2" charset="2"/>
              <a:buChar char="Ø"/>
            </a:pPr>
            <a:r>
              <a:rPr lang="en-GB" dirty="0" smtClean="0"/>
              <a:t> 7.2 - I/O Modules</a:t>
            </a:r>
          </a:p>
          <a:p>
            <a:r>
              <a:rPr lang="en-GB" dirty="0" smtClean="0"/>
              <a:t>Module Function</a:t>
            </a:r>
          </a:p>
          <a:p>
            <a:r>
              <a:rPr lang="en-GB" dirty="0" smtClean="0"/>
              <a:t>I/O Module Structure</a:t>
            </a:r>
          </a:p>
          <a:p>
            <a:pPr>
              <a:buFont typeface="Wingdings" panose="05000000000000000000" pitchFamily="2" charset="2"/>
              <a:buChar char="Ø"/>
            </a:pPr>
            <a:r>
              <a:rPr lang="en-GB" dirty="0" smtClean="0"/>
              <a:t> 7.3 - Programmed I/O</a:t>
            </a:r>
          </a:p>
          <a:p>
            <a:r>
              <a:rPr lang="en-GB" dirty="0" smtClean="0"/>
              <a:t>Overview of Programmed I/O</a:t>
            </a:r>
          </a:p>
          <a:p>
            <a:r>
              <a:rPr lang="en-GB" dirty="0" smtClean="0"/>
              <a:t>I/O Commands</a:t>
            </a:r>
          </a:p>
          <a:p>
            <a:endParaRPr lang="en-GB" dirty="0"/>
          </a:p>
        </p:txBody>
      </p:sp>
      <p:sp>
        <p:nvSpPr>
          <p:cNvPr id="5" name="Content Placeholder 2"/>
          <p:cNvSpPr txBox="1">
            <a:spLocks/>
          </p:cNvSpPr>
          <p:nvPr/>
        </p:nvSpPr>
        <p:spPr>
          <a:xfrm>
            <a:off x="5813947" y="1849746"/>
            <a:ext cx="5539854" cy="4537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I/O Instructions</a:t>
            </a:r>
          </a:p>
          <a:p>
            <a:pPr>
              <a:buFont typeface="Wingdings" panose="05000000000000000000" pitchFamily="2" charset="2"/>
              <a:buChar char="Ø"/>
            </a:pPr>
            <a:r>
              <a:rPr lang="en-GB" dirty="0" smtClean="0"/>
              <a:t> 7.4 - Interrupt Driven I/O</a:t>
            </a:r>
          </a:p>
          <a:p>
            <a:r>
              <a:rPr lang="en-GB" dirty="0" smtClean="0"/>
              <a:t>Interrupt Processing</a:t>
            </a:r>
          </a:p>
          <a:p>
            <a:r>
              <a:rPr lang="en-GB" dirty="0" smtClean="0"/>
              <a:t>Design Issues</a:t>
            </a:r>
          </a:p>
          <a:p>
            <a:pPr>
              <a:buFont typeface="Wingdings" panose="05000000000000000000" pitchFamily="2" charset="2"/>
              <a:buChar char="Ø"/>
            </a:pPr>
            <a:r>
              <a:rPr lang="en-GB" dirty="0" smtClean="0"/>
              <a:t> 7.5 - Direct Memory Access (DMA)</a:t>
            </a:r>
          </a:p>
          <a:p>
            <a:r>
              <a:rPr lang="en-GB" dirty="0" smtClean="0"/>
              <a:t>Drawbacks of Programmed and Interrupt-Driven I/O</a:t>
            </a:r>
          </a:p>
          <a:p>
            <a:r>
              <a:rPr lang="en-GB" dirty="0" smtClean="0"/>
              <a:t>DMA Function</a:t>
            </a:r>
          </a:p>
          <a:p>
            <a:pPr>
              <a:buFont typeface="Wingdings" panose="05000000000000000000" pitchFamily="2" charset="2"/>
              <a:buChar char="v"/>
            </a:pPr>
            <a:r>
              <a:rPr lang="en-GB" dirty="0" smtClean="0"/>
              <a:t> Final Paper Pattern</a:t>
            </a:r>
          </a:p>
          <a:p>
            <a:endParaRPr lang="en-GB" dirty="0"/>
          </a:p>
        </p:txBody>
      </p:sp>
      <p:sp>
        <p:nvSpPr>
          <p:cNvPr id="6" name="Slide Number Placeholder 5"/>
          <p:cNvSpPr>
            <a:spLocks noGrp="1"/>
          </p:cNvSpPr>
          <p:nvPr>
            <p:ph type="sldNum" sz="quarter" idx="12"/>
          </p:nvPr>
        </p:nvSpPr>
        <p:spPr/>
        <p:txBody>
          <a:bodyPr/>
          <a:lstStyle/>
          <a:p>
            <a:fld id="{36B3F46B-DD0C-4B5E-A95E-F585F4FB263C}" type="slidenum">
              <a:rPr lang="en-GB" smtClean="0"/>
              <a:t>2</a:t>
            </a:fld>
            <a:endParaRPr lang="en-GB"/>
          </a:p>
        </p:txBody>
      </p:sp>
    </p:spTree>
    <p:extLst>
      <p:ext uri="{BB962C8B-B14F-4D97-AF65-F5344CB8AC3E}">
        <p14:creationId xmlns:p14="http://schemas.microsoft.com/office/powerpoint/2010/main" val="1947387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Module ‘Interfaces’ (Fig. Last Slide)</a:t>
            </a:r>
            <a:endParaRPr lang="en-GB" dirty="0"/>
          </a:p>
        </p:txBody>
      </p:sp>
      <p:sp>
        <p:nvSpPr>
          <p:cNvPr id="3" name="Content Placeholder 2"/>
          <p:cNvSpPr>
            <a:spLocks noGrp="1"/>
          </p:cNvSpPr>
          <p:nvPr>
            <p:ph idx="1"/>
          </p:nvPr>
        </p:nvSpPr>
        <p:spPr>
          <a:xfrm>
            <a:off x="838200" y="1569492"/>
            <a:ext cx="10515600" cy="4885899"/>
          </a:xfrm>
        </p:spPr>
        <p:txBody>
          <a:bodyPr>
            <a:normAutofit lnSpcReduction="10000"/>
          </a:bodyPr>
          <a:lstStyle/>
          <a:p>
            <a:pPr algn="just"/>
            <a:r>
              <a:rPr lang="en-GB" dirty="0" smtClean="0"/>
              <a:t>The module connects to the rest of the computer through a set of ‘system-</a:t>
            </a:r>
            <a:r>
              <a:rPr lang="en-GB" dirty="0" err="1" smtClean="0"/>
              <a:t>bus’</a:t>
            </a:r>
            <a:r>
              <a:rPr lang="en-GB" dirty="0" smtClean="0"/>
              <a:t> lines.</a:t>
            </a:r>
          </a:p>
          <a:p>
            <a:pPr algn="just"/>
            <a:r>
              <a:rPr lang="en-GB" dirty="0" smtClean="0"/>
              <a:t>The data transferred to and from the module are buffered in one or more ‘data registers’.</a:t>
            </a:r>
          </a:p>
          <a:p>
            <a:pPr algn="just"/>
            <a:r>
              <a:rPr lang="en-GB" dirty="0" smtClean="0"/>
              <a:t>There may also be one or more ‘status’ registers that provide current status information.</a:t>
            </a:r>
          </a:p>
          <a:p>
            <a:pPr algn="just"/>
            <a:r>
              <a:rPr lang="en-GB" dirty="0" smtClean="0"/>
              <a:t>The logic within the I/O module interacts with the processor via a set of ‘control’ lines. The CPU issues commands to I/O module via them.</a:t>
            </a:r>
          </a:p>
          <a:p>
            <a:pPr algn="just"/>
            <a:r>
              <a:rPr lang="en-GB" dirty="0" smtClean="0"/>
              <a:t>The module must be able to recognize and generate addresses associated with the devices it controls.</a:t>
            </a:r>
          </a:p>
          <a:p>
            <a:pPr algn="just"/>
            <a:r>
              <a:rPr lang="en-GB" dirty="0" smtClean="0"/>
              <a:t>Finally, the I/O module contains logic specific to the interface with each device it controls. (e.g. disk drive or printer)</a:t>
            </a:r>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20</a:t>
            </a:fld>
            <a:endParaRPr lang="en-GB"/>
          </a:p>
        </p:txBody>
      </p:sp>
    </p:spTree>
    <p:extLst>
      <p:ext uri="{BB962C8B-B14F-4D97-AF65-F5344CB8AC3E}">
        <p14:creationId xmlns:p14="http://schemas.microsoft.com/office/powerpoint/2010/main" val="4056681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Module (Generic term)</a:t>
            </a:r>
            <a:endParaRPr lang="en-GB" dirty="0"/>
          </a:p>
        </p:txBody>
      </p:sp>
      <p:sp>
        <p:nvSpPr>
          <p:cNvPr id="3" name="Content Placeholder 2"/>
          <p:cNvSpPr>
            <a:spLocks noGrp="1"/>
          </p:cNvSpPr>
          <p:nvPr>
            <p:ph idx="1"/>
          </p:nvPr>
        </p:nvSpPr>
        <p:spPr>
          <a:xfrm>
            <a:off x="838200" y="1825624"/>
            <a:ext cx="10515600" cy="4530725"/>
          </a:xfrm>
        </p:spPr>
        <p:txBody>
          <a:bodyPr>
            <a:normAutofit/>
          </a:bodyPr>
          <a:lstStyle/>
          <a:p>
            <a:pPr algn="just"/>
            <a:r>
              <a:rPr lang="en-GB" dirty="0" smtClean="0"/>
              <a:t>An I/O module functions to allow the processor to view a wide range of devices in a simple-minded way.</a:t>
            </a:r>
          </a:p>
          <a:p>
            <a:pPr algn="just"/>
            <a:r>
              <a:rPr lang="en-GB" dirty="0" smtClean="0"/>
              <a:t>The I/O module may hide the details of timing, data formats, and the electro-mechanics of an external device, so that the processor can function in terms of simple Read and Write commands.</a:t>
            </a:r>
          </a:p>
          <a:p>
            <a:pPr algn="just"/>
            <a:r>
              <a:rPr lang="en-GB" dirty="0" smtClean="0"/>
              <a:t>An I/O module that is quite primitive and requires detailed control is usually referred to as an </a:t>
            </a:r>
            <a:r>
              <a:rPr lang="en-GB" b="1" dirty="0" smtClean="0"/>
              <a:t>I/O controller</a:t>
            </a:r>
            <a:r>
              <a:rPr lang="en-GB" dirty="0" smtClean="0"/>
              <a:t> or </a:t>
            </a:r>
            <a:r>
              <a:rPr lang="en-GB" b="1" dirty="0" smtClean="0"/>
              <a:t>device controller</a:t>
            </a:r>
            <a:r>
              <a:rPr lang="en-GB" dirty="0" smtClean="0"/>
              <a:t>.</a:t>
            </a:r>
          </a:p>
          <a:p>
            <a:pPr algn="just"/>
            <a:r>
              <a:rPr lang="en-GB" dirty="0" smtClean="0"/>
              <a:t>‘I/O controllers’ are commonly seen on microcomputers.</a:t>
            </a:r>
          </a:p>
          <a:p>
            <a:pPr algn="just"/>
            <a:r>
              <a:rPr lang="en-GB" dirty="0" smtClean="0"/>
              <a:t>However, we will use the generic term, </a:t>
            </a:r>
            <a:r>
              <a:rPr lang="en-GB" b="1" dirty="0" smtClean="0"/>
              <a:t>I/O module</a:t>
            </a:r>
            <a:r>
              <a:rPr lang="en-GB" dirty="0" smtClean="0"/>
              <a:t>.</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21</a:t>
            </a:fld>
            <a:endParaRPr lang="en-GB"/>
          </a:p>
        </p:txBody>
      </p:sp>
    </p:spTree>
    <p:extLst>
      <p:ext uri="{BB962C8B-B14F-4D97-AF65-F5344CB8AC3E}">
        <p14:creationId xmlns:p14="http://schemas.microsoft.com/office/powerpoint/2010/main" val="4230551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Commands (by CPU to I/O Module)</a:t>
            </a:r>
            <a:endParaRPr lang="en-GB" dirty="0"/>
          </a:p>
        </p:txBody>
      </p:sp>
      <p:sp>
        <p:nvSpPr>
          <p:cNvPr id="3" name="Content Placeholder 2"/>
          <p:cNvSpPr>
            <a:spLocks noGrp="1"/>
          </p:cNvSpPr>
          <p:nvPr>
            <p:ph idx="1"/>
          </p:nvPr>
        </p:nvSpPr>
        <p:spPr/>
        <p:txBody>
          <a:bodyPr>
            <a:normAutofit lnSpcReduction="10000"/>
          </a:bodyPr>
          <a:lstStyle/>
          <a:p>
            <a:pPr algn="just"/>
            <a:r>
              <a:rPr lang="en-GB" dirty="0" smtClean="0"/>
              <a:t>To execute an I/O related instruction, the processor issues an address, specifying the particular I/O module and external device, and an I/O command.</a:t>
            </a:r>
          </a:p>
          <a:p>
            <a:pPr algn="just"/>
            <a:r>
              <a:rPr lang="en-GB" b="1" u="sng" dirty="0" smtClean="0"/>
              <a:t>Types of I/O Commands</a:t>
            </a:r>
            <a:r>
              <a:rPr lang="en-GB" b="1" dirty="0" smtClean="0"/>
              <a:t>: </a:t>
            </a:r>
            <a:r>
              <a:rPr lang="en-GB" dirty="0" smtClean="0"/>
              <a:t>There are four types of I/O commands that an I/O module may receive when it is addressed by a processor:</a:t>
            </a:r>
          </a:p>
          <a:p>
            <a:pPr marL="514350" indent="-514350" algn="just">
              <a:buAutoNum type="arabicParenR"/>
            </a:pPr>
            <a:r>
              <a:rPr lang="en-GB" dirty="0" smtClean="0"/>
              <a:t>Control	    2) Write	3) Read	4) Test</a:t>
            </a:r>
          </a:p>
          <a:p>
            <a:pPr marL="514350" indent="-514350" algn="just">
              <a:buFont typeface="+mj-lt"/>
              <a:buAutoNum type="arabicPeriod"/>
            </a:pPr>
            <a:r>
              <a:rPr lang="en-GB" b="1" dirty="0" smtClean="0"/>
              <a:t>Control:</a:t>
            </a:r>
            <a:r>
              <a:rPr lang="en-GB" dirty="0" smtClean="0"/>
              <a:t> command is used to </a:t>
            </a:r>
            <a:r>
              <a:rPr lang="en-GB" u="sng" dirty="0" smtClean="0"/>
              <a:t>activate a peripheral and tell it what to do</a:t>
            </a:r>
            <a:r>
              <a:rPr lang="en-GB" dirty="0" smtClean="0"/>
              <a:t>.</a:t>
            </a:r>
          </a:p>
          <a:p>
            <a:pPr marL="514350" indent="-514350" algn="just">
              <a:buFont typeface="+mj-lt"/>
              <a:buAutoNum type="arabicPeriod"/>
            </a:pPr>
            <a:r>
              <a:rPr lang="en-GB" b="1" dirty="0" smtClean="0"/>
              <a:t>Write: </a:t>
            </a:r>
            <a:r>
              <a:rPr lang="en-GB" dirty="0" smtClean="0"/>
              <a:t>causes the </a:t>
            </a:r>
            <a:r>
              <a:rPr lang="en-GB" u="sng" dirty="0" smtClean="0"/>
              <a:t>I/O module to take an item of data </a:t>
            </a:r>
            <a:r>
              <a:rPr lang="en-GB" dirty="0" smtClean="0"/>
              <a:t>(byte or word) from the data bus </a:t>
            </a:r>
            <a:r>
              <a:rPr lang="en-GB" u="sng" dirty="0" smtClean="0"/>
              <a:t>and then transmit the data item to the peripheral</a:t>
            </a:r>
            <a:endParaRPr lang="en-GB" b="1" u="sng" dirty="0"/>
          </a:p>
        </p:txBody>
      </p:sp>
      <p:sp>
        <p:nvSpPr>
          <p:cNvPr id="4" name="Slide Number Placeholder 3"/>
          <p:cNvSpPr>
            <a:spLocks noGrp="1"/>
          </p:cNvSpPr>
          <p:nvPr>
            <p:ph type="sldNum" sz="quarter" idx="12"/>
          </p:nvPr>
        </p:nvSpPr>
        <p:spPr/>
        <p:txBody>
          <a:bodyPr/>
          <a:lstStyle/>
          <a:p>
            <a:fld id="{36B3F46B-DD0C-4B5E-A95E-F585F4FB263C}" type="slidenum">
              <a:rPr lang="en-GB" smtClean="0"/>
              <a:t>22</a:t>
            </a:fld>
            <a:endParaRPr lang="en-GB"/>
          </a:p>
        </p:txBody>
      </p:sp>
    </p:spTree>
    <p:extLst>
      <p:ext uri="{BB962C8B-B14F-4D97-AF65-F5344CB8AC3E}">
        <p14:creationId xmlns:p14="http://schemas.microsoft.com/office/powerpoint/2010/main" val="1784307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I/O Commands (Continued)</a:t>
            </a:r>
            <a:endParaRPr lang="en-GB" dirty="0"/>
          </a:p>
        </p:txBody>
      </p:sp>
      <p:sp>
        <p:nvSpPr>
          <p:cNvPr id="3" name="Content Placeholder 2"/>
          <p:cNvSpPr>
            <a:spLocks noGrp="1"/>
          </p:cNvSpPr>
          <p:nvPr>
            <p:ph idx="1"/>
          </p:nvPr>
        </p:nvSpPr>
        <p:spPr/>
        <p:txBody>
          <a:bodyPr/>
          <a:lstStyle/>
          <a:p>
            <a:pPr marL="514350" indent="-514350" algn="just">
              <a:buFont typeface="+mj-lt"/>
              <a:buAutoNum type="arabicPeriod" startAt="3"/>
            </a:pPr>
            <a:r>
              <a:rPr lang="en-GB" b="1" dirty="0" smtClean="0"/>
              <a:t>Read: </a:t>
            </a:r>
            <a:r>
              <a:rPr lang="en-GB" dirty="0" smtClean="0"/>
              <a:t>causes the </a:t>
            </a:r>
            <a:r>
              <a:rPr lang="en-GB" u="sng" dirty="0" smtClean="0"/>
              <a:t>I/O module to obtain an item of data from the peripheral and place it in an internal buffer</a:t>
            </a:r>
            <a:r>
              <a:rPr lang="en-GB" dirty="0" smtClean="0"/>
              <a:t> (data register).</a:t>
            </a:r>
          </a:p>
          <a:p>
            <a:pPr algn="just"/>
            <a:r>
              <a:rPr lang="en-GB" dirty="0" smtClean="0"/>
              <a:t>The processor can then obtain the data item by requesting that the I/O module place it on the ‘data bus’.</a:t>
            </a:r>
          </a:p>
          <a:p>
            <a:pPr marL="514350" indent="-514350" algn="just">
              <a:buFont typeface="+mj-lt"/>
              <a:buAutoNum type="arabicPeriod" startAt="4"/>
            </a:pPr>
            <a:r>
              <a:rPr lang="en-GB" b="1" dirty="0" smtClean="0"/>
              <a:t>Test: </a:t>
            </a:r>
            <a:r>
              <a:rPr lang="en-GB" dirty="0" smtClean="0"/>
              <a:t>command is used to </a:t>
            </a:r>
            <a:r>
              <a:rPr lang="en-GB" u="sng" dirty="0" smtClean="0"/>
              <a:t>test various status conditions associated with an I/O module and its peripherals</a:t>
            </a:r>
            <a:r>
              <a:rPr lang="en-GB" dirty="0" smtClean="0"/>
              <a:t>.</a:t>
            </a:r>
          </a:p>
          <a:p>
            <a:pPr algn="just"/>
            <a:r>
              <a:rPr lang="en-GB" dirty="0" smtClean="0"/>
              <a:t>E.g. if the device is powered ON and Available for use. </a:t>
            </a:r>
          </a:p>
          <a:p>
            <a:pPr algn="just"/>
            <a:r>
              <a:rPr lang="en-GB" dirty="0" smtClean="0"/>
              <a:t>Processor will also want to know </a:t>
            </a:r>
            <a:r>
              <a:rPr lang="en-GB" u="sng" dirty="0" smtClean="0"/>
              <a:t>if the most recent I/O operation is complete and if any errors occurred</a:t>
            </a:r>
            <a:r>
              <a:rPr lang="en-GB" dirty="0" smtClean="0"/>
              <a:t>.</a:t>
            </a:r>
          </a:p>
        </p:txBody>
      </p:sp>
      <p:sp>
        <p:nvSpPr>
          <p:cNvPr id="4" name="Slide Number Placeholder 3"/>
          <p:cNvSpPr>
            <a:spLocks noGrp="1"/>
          </p:cNvSpPr>
          <p:nvPr>
            <p:ph type="sldNum" sz="quarter" idx="12"/>
          </p:nvPr>
        </p:nvSpPr>
        <p:spPr/>
        <p:txBody>
          <a:bodyPr/>
          <a:lstStyle/>
          <a:p>
            <a:fld id="{36B3F46B-DD0C-4B5E-A95E-F585F4FB263C}" type="slidenum">
              <a:rPr lang="en-GB" smtClean="0"/>
              <a:t>23</a:t>
            </a:fld>
            <a:endParaRPr lang="en-GB"/>
          </a:p>
        </p:txBody>
      </p:sp>
    </p:spTree>
    <p:extLst>
      <p:ext uri="{BB962C8B-B14F-4D97-AF65-F5344CB8AC3E}">
        <p14:creationId xmlns:p14="http://schemas.microsoft.com/office/powerpoint/2010/main" val="2288906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1696"/>
            <a:ext cx="10515600" cy="1325563"/>
          </a:xfrm>
        </p:spPr>
        <p:txBody>
          <a:bodyPr/>
          <a:lstStyle/>
          <a:p>
            <a:r>
              <a:rPr lang="en-GB" dirty="0" smtClean="0"/>
              <a:t>1. </a:t>
            </a:r>
            <a:r>
              <a:rPr lang="en-GB" u="sng" dirty="0" smtClean="0"/>
              <a:t>Memory-Mapped I/O</a:t>
            </a:r>
            <a:endParaRPr lang="en-GB" u="sng" dirty="0"/>
          </a:p>
        </p:txBody>
      </p:sp>
      <p:sp>
        <p:nvSpPr>
          <p:cNvPr id="3" name="Content Placeholder 2"/>
          <p:cNvSpPr>
            <a:spLocks noGrp="1"/>
          </p:cNvSpPr>
          <p:nvPr>
            <p:ph idx="1"/>
          </p:nvPr>
        </p:nvSpPr>
        <p:spPr>
          <a:xfrm>
            <a:off x="838200" y="1825624"/>
            <a:ext cx="10515600" cy="4530725"/>
          </a:xfrm>
        </p:spPr>
        <p:txBody>
          <a:bodyPr>
            <a:normAutofit lnSpcReduction="10000"/>
          </a:bodyPr>
          <a:lstStyle/>
          <a:p>
            <a:r>
              <a:rPr lang="en-GB" dirty="0" smtClean="0"/>
              <a:t>When the </a:t>
            </a:r>
            <a:r>
              <a:rPr lang="en-GB" u="sng" dirty="0" smtClean="0"/>
              <a:t>processor, main memory and I/O share a </a:t>
            </a:r>
          </a:p>
          <a:p>
            <a:pPr marL="0" indent="0">
              <a:buNone/>
            </a:pPr>
            <a:r>
              <a:rPr lang="en-GB" dirty="0"/>
              <a:t> </a:t>
            </a:r>
            <a:r>
              <a:rPr lang="en-GB" dirty="0" smtClean="0"/>
              <a:t> </a:t>
            </a:r>
            <a:r>
              <a:rPr lang="en-GB" u="sng" dirty="0" smtClean="0"/>
              <a:t>common bus</a:t>
            </a:r>
            <a:r>
              <a:rPr lang="en-GB" dirty="0" smtClean="0"/>
              <a:t>, two </a:t>
            </a:r>
            <a:r>
              <a:rPr lang="en-GB" u="sng" dirty="0" smtClean="0"/>
              <a:t>modes of addressing </a:t>
            </a:r>
            <a:r>
              <a:rPr lang="en-GB" dirty="0" smtClean="0"/>
              <a:t>are possible:</a:t>
            </a:r>
          </a:p>
          <a:p>
            <a:pPr marL="514350" indent="-514350">
              <a:buAutoNum type="arabicParenR"/>
            </a:pPr>
            <a:r>
              <a:rPr lang="en-GB" dirty="0" smtClean="0"/>
              <a:t>Memory mapped I/O		2) Isolated I/O</a:t>
            </a:r>
          </a:p>
          <a:p>
            <a:pPr marL="514350" indent="-514350" algn="just">
              <a:buFont typeface="+mj-lt"/>
              <a:buAutoNum type="arabicPeriod"/>
            </a:pPr>
            <a:r>
              <a:rPr lang="en-GB" dirty="0" smtClean="0"/>
              <a:t>With </a:t>
            </a:r>
            <a:r>
              <a:rPr lang="en-GB" b="1" dirty="0" smtClean="0"/>
              <a:t>memory-mapped I/O</a:t>
            </a:r>
            <a:r>
              <a:rPr lang="en-GB" dirty="0" smtClean="0"/>
              <a:t>, </a:t>
            </a:r>
            <a:r>
              <a:rPr lang="en-GB" u="sng" dirty="0" smtClean="0"/>
              <a:t>there is a single address space for memory locations and I/O device addresses</a:t>
            </a:r>
            <a:r>
              <a:rPr lang="en-GB" dirty="0" smtClean="0"/>
              <a:t>.</a:t>
            </a:r>
          </a:p>
          <a:p>
            <a:pPr algn="just"/>
            <a:r>
              <a:rPr lang="en-GB" dirty="0" smtClean="0"/>
              <a:t>The </a:t>
            </a:r>
            <a:r>
              <a:rPr lang="en-GB" u="sng" dirty="0" smtClean="0"/>
              <a:t>processor treats the status and data register of I/O modules as memory locations and uses the same machine instruction to access both memory and I/O devices</a:t>
            </a:r>
            <a:r>
              <a:rPr lang="en-GB" dirty="0" smtClean="0"/>
              <a:t>. </a:t>
            </a:r>
            <a:r>
              <a:rPr lang="en-US" sz="1800" dirty="0" smtClean="0">
                <a:solidFill>
                  <a:srgbClr val="FF0000"/>
                </a:solidFill>
              </a:rPr>
              <a:t>I/O data transfer is very like memory access.(CPU viewpoint)</a:t>
            </a:r>
            <a:endParaRPr lang="en-GB" sz="1800" dirty="0" smtClean="0">
              <a:solidFill>
                <a:srgbClr val="FF0000"/>
              </a:solidFill>
            </a:endParaRPr>
          </a:p>
          <a:p>
            <a:pPr algn="just"/>
            <a:r>
              <a:rPr lang="en-GB" dirty="0" smtClean="0"/>
              <a:t>So, for example, with 10 address lines, a combined total of 2</a:t>
            </a:r>
            <a:r>
              <a:rPr lang="en-GB" baseline="30000" dirty="0" smtClean="0"/>
              <a:t>10</a:t>
            </a:r>
            <a:r>
              <a:rPr lang="en-GB" dirty="0" smtClean="0"/>
              <a:t> = 1024 memory locations and I/O addresses can be supported.</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24</a:t>
            </a:fld>
            <a:endParaRPr lang="en-GB"/>
          </a:p>
        </p:txBody>
      </p:sp>
      <p:sp>
        <p:nvSpPr>
          <p:cNvPr id="5" name="Rectangle 4"/>
          <p:cNvSpPr/>
          <p:nvPr/>
        </p:nvSpPr>
        <p:spPr>
          <a:xfrm>
            <a:off x="838200" y="0"/>
            <a:ext cx="7166257" cy="923330"/>
          </a:xfrm>
          <a:prstGeom prst="rect">
            <a:avLst/>
          </a:prstGeom>
          <a:noFill/>
        </p:spPr>
        <p:txBody>
          <a:bodyPr wrap="none" lIns="91440" tIns="45720" rIns="91440" bIns="45720">
            <a:spAutoFit/>
          </a:bodyPr>
          <a:lstStyle/>
          <a:p>
            <a:pPr algn="ctr"/>
            <a:r>
              <a:rPr lang="en-US" sz="5400" b="0" u="sng" cap="none" spc="0" dirty="0" smtClean="0">
                <a:ln w="0"/>
                <a:solidFill>
                  <a:schemeClr val="tx1"/>
                </a:solidFill>
                <a:effectLst>
                  <a:outerShdw blurRad="38100" dist="19050" dir="2700000" algn="tl" rotWithShape="0">
                    <a:schemeClr val="dk1">
                      <a:alpha val="40000"/>
                    </a:schemeClr>
                  </a:outerShdw>
                </a:effectLst>
              </a:rPr>
              <a:t>Modes of Addressing I/O</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stretch>
            <a:fillRect/>
          </a:stretch>
        </p:blipFill>
        <p:spPr>
          <a:xfrm>
            <a:off x="9246833" y="0"/>
            <a:ext cx="2106967" cy="3288145"/>
          </a:xfrm>
          <a:prstGeom prst="rect">
            <a:avLst/>
          </a:prstGeom>
        </p:spPr>
      </p:pic>
    </p:spTree>
    <p:extLst>
      <p:ext uri="{BB962C8B-B14F-4D97-AF65-F5344CB8AC3E}">
        <p14:creationId xmlns:p14="http://schemas.microsoft.com/office/powerpoint/2010/main" val="3045389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t>
            </a:r>
            <a:r>
              <a:rPr lang="en-GB" u="sng" dirty="0" smtClean="0"/>
              <a:t>Isolated I/O</a:t>
            </a:r>
            <a:endParaRPr lang="en-GB" u="sng" dirty="0"/>
          </a:p>
        </p:txBody>
      </p:sp>
      <p:sp>
        <p:nvSpPr>
          <p:cNvPr id="3" name="Content Placeholder 2"/>
          <p:cNvSpPr>
            <a:spLocks noGrp="1"/>
          </p:cNvSpPr>
          <p:nvPr>
            <p:ph idx="1"/>
          </p:nvPr>
        </p:nvSpPr>
        <p:spPr/>
        <p:txBody>
          <a:bodyPr>
            <a:normAutofit/>
          </a:bodyPr>
          <a:lstStyle/>
          <a:p>
            <a:pPr algn="just"/>
            <a:r>
              <a:rPr lang="en-GB" dirty="0" smtClean="0"/>
              <a:t>With memory-mapped I/O, a single read line </a:t>
            </a:r>
          </a:p>
          <a:p>
            <a:pPr marL="0" indent="0" algn="just">
              <a:buNone/>
            </a:pPr>
            <a:r>
              <a:rPr lang="en-GB" dirty="0" smtClean="0"/>
              <a:t>  and a single write line are needed on the bus.</a:t>
            </a:r>
          </a:p>
          <a:p>
            <a:pPr marL="514350" indent="-514350" algn="just">
              <a:buFont typeface="+mj-lt"/>
              <a:buAutoNum type="arabicPeriod" startAt="2"/>
            </a:pPr>
            <a:r>
              <a:rPr lang="en-GB" b="1" u="sng" dirty="0" smtClean="0"/>
              <a:t>Isolated I/O</a:t>
            </a:r>
            <a:r>
              <a:rPr lang="en-GB" b="1" dirty="0" smtClean="0"/>
              <a:t>:</a:t>
            </a:r>
            <a:r>
              <a:rPr lang="en-GB" dirty="0" smtClean="0"/>
              <a:t> The </a:t>
            </a:r>
            <a:r>
              <a:rPr lang="en-GB" u="sng" dirty="0" smtClean="0"/>
              <a:t>address space for I/O is isolated from that from memory</a:t>
            </a:r>
            <a:r>
              <a:rPr lang="en-GB" dirty="0" smtClean="0"/>
              <a:t>. (both memory and I/O use separate addressing space)</a:t>
            </a:r>
          </a:p>
          <a:p>
            <a:pPr algn="just"/>
            <a:r>
              <a:rPr lang="en-GB" dirty="0" smtClean="0"/>
              <a:t>The </a:t>
            </a:r>
            <a:r>
              <a:rPr lang="en-GB" u="sng" dirty="0" smtClean="0"/>
              <a:t>full range of addressing is available for both</a:t>
            </a:r>
            <a:r>
              <a:rPr lang="en-GB" dirty="0" smtClean="0"/>
              <a:t>.</a:t>
            </a:r>
          </a:p>
          <a:p>
            <a:pPr algn="just"/>
            <a:r>
              <a:rPr lang="en-GB" dirty="0" smtClean="0"/>
              <a:t>Now, the command line specifies whether the address refers to a memory location or an I/O device.</a:t>
            </a:r>
          </a:p>
          <a:p>
            <a:pPr algn="just"/>
            <a:r>
              <a:rPr lang="en-GB" dirty="0" smtClean="0"/>
              <a:t>Again with 10 address lines, the system may now support both 1024 memory locations and 1024 I/O addresses.</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25</a:t>
            </a:fld>
            <a:endParaRPr lang="en-GB"/>
          </a:p>
        </p:txBody>
      </p:sp>
      <p:pic>
        <p:nvPicPr>
          <p:cNvPr id="5" name="Picture 4"/>
          <p:cNvPicPr>
            <a:picLocks noChangeAspect="1"/>
          </p:cNvPicPr>
          <p:nvPr/>
        </p:nvPicPr>
        <p:blipFill>
          <a:blip r:embed="rId2"/>
          <a:stretch>
            <a:fillRect/>
          </a:stretch>
        </p:blipFill>
        <p:spPr>
          <a:xfrm>
            <a:off x="7681023" y="249381"/>
            <a:ext cx="4361132" cy="2521527"/>
          </a:xfrm>
          <a:prstGeom prst="rect">
            <a:avLst/>
          </a:prstGeom>
        </p:spPr>
      </p:pic>
    </p:spTree>
    <p:extLst>
      <p:ext uri="{BB962C8B-B14F-4D97-AF65-F5344CB8AC3E}">
        <p14:creationId xmlns:p14="http://schemas.microsoft.com/office/powerpoint/2010/main" val="24134560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Advantages &amp; Disadvantages (Memory-mapped I/O)</a:t>
            </a:r>
            <a:endParaRPr lang="en-GB" sz="3800" dirty="0"/>
          </a:p>
        </p:txBody>
      </p:sp>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GB" dirty="0" smtClean="0"/>
              <a:t>With </a:t>
            </a:r>
            <a:r>
              <a:rPr lang="en-GB" u="sng" dirty="0" smtClean="0"/>
              <a:t>Isolated I/O</a:t>
            </a:r>
            <a:r>
              <a:rPr lang="en-GB" dirty="0" smtClean="0"/>
              <a:t>, the I/O ports are accessible only by special I/O commands (less), which activate the I/O command lines on the bus.</a:t>
            </a:r>
          </a:p>
          <a:p>
            <a:pPr algn="just"/>
            <a:r>
              <a:rPr lang="en-GB" dirty="0" smtClean="0"/>
              <a:t>For most processor types, there is a relatively large set of different instructions (more) for referencing memory.</a:t>
            </a:r>
          </a:p>
          <a:p>
            <a:pPr algn="just"/>
            <a:r>
              <a:rPr lang="en-GB" dirty="0" smtClean="0"/>
              <a:t>If </a:t>
            </a:r>
            <a:r>
              <a:rPr lang="en-GB" u="sng" dirty="0" smtClean="0"/>
              <a:t>Isolated I/O</a:t>
            </a:r>
            <a:r>
              <a:rPr lang="en-GB" dirty="0" smtClean="0"/>
              <a:t> is used, there are only a few I/O instructions. (Dis-</a:t>
            </a:r>
            <a:r>
              <a:rPr lang="en-GB" dirty="0" err="1"/>
              <a:t>A</a:t>
            </a:r>
            <a:r>
              <a:rPr lang="en-GB" dirty="0" err="1" smtClean="0"/>
              <a:t>dv</a:t>
            </a:r>
            <a:r>
              <a:rPr lang="en-GB" dirty="0" smtClean="0"/>
              <a:t>)</a:t>
            </a:r>
          </a:p>
          <a:p>
            <a:pPr algn="just"/>
            <a:r>
              <a:rPr lang="en-GB" dirty="0" smtClean="0"/>
              <a:t>Thus an </a:t>
            </a:r>
            <a:r>
              <a:rPr lang="en-GB" u="sng" dirty="0" smtClean="0"/>
              <a:t>advantage of memory-mapped I/O</a:t>
            </a:r>
            <a:r>
              <a:rPr lang="en-GB" dirty="0" smtClean="0"/>
              <a:t> is that, this large number of instructions can be used, allowing more efficient programming.</a:t>
            </a:r>
          </a:p>
          <a:p>
            <a:pPr algn="just"/>
            <a:r>
              <a:rPr lang="en-GB" dirty="0" smtClean="0"/>
              <a:t>A </a:t>
            </a:r>
            <a:r>
              <a:rPr lang="en-GB" u="sng" dirty="0" smtClean="0"/>
              <a:t>disadvantage of memory-mapped I/O</a:t>
            </a:r>
            <a:r>
              <a:rPr lang="en-GB" dirty="0" smtClean="0"/>
              <a:t> is that a valuable memory address space is used up by I/O.</a:t>
            </a:r>
          </a:p>
          <a:p>
            <a:pPr algn="just"/>
            <a:r>
              <a:rPr lang="en-GB" dirty="0" smtClean="0"/>
              <a:t>Intel prefers </a:t>
            </a:r>
            <a:r>
              <a:rPr lang="en-GB" dirty="0"/>
              <a:t>isolated-I/O </a:t>
            </a:r>
            <a:r>
              <a:rPr lang="en-GB" dirty="0" smtClean="0"/>
              <a:t>over </a:t>
            </a:r>
            <a:r>
              <a:rPr lang="en-GB" dirty="0"/>
              <a:t>memory-mapped </a:t>
            </a:r>
            <a:r>
              <a:rPr lang="en-GB" dirty="0" smtClean="0"/>
              <a:t>I/O.</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26</a:t>
            </a:fld>
            <a:endParaRPr lang="en-GB"/>
          </a:p>
        </p:txBody>
      </p:sp>
      <p:sp>
        <p:nvSpPr>
          <p:cNvPr id="5" name="TextBox 4"/>
          <p:cNvSpPr txBox="1"/>
          <p:nvPr/>
        </p:nvSpPr>
        <p:spPr>
          <a:xfrm>
            <a:off x="9635319" y="5732060"/>
            <a:ext cx="858120" cy="369332"/>
          </a:xfrm>
          <a:prstGeom prst="rect">
            <a:avLst/>
          </a:prstGeom>
          <a:noFill/>
        </p:spPr>
        <p:txBody>
          <a:bodyPr wrap="none" rtlCol="0">
            <a:spAutoFit/>
          </a:bodyPr>
          <a:lstStyle/>
          <a:p>
            <a:r>
              <a:rPr lang="en-GB" dirty="0" smtClean="0">
                <a:solidFill>
                  <a:srgbClr val="FF0000"/>
                </a:solidFill>
              </a:rPr>
              <a:t>(Break)</a:t>
            </a:r>
            <a:endParaRPr lang="en-GB" dirty="0">
              <a:solidFill>
                <a:srgbClr val="FF0000"/>
              </a:solidFill>
            </a:endParaRPr>
          </a:p>
        </p:txBody>
      </p:sp>
    </p:spTree>
    <p:extLst>
      <p:ext uri="{BB962C8B-B14F-4D97-AF65-F5344CB8AC3E}">
        <p14:creationId xmlns:p14="http://schemas.microsoft.com/office/powerpoint/2010/main" val="4067709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 / Output Techniques</a:t>
            </a:r>
            <a:endParaRPr lang="en-GB" dirty="0"/>
          </a:p>
        </p:txBody>
      </p:sp>
      <p:sp>
        <p:nvSpPr>
          <p:cNvPr id="3" name="Content Placeholder 2"/>
          <p:cNvSpPr>
            <a:spLocks noGrp="1"/>
          </p:cNvSpPr>
          <p:nvPr>
            <p:ph idx="1"/>
          </p:nvPr>
        </p:nvSpPr>
        <p:spPr>
          <a:xfrm>
            <a:off x="838200" y="1825625"/>
            <a:ext cx="4105276" cy="4351338"/>
          </a:xfrm>
        </p:spPr>
        <p:txBody>
          <a:bodyPr/>
          <a:lstStyle/>
          <a:p>
            <a:r>
              <a:rPr lang="en-GB" dirty="0" smtClean="0"/>
              <a:t>The three techniques for </a:t>
            </a:r>
            <a:r>
              <a:rPr lang="en-GB" u="sng" dirty="0" smtClean="0"/>
              <a:t>input of a block of data </a:t>
            </a:r>
            <a:r>
              <a:rPr lang="en-GB" dirty="0" smtClean="0"/>
              <a:t>are: (figure)</a:t>
            </a:r>
          </a:p>
          <a:p>
            <a:pPr marL="514350" indent="-514350">
              <a:buAutoNum type="arabicParenR"/>
            </a:pPr>
            <a:r>
              <a:rPr lang="en-GB" dirty="0" smtClean="0"/>
              <a:t>Programmed I/O	</a:t>
            </a:r>
          </a:p>
          <a:p>
            <a:pPr marL="514350" indent="-514350">
              <a:buAutoNum type="arabicParenR"/>
            </a:pPr>
            <a:r>
              <a:rPr lang="en-GB" dirty="0" smtClean="0"/>
              <a:t>Interrupt-Driven I/O </a:t>
            </a:r>
          </a:p>
          <a:p>
            <a:pPr marL="514350" indent="-514350">
              <a:buAutoNum type="arabicParenR"/>
            </a:pPr>
            <a:r>
              <a:rPr lang="en-GB" dirty="0" smtClean="0"/>
              <a:t>Direct memory Access (DMA)</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27</a:t>
            </a:fld>
            <a:endParaRPr lang="en-GB"/>
          </a:p>
        </p:txBody>
      </p:sp>
      <p:pic>
        <p:nvPicPr>
          <p:cNvPr id="5" name="Picture 4"/>
          <p:cNvPicPr>
            <a:picLocks noChangeAspect="1"/>
          </p:cNvPicPr>
          <p:nvPr/>
        </p:nvPicPr>
        <p:blipFill>
          <a:blip r:embed="rId2"/>
          <a:stretch>
            <a:fillRect/>
          </a:stretch>
        </p:blipFill>
        <p:spPr>
          <a:xfrm>
            <a:off x="4943475" y="1348581"/>
            <a:ext cx="7248525" cy="5305425"/>
          </a:xfrm>
          <a:prstGeom prst="rect">
            <a:avLst/>
          </a:prstGeom>
        </p:spPr>
      </p:pic>
      <p:sp>
        <p:nvSpPr>
          <p:cNvPr id="6" name="TextBox 5"/>
          <p:cNvSpPr txBox="1"/>
          <p:nvPr/>
        </p:nvSpPr>
        <p:spPr>
          <a:xfrm>
            <a:off x="9541188" y="4299045"/>
            <a:ext cx="1812612" cy="1200329"/>
          </a:xfrm>
          <a:prstGeom prst="rect">
            <a:avLst/>
          </a:prstGeom>
          <a:noFill/>
        </p:spPr>
        <p:txBody>
          <a:bodyPr wrap="none" rtlCol="0">
            <a:spAutoFit/>
          </a:bodyPr>
          <a:lstStyle/>
          <a:p>
            <a:r>
              <a:rPr lang="en-GB" b="1" dirty="0" smtClean="0"/>
              <a:t>Figure 7.4</a:t>
            </a:r>
            <a:endParaRPr lang="en-GB" dirty="0" smtClean="0"/>
          </a:p>
          <a:p>
            <a:r>
              <a:rPr lang="en-GB" dirty="0" smtClean="0"/>
              <a:t>Three techniques</a:t>
            </a:r>
          </a:p>
          <a:p>
            <a:r>
              <a:rPr lang="en-GB" dirty="0" smtClean="0"/>
              <a:t>For Input of a </a:t>
            </a:r>
          </a:p>
          <a:p>
            <a:r>
              <a:rPr lang="en-GB" dirty="0" smtClean="0"/>
              <a:t>Block of Data</a:t>
            </a:r>
            <a:endParaRPr lang="en-GB" dirty="0"/>
          </a:p>
        </p:txBody>
      </p:sp>
    </p:spTree>
    <p:extLst>
      <p:ext uri="{BB962C8B-B14F-4D97-AF65-F5344CB8AC3E}">
        <p14:creationId xmlns:p14="http://schemas.microsoft.com/office/powerpoint/2010/main" val="723159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7.3 </a:t>
            </a:r>
            <a:r>
              <a:rPr lang="en-GB" u="sng" dirty="0" smtClean="0"/>
              <a:t>Programmed I/O</a:t>
            </a:r>
            <a:r>
              <a:rPr lang="en-GB" dirty="0" smtClean="0"/>
              <a:t> (First Technique)</a:t>
            </a:r>
            <a:endParaRPr lang="en-GB" dirty="0"/>
          </a:p>
        </p:txBody>
      </p:sp>
      <p:sp>
        <p:nvSpPr>
          <p:cNvPr id="3" name="Content Placeholder 2"/>
          <p:cNvSpPr>
            <a:spLocks noGrp="1"/>
          </p:cNvSpPr>
          <p:nvPr>
            <p:ph idx="1"/>
          </p:nvPr>
        </p:nvSpPr>
        <p:spPr/>
        <p:txBody>
          <a:bodyPr/>
          <a:lstStyle/>
          <a:p>
            <a:pPr algn="just"/>
            <a:r>
              <a:rPr lang="en-GB" dirty="0" smtClean="0"/>
              <a:t>With </a:t>
            </a:r>
            <a:r>
              <a:rPr lang="en-GB" b="1" dirty="0" smtClean="0"/>
              <a:t>programmed I/O</a:t>
            </a:r>
            <a:r>
              <a:rPr lang="en-GB" dirty="0" smtClean="0"/>
              <a:t>, </a:t>
            </a:r>
            <a:r>
              <a:rPr lang="en-GB" u="sng" dirty="0" smtClean="0"/>
              <a:t>the processor executes a program that gives it direct control of the I/O operation</a:t>
            </a:r>
            <a:r>
              <a:rPr lang="en-GB" dirty="0" smtClean="0"/>
              <a:t>, including sensing device status, sending a read or write command, and transferring the data.</a:t>
            </a:r>
          </a:p>
          <a:p>
            <a:pPr algn="just"/>
            <a:r>
              <a:rPr lang="en-GB" dirty="0" smtClean="0"/>
              <a:t>When the processor issues a command to the I/O module, it must </a:t>
            </a:r>
            <a:r>
              <a:rPr lang="en-GB" b="1" dirty="0" smtClean="0"/>
              <a:t>wait</a:t>
            </a:r>
            <a:r>
              <a:rPr lang="en-GB" dirty="0" smtClean="0"/>
              <a:t> until the I/O operation is complete.</a:t>
            </a:r>
          </a:p>
          <a:p>
            <a:pPr algn="just"/>
            <a:r>
              <a:rPr lang="en-GB" dirty="0" smtClean="0"/>
              <a:t>If the processor is faster than the I/O module, (and it usually is) then this is wasteful of processor time. (Disadvantage)</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28</a:t>
            </a:fld>
            <a:endParaRPr lang="en-GB"/>
          </a:p>
        </p:txBody>
      </p:sp>
      <p:pic>
        <p:nvPicPr>
          <p:cNvPr id="6" name="Picture 5"/>
          <p:cNvPicPr>
            <a:picLocks noChangeAspect="1"/>
          </p:cNvPicPr>
          <p:nvPr/>
        </p:nvPicPr>
        <p:blipFill>
          <a:blip r:embed="rId2"/>
          <a:stretch>
            <a:fillRect/>
          </a:stretch>
        </p:blipFill>
        <p:spPr>
          <a:xfrm>
            <a:off x="1682632" y="4846590"/>
            <a:ext cx="8826736" cy="1330373"/>
          </a:xfrm>
          <a:prstGeom prst="rect">
            <a:avLst/>
          </a:prstGeom>
        </p:spPr>
      </p:pic>
    </p:spTree>
    <p:extLst>
      <p:ext uri="{BB962C8B-B14F-4D97-AF65-F5344CB8AC3E}">
        <p14:creationId xmlns:p14="http://schemas.microsoft.com/office/powerpoint/2010/main" val="1125866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Programmed I/O</a:t>
            </a:r>
            <a:endParaRPr lang="en-GB" dirty="0"/>
          </a:p>
        </p:txBody>
      </p:sp>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GB" dirty="0" smtClean="0"/>
              <a:t>When the processor is executing a program and encounters an instruction relating to I/O, it executes that instruction by issuing a command to the appropriate I/O module.</a:t>
            </a:r>
          </a:p>
          <a:p>
            <a:pPr algn="just"/>
            <a:r>
              <a:rPr lang="en-GB" dirty="0" smtClean="0">
                <a:solidFill>
                  <a:srgbClr val="FF0000"/>
                </a:solidFill>
              </a:rPr>
              <a:t>With </a:t>
            </a:r>
            <a:r>
              <a:rPr lang="en-GB" u="sng" dirty="0" smtClean="0">
                <a:solidFill>
                  <a:srgbClr val="FF0000"/>
                </a:solidFill>
              </a:rPr>
              <a:t>programmed I/O</a:t>
            </a:r>
            <a:r>
              <a:rPr lang="en-GB" dirty="0" smtClean="0">
                <a:solidFill>
                  <a:srgbClr val="FF0000"/>
                </a:solidFill>
              </a:rPr>
              <a:t>, the I/O module will perform the requested action and then set the appropriate bits in the ‘I/O status register’.</a:t>
            </a:r>
          </a:p>
          <a:p>
            <a:pPr algn="just"/>
            <a:r>
              <a:rPr lang="en-GB" dirty="0" smtClean="0">
                <a:solidFill>
                  <a:srgbClr val="FF0000"/>
                </a:solidFill>
              </a:rPr>
              <a:t>The I/O module takes no further action to alert the processor.</a:t>
            </a:r>
          </a:p>
          <a:p>
            <a:pPr algn="just"/>
            <a:r>
              <a:rPr lang="en-GB" dirty="0" smtClean="0">
                <a:solidFill>
                  <a:srgbClr val="FF0000"/>
                </a:solidFill>
              </a:rPr>
              <a:t>In particular, it does not interrupt the processor. (to tell work is done)</a:t>
            </a:r>
          </a:p>
          <a:p>
            <a:pPr algn="just"/>
            <a:r>
              <a:rPr lang="en-GB" dirty="0" smtClean="0">
                <a:solidFill>
                  <a:srgbClr val="FF0000"/>
                </a:solidFill>
              </a:rPr>
              <a:t>Thus, it is the responsibility of the processor to periodically check the status of the I/O module until it finds that the operation is complete.</a:t>
            </a:r>
          </a:p>
          <a:p>
            <a:pPr algn="just"/>
            <a:r>
              <a:rPr lang="en-GB" dirty="0" smtClean="0"/>
              <a:t>This is the </a:t>
            </a:r>
            <a:r>
              <a:rPr lang="en-GB" b="1" u="sng" dirty="0" smtClean="0"/>
              <a:t>main disadvantage of programmed I/O</a:t>
            </a:r>
            <a:r>
              <a:rPr lang="en-GB" dirty="0" smtClean="0"/>
              <a:t>, as a result the level of performance of the system is severely degraded.</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29</a:t>
            </a:fld>
            <a:endParaRPr lang="en-GB"/>
          </a:p>
        </p:txBody>
      </p:sp>
      <p:sp>
        <p:nvSpPr>
          <p:cNvPr id="5" name="TextBox 4"/>
          <p:cNvSpPr txBox="1"/>
          <p:nvPr/>
        </p:nvSpPr>
        <p:spPr>
          <a:xfrm>
            <a:off x="999508" y="6213980"/>
            <a:ext cx="10192983" cy="369332"/>
          </a:xfrm>
          <a:prstGeom prst="rect">
            <a:avLst/>
          </a:prstGeom>
          <a:noFill/>
        </p:spPr>
        <p:txBody>
          <a:bodyPr wrap="none" rtlCol="0">
            <a:spAutoFit/>
          </a:bodyPr>
          <a:lstStyle/>
          <a:p>
            <a:r>
              <a:rPr lang="en-US" dirty="0" smtClean="0">
                <a:solidFill>
                  <a:srgbClr val="FF0000"/>
                </a:solidFill>
              </a:rPr>
              <a:t>CPU waits for I/O module to complete operation, this Wastes CPU time. </a:t>
            </a:r>
            <a:r>
              <a:rPr lang="en-GB" dirty="0" smtClean="0">
                <a:solidFill>
                  <a:srgbClr val="FF0000"/>
                </a:solidFill>
              </a:rPr>
              <a:t>CPU is tied with I/O. (Disadvantage)</a:t>
            </a:r>
            <a:endParaRPr lang="en-GB" dirty="0">
              <a:solidFill>
                <a:srgbClr val="FF0000"/>
              </a:solidFill>
            </a:endParaRPr>
          </a:p>
        </p:txBody>
      </p:sp>
    </p:spTree>
    <p:extLst>
      <p:ext uri="{BB962C8B-B14F-4D97-AF65-F5344CB8AC3E}">
        <p14:creationId xmlns:p14="http://schemas.microsoft.com/office/powerpoint/2010/main" val="1811263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Slide</a:t>
            </a:r>
            <a:endParaRPr lang="en-US" dirty="0"/>
          </a:p>
        </p:txBody>
      </p:sp>
      <p:sp>
        <p:nvSpPr>
          <p:cNvPr id="3" name="Content Placeholder 2"/>
          <p:cNvSpPr>
            <a:spLocks noGrp="1"/>
          </p:cNvSpPr>
          <p:nvPr>
            <p:ph idx="1"/>
          </p:nvPr>
        </p:nvSpPr>
        <p:spPr/>
        <p:txBody>
          <a:bodyPr/>
          <a:lstStyle/>
          <a:p>
            <a:r>
              <a:rPr lang="en-US" dirty="0" smtClean="0"/>
              <a:t>Image</a:t>
            </a:r>
            <a:endParaRPr lang="en-US" dirty="0"/>
          </a:p>
        </p:txBody>
      </p:sp>
      <p:sp>
        <p:nvSpPr>
          <p:cNvPr id="4" name="Slide Number Placeholder 3"/>
          <p:cNvSpPr>
            <a:spLocks noGrp="1"/>
          </p:cNvSpPr>
          <p:nvPr>
            <p:ph type="sldNum" sz="quarter" idx="12"/>
          </p:nvPr>
        </p:nvSpPr>
        <p:spPr/>
        <p:txBody>
          <a:bodyPr/>
          <a:lstStyle/>
          <a:p>
            <a:fld id="{36B3F46B-DD0C-4B5E-A95E-F585F4FB263C}" type="slidenum">
              <a:rPr lang="en-GB" smtClean="0"/>
              <a:t>3</a:t>
            </a:fld>
            <a:endParaRPr lang="en-GB"/>
          </a:p>
        </p:txBody>
      </p:sp>
    </p:spTree>
    <p:extLst>
      <p:ext uri="{BB962C8B-B14F-4D97-AF65-F5344CB8AC3E}">
        <p14:creationId xmlns:p14="http://schemas.microsoft.com/office/powerpoint/2010/main" val="68965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Flowchart of Programmed I/O</a:t>
            </a:r>
            <a:endParaRPr lang="en-GB" dirty="0"/>
          </a:p>
        </p:txBody>
      </p:sp>
      <p:sp>
        <p:nvSpPr>
          <p:cNvPr id="3" name="Content Placeholder 2"/>
          <p:cNvSpPr>
            <a:spLocks noGrp="1"/>
          </p:cNvSpPr>
          <p:nvPr>
            <p:ph idx="1"/>
          </p:nvPr>
        </p:nvSpPr>
        <p:spPr>
          <a:xfrm>
            <a:off x="838200" y="1825625"/>
            <a:ext cx="7772400" cy="4752596"/>
          </a:xfrm>
        </p:spPr>
        <p:txBody>
          <a:bodyPr/>
          <a:lstStyle/>
          <a:p>
            <a:pPr algn="just"/>
            <a:r>
              <a:rPr lang="en-GB" dirty="0" smtClean="0"/>
              <a:t>Figure gives an example of the use of </a:t>
            </a:r>
            <a:r>
              <a:rPr lang="en-GB" u="sng" dirty="0" smtClean="0"/>
              <a:t>programmed I/O</a:t>
            </a:r>
            <a:r>
              <a:rPr lang="en-GB" dirty="0"/>
              <a:t> </a:t>
            </a:r>
            <a:r>
              <a:rPr lang="en-GB" dirty="0" smtClean="0"/>
              <a:t>to read in a block of data from the peripheral device into memory.</a:t>
            </a:r>
          </a:p>
          <a:p>
            <a:pPr algn="just"/>
            <a:r>
              <a:rPr lang="en-GB" dirty="0" smtClean="0"/>
              <a:t>Data are read in one word (e.g. 16 bits) at a time.</a:t>
            </a:r>
          </a:p>
          <a:p>
            <a:pPr algn="just"/>
            <a:r>
              <a:rPr lang="en-GB" dirty="0" smtClean="0"/>
              <a:t>For each word that is read in, the processor must remain in a </a:t>
            </a:r>
            <a:r>
              <a:rPr lang="en-GB" b="1" dirty="0" smtClean="0"/>
              <a:t>status-checking cycle</a:t>
            </a:r>
            <a:r>
              <a:rPr lang="en-GB" dirty="0" smtClean="0"/>
              <a:t> until it determines that the word is available in the I/O module’s ‘data register’.</a:t>
            </a:r>
          </a:p>
          <a:p>
            <a:pPr algn="just"/>
            <a:r>
              <a:rPr lang="en-GB" dirty="0" smtClean="0"/>
              <a:t>The main </a:t>
            </a:r>
            <a:r>
              <a:rPr lang="en-GB" b="1" dirty="0" smtClean="0"/>
              <a:t>disadvantage of programmed I/O </a:t>
            </a:r>
            <a:r>
              <a:rPr lang="en-GB" dirty="0" smtClean="0"/>
              <a:t>technique is that I/O </a:t>
            </a:r>
            <a:r>
              <a:rPr lang="en-GB" u="sng" dirty="0" smtClean="0"/>
              <a:t>is a time-consuming process that keeps the processor busy needlessly</a:t>
            </a:r>
            <a:r>
              <a:rPr lang="en-GB" dirty="0" smtClean="0"/>
              <a:t>.</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30</a:t>
            </a:fld>
            <a:endParaRPr lang="en-GB"/>
          </a:p>
        </p:txBody>
      </p:sp>
      <p:pic>
        <p:nvPicPr>
          <p:cNvPr id="5" name="Picture 4"/>
          <p:cNvPicPr>
            <a:picLocks noChangeAspect="1"/>
          </p:cNvPicPr>
          <p:nvPr/>
        </p:nvPicPr>
        <p:blipFill>
          <a:blip r:embed="rId2"/>
          <a:stretch>
            <a:fillRect/>
          </a:stretch>
        </p:blipFill>
        <p:spPr>
          <a:xfrm>
            <a:off x="8763000" y="365125"/>
            <a:ext cx="2590800" cy="5991225"/>
          </a:xfrm>
          <a:prstGeom prst="rect">
            <a:avLst/>
          </a:prstGeom>
        </p:spPr>
      </p:pic>
    </p:spTree>
    <p:extLst>
      <p:ext uri="{BB962C8B-B14F-4D97-AF65-F5344CB8AC3E}">
        <p14:creationId xmlns:p14="http://schemas.microsoft.com/office/powerpoint/2010/main" val="9195518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18"/>
            <a:ext cx="10515600" cy="1325563"/>
          </a:xfrm>
        </p:spPr>
        <p:txBody>
          <a:bodyPr/>
          <a:lstStyle/>
          <a:p>
            <a:r>
              <a:rPr lang="en-GB" dirty="0" smtClean="0"/>
              <a:t>I/O Instructions (Executed by the CPU)</a:t>
            </a:r>
            <a:endParaRPr lang="en-GB" dirty="0"/>
          </a:p>
        </p:txBody>
      </p:sp>
      <p:sp>
        <p:nvSpPr>
          <p:cNvPr id="3" name="Content Placeholder 2"/>
          <p:cNvSpPr>
            <a:spLocks noGrp="1"/>
          </p:cNvSpPr>
          <p:nvPr>
            <p:ph idx="1"/>
          </p:nvPr>
        </p:nvSpPr>
        <p:spPr>
          <a:xfrm>
            <a:off x="838200" y="1050878"/>
            <a:ext cx="10515600" cy="5807122"/>
          </a:xfrm>
        </p:spPr>
        <p:txBody>
          <a:bodyPr>
            <a:normAutofit/>
          </a:bodyPr>
          <a:lstStyle/>
          <a:p>
            <a:pPr algn="just"/>
            <a:r>
              <a:rPr lang="en-GB" dirty="0" smtClean="0"/>
              <a:t>With programmed I/O, there is a close correspondence between the I/O related instructions that the processor fetches from memory and the I/O commands that the processor issues to an I/O module to execute the instructions.</a:t>
            </a:r>
          </a:p>
          <a:p>
            <a:pPr algn="just"/>
            <a:r>
              <a:rPr lang="en-GB" dirty="0" smtClean="0"/>
              <a:t>That is, the </a:t>
            </a:r>
            <a:r>
              <a:rPr lang="en-GB" u="sng" dirty="0" smtClean="0"/>
              <a:t>program instructions are easily mapped into I/O commands</a:t>
            </a:r>
            <a:r>
              <a:rPr lang="en-GB" dirty="0" smtClean="0"/>
              <a:t>, and there is often a simple </a:t>
            </a:r>
            <a:r>
              <a:rPr lang="en-GB" u="sng" dirty="0" smtClean="0"/>
              <a:t>one-to-one relationship</a:t>
            </a:r>
            <a:r>
              <a:rPr lang="en-GB" dirty="0" smtClean="0"/>
              <a:t>.</a:t>
            </a:r>
          </a:p>
          <a:p>
            <a:pPr algn="just"/>
            <a:r>
              <a:rPr lang="en-GB" dirty="0" smtClean="0">
                <a:solidFill>
                  <a:srgbClr val="FF0000"/>
                </a:solidFill>
              </a:rPr>
              <a:t>Typically, there will be many I/O devices connected through I/O modules to the system bus. </a:t>
            </a:r>
          </a:p>
          <a:p>
            <a:pPr algn="just"/>
            <a:r>
              <a:rPr lang="en-GB" dirty="0" smtClean="0">
                <a:solidFill>
                  <a:srgbClr val="FF0000"/>
                </a:solidFill>
              </a:rPr>
              <a:t>Each device is given a unique identifier or address.</a:t>
            </a:r>
          </a:p>
          <a:p>
            <a:pPr algn="just"/>
            <a:r>
              <a:rPr lang="en-GB" dirty="0" smtClean="0">
                <a:solidFill>
                  <a:srgbClr val="FF0000"/>
                </a:solidFill>
              </a:rPr>
              <a:t>When the processor issues an I/O command, the command contains the address of the desired device.</a:t>
            </a:r>
          </a:p>
          <a:p>
            <a:pPr algn="just"/>
            <a:r>
              <a:rPr lang="en-GB" dirty="0" smtClean="0">
                <a:solidFill>
                  <a:srgbClr val="FF0000"/>
                </a:solidFill>
              </a:rPr>
              <a:t>Thus, each I/O module must interpret the address lines to determine if the command is for itself.</a:t>
            </a:r>
          </a:p>
          <a:p>
            <a:pPr algn="just"/>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31</a:t>
            </a:fld>
            <a:endParaRPr lang="en-GB"/>
          </a:p>
        </p:txBody>
      </p:sp>
    </p:spTree>
    <p:extLst>
      <p:ext uri="{BB962C8B-B14F-4D97-AF65-F5344CB8AC3E}">
        <p14:creationId xmlns:p14="http://schemas.microsoft.com/office/powerpoint/2010/main" val="286930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7.4 </a:t>
            </a:r>
            <a:r>
              <a:rPr lang="en-GB" u="sng" dirty="0" smtClean="0"/>
              <a:t>Interrupt-Driven I/O</a:t>
            </a:r>
            <a:r>
              <a:rPr lang="en-GB" dirty="0" smtClean="0"/>
              <a:t> (Second Technique)</a:t>
            </a:r>
            <a:endParaRPr lang="en-GB" dirty="0"/>
          </a:p>
        </p:txBody>
      </p:sp>
      <p:sp>
        <p:nvSpPr>
          <p:cNvPr id="3" name="Content Placeholder 2"/>
          <p:cNvSpPr>
            <a:spLocks noGrp="1"/>
          </p:cNvSpPr>
          <p:nvPr>
            <p:ph idx="1"/>
          </p:nvPr>
        </p:nvSpPr>
        <p:spPr>
          <a:xfrm>
            <a:off x="838200" y="1690688"/>
            <a:ext cx="10515600" cy="4895850"/>
          </a:xfrm>
        </p:spPr>
        <p:txBody>
          <a:bodyPr>
            <a:normAutofit/>
          </a:bodyPr>
          <a:lstStyle/>
          <a:p>
            <a:pPr algn="just"/>
            <a:r>
              <a:rPr lang="en-GB" dirty="0" smtClean="0"/>
              <a:t>The problem with </a:t>
            </a:r>
            <a:r>
              <a:rPr lang="en-GB" u="sng" dirty="0" smtClean="0"/>
              <a:t>programmed I/O</a:t>
            </a:r>
            <a:r>
              <a:rPr lang="en-GB" dirty="0" smtClean="0"/>
              <a:t>, </a:t>
            </a:r>
            <a:r>
              <a:rPr lang="en-GB" u="sng" dirty="0" smtClean="0"/>
              <a:t>the processor has to wait</a:t>
            </a:r>
            <a:r>
              <a:rPr lang="en-GB" dirty="0" smtClean="0"/>
              <a:t>, and must </a:t>
            </a:r>
            <a:r>
              <a:rPr lang="en-GB" u="sng" dirty="0" smtClean="0"/>
              <a:t>repeatedly interrogate the status of the I/O module</a:t>
            </a:r>
            <a:r>
              <a:rPr lang="en-GB" dirty="0" smtClean="0"/>
              <a:t> if it is ready for either reception or transmission of data. (A big Disadvantage)</a:t>
            </a:r>
          </a:p>
          <a:p>
            <a:pPr algn="just"/>
            <a:r>
              <a:rPr lang="en-GB" dirty="0" smtClean="0"/>
              <a:t>As a result, the level of performance of system is severely degraded.</a:t>
            </a:r>
          </a:p>
          <a:p>
            <a:pPr algn="just"/>
            <a:r>
              <a:rPr lang="en-GB" dirty="0" smtClean="0"/>
              <a:t>With </a:t>
            </a:r>
            <a:r>
              <a:rPr lang="en-GB" b="1" dirty="0" smtClean="0"/>
              <a:t>interrupt-driven I/O</a:t>
            </a:r>
            <a:r>
              <a:rPr lang="en-GB" dirty="0" smtClean="0"/>
              <a:t>, </a:t>
            </a:r>
            <a:r>
              <a:rPr lang="en-GB" u="sng" dirty="0" smtClean="0"/>
              <a:t>the processor issues an ‘I/O command’</a:t>
            </a:r>
            <a:r>
              <a:rPr lang="en-GB" dirty="0" smtClean="0"/>
              <a:t>, continues to execute other instructions, </a:t>
            </a:r>
            <a:r>
              <a:rPr lang="en-GB" u="sng" dirty="0" smtClean="0"/>
              <a:t>and is interrupted by the I/O module when it has completed its work</a:t>
            </a:r>
            <a:r>
              <a:rPr lang="en-GB" dirty="0" smtClean="0"/>
              <a:t>. (and is ready to be serviced)</a:t>
            </a:r>
          </a:p>
          <a:p>
            <a:pPr algn="just"/>
            <a:r>
              <a:rPr lang="en-GB" dirty="0" smtClean="0"/>
              <a:t>With both </a:t>
            </a:r>
            <a:r>
              <a:rPr lang="en-GB" u="sng" dirty="0" smtClean="0"/>
              <a:t>programmed</a:t>
            </a:r>
            <a:r>
              <a:rPr lang="en-GB" dirty="0" smtClean="0"/>
              <a:t> and </a:t>
            </a:r>
            <a:r>
              <a:rPr lang="en-GB" u="sng" dirty="0" smtClean="0"/>
              <a:t>interrupt I/O</a:t>
            </a:r>
            <a:r>
              <a:rPr lang="en-GB" dirty="0" smtClean="0"/>
              <a:t>, the processor is responsible for extracting data from main memory for output and storing data in main memory for input.</a:t>
            </a:r>
          </a:p>
          <a:p>
            <a:pPr algn="just"/>
            <a:r>
              <a:rPr lang="en-GB" dirty="0" smtClean="0"/>
              <a:t>Interrupt I/O is </a:t>
            </a:r>
            <a:r>
              <a:rPr lang="en-GB" u="sng" dirty="0" smtClean="0"/>
              <a:t>better</a:t>
            </a:r>
            <a:r>
              <a:rPr lang="en-GB" dirty="0" smtClean="0"/>
              <a:t> than programmed I/O, CPU does not wait.(</a:t>
            </a:r>
            <a:r>
              <a:rPr lang="en-GB" dirty="0" err="1" smtClean="0"/>
              <a:t>Adv</a:t>
            </a:r>
            <a:r>
              <a:rPr lang="en-GB" dirty="0" smtClean="0"/>
              <a:t>)</a:t>
            </a:r>
          </a:p>
          <a:p>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32</a:t>
            </a:fld>
            <a:endParaRPr lang="en-GB"/>
          </a:p>
        </p:txBody>
      </p:sp>
    </p:spTree>
    <p:extLst>
      <p:ext uri="{BB962C8B-B14F-4D97-AF65-F5344CB8AC3E}">
        <p14:creationId xmlns:p14="http://schemas.microsoft.com/office/powerpoint/2010/main" val="35055307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Interrupt-Driven I/O Works</a:t>
            </a:r>
            <a:endParaRPr lang="en-GB" dirty="0"/>
          </a:p>
        </p:txBody>
      </p:sp>
      <p:sp>
        <p:nvSpPr>
          <p:cNvPr id="3" name="Content Placeholder 2"/>
          <p:cNvSpPr>
            <a:spLocks noGrp="1"/>
          </p:cNvSpPr>
          <p:nvPr>
            <p:ph idx="1"/>
          </p:nvPr>
        </p:nvSpPr>
        <p:spPr/>
        <p:txBody>
          <a:bodyPr/>
          <a:lstStyle/>
          <a:p>
            <a:r>
              <a:rPr lang="en-GB" b="1" u="sng" dirty="0" smtClean="0"/>
              <a:t>From the point of view of the ‘I/O module’</a:t>
            </a:r>
            <a:endParaRPr lang="en-GB" b="1" dirty="0" smtClean="0"/>
          </a:p>
          <a:p>
            <a:pPr marL="514350" indent="-514350" algn="just">
              <a:buFont typeface="+mj-lt"/>
              <a:buAutoNum type="arabicPeriod"/>
            </a:pPr>
            <a:r>
              <a:rPr lang="en-GB" dirty="0" smtClean="0"/>
              <a:t>For input, the I/O module receives a read command from the processor.</a:t>
            </a:r>
          </a:p>
          <a:p>
            <a:pPr marL="514350" indent="-514350" algn="just">
              <a:buFont typeface="+mj-lt"/>
              <a:buAutoNum type="arabicPeriod"/>
            </a:pPr>
            <a:r>
              <a:rPr lang="en-GB" dirty="0" smtClean="0"/>
              <a:t>The I/O module then proceeds to read data in from required peripheral.</a:t>
            </a:r>
          </a:p>
          <a:p>
            <a:pPr marL="514350" indent="-514350" algn="just">
              <a:buFont typeface="+mj-lt"/>
              <a:buAutoNum type="arabicPeriod"/>
            </a:pPr>
            <a:r>
              <a:rPr lang="en-GB" dirty="0" smtClean="0"/>
              <a:t>Once the data are in the module’s ‘data register’, the </a:t>
            </a:r>
            <a:r>
              <a:rPr lang="en-GB" u="sng" dirty="0" smtClean="0"/>
              <a:t>module signals an interrupt to the processor</a:t>
            </a:r>
            <a:r>
              <a:rPr lang="en-GB" dirty="0" smtClean="0"/>
              <a:t> over a control line. (saying I’m ready)</a:t>
            </a:r>
          </a:p>
          <a:p>
            <a:pPr marL="514350" indent="-514350" algn="just">
              <a:buFont typeface="+mj-lt"/>
              <a:buAutoNum type="arabicPeriod"/>
            </a:pPr>
            <a:r>
              <a:rPr lang="en-GB" dirty="0" smtClean="0"/>
              <a:t>The module then waits until its data are requested by the processor.</a:t>
            </a:r>
          </a:p>
          <a:p>
            <a:pPr marL="514350" indent="-514350" algn="just">
              <a:buFont typeface="+mj-lt"/>
              <a:buAutoNum type="arabicPeriod"/>
            </a:pPr>
            <a:r>
              <a:rPr lang="en-GB" dirty="0" smtClean="0"/>
              <a:t>When the CPU requests, the module places data on the ‘data bus’.</a:t>
            </a:r>
          </a:p>
          <a:p>
            <a:pPr marL="514350" indent="-514350" algn="just">
              <a:buFont typeface="+mj-lt"/>
              <a:buAutoNum type="arabicPeriod"/>
            </a:pP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33</a:t>
            </a:fld>
            <a:endParaRPr lang="en-GB"/>
          </a:p>
        </p:txBody>
      </p:sp>
    </p:spTree>
    <p:extLst>
      <p:ext uri="{BB962C8B-B14F-4D97-AF65-F5344CB8AC3E}">
        <p14:creationId xmlns:p14="http://schemas.microsoft.com/office/powerpoint/2010/main" val="2759808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Interrupt-Driven I/O Works</a:t>
            </a:r>
          </a:p>
        </p:txBody>
      </p:sp>
      <p:sp>
        <p:nvSpPr>
          <p:cNvPr id="3" name="Content Placeholder 2"/>
          <p:cNvSpPr>
            <a:spLocks noGrp="1"/>
          </p:cNvSpPr>
          <p:nvPr>
            <p:ph idx="1"/>
          </p:nvPr>
        </p:nvSpPr>
        <p:spPr>
          <a:xfrm>
            <a:off x="838200" y="1569493"/>
            <a:ext cx="10515600" cy="5151982"/>
          </a:xfrm>
        </p:spPr>
        <p:txBody>
          <a:bodyPr>
            <a:normAutofit lnSpcReduction="10000"/>
          </a:bodyPr>
          <a:lstStyle/>
          <a:p>
            <a:r>
              <a:rPr lang="en-GB" b="1" u="sng" dirty="0"/>
              <a:t>From the point of view of the </a:t>
            </a:r>
            <a:r>
              <a:rPr lang="en-GB" b="1" u="sng" dirty="0" smtClean="0"/>
              <a:t>‘processor’</a:t>
            </a:r>
          </a:p>
          <a:p>
            <a:pPr marL="514350" indent="-514350">
              <a:buFont typeface="+mj-lt"/>
              <a:buAutoNum type="arabicPeriod"/>
            </a:pPr>
            <a:r>
              <a:rPr lang="en-GB" dirty="0" smtClean="0"/>
              <a:t>For input, the processor issues a READ command. </a:t>
            </a:r>
          </a:p>
          <a:p>
            <a:pPr marL="514350" indent="-514350">
              <a:buFont typeface="+mj-lt"/>
              <a:buAutoNum type="arabicPeriod"/>
            </a:pPr>
            <a:r>
              <a:rPr lang="en-GB" dirty="0" smtClean="0"/>
              <a:t>It then goes off and does something else. (e.g. program execution)</a:t>
            </a:r>
          </a:p>
          <a:p>
            <a:pPr marL="514350" indent="-514350" algn="just">
              <a:buFont typeface="+mj-lt"/>
              <a:buAutoNum type="arabicPeriod"/>
            </a:pPr>
            <a:r>
              <a:rPr lang="en-GB" dirty="0" smtClean="0"/>
              <a:t>At the end of each instruction cycle, the processor checks for interrupts.</a:t>
            </a:r>
          </a:p>
          <a:p>
            <a:pPr marL="514350" indent="-514350" algn="just">
              <a:buFont typeface="+mj-lt"/>
              <a:buAutoNum type="arabicPeriod"/>
            </a:pPr>
            <a:r>
              <a:rPr lang="en-GB" dirty="0" smtClean="0"/>
              <a:t>When the interrupt from the I/O module occurs, </a:t>
            </a:r>
            <a:r>
              <a:rPr lang="en-GB" u="sng" dirty="0" smtClean="0"/>
              <a:t>the processor saves the context of the current program</a:t>
            </a:r>
            <a:r>
              <a:rPr lang="en-GB" dirty="0" smtClean="0"/>
              <a:t> and processes the interrupt. (e.g. saving program counter and processor register)</a:t>
            </a:r>
          </a:p>
          <a:p>
            <a:pPr marL="514350" indent="-514350" algn="just">
              <a:buFont typeface="+mj-lt"/>
              <a:buAutoNum type="arabicPeriod"/>
            </a:pPr>
            <a:r>
              <a:rPr lang="en-GB" dirty="0" smtClean="0"/>
              <a:t>The processor reads the word of data from the I/O module and stores it in memory.</a:t>
            </a:r>
          </a:p>
          <a:p>
            <a:pPr marL="514350" indent="-514350" algn="just">
              <a:buFont typeface="+mj-lt"/>
              <a:buAutoNum type="arabicPeriod"/>
            </a:pPr>
            <a:r>
              <a:rPr lang="en-GB" dirty="0" smtClean="0"/>
              <a:t>The processor then restores the context of the program it was working on and resumes execution.</a:t>
            </a:r>
            <a:endParaRPr lang="en-GB" dirty="0"/>
          </a:p>
          <a:p>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34</a:t>
            </a:fld>
            <a:endParaRPr lang="en-GB"/>
          </a:p>
        </p:txBody>
      </p:sp>
    </p:spTree>
    <p:extLst>
      <p:ext uri="{BB962C8B-B14F-4D97-AF65-F5344CB8AC3E}">
        <p14:creationId xmlns:p14="http://schemas.microsoft.com/office/powerpoint/2010/main" val="2111416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Interrupt-Driven I/O (Flowchart)</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35</a:t>
            </a:fld>
            <a:endParaRPr lang="en-GB"/>
          </a:p>
        </p:txBody>
      </p:sp>
      <p:pic>
        <p:nvPicPr>
          <p:cNvPr id="7" name="Content Placeholder 6"/>
          <p:cNvPicPr>
            <a:picLocks noGrp="1" noChangeAspect="1"/>
          </p:cNvPicPr>
          <p:nvPr>
            <p:ph idx="1"/>
          </p:nvPr>
        </p:nvPicPr>
        <p:blipFill>
          <a:blip r:embed="rId2"/>
          <a:stretch>
            <a:fillRect/>
          </a:stretch>
        </p:blipFill>
        <p:spPr>
          <a:xfrm>
            <a:off x="8390546" y="123346"/>
            <a:ext cx="3183308" cy="6598129"/>
          </a:xfrm>
          <a:prstGeom prst="rect">
            <a:avLst/>
          </a:prstGeom>
        </p:spPr>
      </p:pic>
    </p:spTree>
    <p:extLst>
      <p:ext uri="{BB962C8B-B14F-4D97-AF65-F5344CB8AC3E}">
        <p14:creationId xmlns:p14="http://schemas.microsoft.com/office/powerpoint/2010/main" val="2729697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Processing</a:t>
            </a:r>
            <a:endParaRPr lang="en-GB" dirty="0"/>
          </a:p>
        </p:txBody>
      </p:sp>
      <p:pic>
        <p:nvPicPr>
          <p:cNvPr id="5" name="Content Placeholder 4"/>
          <p:cNvPicPr>
            <a:picLocks noGrp="1" noChangeAspect="1"/>
          </p:cNvPicPr>
          <p:nvPr>
            <p:ph idx="1"/>
          </p:nvPr>
        </p:nvPicPr>
        <p:blipFill>
          <a:blip r:embed="rId2"/>
          <a:stretch>
            <a:fillRect/>
          </a:stretch>
        </p:blipFill>
        <p:spPr>
          <a:xfrm>
            <a:off x="5552610" y="173486"/>
            <a:ext cx="5447485" cy="6547989"/>
          </a:xfrm>
          <a:prstGeom prst="rect">
            <a:avLst/>
          </a:prstGeom>
        </p:spPr>
      </p:pic>
      <p:sp>
        <p:nvSpPr>
          <p:cNvPr id="4" name="Slide Number Placeholder 3"/>
          <p:cNvSpPr>
            <a:spLocks noGrp="1"/>
          </p:cNvSpPr>
          <p:nvPr>
            <p:ph type="sldNum" sz="quarter" idx="12"/>
          </p:nvPr>
        </p:nvSpPr>
        <p:spPr/>
        <p:txBody>
          <a:bodyPr/>
          <a:lstStyle/>
          <a:p>
            <a:fld id="{36B3F46B-DD0C-4B5E-A95E-F585F4FB263C}" type="slidenum">
              <a:rPr lang="en-GB" smtClean="0"/>
              <a:t>36</a:t>
            </a:fld>
            <a:endParaRPr lang="en-GB"/>
          </a:p>
        </p:txBody>
      </p:sp>
      <p:sp>
        <p:nvSpPr>
          <p:cNvPr id="6" name="Content Placeholder 2"/>
          <p:cNvSpPr txBox="1">
            <a:spLocks/>
          </p:cNvSpPr>
          <p:nvPr/>
        </p:nvSpPr>
        <p:spPr>
          <a:xfrm>
            <a:off x="838200" y="1825625"/>
            <a:ext cx="43607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smtClean="0"/>
              <a:t>The occurrence of an interrupt triggers a number of events, both in the processor hardware and in software.</a:t>
            </a:r>
          </a:p>
          <a:p>
            <a:pPr algn="just"/>
            <a:r>
              <a:rPr lang="en-GB" dirty="0" smtClean="0"/>
              <a:t>Figure shows a typical sequence.</a:t>
            </a:r>
            <a:endParaRPr lang="en-GB" dirty="0"/>
          </a:p>
        </p:txBody>
      </p:sp>
      <p:sp>
        <p:nvSpPr>
          <p:cNvPr id="7" name="TextBox 6"/>
          <p:cNvSpPr txBox="1"/>
          <p:nvPr/>
        </p:nvSpPr>
        <p:spPr>
          <a:xfrm>
            <a:off x="6441744" y="5954250"/>
            <a:ext cx="614271" cy="369332"/>
          </a:xfrm>
          <a:prstGeom prst="rect">
            <a:avLst/>
          </a:prstGeom>
          <a:noFill/>
        </p:spPr>
        <p:txBody>
          <a:bodyPr wrap="none" rtlCol="0">
            <a:spAutoFit/>
          </a:bodyPr>
          <a:lstStyle/>
          <a:p>
            <a:r>
              <a:rPr lang="en-GB" dirty="0" smtClean="0"/>
              <a:t>(ISR)</a:t>
            </a:r>
            <a:endParaRPr lang="en-GB" dirty="0"/>
          </a:p>
        </p:txBody>
      </p:sp>
    </p:spTree>
    <p:extLst>
      <p:ext uri="{BB962C8B-B14F-4D97-AF65-F5344CB8AC3E}">
        <p14:creationId xmlns:p14="http://schemas.microsoft.com/office/powerpoint/2010/main" val="29717163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smtClean="0"/>
              <a:t>Programmed I/O &amp; Interrupt Driven I/O</a:t>
            </a:r>
            <a:endParaRPr lang="en-GB" sz="4200" dirty="0"/>
          </a:p>
        </p:txBody>
      </p:sp>
      <p:sp>
        <p:nvSpPr>
          <p:cNvPr id="3" name="Content Placeholder 2"/>
          <p:cNvSpPr>
            <a:spLocks noGrp="1"/>
          </p:cNvSpPr>
          <p:nvPr>
            <p:ph idx="1"/>
          </p:nvPr>
        </p:nvSpPr>
        <p:spPr>
          <a:xfrm>
            <a:off x="838200" y="1825623"/>
            <a:ext cx="10515600" cy="4657063"/>
          </a:xfrm>
        </p:spPr>
        <p:txBody>
          <a:bodyPr>
            <a:normAutofit/>
          </a:bodyPr>
          <a:lstStyle/>
          <a:p>
            <a:pPr algn="just"/>
            <a:r>
              <a:rPr lang="en-GB" b="1" u="sng" dirty="0" smtClean="0"/>
              <a:t>Drawbacks of Programmed and Interrupt-driven I/O</a:t>
            </a:r>
          </a:p>
          <a:p>
            <a:pPr marL="514350" indent="-514350" algn="just">
              <a:buFont typeface="+mj-lt"/>
              <a:buAutoNum type="arabicPeriod"/>
            </a:pPr>
            <a:r>
              <a:rPr lang="en-GB" dirty="0" smtClean="0"/>
              <a:t>The I/O transfer rate is limited by the speed with which the processor can test and service a device.</a:t>
            </a:r>
          </a:p>
          <a:p>
            <a:pPr marL="514350" indent="-514350" algn="just">
              <a:buFont typeface="+mj-lt"/>
              <a:buAutoNum type="arabicPeriod"/>
            </a:pPr>
            <a:r>
              <a:rPr lang="en-GB" dirty="0" smtClean="0"/>
              <a:t>The processor is tied up in managing an I/O transfer; a number of instructions must be executed for each I/O transfer.</a:t>
            </a:r>
          </a:p>
          <a:p>
            <a:pPr algn="just"/>
            <a:r>
              <a:rPr lang="en-GB" b="1" u="sng" dirty="0" smtClean="0"/>
              <a:t>Advantages </a:t>
            </a:r>
            <a:r>
              <a:rPr lang="en-GB" b="1" u="sng" dirty="0"/>
              <a:t>of Programmed and Interrupt-driven I/O</a:t>
            </a:r>
          </a:p>
          <a:p>
            <a:pPr algn="just"/>
            <a:r>
              <a:rPr lang="en-GB" dirty="0" smtClean="0"/>
              <a:t>Using these I/O techniques, </a:t>
            </a:r>
            <a:r>
              <a:rPr lang="en-GB" u="sng" dirty="0" smtClean="0"/>
              <a:t>the processor is dedicated to the task of I/O and can move data at a rather higher rate</a:t>
            </a:r>
            <a:r>
              <a:rPr lang="en-GB" dirty="0" smtClean="0"/>
              <a:t>. (manages resources)</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37</a:t>
            </a:fld>
            <a:endParaRPr lang="en-GB"/>
          </a:p>
        </p:txBody>
      </p:sp>
    </p:spTree>
    <p:extLst>
      <p:ext uri="{BB962C8B-B14F-4D97-AF65-F5344CB8AC3E}">
        <p14:creationId xmlns:p14="http://schemas.microsoft.com/office/powerpoint/2010/main" val="40115934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11" y="356393"/>
            <a:ext cx="11353800" cy="1325563"/>
          </a:xfrm>
        </p:spPr>
        <p:txBody>
          <a:bodyPr/>
          <a:lstStyle/>
          <a:p>
            <a:pPr algn="just"/>
            <a:r>
              <a:rPr lang="en-GB" dirty="0"/>
              <a:t>7.5 </a:t>
            </a:r>
            <a:r>
              <a:rPr lang="en-GB" u="sng" dirty="0"/>
              <a:t>Direct Memory Access</a:t>
            </a:r>
            <a:r>
              <a:rPr lang="en-GB" dirty="0"/>
              <a:t> (DMA</a:t>
            </a:r>
            <a:r>
              <a:rPr lang="en-GB" dirty="0" smtClean="0"/>
              <a:t>), 3</a:t>
            </a:r>
            <a:r>
              <a:rPr lang="en-GB" baseline="30000" dirty="0" smtClean="0"/>
              <a:t>rd</a:t>
            </a:r>
            <a:r>
              <a:rPr lang="en-GB" dirty="0" smtClean="0"/>
              <a:t> Technique (DMA Function)</a:t>
            </a:r>
            <a:endParaRPr lang="en-GB" dirty="0"/>
          </a:p>
        </p:txBody>
      </p:sp>
      <p:sp>
        <p:nvSpPr>
          <p:cNvPr id="3" name="Content Placeholder 2"/>
          <p:cNvSpPr>
            <a:spLocks noGrp="1"/>
          </p:cNvSpPr>
          <p:nvPr>
            <p:ph idx="1"/>
          </p:nvPr>
        </p:nvSpPr>
        <p:spPr>
          <a:xfrm>
            <a:off x="245660" y="1681956"/>
            <a:ext cx="7397087" cy="5039519"/>
          </a:xfrm>
        </p:spPr>
        <p:txBody>
          <a:bodyPr>
            <a:normAutofit/>
          </a:bodyPr>
          <a:lstStyle/>
          <a:p>
            <a:r>
              <a:rPr lang="en-GB" dirty="0"/>
              <a:t>In </a:t>
            </a:r>
            <a:r>
              <a:rPr lang="en-GB" b="1" dirty="0"/>
              <a:t>Direct memory access (DMA)</a:t>
            </a:r>
            <a:r>
              <a:rPr lang="en-GB" dirty="0"/>
              <a:t>, </a:t>
            </a:r>
            <a:r>
              <a:rPr lang="en-GB" u="sng" dirty="0"/>
              <a:t>the I/O module and main-memory exchange data directly, without processor involvement</a:t>
            </a:r>
            <a:r>
              <a:rPr lang="en-GB" dirty="0"/>
              <a:t>.</a:t>
            </a:r>
          </a:p>
          <a:p>
            <a:r>
              <a:rPr lang="en-GB" dirty="0" smtClean="0"/>
              <a:t>DMA is an additional module on the system bus.</a:t>
            </a:r>
          </a:p>
          <a:p>
            <a:pPr algn="just"/>
            <a:r>
              <a:rPr lang="en-GB" u="sng" dirty="0" smtClean="0"/>
              <a:t>The DMA module must force the processor to suspend operation temporarily to gain control over the system bus, which is needed for a data transfer, directly between the I/O module and main memory</a:t>
            </a:r>
            <a:r>
              <a:rPr lang="en-GB" dirty="0" smtClean="0"/>
              <a:t>.</a:t>
            </a:r>
          </a:p>
          <a:p>
            <a:pPr algn="just"/>
            <a:r>
              <a:rPr lang="en-GB" dirty="0" smtClean="0"/>
              <a:t>This technique is called </a:t>
            </a:r>
            <a:r>
              <a:rPr lang="en-GB" b="1" dirty="0" smtClean="0"/>
              <a:t>cycle stealing</a:t>
            </a:r>
            <a:r>
              <a:rPr lang="en-GB" dirty="0" smtClean="0"/>
              <a:t>, because the DMA module in effect steals a bus cycle. </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38</a:t>
            </a:fld>
            <a:endParaRPr lang="en-GB"/>
          </a:p>
        </p:txBody>
      </p:sp>
      <p:pic>
        <p:nvPicPr>
          <p:cNvPr id="6" name="Picture 5"/>
          <p:cNvPicPr>
            <a:picLocks noChangeAspect="1"/>
          </p:cNvPicPr>
          <p:nvPr/>
        </p:nvPicPr>
        <p:blipFill>
          <a:blip r:embed="rId2"/>
          <a:stretch>
            <a:fillRect/>
          </a:stretch>
        </p:blipFill>
        <p:spPr>
          <a:xfrm>
            <a:off x="7562850" y="1538288"/>
            <a:ext cx="4629150" cy="4638675"/>
          </a:xfrm>
          <a:prstGeom prst="rect">
            <a:avLst/>
          </a:prstGeom>
        </p:spPr>
      </p:pic>
    </p:spTree>
    <p:extLst>
      <p:ext uri="{BB962C8B-B14F-4D97-AF65-F5344CB8AC3E}">
        <p14:creationId xmlns:p14="http://schemas.microsoft.com/office/powerpoint/2010/main" val="4067523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DMA Read or Write Operation</a:t>
            </a:r>
            <a:endParaRPr lang="en-GB" dirty="0"/>
          </a:p>
        </p:txBody>
      </p:sp>
      <p:sp>
        <p:nvSpPr>
          <p:cNvPr id="3" name="Content Placeholder 2"/>
          <p:cNvSpPr>
            <a:spLocks noGrp="1"/>
          </p:cNvSpPr>
          <p:nvPr>
            <p:ph idx="1"/>
          </p:nvPr>
        </p:nvSpPr>
        <p:spPr/>
        <p:txBody>
          <a:bodyPr/>
          <a:lstStyle/>
          <a:p>
            <a:pPr algn="just"/>
            <a:r>
              <a:rPr lang="en-GB" dirty="0" smtClean="0"/>
              <a:t>When the processor wishes to read or write a block of data, it issues a command to the DMA module, by sending the DMA module the following information:</a:t>
            </a:r>
          </a:p>
          <a:p>
            <a:pPr algn="just">
              <a:buFont typeface="Wingdings" panose="05000000000000000000" pitchFamily="2" charset="2"/>
              <a:buChar char="Ø"/>
            </a:pPr>
            <a:r>
              <a:rPr lang="en-GB" dirty="0" smtClean="0"/>
              <a:t>Whether a read or write is requested, using a read/write control line.</a:t>
            </a:r>
          </a:p>
          <a:p>
            <a:pPr algn="just">
              <a:buFont typeface="Wingdings" panose="05000000000000000000" pitchFamily="2" charset="2"/>
              <a:buChar char="Ø"/>
            </a:pPr>
            <a:r>
              <a:rPr lang="en-GB" dirty="0" smtClean="0"/>
              <a:t>The address of the I/O device involved.</a:t>
            </a:r>
          </a:p>
          <a:p>
            <a:pPr algn="just">
              <a:buFont typeface="Wingdings" panose="05000000000000000000" pitchFamily="2" charset="2"/>
              <a:buChar char="Ø"/>
            </a:pPr>
            <a:r>
              <a:rPr lang="en-GB" dirty="0" smtClean="0"/>
              <a:t>The starting location in memory to read from or write to.</a:t>
            </a:r>
          </a:p>
          <a:p>
            <a:pPr algn="just">
              <a:buFont typeface="Wingdings" panose="05000000000000000000" pitchFamily="2" charset="2"/>
              <a:buChar char="Ø"/>
            </a:pPr>
            <a:r>
              <a:rPr lang="en-GB" dirty="0" smtClean="0"/>
              <a:t>The number of words to be read or written.</a:t>
            </a:r>
          </a:p>
          <a:p>
            <a:pPr algn="just"/>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39</a:t>
            </a:fld>
            <a:endParaRPr lang="en-GB"/>
          </a:p>
        </p:txBody>
      </p:sp>
    </p:spTree>
    <p:extLst>
      <p:ext uri="{BB962C8B-B14F-4D97-AF65-F5344CB8AC3E}">
        <p14:creationId xmlns:p14="http://schemas.microsoft.com/office/powerpoint/2010/main" val="4215684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a:xfrm>
            <a:off x="838200" y="1825625"/>
            <a:ext cx="10515600" cy="4384106"/>
          </a:xfrm>
        </p:spPr>
        <p:txBody>
          <a:bodyPr/>
          <a:lstStyle/>
          <a:p>
            <a:pPr algn="just"/>
            <a:r>
              <a:rPr lang="en-GB" dirty="0" smtClean="0"/>
              <a:t>In addition to the </a:t>
            </a:r>
            <a:r>
              <a:rPr lang="en-GB" u="sng" dirty="0" smtClean="0"/>
              <a:t>processor</a:t>
            </a:r>
            <a:r>
              <a:rPr lang="en-GB" dirty="0" smtClean="0"/>
              <a:t> and a set of </a:t>
            </a:r>
            <a:r>
              <a:rPr lang="en-GB" u="sng" dirty="0" smtClean="0"/>
              <a:t>memory</a:t>
            </a:r>
            <a:r>
              <a:rPr lang="en-GB" dirty="0" smtClean="0"/>
              <a:t> modules, the </a:t>
            </a:r>
            <a:r>
              <a:rPr lang="en-GB" u="sng" dirty="0" smtClean="0"/>
              <a:t>third key element of a computer system is a set of I/O modules</a:t>
            </a:r>
            <a:r>
              <a:rPr lang="en-GB" dirty="0" smtClean="0"/>
              <a:t>.</a:t>
            </a:r>
          </a:p>
          <a:p>
            <a:pPr algn="just"/>
            <a:r>
              <a:rPr lang="en-GB" dirty="0" smtClean="0"/>
              <a:t>Each I/O module interfaces to the system bus and controls one or more peripherals (I/O devices).</a:t>
            </a:r>
          </a:p>
          <a:p>
            <a:pPr algn="just"/>
            <a:r>
              <a:rPr lang="en-GB" dirty="0" smtClean="0"/>
              <a:t>An I/O module not only wires a device into the system bus but also contains logic for performing a communication function between the peripheral and the bus.</a:t>
            </a:r>
          </a:p>
          <a:p>
            <a:pPr algn="just"/>
            <a:r>
              <a:rPr lang="en-GB" dirty="0" smtClean="0"/>
              <a:t>I/O function can be performed in cooperation with the processor and memory called: ‘the internal I/O interface’, whereas the ‘external I/O interface’ is between the I/O module and the outside world. (bridge)</a:t>
            </a:r>
          </a:p>
          <a:p>
            <a:pPr algn="just"/>
            <a:endParaRPr lang="en-GB" dirty="0" smtClean="0"/>
          </a:p>
        </p:txBody>
      </p:sp>
      <p:sp>
        <p:nvSpPr>
          <p:cNvPr id="4" name="Slide Number Placeholder 3"/>
          <p:cNvSpPr>
            <a:spLocks noGrp="1"/>
          </p:cNvSpPr>
          <p:nvPr>
            <p:ph type="sldNum" sz="quarter" idx="12"/>
          </p:nvPr>
        </p:nvSpPr>
        <p:spPr/>
        <p:txBody>
          <a:bodyPr/>
          <a:lstStyle/>
          <a:p>
            <a:fld id="{36B3F46B-DD0C-4B5E-A95E-F585F4FB263C}" type="slidenum">
              <a:rPr lang="en-GB" smtClean="0"/>
              <a:t>4</a:t>
            </a:fld>
            <a:endParaRPr lang="en-GB"/>
          </a:p>
        </p:txBody>
      </p:sp>
    </p:spTree>
    <p:extLst>
      <p:ext uri="{BB962C8B-B14F-4D97-AF65-F5344CB8AC3E}">
        <p14:creationId xmlns:p14="http://schemas.microsoft.com/office/powerpoint/2010/main" val="42699757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DMA Read or Write Operation</a:t>
            </a:r>
            <a:endParaRPr lang="en-GB" dirty="0"/>
          </a:p>
        </p:txBody>
      </p:sp>
      <p:sp>
        <p:nvSpPr>
          <p:cNvPr id="3" name="Content Placeholder 2"/>
          <p:cNvSpPr>
            <a:spLocks noGrp="1"/>
          </p:cNvSpPr>
          <p:nvPr>
            <p:ph idx="1"/>
          </p:nvPr>
        </p:nvSpPr>
        <p:spPr>
          <a:xfrm>
            <a:off x="838200" y="2227913"/>
            <a:ext cx="10515600" cy="4351338"/>
          </a:xfrm>
        </p:spPr>
        <p:txBody>
          <a:bodyPr>
            <a:normAutofit/>
          </a:bodyPr>
          <a:lstStyle/>
          <a:p>
            <a:pPr marL="514350" indent="-514350" algn="just">
              <a:buFont typeface="+mj-lt"/>
              <a:buAutoNum type="arabicPeriod"/>
            </a:pPr>
            <a:r>
              <a:rPr lang="en-GB" dirty="0" smtClean="0"/>
              <a:t>After issuing a </a:t>
            </a:r>
            <a:r>
              <a:rPr lang="en-GB" dirty="0" smtClean="0"/>
              <a:t>Read </a:t>
            </a:r>
            <a:r>
              <a:rPr lang="en-GB" dirty="0" smtClean="0"/>
              <a:t>command to </a:t>
            </a:r>
            <a:r>
              <a:rPr lang="en-GB" dirty="0" smtClean="0"/>
              <a:t>the DMA, the 			         processor then continues with other work.</a:t>
            </a:r>
          </a:p>
          <a:p>
            <a:pPr marL="514350" indent="-514350" algn="just">
              <a:buFont typeface="+mj-lt"/>
              <a:buAutoNum type="arabicPeriod"/>
            </a:pPr>
            <a:r>
              <a:rPr lang="en-GB" dirty="0" smtClean="0"/>
              <a:t>The DMA module transfers the entire block of data, one word at a time, directly to or from memory, without going through the processor.</a:t>
            </a:r>
          </a:p>
          <a:p>
            <a:pPr marL="514350" indent="-514350" algn="just">
              <a:buFont typeface="+mj-lt"/>
              <a:buAutoNum type="arabicPeriod"/>
            </a:pPr>
            <a:r>
              <a:rPr lang="en-GB" dirty="0" smtClean="0"/>
              <a:t>When the transfer is complete, the DMA module sends an interrupt signal to the processor. (telling work done)</a:t>
            </a:r>
          </a:p>
          <a:p>
            <a:pPr algn="just"/>
            <a:r>
              <a:rPr lang="en-GB" dirty="0" smtClean="0"/>
              <a:t>Thus, the processor is involved only at the beginning and end of the transfer.</a:t>
            </a:r>
          </a:p>
          <a:p>
            <a:pPr algn="just"/>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40</a:t>
            </a:fld>
            <a:endParaRPr lang="en-GB"/>
          </a:p>
        </p:txBody>
      </p:sp>
      <p:pic>
        <p:nvPicPr>
          <p:cNvPr id="5" name="Picture 4"/>
          <p:cNvPicPr>
            <a:picLocks noChangeAspect="1"/>
          </p:cNvPicPr>
          <p:nvPr/>
        </p:nvPicPr>
        <p:blipFill>
          <a:blip r:embed="rId2"/>
          <a:stretch>
            <a:fillRect/>
          </a:stretch>
        </p:blipFill>
        <p:spPr>
          <a:xfrm>
            <a:off x="8372535" y="153151"/>
            <a:ext cx="3461556" cy="3075073"/>
          </a:xfrm>
          <a:prstGeom prst="rect">
            <a:avLst/>
          </a:prstGeom>
        </p:spPr>
      </p:pic>
    </p:spTree>
    <p:extLst>
      <p:ext uri="{BB962C8B-B14F-4D97-AF65-F5344CB8AC3E}">
        <p14:creationId xmlns:p14="http://schemas.microsoft.com/office/powerpoint/2010/main" val="19170984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 Questions (Chapter 07)</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41</a:t>
            </a:fld>
            <a:endParaRPr lang="en-GB"/>
          </a:p>
        </p:txBody>
      </p:sp>
      <p:sp>
        <p:nvSpPr>
          <p:cNvPr id="8" name="TextBox 7"/>
          <p:cNvSpPr txBox="1"/>
          <p:nvPr/>
        </p:nvSpPr>
        <p:spPr>
          <a:xfrm>
            <a:off x="9020077" y="2179292"/>
            <a:ext cx="184731" cy="369332"/>
          </a:xfrm>
          <a:prstGeom prst="rect">
            <a:avLst/>
          </a:prstGeom>
          <a:noFill/>
        </p:spPr>
        <p:txBody>
          <a:bodyPr wrap="none" rtlCol="0">
            <a:spAutoFit/>
          </a:bodyPr>
          <a:lstStyle/>
          <a:p>
            <a:endParaRPr lang="en-GB" dirty="0">
              <a:solidFill>
                <a:srgbClr val="FF0000"/>
              </a:solidFill>
            </a:endParaRPr>
          </a:p>
        </p:txBody>
      </p:sp>
      <p:pic>
        <p:nvPicPr>
          <p:cNvPr id="11" name="Content Placeholder 10"/>
          <p:cNvPicPr>
            <a:picLocks noGrp="1" noChangeAspect="1"/>
          </p:cNvPicPr>
          <p:nvPr>
            <p:ph idx="1"/>
          </p:nvPr>
        </p:nvPicPr>
        <p:blipFill>
          <a:blip r:embed="rId2"/>
          <a:stretch>
            <a:fillRect/>
          </a:stretch>
        </p:blipFill>
        <p:spPr>
          <a:xfrm>
            <a:off x="838200" y="1690688"/>
            <a:ext cx="10390610" cy="3440870"/>
          </a:xfrm>
          <a:prstGeom prst="rect">
            <a:avLst/>
          </a:prstGeom>
        </p:spPr>
      </p:pic>
      <p:sp>
        <p:nvSpPr>
          <p:cNvPr id="12" name="TextBox 11"/>
          <p:cNvSpPr txBox="1"/>
          <p:nvPr/>
        </p:nvSpPr>
        <p:spPr>
          <a:xfrm>
            <a:off x="9020077" y="2179292"/>
            <a:ext cx="962123" cy="369332"/>
          </a:xfrm>
          <a:prstGeom prst="rect">
            <a:avLst/>
          </a:prstGeom>
          <a:noFill/>
        </p:spPr>
        <p:txBody>
          <a:bodyPr wrap="none" rtlCol="0">
            <a:spAutoFit/>
          </a:bodyPr>
          <a:lstStyle/>
          <a:p>
            <a:r>
              <a:rPr lang="en-GB" dirty="0" smtClean="0">
                <a:solidFill>
                  <a:srgbClr val="FF0000"/>
                </a:solidFill>
              </a:rPr>
              <a:t>(Slide-7)</a:t>
            </a:r>
            <a:endParaRPr lang="en-GB" dirty="0">
              <a:solidFill>
                <a:srgbClr val="FF0000"/>
              </a:solidFill>
            </a:endParaRPr>
          </a:p>
        </p:txBody>
      </p:sp>
      <p:sp>
        <p:nvSpPr>
          <p:cNvPr id="13" name="TextBox 12"/>
          <p:cNvSpPr txBox="1"/>
          <p:nvPr/>
        </p:nvSpPr>
        <p:spPr>
          <a:xfrm>
            <a:off x="7082469" y="2509107"/>
            <a:ext cx="2265364" cy="369332"/>
          </a:xfrm>
          <a:prstGeom prst="rect">
            <a:avLst/>
          </a:prstGeom>
          <a:noFill/>
        </p:spPr>
        <p:txBody>
          <a:bodyPr wrap="none" rtlCol="0">
            <a:spAutoFit/>
          </a:bodyPr>
          <a:lstStyle/>
          <a:p>
            <a:r>
              <a:rPr lang="en-GB" dirty="0" smtClean="0">
                <a:solidFill>
                  <a:srgbClr val="FF0000"/>
                </a:solidFill>
              </a:rPr>
              <a:t>(Slide-14, 15, 17 &amp; 18)</a:t>
            </a:r>
            <a:endParaRPr lang="en-GB" dirty="0">
              <a:solidFill>
                <a:srgbClr val="FF0000"/>
              </a:solidFill>
            </a:endParaRPr>
          </a:p>
        </p:txBody>
      </p:sp>
      <p:sp>
        <p:nvSpPr>
          <p:cNvPr id="14" name="TextBox 13"/>
          <p:cNvSpPr txBox="1"/>
          <p:nvPr/>
        </p:nvSpPr>
        <p:spPr>
          <a:xfrm>
            <a:off x="8340141" y="2865632"/>
            <a:ext cx="2212465" cy="369332"/>
          </a:xfrm>
          <a:prstGeom prst="rect">
            <a:avLst/>
          </a:prstGeom>
          <a:noFill/>
        </p:spPr>
        <p:txBody>
          <a:bodyPr wrap="none" rtlCol="0">
            <a:spAutoFit/>
          </a:bodyPr>
          <a:lstStyle/>
          <a:p>
            <a:r>
              <a:rPr lang="en-GB" dirty="0" smtClean="0">
                <a:solidFill>
                  <a:srgbClr val="FF0000"/>
                </a:solidFill>
              </a:rPr>
              <a:t>(Slide-27,28, 32 &amp; 38</a:t>
            </a:r>
            <a:r>
              <a:rPr lang="en-GB" dirty="0" smtClean="0"/>
              <a:t>)</a:t>
            </a:r>
            <a:endParaRPr lang="en-GB" dirty="0"/>
          </a:p>
        </p:txBody>
      </p:sp>
      <p:sp>
        <p:nvSpPr>
          <p:cNvPr id="15" name="TextBox 14"/>
          <p:cNvSpPr txBox="1"/>
          <p:nvPr/>
        </p:nvSpPr>
        <p:spPr>
          <a:xfrm>
            <a:off x="9652738" y="3182640"/>
            <a:ext cx="1576072" cy="369332"/>
          </a:xfrm>
          <a:prstGeom prst="rect">
            <a:avLst/>
          </a:prstGeom>
          <a:noFill/>
        </p:spPr>
        <p:txBody>
          <a:bodyPr wrap="none" rtlCol="0">
            <a:spAutoFit/>
          </a:bodyPr>
          <a:lstStyle/>
          <a:p>
            <a:r>
              <a:rPr lang="en-GB" dirty="0" smtClean="0">
                <a:solidFill>
                  <a:srgbClr val="FF0000"/>
                </a:solidFill>
              </a:rPr>
              <a:t>(Slide-24 &amp; 25)</a:t>
            </a:r>
            <a:endParaRPr lang="en-GB" dirty="0">
              <a:solidFill>
                <a:srgbClr val="FF0000"/>
              </a:solidFill>
            </a:endParaRPr>
          </a:p>
        </p:txBody>
      </p:sp>
      <p:sp>
        <p:nvSpPr>
          <p:cNvPr id="16" name="TextBox 15"/>
          <p:cNvSpPr txBox="1"/>
          <p:nvPr/>
        </p:nvSpPr>
        <p:spPr>
          <a:xfrm>
            <a:off x="4954363" y="4435522"/>
            <a:ext cx="1079142" cy="369332"/>
          </a:xfrm>
          <a:prstGeom prst="rect">
            <a:avLst/>
          </a:prstGeom>
          <a:noFill/>
        </p:spPr>
        <p:txBody>
          <a:bodyPr wrap="none" rtlCol="0">
            <a:spAutoFit/>
          </a:bodyPr>
          <a:lstStyle/>
          <a:p>
            <a:r>
              <a:rPr lang="en-GB" dirty="0" smtClean="0">
                <a:solidFill>
                  <a:srgbClr val="FF0000"/>
                </a:solidFill>
              </a:rPr>
              <a:t>(Slide-40)</a:t>
            </a:r>
            <a:endParaRPr lang="en-GB" dirty="0">
              <a:solidFill>
                <a:srgbClr val="FF0000"/>
              </a:solidFill>
            </a:endParaRPr>
          </a:p>
        </p:txBody>
      </p:sp>
      <p:sp>
        <p:nvSpPr>
          <p:cNvPr id="17" name="TextBox 16"/>
          <p:cNvSpPr txBox="1"/>
          <p:nvPr/>
        </p:nvSpPr>
        <p:spPr>
          <a:xfrm>
            <a:off x="10149668" y="5030276"/>
            <a:ext cx="1079142" cy="369332"/>
          </a:xfrm>
          <a:prstGeom prst="rect">
            <a:avLst/>
          </a:prstGeom>
          <a:noFill/>
        </p:spPr>
        <p:txBody>
          <a:bodyPr wrap="none" rtlCol="0">
            <a:spAutoFit/>
          </a:bodyPr>
          <a:lstStyle/>
          <a:p>
            <a:r>
              <a:rPr lang="en-GB" dirty="0" smtClean="0">
                <a:solidFill>
                  <a:srgbClr val="FF0000"/>
                </a:solidFill>
              </a:rPr>
              <a:t>(Slide-37)</a:t>
            </a:r>
            <a:endParaRPr lang="en-GB" dirty="0">
              <a:solidFill>
                <a:srgbClr val="FF0000"/>
              </a:solidFill>
            </a:endParaRPr>
          </a:p>
        </p:txBody>
      </p:sp>
      <p:sp>
        <p:nvSpPr>
          <p:cNvPr id="18" name="TextBox 17"/>
          <p:cNvSpPr txBox="1"/>
          <p:nvPr/>
        </p:nvSpPr>
        <p:spPr>
          <a:xfrm>
            <a:off x="4148920" y="3798140"/>
            <a:ext cx="1547988" cy="369332"/>
          </a:xfrm>
          <a:prstGeom prst="rect">
            <a:avLst/>
          </a:prstGeom>
          <a:noFill/>
        </p:spPr>
        <p:txBody>
          <a:bodyPr wrap="none" rtlCol="0">
            <a:spAutoFit/>
          </a:bodyPr>
          <a:lstStyle/>
          <a:p>
            <a:r>
              <a:rPr lang="en-GB" dirty="0" smtClean="0">
                <a:solidFill>
                  <a:srgbClr val="FF0000"/>
                </a:solidFill>
              </a:rPr>
              <a:t>(Slide-31, Red)</a:t>
            </a:r>
            <a:endParaRPr lang="en-GB" dirty="0">
              <a:solidFill>
                <a:srgbClr val="FF0000"/>
              </a:solidFill>
            </a:endParaRPr>
          </a:p>
        </p:txBody>
      </p:sp>
      <p:sp>
        <p:nvSpPr>
          <p:cNvPr id="3" name="TextBox 2"/>
          <p:cNvSpPr txBox="1"/>
          <p:nvPr/>
        </p:nvSpPr>
        <p:spPr>
          <a:xfrm>
            <a:off x="1050000" y="5369876"/>
            <a:ext cx="10178810" cy="421654"/>
          </a:xfrm>
          <a:prstGeom prst="rect">
            <a:avLst/>
          </a:prstGeom>
          <a:noFill/>
        </p:spPr>
        <p:txBody>
          <a:bodyPr wrap="square" rtlCol="0">
            <a:spAutoFit/>
          </a:bodyPr>
          <a:lstStyle/>
          <a:p>
            <a:pPr>
              <a:lnSpc>
                <a:spcPct val="107000"/>
              </a:lnSpc>
              <a:spcAft>
                <a:spcPts val="800"/>
              </a:spcAft>
            </a:pPr>
            <a:r>
              <a:rPr lang="en-US" sz="2000" b="1" dirty="0" smtClean="0">
                <a:solidFill>
                  <a:srgbClr val="A6A6A6"/>
                </a:solidFill>
                <a:latin typeface="Times New Roman" panose="02020603050405020304" pitchFamily="18" charset="0"/>
                <a:ea typeface="Calibri" panose="020F0502020204030204" pitchFamily="34" charset="0"/>
                <a:cs typeface="Times New Roman" panose="02020603050405020304" pitchFamily="18" charset="0"/>
              </a:rPr>
              <a:t>7.8</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How </a:t>
            </a:r>
            <a:r>
              <a:rPr lang="en-US" sz="2000" dirty="0">
                <a:latin typeface="Times New Roman" panose="02020603050405020304" pitchFamily="18" charset="0"/>
                <a:ea typeface="Calibri" panose="020F0502020204030204" pitchFamily="34" charset="0"/>
                <a:cs typeface="Times New Roman" panose="02020603050405020304" pitchFamily="18" charset="0"/>
              </a:rPr>
              <a:t>‘Interrupt Driven I/O’ works from the point of view of ‘I/O Module’?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p:cNvSpPr txBox="1"/>
          <p:nvPr/>
        </p:nvSpPr>
        <p:spPr>
          <a:xfrm>
            <a:off x="9430965" y="5369876"/>
            <a:ext cx="1079142" cy="369332"/>
          </a:xfrm>
          <a:prstGeom prst="rect">
            <a:avLst/>
          </a:prstGeom>
          <a:noFill/>
        </p:spPr>
        <p:txBody>
          <a:bodyPr wrap="none" rtlCol="0">
            <a:spAutoFit/>
          </a:bodyPr>
          <a:lstStyle/>
          <a:p>
            <a:r>
              <a:rPr lang="en-GB" dirty="0" smtClean="0">
                <a:solidFill>
                  <a:srgbClr val="FF0000"/>
                </a:solidFill>
              </a:rPr>
              <a:t>(Slide-33)</a:t>
            </a:r>
            <a:endParaRPr lang="en-GB" dirty="0">
              <a:solidFill>
                <a:srgbClr val="FF0000"/>
              </a:solidFill>
            </a:endParaRPr>
          </a:p>
        </p:txBody>
      </p:sp>
    </p:spTree>
    <p:extLst>
      <p:ext uri="{BB962C8B-B14F-4D97-AF65-F5344CB8AC3E}">
        <p14:creationId xmlns:p14="http://schemas.microsoft.com/office/powerpoint/2010/main" val="29911368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Paper Pattern</a:t>
            </a:r>
            <a:endParaRPr lang="en-GB" dirty="0"/>
          </a:p>
        </p:txBody>
      </p:sp>
      <p:sp>
        <p:nvSpPr>
          <p:cNvPr id="3" name="Content Placeholder 2"/>
          <p:cNvSpPr>
            <a:spLocks noGrp="1"/>
          </p:cNvSpPr>
          <p:nvPr>
            <p:ph idx="1"/>
          </p:nvPr>
        </p:nvSpPr>
        <p:spPr>
          <a:xfrm>
            <a:off x="838200" y="1825624"/>
            <a:ext cx="10515600" cy="4629767"/>
          </a:xfrm>
        </p:spPr>
        <p:txBody>
          <a:bodyPr/>
          <a:lstStyle/>
          <a:p>
            <a:r>
              <a:rPr lang="en-GB" dirty="0" smtClean="0"/>
              <a:t>Total Marks = </a:t>
            </a:r>
            <a:r>
              <a:rPr lang="en-GB" b="1" dirty="0" smtClean="0"/>
              <a:t>50</a:t>
            </a:r>
          </a:p>
          <a:p>
            <a:r>
              <a:rPr lang="en-GB" dirty="0" smtClean="0"/>
              <a:t>Short Questions (Preparatory Questions) = </a:t>
            </a:r>
            <a:r>
              <a:rPr lang="en-GB" b="1" dirty="0" smtClean="0"/>
              <a:t>[3*10 = 30 Marks]</a:t>
            </a:r>
          </a:p>
          <a:p>
            <a:r>
              <a:rPr lang="en-GB" dirty="0" smtClean="0"/>
              <a:t>Long Questions (Preparatory Questions) = </a:t>
            </a:r>
            <a:r>
              <a:rPr lang="en-GB" b="1" dirty="0" smtClean="0"/>
              <a:t>[5*2 = 10 Marks]</a:t>
            </a:r>
          </a:p>
          <a:p>
            <a:r>
              <a:rPr lang="en-GB" dirty="0" smtClean="0"/>
              <a:t>Numerical Problems (Examples + Problems) = </a:t>
            </a:r>
            <a:r>
              <a:rPr lang="en-GB" b="1" dirty="0" smtClean="0"/>
              <a:t>[5*2 = 10 Marks]</a:t>
            </a:r>
          </a:p>
          <a:p>
            <a:endParaRPr lang="en-GB" dirty="0"/>
          </a:p>
          <a:p>
            <a:r>
              <a:rPr lang="en-GB" dirty="0" smtClean="0"/>
              <a:t>Chapters Included in Final-Term Course: </a:t>
            </a:r>
            <a:r>
              <a:rPr lang="en-GB" u="sng" dirty="0" smtClean="0"/>
              <a:t>Ch-3, Ch-4, Ch-5, Ch-7</a:t>
            </a:r>
          </a:p>
          <a:p>
            <a:r>
              <a:rPr lang="en-GB" u="sng" dirty="0" smtClean="0"/>
              <a:t>Chapter – 4</a:t>
            </a:r>
            <a:r>
              <a:rPr lang="en-GB" dirty="0" smtClean="0"/>
              <a:t>: </a:t>
            </a:r>
            <a:r>
              <a:rPr lang="en-GB" b="1" dirty="0"/>
              <a:t>4</a:t>
            </a:r>
            <a:r>
              <a:rPr lang="en-GB" b="1" dirty="0" smtClean="0"/>
              <a:t>0%</a:t>
            </a:r>
            <a:r>
              <a:rPr lang="en-GB" dirty="0" smtClean="0"/>
              <a:t> Marks</a:t>
            </a:r>
          </a:p>
          <a:p>
            <a:r>
              <a:rPr lang="en-GB" u="sng" dirty="0" smtClean="0"/>
              <a:t>Chapter – 7</a:t>
            </a:r>
            <a:r>
              <a:rPr lang="en-GB" dirty="0" smtClean="0"/>
              <a:t>: </a:t>
            </a:r>
            <a:r>
              <a:rPr lang="en-GB" b="1" dirty="0"/>
              <a:t>3</a:t>
            </a:r>
            <a:r>
              <a:rPr lang="en-GB" b="1" dirty="0" smtClean="0"/>
              <a:t>0%</a:t>
            </a:r>
            <a:r>
              <a:rPr lang="en-GB" dirty="0" smtClean="0"/>
              <a:t> Marks</a:t>
            </a:r>
          </a:p>
          <a:p>
            <a:r>
              <a:rPr lang="en-GB" u="sng" dirty="0" smtClean="0"/>
              <a:t>Chapter – 3</a:t>
            </a:r>
            <a:r>
              <a:rPr lang="en-GB" dirty="0" smtClean="0"/>
              <a:t>: </a:t>
            </a:r>
            <a:r>
              <a:rPr lang="en-GB" b="1" dirty="0" smtClean="0"/>
              <a:t>20%</a:t>
            </a:r>
            <a:r>
              <a:rPr lang="en-GB" dirty="0" smtClean="0"/>
              <a:t>, </a:t>
            </a:r>
            <a:r>
              <a:rPr lang="en-GB" u="sng" dirty="0" smtClean="0"/>
              <a:t>Chapter – 5</a:t>
            </a:r>
            <a:r>
              <a:rPr lang="en-GB" dirty="0" smtClean="0"/>
              <a:t>: </a:t>
            </a:r>
            <a:r>
              <a:rPr lang="en-GB" b="1" dirty="0" smtClean="0"/>
              <a:t>10%</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42</a:t>
            </a:fld>
            <a:endParaRPr lang="en-GB"/>
          </a:p>
        </p:txBody>
      </p:sp>
    </p:spTree>
    <p:extLst>
      <p:ext uri="{BB962C8B-B14F-4D97-AF65-F5344CB8AC3E}">
        <p14:creationId xmlns:p14="http://schemas.microsoft.com/office/powerpoint/2010/main" val="20095473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Interrupt-Driven I/O (Design Issues)</a:t>
            </a:r>
            <a:endParaRPr lang="en-GB" dirty="0"/>
          </a:p>
        </p:txBody>
      </p:sp>
      <p:sp>
        <p:nvSpPr>
          <p:cNvPr id="3" name="Content Placeholder 2"/>
          <p:cNvSpPr>
            <a:spLocks noGrp="1"/>
          </p:cNvSpPr>
          <p:nvPr>
            <p:ph idx="1"/>
          </p:nvPr>
        </p:nvSpPr>
        <p:spPr/>
        <p:txBody>
          <a:bodyPr/>
          <a:lstStyle/>
          <a:p>
            <a:r>
              <a:rPr lang="en-GB" dirty="0" smtClean="0"/>
              <a:t>Two design issues arise in implementing interrupt I/O.</a:t>
            </a:r>
          </a:p>
          <a:p>
            <a:pPr algn="just"/>
            <a:r>
              <a:rPr lang="en-GB" u="sng" dirty="0" smtClean="0"/>
              <a:t>First</a:t>
            </a:r>
            <a:r>
              <a:rPr lang="en-GB" dirty="0" smtClean="0"/>
              <a:t>, because there are multiple I/O modules, </a:t>
            </a:r>
            <a:r>
              <a:rPr lang="en-GB" dirty="0" smtClean="0">
                <a:solidFill>
                  <a:srgbClr val="FF0000"/>
                </a:solidFill>
              </a:rPr>
              <a:t>how does the processor determine which device issued the interrupt?</a:t>
            </a:r>
          </a:p>
          <a:p>
            <a:pPr algn="just"/>
            <a:r>
              <a:rPr lang="en-GB" u="sng" dirty="0" smtClean="0"/>
              <a:t>Second</a:t>
            </a:r>
            <a:r>
              <a:rPr lang="en-GB" dirty="0" smtClean="0"/>
              <a:t>, if multiple interrupts have occurred, how does the processor decide which one to process?</a:t>
            </a:r>
          </a:p>
          <a:p>
            <a:pPr algn="just"/>
            <a:r>
              <a:rPr lang="en-GB" b="1" dirty="0" smtClean="0"/>
              <a:t>Four techniques</a:t>
            </a:r>
            <a:r>
              <a:rPr lang="en-GB" dirty="0" smtClean="0"/>
              <a:t> serve to identify the I/O module &amp; assign priorities:</a:t>
            </a:r>
          </a:p>
          <a:p>
            <a:pPr marL="514350" indent="-514350" algn="just">
              <a:buAutoNum type="arabicParenR"/>
            </a:pPr>
            <a:r>
              <a:rPr lang="en-GB" dirty="0" smtClean="0"/>
              <a:t>Multiple interrupt lines		2) Software poll</a:t>
            </a:r>
          </a:p>
          <a:p>
            <a:pPr marL="514350" indent="-514350" algn="just">
              <a:buAutoNum type="arabicParenR" startAt="3"/>
            </a:pPr>
            <a:r>
              <a:rPr lang="en-GB" dirty="0" smtClean="0"/>
              <a:t>Daisy chain (hardware poll, vectored)</a:t>
            </a:r>
          </a:p>
          <a:p>
            <a:pPr marL="514350" indent="-514350" algn="just">
              <a:buAutoNum type="arabicParenR" startAt="3"/>
            </a:pPr>
            <a:r>
              <a:rPr lang="en-GB" dirty="0" smtClean="0"/>
              <a:t>Bus arbitration (vectored)</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43</a:t>
            </a:fld>
            <a:endParaRPr lang="en-GB"/>
          </a:p>
        </p:txBody>
      </p:sp>
    </p:spTree>
    <p:extLst>
      <p:ext uri="{BB962C8B-B14F-4D97-AF65-F5344CB8AC3E}">
        <p14:creationId xmlns:p14="http://schemas.microsoft.com/office/powerpoint/2010/main" val="11016038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normAutofit lnSpcReduction="10000"/>
          </a:bodyPr>
          <a:lstStyle/>
          <a:p>
            <a:pPr marL="514350" indent="-514350" algn="just">
              <a:buFont typeface="+mj-lt"/>
              <a:buAutoNum type="arabicPeriod"/>
            </a:pPr>
            <a:r>
              <a:rPr lang="en-GB" b="1" u="sng" dirty="0" smtClean="0"/>
              <a:t>Multiple interrupt lines</a:t>
            </a:r>
            <a:r>
              <a:rPr lang="en-GB" dirty="0"/>
              <a:t> </a:t>
            </a:r>
            <a:r>
              <a:rPr lang="en-GB" dirty="0" smtClean="0"/>
              <a:t>between the processor and the I/O modules, </a:t>
            </a:r>
            <a:r>
              <a:rPr lang="en-GB" u="sng" dirty="0" smtClean="0"/>
              <a:t>serve to identify the requesting I/O module</a:t>
            </a:r>
            <a:r>
              <a:rPr lang="en-GB" dirty="0" smtClean="0"/>
              <a:t>. (Impractical)</a:t>
            </a:r>
          </a:p>
          <a:p>
            <a:pPr marL="514350" indent="-514350" algn="just">
              <a:buFont typeface="+mj-lt"/>
              <a:buAutoNum type="arabicPeriod"/>
            </a:pPr>
            <a:r>
              <a:rPr lang="en-GB" b="1" u="sng" dirty="0" smtClean="0"/>
              <a:t>Software poll</a:t>
            </a:r>
            <a:r>
              <a:rPr lang="en-GB" dirty="0" smtClean="0"/>
              <a:t>: When the processor detects an interrupt, </a:t>
            </a:r>
            <a:r>
              <a:rPr lang="en-GB" u="sng" dirty="0" smtClean="0"/>
              <a:t>it branches to an interrupt-service routine whose job is to poll each I/O module to determine which module caused the interrupt</a:t>
            </a:r>
            <a:r>
              <a:rPr lang="en-GB" dirty="0" smtClean="0"/>
              <a:t>.</a:t>
            </a:r>
          </a:p>
          <a:p>
            <a:pPr marL="514350" indent="-514350" algn="just">
              <a:buFont typeface="+mj-lt"/>
              <a:buAutoNum type="arabicPeriod"/>
            </a:pPr>
            <a:r>
              <a:rPr lang="en-GB" b="1" u="sng" dirty="0" smtClean="0"/>
              <a:t>Daisy chain</a:t>
            </a:r>
            <a:r>
              <a:rPr lang="en-GB" dirty="0" smtClean="0"/>
              <a:t>: provides a ‘hardware poll’. When the processor senses an interrupt, it sends out </a:t>
            </a:r>
            <a:r>
              <a:rPr lang="en-GB" u="sng" dirty="0" smtClean="0"/>
              <a:t>an ‘interrupt acknowledge’. This signal propagates through a series of I/O modules until it gets to a requesting module</a:t>
            </a:r>
            <a:r>
              <a:rPr lang="en-GB" dirty="0" smtClean="0"/>
              <a:t>.</a:t>
            </a:r>
          </a:p>
          <a:p>
            <a:pPr algn="just"/>
            <a:r>
              <a:rPr lang="en-GB" dirty="0" smtClean="0"/>
              <a:t>The requesting module places a word called </a:t>
            </a:r>
            <a:r>
              <a:rPr lang="en-GB" u="sng" dirty="0" smtClean="0"/>
              <a:t>vector</a:t>
            </a:r>
            <a:r>
              <a:rPr lang="en-GB" dirty="0" smtClean="0"/>
              <a:t>, the processor uses the </a:t>
            </a:r>
            <a:r>
              <a:rPr lang="en-GB" u="sng" dirty="0" smtClean="0"/>
              <a:t>vector</a:t>
            </a:r>
            <a:r>
              <a:rPr lang="en-GB" dirty="0" smtClean="0"/>
              <a:t> as a </a:t>
            </a:r>
            <a:r>
              <a:rPr lang="en-GB" u="sng" dirty="0" smtClean="0"/>
              <a:t>pointer</a:t>
            </a:r>
            <a:r>
              <a:rPr lang="en-GB" dirty="0" smtClean="0"/>
              <a:t> to the appropriate device-service routine.</a:t>
            </a:r>
          </a:p>
          <a:p>
            <a:pPr marL="514350" indent="-514350" algn="just">
              <a:buFont typeface="+mj-lt"/>
              <a:buAutoNum type="arabicPeriod" startAt="4"/>
            </a:pPr>
            <a:r>
              <a:rPr lang="en-GB" b="1" u="sng" dirty="0" smtClean="0"/>
              <a:t>Bus arbitration</a:t>
            </a:r>
            <a:r>
              <a:rPr lang="en-GB" dirty="0" smtClean="0"/>
              <a:t>: </a:t>
            </a:r>
            <a:r>
              <a:rPr lang="en-GB" u="sng" dirty="0" smtClean="0"/>
              <a:t>an I/O module must first gain control of the bus before it can raise the ‘interrupt request line’</a:t>
            </a:r>
            <a:r>
              <a:rPr lang="en-GB" dirty="0" smtClean="0"/>
              <a:t>. Thus only one module can raise the line at a time.</a:t>
            </a:r>
            <a:endParaRPr lang="en-GB" b="1" u="sng" dirty="0"/>
          </a:p>
        </p:txBody>
      </p:sp>
      <p:sp>
        <p:nvSpPr>
          <p:cNvPr id="4" name="Slide Number Placeholder 3"/>
          <p:cNvSpPr>
            <a:spLocks noGrp="1"/>
          </p:cNvSpPr>
          <p:nvPr>
            <p:ph type="sldNum" sz="quarter" idx="12"/>
          </p:nvPr>
        </p:nvSpPr>
        <p:spPr/>
        <p:txBody>
          <a:bodyPr/>
          <a:lstStyle/>
          <a:p>
            <a:fld id="{36B3F46B-DD0C-4B5E-A95E-F585F4FB263C}" type="slidenum">
              <a:rPr lang="en-GB" smtClean="0"/>
              <a:t>44</a:t>
            </a:fld>
            <a:endParaRPr lang="en-GB"/>
          </a:p>
        </p:txBody>
      </p:sp>
    </p:spTree>
    <p:extLst>
      <p:ext uri="{BB962C8B-B14F-4D97-AF65-F5344CB8AC3E}">
        <p14:creationId xmlns:p14="http://schemas.microsoft.com/office/powerpoint/2010/main" val="1781315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an I/O Module is Required?</a:t>
            </a:r>
            <a:endParaRPr lang="en-GB" dirty="0"/>
          </a:p>
        </p:txBody>
      </p:sp>
      <p:sp>
        <p:nvSpPr>
          <p:cNvPr id="3" name="Content Placeholder 2"/>
          <p:cNvSpPr>
            <a:spLocks noGrp="1"/>
          </p:cNvSpPr>
          <p:nvPr>
            <p:ph idx="1"/>
          </p:nvPr>
        </p:nvSpPr>
        <p:spPr>
          <a:xfrm>
            <a:off x="838200" y="1825624"/>
            <a:ext cx="10515600" cy="4370459"/>
          </a:xfrm>
        </p:spPr>
        <p:txBody>
          <a:bodyPr/>
          <a:lstStyle/>
          <a:p>
            <a:pPr algn="just"/>
            <a:r>
              <a:rPr lang="en-GB" dirty="0" smtClean="0"/>
              <a:t>The peripherals are not connected directly to the system bus, the  reasons are as follows:</a:t>
            </a:r>
          </a:p>
          <a:p>
            <a:pPr marL="514350" indent="-514350" algn="just">
              <a:buFont typeface="+mj-lt"/>
              <a:buAutoNum type="arabicPeriod"/>
            </a:pPr>
            <a:r>
              <a:rPr lang="en-GB" dirty="0" smtClean="0"/>
              <a:t>There are a wide variety of peripherals with various methods of operation. It would be impractical to incorporate the necessary logic within the processor to control a range of devices. (bulky </a:t>
            </a:r>
            <a:r>
              <a:rPr lang="el-GR" dirty="0" smtClean="0"/>
              <a:t>μ</a:t>
            </a:r>
            <a:r>
              <a:rPr lang="en-GB" dirty="0" err="1" smtClean="0"/>
              <a:t>pr</a:t>
            </a:r>
            <a:r>
              <a:rPr lang="en-GB" dirty="0" smtClean="0"/>
              <a:t>)</a:t>
            </a:r>
          </a:p>
          <a:p>
            <a:pPr marL="514350" indent="-514350" algn="just">
              <a:buFont typeface="+mj-lt"/>
              <a:buAutoNum type="arabicPeriod"/>
            </a:pPr>
            <a:r>
              <a:rPr lang="en-GB" dirty="0" smtClean="0"/>
              <a:t>The data transfer rate  of the peripherals is often much slower than that of the memory or processor. Thus, it is impractical to use the high-speed system bus to communicate directly with the peripheral.</a:t>
            </a:r>
          </a:p>
          <a:p>
            <a:pPr marL="514350" indent="-514350" algn="just">
              <a:buFont typeface="+mj-lt"/>
              <a:buAutoNum type="arabicPeriod"/>
            </a:pPr>
            <a:r>
              <a:rPr lang="en-GB" dirty="0" smtClean="0"/>
              <a:t>Peripherals often use different data formats and word lengths than the computer to which they are attached.</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5</a:t>
            </a:fld>
            <a:endParaRPr lang="en-GB"/>
          </a:p>
        </p:txBody>
      </p:sp>
    </p:spTree>
    <p:extLst>
      <p:ext uri="{BB962C8B-B14F-4D97-AF65-F5344CB8AC3E}">
        <p14:creationId xmlns:p14="http://schemas.microsoft.com/office/powerpoint/2010/main" val="787059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 of I/O Module</a:t>
            </a:r>
            <a:endParaRPr lang="en-GB" dirty="0"/>
          </a:p>
        </p:txBody>
      </p:sp>
      <p:sp>
        <p:nvSpPr>
          <p:cNvPr id="3" name="Content Placeholder 2"/>
          <p:cNvSpPr>
            <a:spLocks noGrp="1"/>
          </p:cNvSpPr>
          <p:nvPr>
            <p:ph idx="1"/>
          </p:nvPr>
        </p:nvSpPr>
        <p:spPr>
          <a:xfrm>
            <a:off x="838200" y="1825625"/>
            <a:ext cx="5057633" cy="4351338"/>
          </a:xfrm>
        </p:spPr>
        <p:txBody>
          <a:bodyPr/>
          <a:lstStyle/>
          <a:p>
            <a:pPr algn="just"/>
            <a:r>
              <a:rPr lang="en-GB" dirty="0" smtClean="0"/>
              <a:t>An I/O module has two major functions: (It provides </a:t>
            </a:r>
            <a:r>
              <a:rPr lang="en-GB" b="1" dirty="0" smtClean="0"/>
              <a:t>data links</a:t>
            </a:r>
            <a:r>
              <a:rPr lang="en-GB" dirty="0" smtClean="0"/>
              <a:t> to I/O)</a:t>
            </a:r>
          </a:p>
          <a:p>
            <a:pPr marL="514350" indent="-514350" algn="just">
              <a:buFont typeface="+mj-lt"/>
              <a:buAutoNum type="arabicPeriod"/>
            </a:pPr>
            <a:r>
              <a:rPr lang="en-GB" dirty="0" smtClean="0"/>
              <a:t>Interface to the processor and memory via the system bus.</a:t>
            </a:r>
          </a:p>
          <a:p>
            <a:pPr marL="514350" indent="-514350" algn="just">
              <a:buFont typeface="+mj-lt"/>
              <a:buAutoNum type="arabicPeriod"/>
            </a:pPr>
            <a:r>
              <a:rPr lang="en-GB" dirty="0" smtClean="0"/>
              <a:t>Interface to one or more peripheral devices.</a:t>
            </a:r>
          </a:p>
          <a:p>
            <a:pPr algn="just"/>
            <a:r>
              <a:rPr lang="en-GB" u="sng" dirty="0" smtClean="0"/>
              <a:t>Note</a:t>
            </a:r>
            <a:r>
              <a:rPr lang="en-GB" dirty="0" smtClean="0"/>
              <a:t>: An external device attaches to the computer by a </a:t>
            </a:r>
            <a:r>
              <a:rPr lang="en-GB" u="sng" dirty="0" smtClean="0"/>
              <a:t>link</a:t>
            </a:r>
            <a:r>
              <a:rPr lang="en-GB" dirty="0" smtClean="0"/>
              <a:t> to an I/O module.</a:t>
            </a:r>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6</a:t>
            </a:fld>
            <a:endParaRPr lang="en-GB"/>
          </a:p>
        </p:txBody>
      </p:sp>
      <p:pic>
        <p:nvPicPr>
          <p:cNvPr id="5" name="Picture 4"/>
          <p:cNvPicPr>
            <a:picLocks noChangeAspect="1"/>
          </p:cNvPicPr>
          <p:nvPr/>
        </p:nvPicPr>
        <p:blipFill>
          <a:blip r:embed="rId2"/>
          <a:stretch>
            <a:fillRect/>
          </a:stretch>
        </p:blipFill>
        <p:spPr>
          <a:xfrm>
            <a:off x="6231483" y="1027906"/>
            <a:ext cx="5381625" cy="5419725"/>
          </a:xfrm>
          <a:prstGeom prst="rect">
            <a:avLst/>
          </a:prstGeom>
        </p:spPr>
      </p:pic>
      <p:sp>
        <p:nvSpPr>
          <p:cNvPr id="6" name="TextBox 5"/>
          <p:cNvSpPr txBox="1"/>
          <p:nvPr/>
        </p:nvSpPr>
        <p:spPr>
          <a:xfrm>
            <a:off x="10553376" y="5713174"/>
            <a:ext cx="1395382" cy="369332"/>
          </a:xfrm>
          <a:prstGeom prst="rect">
            <a:avLst/>
          </a:prstGeom>
          <a:noFill/>
        </p:spPr>
        <p:txBody>
          <a:bodyPr wrap="none" rtlCol="0">
            <a:spAutoFit/>
          </a:bodyPr>
          <a:lstStyle/>
          <a:p>
            <a:r>
              <a:rPr lang="en-GB" dirty="0" smtClean="0"/>
              <a:t>(I/O Devices)</a:t>
            </a:r>
            <a:endParaRPr lang="en-GB" dirty="0"/>
          </a:p>
        </p:txBody>
      </p:sp>
      <p:sp>
        <p:nvSpPr>
          <p:cNvPr id="7" name="TextBox 6"/>
          <p:cNvSpPr txBox="1"/>
          <p:nvPr/>
        </p:nvSpPr>
        <p:spPr>
          <a:xfrm>
            <a:off x="838200" y="6356350"/>
            <a:ext cx="10466520" cy="369332"/>
          </a:xfrm>
          <a:prstGeom prst="rect">
            <a:avLst/>
          </a:prstGeom>
          <a:noFill/>
        </p:spPr>
        <p:txBody>
          <a:bodyPr wrap="none" rtlCol="0">
            <a:spAutoFit/>
          </a:bodyPr>
          <a:lstStyle/>
          <a:p>
            <a:r>
              <a:rPr lang="en-GB" dirty="0" smtClean="0"/>
              <a:t>The </a:t>
            </a:r>
            <a:r>
              <a:rPr lang="en-GB" b="1" dirty="0" smtClean="0"/>
              <a:t>link</a:t>
            </a:r>
            <a:r>
              <a:rPr lang="en-GB" dirty="0" smtClean="0"/>
              <a:t> is used to exchange control, status, and data between and I/O module and the ‘external device’. driver</a:t>
            </a:r>
            <a:endParaRPr lang="en-GB" dirty="0"/>
          </a:p>
        </p:txBody>
      </p:sp>
    </p:spTree>
    <p:extLst>
      <p:ext uri="{BB962C8B-B14F-4D97-AF65-F5344CB8AC3E}">
        <p14:creationId xmlns:p14="http://schemas.microsoft.com/office/powerpoint/2010/main" val="3851219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 External Devices</a:t>
            </a:r>
            <a:endParaRPr lang="en-GB" dirty="0"/>
          </a:p>
        </p:txBody>
      </p:sp>
      <p:sp>
        <p:nvSpPr>
          <p:cNvPr id="3" name="Content Placeholder 2"/>
          <p:cNvSpPr>
            <a:spLocks noGrp="1"/>
          </p:cNvSpPr>
          <p:nvPr>
            <p:ph idx="1"/>
          </p:nvPr>
        </p:nvSpPr>
        <p:spPr>
          <a:xfrm>
            <a:off x="838200" y="1583140"/>
            <a:ext cx="10515600" cy="4967785"/>
          </a:xfrm>
        </p:spPr>
        <p:txBody>
          <a:bodyPr>
            <a:normAutofit/>
          </a:bodyPr>
          <a:lstStyle/>
          <a:p>
            <a:pPr algn="just"/>
            <a:r>
              <a:rPr lang="en-GB" b="1" dirty="0" smtClean="0"/>
              <a:t>I/O external devices</a:t>
            </a:r>
            <a:r>
              <a:rPr lang="en-GB" dirty="0" smtClean="0"/>
              <a:t> provide a means of </a:t>
            </a:r>
            <a:r>
              <a:rPr lang="en-GB" u="sng" dirty="0" smtClean="0"/>
              <a:t>exchanging data between the external environment and the computer</a:t>
            </a:r>
            <a:r>
              <a:rPr lang="en-GB" dirty="0" smtClean="0"/>
              <a:t>.</a:t>
            </a:r>
          </a:p>
          <a:p>
            <a:pPr algn="just"/>
            <a:r>
              <a:rPr lang="en-GB" dirty="0" smtClean="0"/>
              <a:t>An </a:t>
            </a:r>
            <a:r>
              <a:rPr lang="en-GB" u="sng" dirty="0" smtClean="0"/>
              <a:t>external device</a:t>
            </a:r>
            <a:r>
              <a:rPr lang="en-GB" dirty="0" smtClean="0"/>
              <a:t> connected to an I/O module is often referred to as a </a:t>
            </a:r>
            <a:r>
              <a:rPr lang="en-GB" b="1" dirty="0" smtClean="0"/>
              <a:t>peripheral device</a:t>
            </a:r>
            <a:r>
              <a:rPr lang="en-GB" dirty="0" smtClean="0"/>
              <a:t> or simply a </a:t>
            </a:r>
            <a:r>
              <a:rPr lang="en-GB" b="1" dirty="0" smtClean="0"/>
              <a:t>peripheral</a:t>
            </a:r>
            <a:r>
              <a:rPr lang="en-GB" dirty="0" smtClean="0"/>
              <a:t>. (e.g. keyboard, monitor)</a:t>
            </a:r>
          </a:p>
          <a:p>
            <a:pPr algn="just">
              <a:buFont typeface="Wingdings" panose="05000000000000000000" pitchFamily="2" charset="2"/>
              <a:buChar char="Ø"/>
            </a:pPr>
            <a:r>
              <a:rPr lang="en-GB" b="1" u="sng" dirty="0" smtClean="0"/>
              <a:t>Classification of external devices</a:t>
            </a:r>
            <a:r>
              <a:rPr lang="en-GB" b="1" dirty="0" smtClean="0"/>
              <a:t>: </a:t>
            </a:r>
            <a:r>
              <a:rPr lang="en-GB" dirty="0" smtClean="0"/>
              <a:t>are three:</a:t>
            </a:r>
          </a:p>
          <a:p>
            <a:pPr marL="514350" indent="-514350" algn="just">
              <a:buFont typeface="+mj-lt"/>
              <a:buAutoNum type="arabicPeriod"/>
            </a:pPr>
            <a:r>
              <a:rPr lang="en-GB" b="1" u="sng" dirty="0" smtClean="0"/>
              <a:t>Human readable</a:t>
            </a:r>
            <a:r>
              <a:rPr lang="en-GB" dirty="0" smtClean="0"/>
              <a:t>: Suitable for communicating with the computer user e.g. screen, printer, keyboard.</a:t>
            </a:r>
          </a:p>
          <a:p>
            <a:pPr marL="514350" indent="-514350" algn="just">
              <a:buFont typeface="+mj-lt"/>
              <a:buAutoNum type="arabicPeriod"/>
            </a:pPr>
            <a:r>
              <a:rPr lang="en-GB" b="1" u="sng" dirty="0" smtClean="0"/>
              <a:t>Machine readable</a:t>
            </a:r>
            <a:r>
              <a:rPr lang="en-GB" dirty="0" smtClean="0"/>
              <a:t>: Suitable for communication with equipment e.g. magnetic disk (controlled by I/O module).</a:t>
            </a:r>
          </a:p>
          <a:p>
            <a:pPr marL="514350" indent="-514350" algn="just">
              <a:buFont typeface="+mj-lt"/>
              <a:buAutoNum type="arabicPeriod"/>
            </a:pPr>
            <a:r>
              <a:rPr lang="en-GB" b="1" u="sng" dirty="0" smtClean="0"/>
              <a:t>Communication</a:t>
            </a:r>
            <a:r>
              <a:rPr lang="en-GB" dirty="0" smtClean="0"/>
              <a:t>: Suitable for communicating with remote devices e.g. modem, network interface card (NIC).</a:t>
            </a:r>
            <a:endParaRPr lang="en-GB" b="1" u="sng" dirty="0"/>
          </a:p>
        </p:txBody>
      </p:sp>
      <p:sp>
        <p:nvSpPr>
          <p:cNvPr id="4" name="Slide Number Placeholder 3"/>
          <p:cNvSpPr>
            <a:spLocks noGrp="1"/>
          </p:cNvSpPr>
          <p:nvPr>
            <p:ph type="sldNum" sz="quarter" idx="12"/>
          </p:nvPr>
        </p:nvSpPr>
        <p:spPr/>
        <p:txBody>
          <a:bodyPr/>
          <a:lstStyle/>
          <a:p>
            <a:fld id="{36B3F46B-DD0C-4B5E-A95E-F585F4FB263C}" type="slidenum">
              <a:rPr lang="en-GB" smtClean="0"/>
              <a:t>7</a:t>
            </a:fld>
            <a:endParaRPr lang="en-GB"/>
          </a:p>
        </p:txBody>
      </p:sp>
    </p:spTree>
    <p:extLst>
      <p:ext uri="{BB962C8B-B14F-4D97-AF65-F5344CB8AC3E}">
        <p14:creationId xmlns:p14="http://schemas.microsoft.com/office/powerpoint/2010/main" val="157860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External Device</a:t>
            </a:r>
            <a:endParaRPr lang="en-GB" dirty="0"/>
          </a:p>
        </p:txBody>
      </p:sp>
      <p:pic>
        <p:nvPicPr>
          <p:cNvPr id="5" name="Content Placeholder 4"/>
          <p:cNvPicPr>
            <a:picLocks noGrp="1" noChangeAspect="1"/>
          </p:cNvPicPr>
          <p:nvPr>
            <p:ph idx="1"/>
          </p:nvPr>
        </p:nvPicPr>
        <p:blipFill>
          <a:blip r:embed="rId2"/>
          <a:stretch>
            <a:fillRect/>
          </a:stretch>
        </p:blipFill>
        <p:spPr>
          <a:xfrm>
            <a:off x="3222489" y="1690688"/>
            <a:ext cx="5314359" cy="5030787"/>
          </a:xfrm>
          <a:prstGeom prst="rect">
            <a:avLst/>
          </a:prstGeom>
        </p:spPr>
      </p:pic>
      <p:sp>
        <p:nvSpPr>
          <p:cNvPr id="4" name="Slide Number Placeholder 3"/>
          <p:cNvSpPr>
            <a:spLocks noGrp="1"/>
          </p:cNvSpPr>
          <p:nvPr>
            <p:ph type="sldNum" sz="quarter" idx="12"/>
          </p:nvPr>
        </p:nvSpPr>
        <p:spPr/>
        <p:txBody>
          <a:bodyPr/>
          <a:lstStyle/>
          <a:p>
            <a:fld id="{36B3F46B-DD0C-4B5E-A95E-F585F4FB263C}" type="slidenum">
              <a:rPr lang="en-GB" smtClean="0"/>
              <a:t>8</a:t>
            </a:fld>
            <a:endParaRPr lang="en-GB"/>
          </a:p>
        </p:txBody>
      </p:sp>
      <p:sp>
        <p:nvSpPr>
          <p:cNvPr id="6" name="TextBox 5"/>
          <p:cNvSpPr txBox="1"/>
          <p:nvPr/>
        </p:nvSpPr>
        <p:spPr>
          <a:xfrm>
            <a:off x="8536848" y="3882915"/>
            <a:ext cx="3279552" cy="923330"/>
          </a:xfrm>
          <a:prstGeom prst="rect">
            <a:avLst/>
          </a:prstGeom>
          <a:noFill/>
        </p:spPr>
        <p:txBody>
          <a:bodyPr wrap="none" rtlCol="0">
            <a:spAutoFit/>
          </a:bodyPr>
          <a:lstStyle/>
          <a:p>
            <a:r>
              <a:rPr lang="en-GB" b="1" dirty="0" smtClean="0"/>
              <a:t>Transducer</a:t>
            </a:r>
            <a:r>
              <a:rPr lang="en-GB" dirty="0" smtClean="0"/>
              <a:t>: An electrical device </a:t>
            </a:r>
          </a:p>
          <a:p>
            <a:r>
              <a:rPr lang="en-GB" dirty="0" smtClean="0"/>
              <a:t>that </a:t>
            </a:r>
            <a:r>
              <a:rPr lang="en-GB" u="sng" dirty="0" smtClean="0"/>
              <a:t>converts one form of signal</a:t>
            </a:r>
          </a:p>
          <a:p>
            <a:r>
              <a:rPr lang="en-GB" u="sng" dirty="0" smtClean="0"/>
              <a:t> into another</a:t>
            </a:r>
            <a:r>
              <a:rPr lang="en-GB" dirty="0" smtClean="0"/>
              <a:t>.</a:t>
            </a:r>
            <a:endParaRPr lang="en-GB" dirty="0"/>
          </a:p>
        </p:txBody>
      </p:sp>
      <p:sp>
        <p:nvSpPr>
          <p:cNvPr id="7" name="TextBox 6"/>
          <p:cNvSpPr txBox="1"/>
          <p:nvPr/>
        </p:nvSpPr>
        <p:spPr>
          <a:xfrm>
            <a:off x="8610600" y="2128589"/>
            <a:ext cx="3301417" cy="1754326"/>
          </a:xfrm>
          <a:prstGeom prst="rect">
            <a:avLst/>
          </a:prstGeom>
          <a:noFill/>
        </p:spPr>
        <p:txBody>
          <a:bodyPr wrap="none" rtlCol="0">
            <a:spAutoFit/>
          </a:bodyPr>
          <a:lstStyle/>
          <a:p>
            <a:r>
              <a:rPr lang="en-GB" b="1" dirty="0" smtClean="0"/>
              <a:t>Buffer:</a:t>
            </a:r>
            <a:r>
              <a:rPr lang="en-GB" dirty="0" smtClean="0"/>
              <a:t> is associated with the</a:t>
            </a:r>
          </a:p>
          <a:p>
            <a:r>
              <a:rPr lang="en-GB" dirty="0" smtClean="0"/>
              <a:t>Transducer to </a:t>
            </a:r>
            <a:r>
              <a:rPr lang="en-GB" u="sng" dirty="0" smtClean="0"/>
              <a:t>temporary hold </a:t>
            </a:r>
          </a:p>
          <a:p>
            <a:r>
              <a:rPr lang="en-GB" u="sng" dirty="0" smtClean="0"/>
              <a:t>Data being transferred between</a:t>
            </a:r>
          </a:p>
          <a:p>
            <a:r>
              <a:rPr lang="en-GB" u="sng" dirty="0" smtClean="0"/>
              <a:t>The I/O module and the external</a:t>
            </a:r>
          </a:p>
          <a:p>
            <a:r>
              <a:rPr lang="en-GB" u="sng" dirty="0" smtClean="0"/>
              <a:t>Environment</a:t>
            </a:r>
            <a:r>
              <a:rPr lang="en-GB" dirty="0" smtClean="0"/>
              <a:t>; a buffer size of 8 to</a:t>
            </a:r>
          </a:p>
          <a:p>
            <a:r>
              <a:rPr lang="en-GB" dirty="0" smtClean="0"/>
              <a:t>16 bits is common.</a:t>
            </a:r>
            <a:endParaRPr lang="en-GB" dirty="0"/>
          </a:p>
        </p:txBody>
      </p:sp>
    </p:spTree>
    <p:extLst>
      <p:ext uri="{BB962C8B-B14F-4D97-AF65-F5344CB8AC3E}">
        <p14:creationId xmlns:p14="http://schemas.microsoft.com/office/powerpoint/2010/main" val="1639226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endParaRPr lang="en-GB" dirty="0"/>
          </a:p>
        </p:txBody>
      </p:sp>
      <p:sp>
        <p:nvSpPr>
          <p:cNvPr id="3" name="Content Placeholder 2"/>
          <p:cNvSpPr>
            <a:spLocks noGrp="1"/>
          </p:cNvSpPr>
          <p:nvPr>
            <p:ph idx="1"/>
          </p:nvPr>
        </p:nvSpPr>
        <p:spPr/>
        <p:txBody>
          <a:bodyPr/>
          <a:lstStyle/>
          <a:p>
            <a:pPr algn="just"/>
            <a:r>
              <a:rPr lang="en-GB" dirty="0" smtClean="0"/>
              <a:t>The interface to the I/O module is in the form of </a:t>
            </a:r>
            <a:r>
              <a:rPr lang="en-GB" u="sng" dirty="0" smtClean="0"/>
              <a:t>control, data</a:t>
            </a:r>
            <a:r>
              <a:rPr lang="en-GB" dirty="0" smtClean="0"/>
              <a:t> and </a:t>
            </a:r>
            <a:r>
              <a:rPr lang="en-GB" u="sng" dirty="0" smtClean="0"/>
              <a:t>status signals</a:t>
            </a:r>
            <a:r>
              <a:rPr lang="en-GB" dirty="0" smtClean="0"/>
              <a:t>.</a:t>
            </a:r>
          </a:p>
          <a:p>
            <a:pPr marL="514350" indent="-514350" algn="just">
              <a:buFont typeface="+mj-lt"/>
              <a:buAutoNum type="arabicPeriod"/>
            </a:pPr>
            <a:r>
              <a:rPr lang="en-GB" b="1" dirty="0" smtClean="0"/>
              <a:t>Control signals:</a:t>
            </a:r>
            <a:r>
              <a:rPr lang="en-GB" dirty="0" smtClean="0"/>
              <a:t> determine the function that the device will perform, such as send data to the I/O module (Input or Read), accept data from the I/O module (Output or Write), report status, or perform some control function. (e.g. position a disk head).</a:t>
            </a:r>
          </a:p>
          <a:p>
            <a:pPr marL="514350" indent="-514350" algn="just">
              <a:buFont typeface="+mj-lt"/>
              <a:buAutoNum type="arabicPeriod"/>
            </a:pPr>
            <a:r>
              <a:rPr lang="en-GB" b="1" dirty="0" smtClean="0"/>
              <a:t>Data: </a:t>
            </a:r>
            <a:r>
              <a:rPr lang="en-GB" dirty="0" smtClean="0"/>
              <a:t> are in the form of a set of bits to be sent or received from the I/O module.</a:t>
            </a:r>
          </a:p>
          <a:p>
            <a:pPr marL="514350" indent="-514350" algn="just">
              <a:buFont typeface="+mj-lt"/>
              <a:buAutoNum type="arabicPeriod"/>
            </a:pPr>
            <a:r>
              <a:rPr lang="en-GB" b="1" dirty="0" smtClean="0"/>
              <a:t>Status signals:</a:t>
            </a:r>
            <a:r>
              <a:rPr lang="en-GB" dirty="0" smtClean="0"/>
              <a:t> indicate the state of the device e.g. ready/busy/offline/error. (for data transfer)</a:t>
            </a:r>
            <a:endParaRPr lang="en-GB" b="1" dirty="0" smtClean="0"/>
          </a:p>
          <a:p>
            <a:pPr algn="just"/>
            <a:endParaRPr lang="en-GB" dirty="0"/>
          </a:p>
        </p:txBody>
      </p:sp>
      <p:sp>
        <p:nvSpPr>
          <p:cNvPr id="4" name="Slide Number Placeholder 3"/>
          <p:cNvSpPr>
            <a:spLocks noGrp="1"/>
          </p:cNvSpPr>
          <p:nvPr>
            <p:ph type="sldNum" sz="quarter" idx="12"/>
          </p:nvPr>
        </p:nvSpPr>
        <p:spPr/>
        <p:txBody>
          <a:bodyPr/>
          <a:lstStyle/>
          <a:p>
            <a:fld id="{36B3F46B-DD0C-4B5E-A95E-F585F4FB263C}" type="slidenum">
              <a:rPr lang="en-GB" smtClean="0"/>
              <a:t>9</a:t>
            </a:fld>
            <a:endParaRPr lang="en-GB"/>
          </a:p>
        </p:txBody>
      </p:sp>
      <p:sp>
        <p:nvSpPr>
          <p:cNvPr id="5"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Interface b/w the Device and the I/O Module</a:t>
            </a:r>
            <a:endParaRPr lang="en-GB" dirty="0"/>
          </a:p>
        </p:txBody>
      </p:sp>
      <p:sp>
        <p:nvSpPr>
          <p:cNvPr id="6" name="TextBox 5"/>
          <p:cNvSpPr txBox="1"/>
          <p:nvPr/>
        </p:nvSpPr>
        <p:spPr>
          <a:xfrm>
            <a:off x="8642032" y="5807631"/>
            <a:ext cx="2711768" cy="369332"/>
          </a:xfrm>
          <a:prstGeom prst="rect">
            <a:avLst/>
          </a:prstGeom>
          <a:noFill/>
        </p:spPr>
        <p:txBody>
          <a:bodyPr wrap="none" rtlCol="0">
            <a:spAutoFit/>
          </a:bodyPr>
          <a:lstStyle/>
          <a:p>
            <a:r>
              <a:rPr lang="en-GB" dirty="0" smtClean="0"/>
              <a:t>Active and passive devices.</a:t>
            </a:r>
            <a:endParaRPr lang="en-GB" dirty="0"/>
          </a:p>
        </p:txBody>
      </p:sp>
    </p:spTree>
    <p:extLst>
      <p:ext uri="{BB962C8B-B14F-4D97-AF65-F5344CB8AC3E}">
        <p14:creationId xmlns:p14="http://schemas.microsoft.com/office/powerpoint/2010/main" val="3030554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2540</TotalTime>
  <Words>3855</Words>
  <Application>Microsoft Office PowerPoint</Application>
  <PresentationFormat>Widescreen</PresentationFormat>
  <Paragraphs>333</Paragraphs>
  <Slides>44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Times New Roman</vt:lpstr>
      <vt:lpstr>Wingdings</vt:lpstr>
      <vt:lpstr>Office Theme</vt:lpstr>
      <vt:lpstr>Chapter No. 07 – Input /  Output</vt:lpstr>
      <vt:lpstr>Topics to Cover</vt:lpstr>
      <vt:lpstr>Add Slide</vt:lpstr>
      <vt:lpstr>Introduction</vt:lpstr>
      <vt:lpstr>Why an I/O Module is Required?</vt:lpstr>
      <vt:lpstr>Function of I/O Module</vt:lpstr>
      <vt:lpstr>7.1 External Devices</vt:lpstr>
      <vt:lpstr>An External Device</vt:lpstr>
      <vt:lpstr> </vt:lpstr>
      <vt:lpstr>Keyboard/Monitor      (Read)</vt:lpstr>
      <vt:lpstr>Types of Characters      (Read)</vt:lpstr>
      <vt:lpstr>Keyboard Input / Output    (Read)</vt:lpstr>
      <vt:lpstr>Disk Drive        (Skip)</vt:lpstr>
      <vt:lpstr>7.2 I/O Modules</vt:lpstr>
      <vt:lpstr>1. Control and Timing</vt:lpstr>
      <vt:lpstr>2. Processor Communication</vt:lpstr>
      <vt:lpstr>Module Function (Continued)</vt:lpstr>
      <vt:lpstr>Steps for Transfer of Data from Device to CPU</vt:lpstr>
      <vt:lpstr>I/O Module Structure (Description Next Slide)</vt:lpstr>
      <vt:lpstr>I/O Module ‘Interfaces’ (Fig. Last Slide)</vt:lpstr>
      <vt:lpstr>I/O Module (Generic term)</vt:lpstr>
      <vt:lpstr>I/O Commands (by CPU to I/O Module)</vt:lpstr>
      <vt:lpstr>Types of I/O Commands (Continued)</vt:lpstr>
      <vt:lpstr>1. Memory-Mapped I/O</vt:lpstr>
      <vt:lpstr>2. Isolated I/O</vt:lpstr>
      <vt:lpstr>Advantages &amp; Disadvantages (Memory-mapped I/O)</vt:lpstr>
      <vt:lpstr>Input / Output Techniques</vt:lpstr>
      <vt:lpstr>7.3 Programmed I/O (First Technique)</vt:lpstr>
      <vt:lpstr>Overview of Programmed I/O</vt:lpstr>
      <vt:lpstr>Flowchart of Programmed I/O</vt:lpstr>
      <vt:lpstr>I/O Instructions (Executed by the CPU)</vt:lpstr>
      <vt:lpstr>7.4 Interrupt-Driven I/O (Second Technique)</vt:lpstr>
      <vt:lpstr>How Interrupt-Driven I/O Works</vt:lpstr>
      <vt:lpstr>How Interrupt-Driven I/O Works</vt:lpstr>
      <vt:lpstr>Interrupt-Driven I/O (Flowchart)</vt:lpstr>
      <vt:lpstr>Interrupt Processing</vt:lpstr>
      <vt:lpstr>Programmed I/O &amp; Interrupt Driven I/O</vt:lpstr>
      <vt:lpstr>7.5 Direct Memory Access (DMA), 3rd Technique (DMA Function)</vt:lpstr>
      <vt:lpstr>DMA Read or Write Operation</vt:lpstr>
      <vt:lpstr>DMA Read or Write Operation</vt:lpstr>
      <vt:lpstr>Review Questions (Chapter 07)</vt:lpstr>
      <vt:lpstr>Final Paper Pattern</vt:lpstr>
      <vt:lpstr>Interrupt-Driven I/O (Design Issues)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No. 07 – Input /  Output</dc:title>
  <dc:creator>Asim Zaman</dc:creator>
  <cp:lastModifiedBy>user</cp:lastModifiedBy>
  <cp:revision>260</cp:revision>
  <cp:lastPrinted>2018-05-12T09:02:59Z</cp:lastPrinted>
  <dcterms:created xsi:type="dcterms:W3CDTF">2017-12-01T03:43:29Z</dcterms:created>
  <dcterms:modified xsi:type="dcterms:W3CDTF">2019-12-19T13:13:55Z</dcterms:modified>
</cp:coreProperties>
</file>