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7" r:id="rId31"/>
    <p:sldId id="288" r:id="rId32"/>
    <p:sldId id="290" r:id="rId33"/>
    <p:sldId id="289" r:id="rId34"/>
    <p:sldId id="291" r:id="rId35"/>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623697" y="1"/>
            <a:ext cx="4302231" cy="341064"/>
          </a:xfrm>
          <a:prstGeom prst="rect">
            <a:avLst/>
          </a:prstGeom>
        </p:spPr>
        <p:txBody>
          <a:bodyPr vert="horz" lIns="91440" tIns="45720" rIns="91440" bIns="45720" rtlCol="0"/>
          <a:lstStyle>
            <a:lvl1pPr algn="r">
              <a:defRPr sz="1200"/>
            </a:lvl1pPr>
          </a:lstStyle>
          <a:p>
            <a:fld id="{5BF0008C-6EB1-41FC-8709-34B5623F710A}" type="datetimeFigureOut">
              <a:rPr lang="en-GB" smtClean="0"/>
              <a:t>03/04/2018</a:t>
            </a:fld>
            <a:endParaRPr lang="en-GB"/>
          </a:p>
        </p:txBody>
      </p:sp>
      <p:sp>
        <p:nvSpPr>
          <p:cNvPr id="4" name="Footer Placeholder 3"/>
          <p:cNvSpPr>
            <a:spLocks noGrp="1"/>
          </p:cNvSpPr>
          <p:nvPr>
            <p:ph type="ftr" sz="quarter" idx="2"/>
          </p:nvPr>
        </p:nvSpPr>
        <p:spPr>
          <a:xfrm>
            <a:off x="0" y="6456612"/>
            <a:ext cx="4302231" cy="341063"/>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623697" y="6456612"/>
            <a:ext cx="4302231" cy="341063"/>
          </a:xfrm>
          <a:prstGeom prst="rect">
            <a:avLst/>
          </a:prstGeom>
        </p:spPr>
        <p:txBody>
          <a:bodyPr vert="horz" lIns="91440" tIns="45720" rIns="91440" bIns="45720" rtlCol="0" anchor="b"/>
          <a:lstStyle>
            <a:lvl1pPr algn="r">
              <a:defRPr sz="1200"/>
            </a:lvl1pPr>
          </a:lstStyle>
          <a:p>
            <a:fld id="{5EBD47A6-B8AD-4E78-AEDA-CD37B56A2DBB}" type="slidenum">
              <a:rPr lang="en-GB" smtClean="0"/>
              <a:t>‹#›</a:t>
            </a:fld>
            <a:endParaRPr lang="en-GB"/>
          </a:p>
        </p:txBody>
      </p:sp>
    </p:spTree>
    <p:extLst>
      <p:ext uri="{BB962C8B-B14F-4D97-AF65-F5344CB8AC3E}">
        <p14:creationId xmlns:p14="http://schemas.microsoft.com/office/powerpoint/2010/main" val="15950710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23697" y="1"/>
            <a:ext cx="4302231" cy="341064"/>
          </a:xfrm>
          <a:prstGeom prst="rect">
            <a:avLst/>
          </a:prstGeom>
        </p:spPr>
        <p:txBody>
          <a:bodyPr vert="horz" lIns="91440" tIns="45720" rIns="91440" bIns="45720" rtlCol="0"/>
          <a:lstStyle>
            <a:lvl1pPr algn="r">
              <a:defRPr sz="1200"/>
            </a:lvl1pPr>
          </a:lstStyle>
          <a:p>
            <a:fld id="{693C269C-D2FC-4F61-B820-3E8722446603}" type="datetimeFigureOut">
              <a:rPr lang="en-GB" smtClean="0"/>
              <a:t>03/04/2018</a:t>
            </a:fld>
            <a:endParaRPr lang="en-GB"/>
          </a:p>
        </p:txBody>
      </p:sp>
      <p:sp>
        <p:nvSpPr>
          <p:cNvPr id="4" name="Slide Image Placeholder 3"/>
          <p:cNvSpPr>
            <a:spLocks noGrp="1" noRot="1" noChangeAspect="1"/>
          </p:cNvSpPr>
          <p:nvPr>
            <p:ph type="sldImg" idx="2"/>
          </p:nvPr>
        </p:nvSpPr>
        <p:spPr>
          <a:xfrm>
            <a:off x="2925763" y="849313"/>
            <a:ext cx="4076700" cy="2293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2823" y="3271381"/>
            <a:ext cx="7942580" cy="267658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6456612"/>
            <a:ext cx="4302231" cy="34106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23697" y="6456612"/>
            <a:ext cx="4302231" cy="341063"/>
          </a:xfrm>
          <a:prstGeom prst="rect">
            <a:avLst/>
          </a:prstGeom>
        </p:spPr>
        <p:txBody>
          <a:bodyPr vert="horz" lIns="91440" tIns="45720" rIns="91440" bIns="45720" rtlCol="0" anchor="b"/>
          <a:lstStyle>
            <a:lvl1pPr algn="r">
              <a:defRPr sz="1200"/>
            </a:lvl1pPr>
          </a:lstStyle>
          <a:p>
            <a:fld id="{835C09A3-0165-4B4D-9103-C9F5590163F3}" type="slidenum">
              <a:rPr lang="en-GB" smtClean="0"/>
              <a:t>‹#›</a:t>
            </a:fld>
            <a:endParaRPr lang="en-GB"/>
          </a:p>
        </p:txBody>
      </p:sp>
    </p:spTree>
    <p:extLst>
      <p:ext uri="{BB962C8B-B14F-4D97-AF65-F5344CB8AC3E}">
        <p14:creationId xmlns:p14="http://schemas.microsoft.com/office/powerpoint/2010/main" val="3630204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35C09A3-0165-4B4D-9103-C9F5590163F3}" type="slidenum">
              <a:rPr lang="en-GB" smtClean="0"/>
              <a:t>2</a:t>
            </a:fld>
            <a:endParaRPr lang="en-GB"/>
          </a:p>
        </p:txBody>
      </p:sp>
    </p:spTree>
    <p:extLst>
      <p:ext uri="{BB962C8B-B14F-4D97-AF65-F5344CB8AC3E}">
        <p14:creationId xmlns:p14="http://schemas.microsoft.com/office/powerpoint/2010/main" val="3068674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46628BA-8575-4E13-8E92-1F091C43EBC8}" type="datetime1">
              <a:rPr lang="en-GB" smtClean="0"/>
              <a:t>03/04/2018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A0EED9-A798-4230-9FC8-59385685213A}" type="slidenum">
              <a:rPr lang="en-GB" smtClean="0"/>
              <a:t>‹#›</a:t>
            </a:fld>
            <a:endParaRPr lang="en-GB"/>
          </a:p>
        </p:txBody>
      </p:sp>
    </p:spTree>
    <p:extLst>
      <p:ext uri="{BB962C8B-B14F-4D97-AF65-F5344CB8AC3E}">
        <p14:creationId xmlns:p14="http://schemas.microsoft.com/office/powerpoint/2010/main" val="3213115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350D3F8-5BEF-4803-A650-E778BD765518}" type="datetime1">
              <a:rPr lang="en-GB" smtClean="0"/>
              <a:t>03/04/2018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A0EED9-A798-4230-9FC8-59385685213A}" type="slidenum">
              <a:rPr lang="en-GB" smtClean="0"/>
              <a:t>‹#›</a:t>
            </a:fld>
            <a:endParaRPr lang="en-GB"/>
          </a:p>
        </p:txBody>
      </p:sp>
    </p:spTree>
    <p:extLst>
      <p:ext uri="{BB962C8B-B14F-4D97-AF65-F5344CB8AC3E}">
        <p14:creationId xmlns:p14="http://schemas.microsoft.com/office/powerpoint/2010/main" val="2637652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B4F0774-B01E-4A9F-A6B5-731392CB0729}" type="datetime1">
              <a:rPr lang="en-GB" smtClean="0"/>
              <a:t>03/04/2018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A0EED9-A798-4230-9FC8-59385685213A}" type="slidenum">
              <a:rPr lang="en-GB" smtClean="0"/>
              <a:t>‹#›</a:t>
            </a:fld>
            <a:endParaRPr lang="en-GB"/>
          </a:p>
        </p:txBody>
      </p:sp>
    </p:spTree>
    <p:extLst>
      <p:ext uri="{BB962C8B-B14F-4D97-AF65-F5344CB8AC3E}">
        <p14:creationId xmlns:p14="http://schemas.microsoft.com/office/powerpoint/2010/main" val="423552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703C454-4737-48F2-9066-A21199140866}" type="datetime1">
              <a:rPr lang="en-GB" smtClean="0"/>
              <a:t>03/04/2018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A0EED9-A798-4230-9FC8-59385685213A}" type="slidenum">
              <a:rPr lang="en-GB" smtClean="0"/>
              <a:t>‹#›</a:t>
            </a:fld>
            <a:endParaRPr lang="en-GB"/>
          </a:p>
        </p:txBody>
      </p:sp>
    </p:spTree>
    <p:extLst>
      <p:ext uri="{BB962C8B-B14F-4D97-AF65-F5344CB8AC3E}">
        <p14:creationId xmlns:p14="http://schemas.microsoft.com/office/powerpoint/2010/main" val="1336439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66C733-64EC-4D19-A99D-E0B2755091D7}" type="datetime1">
              <a:rPr lang="en-GB" smtClean="0"/>
              <a:t>03/04/2018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A0EED9-A798-4230-9FC8-59385685213A}" type="slidenum">
              <a:rPr lang="en-GB" smtClean="0"/>
              <a:t>‹#›</a:t>
            </a:fld>
            <a:endParaRPr lang="en-GB"/>
          </a:p>
        </p:txBody>
      </p:sp>
    </p:spTree>
    <p:extLst>
      <p:ext uri="{BB962C8B-B14F-4D97-AF65-F5344CB8AC3E}">
        <p14:creationId xmlns:p14="http://schemas.microsoft.com/office/powerpoint/2010/main" val="1528824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AD1FA98-49EF-4925-AB13-870F5C8A11CC}" type="datetime1">
              <a:rPr lang="en-GB" smtClean="0"/>
              <a:t>03/04/2018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A0EED9-A798-4230-9FC8-59385685213A}" type="slidenum">
              <a:rPr lang="en-GB" smtClean="0"/>
              <a:t>‹#›</a:t>
            </a:fld>
            <a:endParaRPr lang="en-GB"/>
          </a:p>
        </p:txBody>
      </p:sp>
    </p:spTree>
    <p:extLst>
      <p:ext uri="{BB962C8B-B14F-4D97-AF65-F5344CB8AC3E}">
        <p14:creationId xmlns:p14="http://schemas.microsoft.com/office/powerpoint/2010/main" val="215133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30E35C4-C617-431E-B295-47D7E8B60272}" type="datetime1">
              <a:rPr lang="en-GB" smtClean="0"/>
              <a:t>03/04/2018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DA0EED9-A798-4230-9FC8-59385685213A}" type="slidenum">
              <a:rPr lang="en-GB" smtClean="0"/>
              <a:t>‹#›</a:t>
            </a:fld>
            <a:endParaRPr lang="en-GB"/>
          </a:p>
        </p:txBody>
      </p:sp>
    </p:spTree>
    <p:extLst>
      <p:ext uri="{BB962C8B-B14F-4D97-AF65-F5344CB8AC3E}">
        <p14:creationId xmlns:p14="http://schemas.microsoft.com/office/powerpoint/2010/main" val="2345661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795FB6A-F36E-4E62-B50F-F1AB02759CB9}" type="datetime1">
              <a:rPr lang="en-GB" smtClean="0"/>
              <a:t>03/04/2018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DA0EED9-A798-4230-9FC8-59385685213A}" type="slidenum">
              <a:rPr lang="en-GB" smtClean="0"/>
              <a:t>‹#›</a:t>
            </a:fld>
            <a:endParaRPr lang="en-GB"/>
          </a:p>
        </p:txBody>
      </p:sp>
    </p:spTree>
    <p:extLst>
      <p:ext uri="{BB962C8B-B14F-4D97-AF65-F5344CB8AC3E}">
        <p14:creationId xmlns:p14="http://schemas.microsoft.com/office/powerpoint/2010/main" val="3097426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5E6C82-5701-498E-884E-E3E883C590F8}" type="datetime1">
              <a:rPr lang="en-GB" smtClean="0"/>
              <a:t>03/04/2018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DA0EED9-A798-4230-9FC8-59385685213A}" type="slidenum">
              <a:rPr lang="en-GB" smtClean="0"/>
              <a:t>‹#›</a:t>
            </a:fld>
            <a:endParaRPr lang="en-GB"/>
          </a:p>
        </p:txBody>
      </p:sp>
    </p:spTree>
    <p:extLst>
      <p:ext uri="{BB962C8B-B14F-4D97-AF65-F5344CB8AC3E}">
        <p14:creationId xmlns:p14="http://schemas.microsoft.com/office/powerpoint/2010/main" val="2189586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8C3689-3413-4BD5-8A06-A49BA75E8A05}" type="datetime1">
              <a:rPr lang="en-GB" smtClean="0"/>
              <a:t>03/04/2018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A0EED9-A798-4230-9FC8-59385685213A}" type="slidenum">
              <a:rPr lang="en-GB" smtClean="0"/>
              <a:t>‹#›</a:t>
            </a:fld>
            <a:endParaRPr lang="en-GB"/>
          </a:p>
        </p:txBody>
      </p:sp>
    </p:spTree>
    <p:extLst>
      <p:ext uri="{BB962C8B-B14F-4D97-AF65-F5344CB8AC3E}">
        <p14:creationId xmlns:p14="http://schemas.microsoft.com/office/powerpoint/2010/main" val="3053187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E6B6D9-9295-490B-ADEF-AD6C2CC245DC}" type="datetime1">
              <a:rPr lang="en-GB" smtClean="0"/>
              <a:t>03/04/2018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A0EED9-A798-4230-9FC8-59385685213A}" type="slidenum">
              <a:rPr lang="en-GB" smtClean="0"/>
              <a:t>‹#›</a:t>
            </a:fld>
            <a:endParaRPr lang="en-GB"/>
          </a:p>
        </p:txBody>
      </p:sp>
    </p:spTree>
    <p:extLst>
      <p:ext uri="{BB962C8B-B14F-4D97-AF65-F5344CB8AC3E}">
        <p14:creationId xmlns:p14="http://schemas.microsoft.com/office/powerpoint/2010/main" val="116882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5F47B5-11B7-485E-B6E1-C08E0438BF03}" type="datetime1">
              <a:rPr lang="en-GB" smtClean="0"/>
              <a:t>03/04/2018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A0EED9-A798-4230-9FC8-59385685213A}" type="slidenum">
              <a:rPr lang="en-GB" smtClean="0"/>
              <a:t>‹#›</a:t>
            </a:fld>
            <a:endParaRPr lang="en-GB"/>
          </a:p>
        </p:txBody>
      </p:sp>
    </p:spTree>
    <p:extLst>
      <p:ext uri="{BB962C8B-B14F-4D97-AF65-F5344CB8AC3E}">
        <p14:creationId xmlns:p14="http://schemas.microsoft.com/office/powerpoint/2010/main" val="828838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Chapter No. 03 – A Top-Level View of Computer Function and Interconnection</a:t>
            </a:r>
            <a:endParaRPr lang="en-GB" dirty="0"/>
          </a:p>
        </p:txBody>
      </p:sp>
      <p:sp>
        <p:nvSpPr>
          <p:cNvPr id="3" name="Subtitle 2"/>
          <p:cNvSpPr>
            <a:spLocks noGrp="1"/>
          </p:cNvSpPr>
          <p:nvPr>
            <p:ph type="subTitle" idx="1"/>
          </p:nvPr>
        </p:nvSpPr>
        <p:spPr/>
        <p:txBody>
          <a:bodyPr/>
          <a:lstStyle/>
          <a:p>
            <a:r>
              <a:rPr lang="en-GB" dirty="0" smtClean="0"/>
              <a:t>Week – 04 </a:t>
            </a:r>
          </a:p>
          <a:p>
            <a:r>
              <a:rPr lang="en-GB" dirty="0" smtClean="0"/>
              <a:t>Date: 26-Feb to 2-Mar</a:t>
            </a:r>
            <a:endParaRPr lang="en-GB" dirty="0"/>
          </a:p>
        </p:txBody>
      </p:sp>
      <p:sp>
        <p:nvSpPr>
          <p:cNvPr id="4" name="Slide Number Placeholder 3"/>
          <p:cNvSpPr>
            <a:spLocks noGrp="1"/>
          </p:cNvSpPr>
          <p:nvPr>
            <p:ph type="sldNum" sz="quarter" idx="12"/>
          </p:nvPr>
        </p:nvSpPr>
        <p:spPr/>
        <p:txBody>
          <a:bodyPr/>
          <a:lstStyle/>
          <a:p>
            <a:fld id="{ADA0EED9-A798-4230-9FC8-59385685213A}" type="slidenum">
              <a:rPr lang="en-GB" smtClean="0"/>
              <a:t>1</a:t>
            </a:fld>
            <a:endParaRPr lang="en-GB"/>
          </a:p>
        </p:txBody>
      </p:sp>
    </p:spTree>
    <p:extLst>
      <p:ext uri="{BB962C8B-B14F-4D97-AF65-F5344CB8AC3E}">
        <p14:creationId xmlns:p14="http://schemas.microsoft.com/office/powerpoint/2010/main" val="4661548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I/O Components</a:t>
            </a:r>
            <a:endParaRPr lang="en-GB" dirty="0"/>
          </a:p>
        </p:txBody>
      </p:sp>
      <p:sp>
        <p:nvSpPr>
          <p:cNvPr id="3" name="Content Placeholder 2"/>
          <p:cNvSpPr>
            <a:spLocks noGrp="1"/>
          </p:cNvSpPr>
          <p:nvPr>
            <p:ph idx="1"/>
          </p:nvPr>
        </p:nvSpPr>
        <p:spPr>
          <a:xfrm>
            <a:off x="838200" y="1825625"/>
            <a:ext cx="10515600" cy="4643414"/>
          </a:xfrm>
        </p:spPr>
        <p:txBody>
          <a:bodyPr>
            <a:normAutofit/>
          </a:bodyPr>
          <a:lstStyle/>
          <a:p>
            <a:pPr algn="just"/>
            <a:r>
              <a:rPr lang="en-GB" dirty="0" smtClean="0"/>
              <a:t>A </a:t>
            </a:r>
            <a:r>
              <a:rPr lang="en-GB" b="1" dirty="0" smtClean="0"/>
              <a:t>module </a:t>
            </a:r>
            <a:r>
              <a:rPr lang="en-GB" dirty="0" smtClean="0"/>
              <a:t>is a Computer circuit consisting of an assembly of electronic components (as of computer hardware)</a:t>
            </a:r>
          </a:p>
          <a:p>
            <a:pPr algn="just"/>
            <a:r>
              <a:rPr lang="en-GB" u="sng" dirty="0" smtClean="0"/>
              <a:t>Data and instructions must be put into the system</a:t>
            </a:r>
            <a:r>
              <a:rPr lang="en-GB" dirty="0" smtClean="0"/>
              <a:t>. For this we need some sort of </a:t>
            </a:r>
            <a:r>
              <a:rPr lang="en-GB" b="1" dirty="0" smtClean="0"/>
              <a:t>Input module. </a:t>
            </a:r>
            <a:endParaRPr lang="en-GB" dirty="0"/>
          </a:p>
          <a:p>
            <a:pPr algn="just"/>
            <a:r>
              <a:rPr lang="en-GB" dirty="0" smtClean="0"/>
              <a:t>This module contains basic components of accepting instructions and data in some form and converting them into an internal form of signals usable by the system.</a:t>
            </a:r>
          </a:p>
          <a:p>
            <a:pPr algn="just"/>
            <a:r>
              <a:rPr lang="en-GB" dirty="0" smtClean="0"/>
              <a:t>A means of </a:t>
            </a:r>
            <a:r>
              <a:rPr lang="en-GB" u="sng" dirty="0" smtClean="0"/>
              <a:t>reporting results</a:t>
            </a:r>
            <a:r>
              <a:rPr lang="en-GB" dirty="0" smtClean="0"/>
              <a:t> is needed, and this is in the form of an </a:t>
            </a:r>
            <a:r>
              <a:rPr lang="en-GB" b="1" dirty="0" smtClean="0"/>
              <a:t>output module.</a:t>
            </a:r>
            <a:endParaRPr lang="en-GB" dirty="0" smtClean="0"/>
          </a:p>
          <a:p>
            <a:pPr algn="just"/>
            <a:r>
              <a:rPr lang="en-GB" dirty="0" smtClean="0"/>
              <a:t>Taken together, these are referred to as the </a:t>
            </a:r>
            <a:r>
              <a:rPr lang="en-GB" b="1" dirty="0" smtClean="0"/>
              <a:t>I/O components.</a:t>
            </a:r>
            <a:endParaRPr lang="en-GB" dirty="0"/>
          </a:p>
        </p:txBody>
      </p:sp>
      <p:sp>
        <p:nvSpPr>
          <p:cNvPr id="4" name="Slide Number Placeholder 3"/>
          <p:cNvSpPr>
            <a:spLocks noGrp="1"/>
          </p:cNvSpPr>
          <p:nvPr>
            <p:ph type="sldNum" sz="quarter" idx="12"/>
          </p:nvPr>
        </p:nvSpPr>
        <p:spPr/>
        <p:txBody>
          <a:bodyPr/>
          <a:lstStyle/>
          <a:p>
            <a:fld id="{ADA0EED9-A798-4230-9FC8-59385685213A}" type="slidenum">
              <a:rPr lang="en-GB" smtClean="0"/>
              <a:t>10</a:t>
            </a:fld>
            <a:endParaRPr lang="en-GB"/>
          </a:p>
        </p:txBody>
      </p:sp>
    </p:spTree>
    <p:extLst>
      <p:ext uri="{BB962C8B-B14F-4D97-AF65-F5344CB8AC3E}">
        <p14:creationId xmlns:p14="http://schemas.microsoft.com/office/powerpoint/2010/main" val="31991656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Main Memory (RAM)</a:t>
            </a:r>
            <a:endParaRPr lang="en-GB" dirty="0"/>
          </a:p>
        </p:txBody>
      </p:sp>
      <p:sp>
        <p:nvSpPr>
          <p:cNvPr id="3" name="Content Placeholder 2"/>
          <p:cNvSpPr>
            <a:spLocks noGrp="1"/>
          </p:cNvSpPr>
          <p:nvPr>
            <p:ph idx="1"/>
          </p:nvPr>
        </p:nvSpPr>
        <p:spPr>
          <a:xfrm>
            <a:off x="838200" y="1825624"/>
            <a:ext cx="10515600" cy="4530725"/>
          </a:xfrm>
        </p:spPr>
        <p:txBody>
          <a:bodyPr/>
          <a:lstStyle/>
          <a:p>
            <a:pPr algn="just"/>
            <a:r>
              <a:rPr lang="en-GB" dirty="0" smtClean="0"/>
              <a:t>An input device will bring instructions and data in sequentially.</a:t>
            </a:r>
          </a:p>
          <a:p>
            <a:pPr algn="just"/>
            <a:r>
              <a:rPr lang="en-GB" dirty="0" smtClean="0"/>
              <a:t>But a program is not  invariably executed sequentially; it may </a:t>
            </a:r>
            <a:r>
              <a:rPr lang="en-GB" b="1" dirty="0" smtClean="0"/>
              <a:t>jump</a:t>
            </a:r>
            <a:r>
              <a:rPr lang="en-GB" dirty="0" smtClean="0"/>
              <a:t> around (e.g. using program flow control instructions).</a:t>
            </a:r>
          </a:p>
          <a:p>
            <a:pPr algn="just"/>
            <a:r>
              <a:rPr lang="en-GB" dirty="0" smtClean="0"/>
              <a:t>Similarly, operations on data may require access to more than just one element (operand) at a time in a predetermined sequence.</a:t>
            </a:r>
          </a:p>
          <a:p>
            <a:r>
              <a:rPr lang="en-GB" altLang="en-US" dirty="0" smtClean="0"/>
              <a:t>Thus temporary storage of both code/inst. and results/data is needed</a:t>
            </a:r>
            <a:r>
              <a:rPr lang="en-GB" altLang="en-US" sz="2400" dirty="0" smtClean="0"/>
              <a:t>.</a:t>
            </a:r>
          </a:p>
          <a:p>
            <a:r>
              <a:rPr lang="en-GB" altLang="en-US" dirty="0" smtClean="0"/>
              <a:t>This module is called </a:t>
            </a:r>
            <a:r>
              <a:rPr lang="en-GB" altLang="en-US" b="1" dirty="0" smtClean="0"/>
              <a:t>memory,</a:t>
            </a:r>
            <a:r>
              <a:rPr lang="en-GB" altLang="en-US" dirty="0" smtClean="0"/>
              <a:t> or </a:t>
            </a:r>
            <a:r>
              <a:rPr lang="en-GB" altLang="en-US" b="1" dirty="0" smtClean="0"/>
              <a:t>main memory </a:t>
            </a:r>
            <a:r>
              <a:rPr lang="en-GB" altLang="en-US" dirty="0" smtClean="0"/>
              <a:t>called </a:t>
            </a:r>
            <a:r>
              <a:rPr lang="en-GB" altLang="en-US" b="1" dirty="0" smtClean="0"/>
              <a:t>(RAM).</a:t>
            </a:r>
          </a:p>
          <a:p>
            <a:r>
              <a:rPr lang="en-GB" altLang="en-US" u="sng" dirty="0" smtClean="0"/>
              <a:t>RAM (Random access memory)</a:t>
            </a:r>
            <a:r>
              <a:rPr lang="en-GB" altLang="en-US" dirty="0"/>
              <a:t> </a:t>
            </a:r>
            <a:r>
              <a:rPr lang="en-GB" altLang="en-US" dirty="0" smtClean="0"/>
              <a:t>is directly accessed by the CPU.</a:t>
            </a:r>
            <a:endParaRPr lang="en-GB" altLang="en-US" u="sng" dirty="0" smtClean="0"/>
          </a:p>
          <a:p>
            <a:pPr algn="just"/>
            <a:r>
              <a:rPr lang="en-GB" dirty="0" smtClean="0"/>
              <a:t>This memory could be used to store both instructions and data.</a:t>
            </a:r>
            <a:endParaRPr lang="en-GB" dirty="0"/>
          </a:p>
        </p:txBody>
      </p:sp>
      <p:sp>
        <p:nvSpPr>
          <p:cNvPr id="4" name="Slide Number Placeholder 3"/>
          <p:cNvSpPr>
            <a:spLocks noGrp="1"/>
          </p:cNvSpPr>
          <p:nvPr>
            <p:ph type="sldNum" sz="quarter" idx="12"/>
          </p:nvPr>
        </p:nvSpPr>
        <p:spPr/>
        <p:txBody>
          <a:bodyPr/>
          <a:lstStyle/>
          <a:p>
            <a:fld id="{ADA0EED9-A798-4230-9FC8-59385685213A}" type="slidenum">
              <a:rPr lang="en-GB" smtClean="0"/>
              <a:t>11</a:t>
            </a:fld>
            <a:endParaRPr lang="en-GB"/>
          </a:p>
        </p:txBody>
      </p:sp>
    </p:spTree>
    <p:extLst>
      <p:ext uri="{BB962C8B-B14F-4D97-AF65-F5344CB8AC3E}">
        <p14:creationId xmlns:p14="http://schemas.microsoft.com/office/powerpoint/2010/main" val="24459871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CPU Communications with Memory</a:t>
            </a:r>
            <a:endParaRPr lang="en-GB" dirty="0"/>
          </a:p>
        </p:txBody>
      </p:sp>
      <p:sp>
        <p:nvSpPr>
          <p:cNvPr id="3" name="Content Placeholder 2"/>
          <p:cNvSpPr>
            <a:spLocks noGrp="1"/>
          </p:cNvSpPr>
          <p:nvPr>
            <p:ph idx="1"/>
          </p:nvPr>
        </p:nvSpPr>
        <p:spPr>
          <a:xfrm>
            <a:off x="838200" y="1825625"/>
            <a:ext cx="6040272" cy="4351338"/>
          </a:xfrm>
        </p:spPr>
        <p:txBody>
          <a:bodyPr>
            <a:normAutofit/>
          </a:bodyPr>
          <a:lstStyle/>
          <a:p>
            <a:r>
              <a:rPr lang="en-GB" dirty="0" smtClean="0"/>
              <a:t>The CPU exchanges data with memory.</a:t>
            </a:r>
          </a:p>
          <a:p>
            <a:pPr algn="just"/>
            <a:r>
              <a:rPr lang="en-GB" dirty="0" smtClean="0"/>
              <a:t>For this purpose, it typically makes use of two internal (to the CPU) registers.</a:t>
            </a:r>
          </a:p>
          <a:p>
            <a:pPr algn="just"/>
            <a:r>
              <a:rPr lang="en-GB" dirty="0" smtClean="0"/>
              <a:t>A </a:t>
            </a:r>
            <a:r>
              <a:rPr lang="en-GB" b="1" dirty="0" smtClean="0"/>
              <a:t>memory address register (MAR),</a:t>
            </a:r>
            <a:r>
              <a:rPr lang="en-GB" dirty="0" smtClean="0"/>
              <a:t> which specifies the </a:t>
            </a:r>
            <a:r>
              <a:rPr lang="en-GB" u="sng" dirty="0" smtClean="0"/>
              <a:t>address</a:t>
            </a:r>
            <a:r>
              <a:rPr lang="en-GB" dirty="0" smtClean="0"/>
              <a:t> in memory for the next read or write.</a:t>
            </a:r>
          </a:p>
          <a:p>
            <a:pPr algn="just"/>
            <a:r>
              <a:rPr lang="en-GB" dirty="0" smtClean="0"/>
              <a:t>A </a:t>
            </a:r>
            <a:r>
              <a:rPr lang="en-GB" b="1" dirty="0" smtClean="0"/>
              <a:t>memory buffer register (MBR), </a:t>
            </a:r>
            <a:r>
              <a:rPr lang="en-GB" dirty="0" smtClean="0"/>
              <a:t>which contains the </a:t>
            </a:r>
            <a:r>
              <a:rPr lang="en-GB" u="sng" dirty="0" smtClean="0"/>
              <a:t>data</a:t>
            </a:r>
            <a:r>
              <a:rPr lang="en-GB" dirty="0" smtClean="0"/>
              <a:t> to be written into memory or receives the data read from memory.</a:t>
            </a:r>
            <a:endParaRPr lang="en-GB" dirty="0"/>
          </a:p>
        </p:txBody>
      </p:sp>
      <p:sp>
        <p:nvSpPr>
          <p:cNvPr id="4" name="Slide Number Placeholder 3"/>
          <p:cNvSpPr>
            <a:spLocks noGrp="1"/>
          </p:cNvSpPr>
          <p:nvPr>
            <p:ph type="sldNum" sz="quarter" idx="12"/>
          </p:nvPr>
        </p:nvSpPr>
        <p:spPr/>
        <p:txBody>
          <a:bodyPr/>
          <a:lstStyle/>
          <a:p>
            <a:fld id="{ADA0EED9-A798-4230-9FC8-59385685213A}" type="slidenum">
              <a:rPr lang="en-GB" smtClean="0"/>
              <a:t>12</a:t>
            </a:fld>
            <a:endParaRPr lang="en-GB"/>
          </a:p>
        </p:txBody>
      </p:sp>
      <p:pic>
        <p:nvPicPr>
          <p:cNvPr id="5" name="Picture 4"/>
          <p:cNvPicPr>
            <a:picLocks noChangeAspect="1"/>
          </p:cNvPicPr>
          <p:nvPr/>
        </p:nvPicPr>
        <p:blipFill>
          <a:blip r:embed="rId2"/>
          <a:stretch>
            <a:fillRect/>
          </a:stretch>
        </p:blipFill>
        <p:spPr>
          <a:xfrm>
            <a:off x="7009571" y="1955539"/>
            <a:ext cx="4344229" cy="4221424"/>
          </a:xfrm>
          <a:prstGeom prst="rect">
            <a:avLst/>
          </a:prstGeom>
        </p:spPr>
      </p:pic>
    </p:spTree>
    <p:extLst>
      <p:ext uri="{BB962C8B-B14F-4D97-AF65-F5344CB8AC3E}">
        <p14:creationId xmlns:p14="http://schemas.microsoft.com/office/powerpoint/2010/main" val="7706684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CPU Communications with I/O</a:t>
            </a:r>
            <a:endParaRPr lang="en-GB" dirty="0"/>
          </a:p>
        </p:txBody>
      </p:sp>
      <p:sp>
        <p:nvSpPr>
          <p:cNvPr id="3" name="Content Placeholder 2"/>
          <p:cNvSpPr>
            <a:spLocks noGrp="1"/>
          </p:cNvSpPr>
          <p:nvPr>
            <p:ph idx="1"/>
          </p:nvPr>
        </p:nvSpPr>
        <p:spPr>
          <a:xfrm>
            <a:off x="838201" y="1473958"/>
            <a:ext cx="5125872" cy="5090615"/>
          </a:xfrm>
        </p:spPr>
        <p:txBody>
          <a:bodyPr>
            <a:normAutofit/>
          </a:bodyPr>
          <a:lstStyle/>
          <a:p>
            <a:r>
              <a:rPr lang="en-GB" dirty="0" smtClean="0"/>
              <a:t>An </a:t>
            </a:r>
            <a:r>
              <a:rPr lang="en-GB" b="1" dirty="0" smtClean="0"/>
              <a:t>I/O address register (IO/AR) </a:t>
            </a:r>
            <a:r>
              <a:rPr lang="en-GB" u="sng" dirty="0" smtClean="0"/>
              <a:t>specifies a particular I/O device</a:t>
            </a:r>
            <a:r>
              <a:rPr lang="en-GB" dirty="0" smtClean="0"/>
              <a:t>.</a:t>
            </a:r>
          </a:p>
          <a:p>
            <a:pPr algn="just"/>
            <a:r>
              <a:rPr lang="en-GB" dirty="0" smtClean="0"/>
              <a:t>An I/O module transfers data from external devices to CPU and memory, and vice versa.</a:t>
            </a:r>
          </a:p>
          <a:p>
            <a:pPr algn="just"/>
            <a:r>
              <a:rPr lang="en-GB" dirty="0" smtClean="0"/>
              <a:t>An </a:t>
            </a:r>
            <a:r>
              <a:rPr lang="en-GB" b="1" dirty="0" smtClean="0"/>
              <a:t>I/O buffer register (IO/BR)</a:t>
            </a:r>
            <a:r>
              <a:rPr lang="en-GB" dirty="0" smtClean="0"/>
              <a:t> is used for the </a:t>
            </a:r>
            <a:r>
              <a:rPr lang="en-GB" u="sng" dirty="0" smtClean="0"/>
              <a:t>exchange of data between an I/O module and the CPU</a:t>
            </a:r>
            <a:r>
              <a:rPr lang="en-GB" dirty="0" smtClean="0"/>
              <a:t>.</a:t>
            </a:r>
          </a:p>
          <a:p>
            <a:pPr algn="just"/>
            <a:r>
              <a:rPr lang="en-GB" dirty="0" smtClean="0"/>
              <a:t>Modules contain internal buffers for temporarily holding these data until they can be sent on.</a:t>
            </a:r>
            <a:endParaRPr lang="en-GB" dirty="0"/>
          </a:p>
          <a:p>
            <a:pPr algn="just"/>
            <a:endParaRPr lang="en-GB" dirty="0" smtClean="0"/>
          </a:p>
          <a:p>
            <a:pPr algn="just"/>
            <a:endParaRPr lang="en-GB" dirty="0"/>
          </a:p>
        </p:txBody>
      </p:sp>
      <p:sp>
        <p:nvSpPr>
          <p:cNvPr id="4" name="Slide Number Placeholder 3"/>
          <p:cNvSpPr>
            <a:spLocks noGrp="1"/>
          </p:cNvSpPr>
          <p:nvPr>
            <p:ph type="sldNum" sz="quarter" idx="12"/>
          </p:nvPr>
        </p:nvSpPr>
        <p:spPr/>
        <p:txBody>
          <a:bodyPr/>
          <a:lstStyle/>
          <a:p>
            <a:fld id="{ADA0EED9-A798-4230-9FC8-59385685213A}" type="slidenum">
              <a:rPr lang="en-GB" smtClean="0"/>
              <a:t>13</a:t>
            </a:fld>
            <a:endParaRPr lang="en-GB"/>
          </a:p>
        </p:txBody>
      </p:sp>
      <p:pic>
        <p:nvPicPr>
          <p:cNvPr id="5" name="Picture 4"/>
          <p:cNvPicPr>
            <a:picLocks noChangeAspect="1"/>
          </p:cNvPicPr>
          <p:nvPr/>
        </p:nvPicPr>
        <p:blipFill>
          <a:blip r:embed="rId2"/>
          <a:stretch>
            <a:fillRect/>
          </a:stretch>
        </p:blipFill>
        <p:spPr>
          <a:xfrm>
            <a:off x="6397388" y="1712010"/>
            <a:ext cx="4426424" cy="4644340"/>
          </a:xfrm>
          <a:prstGeom prst="rect">
            <a:avLst/>
          </a:prstGeom>
        </p:spPr>
      </p:pic>
      <p:sp>
        <p:nvSpPr>
          <p:cNvPr id="6" name="Left Arrow 5"/>
          <p:cNvSpPr/>
          <p:nvPr/>
        </p:nvSpPr>
        <p:spPr>
          <a:xfrm>
            <a:off x="9771797" y="1825625"/>
            <a:ext cx="914400" cy="112357"/>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573698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Memory Module</a:t>
            </a:r>
            <a:endParaRPr lang="en-GB" dirty="0"/>
          </a:p>
        </p:txBody>
      </p:sp>
      <p:sp>
        <p:nvSpPr>
          <p:cNvPr id="3" name="Content Placeholder 2"/>
          <p:cNvSpPr>
            <a:spLocks noGrp="1"/>
          </p:cNvSpPr>
          <p:nvPr>
            <p:ph idx="1"/>
          </p:nvPr>
        </p:nvSpPr>
        <p:spPr>
          <a:xfrm>
            <a:off x="838200" y="1825624"/>
            <a:ext cx="6381466" cy="4530725"/>
          </a:xfrm>
        </p:spPr>
        <p:txBody>
          <a:bodyPr>
            <a:normAutofit lnSpcReduction="10000"/>
          </a:bodyPr>
          <a:lstStyle/>
          <a:p>
            <a:pPr algn="just"/>
            <a:r>
              <a:rPr lang="en-GB" dirty="0" smtClean="0"/>
              <a:t>A memory module consists of a set of locations, defined by sequentially numbered addresses.</a:t>
            </a:r>
          </a:p>
          <a:p>
            <a:pPr algn="just"/>
            <a:r>
              <a:rPr lang="en-GB" dirty="0" smtClean="0"/>
              <a:t>Each location contains a binary number that can be interpreted as either an instruction or data.</a:t>
            </a:r>
          </a:p>
          <a:p>
            <a:pPr algn="just"/>
            <a:r>
              <a:rPr lang="en-GB" dirty="0" smtClean="0">
                <a:solidFill>
                  <a:srgbClr val="FF0000"/>
                </a:solidFill>
              </a:rPr>
              <a:t>E.g. for 32 bits system </a:t>
            </a:r>
            <a:r>
              <a:rPr lang="en-GB" dirty="0">
                <a:solidFill>
                  <a:srgbClr val="FF0000"/>
                </a:solidFill>
              </a:rPr>
              <a:t>for our memory addresses. That works out to 2^32 unique combinations of addresses. </a:t>
            </a:r>
            <a:r>
              <a:rPr lang="en-GB" dirty="0" smtClean="0">
                <a:solidFill>
                  <a:srgbClr val="FF0000"/>
                </a:solidFill>
              </a:rPr>
              <a:t>Each </a:t>
            </a:r>
            <a:r>
              <a:rPr lang="en-GB" dirty="0">
                <a:solidFill>
                  <a:srgbClr val="FF0000"/>
                </a:solidFill>
              </a:rPr>
              <a:t>address points to 1 byte of data. Therefore, we can access up to a total 2^32 bytes of </a:t>
            </a:r>
            <a:r>
              <a:rPr lang="en-GB" dirty="0" smtClean="0">
                <a:solidFill>
                  <a:srgbClr val="FF0000"/>
                </a:solidFill>
              </a:rPr>
              <a:t>data = 4GB of RAM.</a:t>
            </a:r>
            <a:endParaRPr lang="en-GB" dirty="0">
              <a:solidFill>
                <a:srgbClr val="FF0000"/>
              </a:solidFill>
            </a:endParaRPr>
          </a:p>
        </p:txBody>
      </p:sp>
      <p:sp>
        <p:nvSpPr>
          <p:cNvPr id="4" name="Slide Number Placeholder 3"/>
          <p:cNvSpPr>
            <a:spLocks noGrp="1"/>
          </p:cNvSpPr>
          <p:nvPr>
            <p:ph type="sldNum" sz="quarter" idx="12"/>
          </p:nvPr>
        </p:nvSpPr>
        <p:spPr/>
        <p:txBody>
          <a:bodyPr/>
          <a:lstStyle/>
          <a:p>
            <a:fld id="{ADA0EED9-A798-4230-9FC8-59385685213A}" type="slidenum">
              <a:rPr lang="en-GB" smtClean="0"/>
              <a:t>14</a:t>
            </a:fld>
            <a:endParaRPr lang="en-GB"/>
          </a:p>
        </p:txBody>
      </p:sp>
      <p:pic>
        <p:nvPicPr>
          <p:cNvPr id="5" name="Picture 4"/>
          <p:cNvPicPr>
            <a:picLocks noChangeAspect="1"/>
          </p:cNvPicPr>
          <p:nvPr/>
        </p:nvPicPr>
        <p:blipFill>
          <a:blip r:embed="rId2"/>
          <a:stretch>
            <a:fillRect/>
          </a:stretch>
        </p:blipFill>
        <p:spPr>
          <a:xfrm>
            <a:off x="7405047" y="823127"/>
            <a:ext cx="3948753" cy="5898348"/>
          </a:xfrm>
          <a:prstGeom prst="rect">
            <a:avLst/>
          </a:prstGeom>
        </p:spPr>
      </p:pic>
    </p:spTree>
    <p:extLst>
      <p:ext uri="{BB962C8B-B14F-4D97-AF65-F5344CB8AC3E}">
        <p14:creationId xmlns:p14="http://schemas.microsoft.com/office/powerpoint/2010/main" val="32888924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200" dirty="0" smtClean="0"/>
              <a:t>Fig. 3.2 Computer Components Top-Level View</a:t>
            </a:r>
            <a:endParaRPr lang="en-GB" sz="4200" dirty="0"/>
          </a:p>
        </p:txBody>
      </p:sp>
      <p:sp>
        <p:nvSpPr>
          <p:cNvPr id="4" name="Slide Number Placeholder 3"/>
          <p:cNvSpPr>
            <a:spLocks noGrp="1"/>
          </p:cNvSpPr>
          <p:nvPr>
            <p:ph type="sldNum" sz="quarter" idx="12"/>
          </p:nvPr>
        </p:nvSpPr>
        <p:spPr/>
        <p:txBody>
          <a:bodyPr/>
          <a:lstStyle/>
          <a:p>
            <a:fld id="{ADA0EED9-A798-4230-9FC8-59385685213A}" type="slidenum">
              <a:rPr lang="en-GB" smtClean="0"/>
              <a:t>15</a:t>
            </a:fld>
            <a:endParaRPr lang="en-GB"/>
          </a:p>
        </p:txBody>
      </p:sp>
      <p:pic>
        <p:nvPicPr>
          <p:cNvPr id="5"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8975"/>
          <a:stretch>
            <a:fillRect/>
          </a:stretch>
        </p:blipFill>
        <p:spPr bwMode="auto">
          <a:xfrm>
            <a:off x="3357213" y="1435928"/>
            <a:ext cx="5477574" cy="5285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10672549" y="5663821"/>
            <a:ext cx="934871" cy="369332"/>
          </a:xfrm>
          <a:prstGeom prst="rect">
            <a:avLst/>
          </a:prstGeom>
          <a:noFill/>
        </p:spPr>
        <p:txBody>
          <a:bodyPr wrap="none" rtlCol="0">
            <a:spAutoFit/>
          </a:bodyPr>
          <a:lstStyle/>
          <a:p>
            <a:r>
              <a:rPr lang="en-GB" dirty="0" smtClean="0">
                <a:solidFill>
                  <a:srgbClr val="FF0000"/>
                </a:solidFill>
              </a:rPr>
              <a:t>(Quiz-1)</a:t>
            </a:r>
            <a:endParaRPr lang="en-GB" dirty="0">
              <a:solidFill>
                <a:srgbClr val="FF0000"/>
              </a:solidFill>
            </a:endParaRPr>
          </a:p>
        </p:txBody>
      </p:sp>
    </p:spTree>
    <p:extLst>
      <p:ext uri="{BB962C8B-B14F-4D97-AF65-F5344CB8AC3E}">
        <p14:creationId xmlns:p14="http://schemas.microsoft.com/office/powerpoint/2010/main" val="35525016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3.2 Computer Function</a:t>
            </a:r>
            <a:endParaRPr lang="en-GB" dirty="0"/>
          </a:p>
        </p:txBody>
      </p:sp>
      <p:sp>
        <p:nvSpPr>
          <p:cNvPr id="3" name="Content Placeholder 2"/>
          <p:cNvSpPr>
            <a:spLocks noGrp="1"/>
          </p:cNvSpPr>
          <p:nvPr>
            <p:ph idx="1"/>
          </p:nvPr>
        </p:nvSpPr>
        <p:spPr>
          <a:xfrm>
            <a:off x="838200" y="1454352"/>
            <a:ext cx="10515600" cy="5138335"/>
          </a:xfrm>
        </p:spPr>
        <p:txBody>
          <a:bodyPr>
            <a:normAutofit/>
          </a:bodyPr>
          <a:lstStyle/>
          <a:p>
            <a:pPr algn="just"/>
            <a:r>
              <a:rPr lang="en-GB" dirty="0" smtClean="0"/>
              <a:t>The basic function performed by computer is </a:t>
            </a:r>
            <a:r>
              <a:rPr lang="en-GB" u="sng" dirty="0" smtClean="0"/>
              <a:t>execution of a program</a:t>
            </a:r>
            <a:r>
              <a:rPr lang="en-GB" dirty="0" smtClean="0"/>
              <a:t>.</a:t>
            </a:r>
          </a:p>
          <a:p>
            <a:pPr algn="just"/>
            <a:r>
              <a:rPr lang="en-GB" dirty="0" smtClean="0"/>
              <a:t>A </a:t>
            </a:r>
            <a:r>
              <a:rPr lang="en-GB" u="sng" dirty="0" smtClean="0"/>
              <a:t>program</a:t>
            </a:r>
            <a:r>
              <a:rPr lang="en-GB" dirty="0" smtClean="0"/>
              <a:t> consists of a set of instructions stored in memory.</a:t>
            </a:r>
          </a:p>
          <a:p>
            <a:pPr algn="just"/>
            <a:r>
              <a:rPr lang="en-GB" dirty="0" smtClean="0"/>
              <a:t>The processor does the actual work by executing instructions specified in the program.</a:t>
            </a:r>
          </a:p>
          <a:p>
            <a:pPr algn="just"/>
            <a:r>
              <a:rPr lang="en-GB" dirty="0" smtClean="0"/>
              <a:t>Instruction processing consists of two steps:</a:t>
            </a:r>
          </a:p>
          <a:p>
            <a:pPr algn="just"/>
            <a:r>
              <a:rPr lang="en-GB" dirty="0" smtClean="0"/>
              <a:t>The processor reads </a:t>
            </a:r>
            <a:r>
              <a:rPr lang="en-GB" b="1" dirty="0" smtClean="0"/>
              <a:t>(fetches)</a:t>
            </a:r>
            <a:r>
              <a:rPr lang="en-GB" dirty="0" smtClean="0"/>
              <a:t> instructions from memory </a:t>
            </a:r>
            <a:r>
              <a:rPr lang="en-GB" u="sng" dirty="0" smtClean="0"/>
              <a:t>one at a time</a:t>
            </a:r>
            <a:r>
              <a:rPr lang="en-GB" dirty="0" smtClean="0"/>
              <a:t> and </a:t>
            </a:r>
            <a:r>
              <a:rPr lang="en-GB" b="1" dirty="0" smtClean="0"/>
              <a:t>executes</a:t>
            </a:r>
            <a:r>
              <a:rPr lang="en-GB" dirty="0" smtClean="0"/>
              <a:t> each instruction. (and repeats the fetch cycle)</a:t>
            </a:r>
          </a:p>
          <a:p>
            <a:pPr algn="just"/>
            <a:r>
              <a:rPr lang="en-GB" u="sng" dirty="0" smtClean="0"/>
              <a:t>Program execution</a:t>
            </a:r>
            <a:r>
              <a:rPr lang="en-GB" dirty="0" smtClean="0"/>
              <a:t> consists of repeating the steps of instruction fetch and instruction execution. (until the last line of the code)</a:t>
            </a:r>
          </a:p>
          <a:p>
            <a:pPr algn="just"/>
            <a:r>
              <a:rPr lang="en-GB" dirty="0" smtClean="0"/>
              <a:t>The instruction execution may involve several operations and depends on the nature of the instruction.</a:t>
            </a:r>
          </a:p>
          <a:p>
            <a:pPr algn="just"/>
            <a:endParaRPr lang="en-GB" dirty="0"/>
          </a:p>
        </p:txBody>
      </p:sp>
      <p:sp>
        <p:nvSpPr>
          <p:cNvPr id="4" name="Slide Number Placeholder 3"/>
          <p:cNvSpPr>
            <a:spLocks noGrp="1"/>
          </p:cNvSpPr>
          <p:nvPr>
            <p:ph type="sldNum" sz="quarter" idx="12"/>
          </p:nvPr>
        </p:nvSpPr>
        <p:spPr/>
        <p:txBody>
          <a:bodyPr/>
          <a:lstStyle/>
          <a:p>
            <a:fld id="{ADA0EED9-A798-4230-9FC8-59385685213A}" type="slidenum">
              <a:rPr lang="en-GB" smtClean="0"/>
              <a:t>16</a:t>
            </a:fld>
            <a:endParaRPr lang="en-GB"/>
          </a:p>
        </p:txBody>
      </p:sp>
    </p:spTree>
    <p:extLst>
      <p:ext uri="{BB962C8B-B14F-4D97-AF65-F5344CB8AC3E}">
        <p14:creationId xmlns:p14="http://schemas.microsoft.com/office/powerpoint/2010/main" val="38602270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GB" dirty="0" smtClean="0"/>
              <a:t>Instruction Cycle</a:t>
            </a:r>
            <a:endParaRPr lang="en-GB" dirty="0"/>
          </a:p>
        </p:txBody>
      </p:sp>
      <p:sp>
        <p:nvSpPr>
          <p:cNvPr id="3" name="Content Placeholder 2"/>
          <p:cNvSpPr>
            <a:spLocks noGrp="1"/>
          </p:cNvSpPr>
          <p:nvPr>
            <p:ph idx="1"/>
          </p:nvPr>
        </p:nvSpPr>
        <p:spPr>
          <a:xfrm>
            <a:off x="838200" y="1110456"/>
            <a:ext cx="10515600" cy="4351338"/>
          </a:xfrm>
        </p:spPr>
        <p:txBody>
          <a:bodyPr/>
          <a:lstStyle/>
          <a:p>
            <a:pPr algn="just"/>
            <a:r>
              <a:rPr lang="en-GB" dirty="0" smtClean="0"/>
              <a:t>The </a:t>
            </a:r>
            <a:r>
              <a:rPr lang="en-GB" u="sng" dirty="0" smtClean="0"/>
              <a:t>processing required for a single instruction</a:t>
            </a:r>
            <a:r>
              <a:rPr lang="en-GB" dirty="0" smtClean="0"/>
              <a:t> is called an </a:t>
            </a:r>
            <a:r>
              <a:rPr lang="en-GB" b="1" dirty="0" smtClean="0"/>
              <a:t>instruction cycle.</a:t>
            </a:r>
            <a:endParaRPr lang="en-GB" dirty="0" smtClean="0"/>
          </a:p>
          <a:p>
            <a:pPr algn="just"/>
            <a:r>
              <a:rPr lang="en-GB" u="sng" dirty="0" smtClean="0"/>
              <a:t>Instruction cycle</a:t>
            </a:r>
            <a:r>
              <a:rPr lang="en-GB" dirty="0" smtClean="0"/>
              <a:t> two steps are referred to as the:</a:t>
            </a:r>
          </a:p>
          <a:p>
            <a:pPr algn="just"/>
            <a:r>
              <a:rPr lang="en-GB" dirty="0" smtClean="0"/>
              <a:t>	1) Fetch cycle 		2) Execute cycle</a:t>
            </a:r>
          </a:p>
          <a:p>
            <a:pPr algn="just"/>
            <a:r>
              <a:rPr lang="en-GB" b="1" dirty="0" smtClean="0"/>
              <a:t>Fetch cycle</a:t>
            </a:r>
            <a:r>
              <a:rPr lang="en-GB" dirty="0" smtClean="0"/>
              <a:t> is the process by which a computer </a:t>
            </a:r>
            <a:r>
              <a:rPr lang="en-GB" u="sng" dirty="0" smtClean="0"/>
              <a:t>retrieves a program instruction</a:t>
            </a:r>
            <a:r>
              <a:rPr lang="en-GB" dirty="0" smtClean="0"/>
              <a:t> from its memory. </a:t>
            </a:r>
          </a:p>
          <a:p>
            <a:pPr algn="just"/>
            <a:r>
              <a:rPr lang="en-GB" dirty="0" smtClean="0"/>
              <a:t>Then it determines </a:t>
            </a:r>
            <a:r>
              <a:rPr lang="en-GB" u="sng" dirty="0" smtClean="0"/>
              <a:t>what actions the instruction dictates</a:t>
            </a:r>
            <a:r>
              <a:rPr lang="en-GB" dirty="0" smtClean="0"/>
              <a:t>, </a:t>
            </a:r>
            <a:r>
              <a:rPr lang="en-GB" u="sng" dirty="0" smtClean="0"/>
              <a:t>and carries out those actions</a:t>
            </a:r>
            <a:r>
              <a:rPr lang="en-GB" dirty="0" smtClean="0"/>
              <a:t> called </a:t>
            </a:r>
            <a:r>
              <a:rPr lang="en-GB" b="1" dirty="0" smtClean="0"/>
              <a:t>execute cycle.</a:t>
            </a:r>
          </a:p>
          <a:p>
            <a:pPr algn="just"/>
            <a:endParaRPr lang="en-GB" u="sng" dirty="0"/>
          </a:p>
        </p:txBody>
      </p:sp>
      <p:sp>
        <p:nvSpPr>
          <p:cNvPr id="4" name="Slide Number Placeholder 3"/>
          <p:cNvSpPr>
            <a:spLocks noGrp="1"/>
          </p:cNvSpPr>
          <p:nvPr>
            <p:ph type="sldNum" sz="quarter" idx="12"/>
          </p:nvPr>
        </p:nvSpPr>
        <p:spPr/>
        <p:txBody>
          <a:bodyPr/>
          <a:lstStyle/>
          <a:p>
            <a:fld id="{ADA0EED9-A798-4230-9FC8-59385685213A}" type="slidenum">
              <a:rPr lang="en-GB" smtClean="0"/>
              <a:t>17</a:t>
            </a:fld>
            <a:endParaRPr lang="en-GB"/>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b="40727"/>
          <a:stretch>
            <a:fillRect/>
          </a:stretch>
        </p:blipFill>
        <p:spPr bwMode="auto">
          <a:xfrm>
            <a:off x="1910402" y="4780366"/>
            <a:ext cx="8371196" cy="2077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3457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Fetch Cycle</a:t>
            </a:r>
            <a:endParaRPr lang="en-GB" dirty="0"/>
          </a:p>
        </p:txBody>
      </p:sp>
      <p:sp>
        <p:nvSpPr>
          <p:cNvPr id="3" name="Content Placeholder 2"/>
          <p:cNvSpPr>
            <a:spLocks noGrp="1"/>
          </p:cNvSpPr>
          <p:nvPr>
            <p:ph idx="1"/>
          </p:nvPr>
        </p:nvSpPr>
        <p:spPr>
          <a:xfrm>
            <a:off x="838200" y="1825625"/>
            <a:ext cx="10515600" cy="4629766"/>
          </a:xfrm>
        </p:spPr>
        <p:txBody>
          <a:bodyPr/>
          <a:lstStyle/>
          <a:p>
            <a:pPr algn="just"/>
            <a:r>
              <a:rPr lang="en-GB" dirty="0" smtClean="0"/>
              <a:t>At the beginning of each instruction cycle, the processor fetches an instruction from memory.</a:t>
            </a:r>
          </a:p>
          <a:p>
            <a:pPr algn="just"/>
            <a:r>
              <a:rPr lang="en-GB" dirty="0" smtClean="0"/>
              <a:t>A register called the </a:t>
            </a:r>
            <a:r>
              <a:rPr lang="en-GB" b="1" dirty="0" smtClean="0"/>
              <a:t>Program Counter (PC)</a:t>
            </a:r>
            <a:r>
              <a:rPr lang="en-GB" dirty="0" smtClean="0"/>
              <a:t> holds the address of the instruction to be fetched next.</a:t>
            </a:r>
          </a:p>
          <a:p>
            <a:pPr algn="just"/>
            <a:r>
              <a:rPr lang="en-US" altLang="en-US" dirty="0" smtClean="0"/>
              <a:t>Processor fetches instruction from memory location pointed to by PC, unless program flow control is altered by a jump instruction.</a:t>
            </a:r>
          </a:p>
          <a:p>
            <a:pPr algn="just"/>
            <a:r>
              <a:rPr lang="en-US" altLang="en-US" dirty="0" smtClean="0"/>
              <a:t>The processor always increments the PC after each instruction fetch, so that it will fetch the next instruction in sequence.</a:t>
            </a:r>
          </a:p>
          <a:p>
            <a:pPr algn="just"/>
            <a:r>
              <a:rPr lang="en-US" altLang="en-US" dirty="0" smtClean="0"/>
              <a:t>The Next instruction is the instruction located at the next higher memory address.</a:t>
            </a:r>
          </a:p>
          <a:p>
            <a:pPr algn="just"/>
            <a:endParaRPr lang="en-GB" dirty="0"/>
          </a:p>
        </p:txBody>
      </p:sp>
      <p:sp>
        <p:nvSpPr>
          <p:cNvPr id="4" name="Slide Number Placeholder 3"/>
          <p:cNvSpPr>
            <a:spLocks noGrp="1"/>
          </p:cNvSpPr>
          <p:nvPr>
            <p:ph type="sldNum" sz="quarter" idx="12"/>
          </p:nvPr>
        </p:nvSpPr>
        <p:spPr/>
        <p:txBody>
          <a:bodyPr/>
          <a:lstStyle/>
          <a:p>
            <a:fld id="{ADA0EED9-A798-4230-9FC8-59385685213A}" type="slidenum">
              <a:rPr lang="en-GB" smtClean="0"/>
              <a:t>18</a:t>
            </a:fld>
            <a:endParaRPr lang="en-GB"/>
          </a:p>
        </p:txBody>
      </p:sp>
    </p:spTree>
    <p:extLst>
      <p:ext uri="{BB962C8B-B14F-4D97-AF65-F5344CB8AC3E}">
        <p14:creationId xmlns:p14="http://schemas.microsoft.com/office/powerpoint/2010/main" val="2957596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Fetch Example</a:t>
            </a:r>
            <a:endParaRPr lang="en-GB" dirty="0"/>
          </a:p>
        </p:txBody>
      </p:sp>
      <p:sp>
        <p:nvSpPr>
          <p:cNvPr id="3" name="Content Placeholder 2"/>
          <p:cNvSpPr>
            <a:spLocks noGrp="1"/>
          </p:cNvSpPr>
          <p:nvPr>
            <p:ph idx="1"/>
          </p:nvPr>
        </p:nvSpPr>
        <p:spPr/>
        <p:txBody>
          <a:bodyPr/>
          <a:lstStyle/>
          <a:p>
            <a:pPr algn="just"/>
            <a:r>
              <a:rPr lang="en-GB" dirty="0" smtClean="0"/>
              <a:t>For example, consider a computer in which each instruction occupies one 16-bit word of memory.</a:t>
            </a:r>
          </a:p>
          <a:p>
            <a:pPr algn="just"/>
            <a:r>
              <a:rPr lang="en-GB" dirty="0" smtClean="0"/>
              <a:t>Assume that the program counter (PC) is set to memory location 300, where the location address (300) refers to a 16-bit word.</a:t>
            </a:r>
          </a:p>
          <a:p>
            <a:pPr algn="just"/>
            <a:r>
              <a:rPr lang="en-GB" dirty="0" smtClean="0"/>
              <a:t>The processor will next fetch the instruction at location 300.</a:t>
            </a:r>
          </a:p>
          <a:p>
            <a:pPr algn="just"/>
            <a:r>
              <a:rPr lang="en-GB" dirty="0" smtClean="0"/>
              <a:t>On succeeding instruction cycles, it will fetch instructions from locations 301, 302, 303, and so on.</a:t>
            </a:r>
          </a:p>
          <a:p>
            <a:pPr algn="just"/>
            <a:r>
              <a:rPr lang="en-GB" dirty="0" smtClean="0"/>
              <a:t>This sequence may be altered, as explained in next slides.</a:t>
            </a:r>
            <a:endParaRPr lang="en-GB" dirty="0"/>
          </a:p>
        </p:txBody>
      </p:sp>
      <p:sp>
        <p:nvSpPr>
          <p:cNvPr id="4" name="Slide Number Placeholder 3"/>
          <p:cNvSpPr>
            <a:spLocks noGrp="1"/>
          </p:cNvSpPr>
          <p:nvPr>
            <p:ph type="sldNum" sz="quarter" idx="12"/>
          </p:nvPr>
        </p:nvSpPr>
        <p:spPr/>
        <p:txBody>
          <a:bodyPr/>
          <a:lstStyle/>
          <a:p>
            <a:fld id="{ADA0EED9-A798-4230-9FC8-59385685213A}" type="slidenum">
              <a:rPr lang="en-GB" smtClean="0"/>
              <a:t>19</a:t>
            </a:fld>
            <a:endParaRPr lang="en-GB"/>
          </a:p>
        </p:txBody>
      </p:sp>
      <p:graphicFrame>
        <p:nvGraphicFramePr>
          <p:cNvPr id="5" name="Table 4"/>
          <p:cNvGraphicFramePr>
            <a:graphicFrameLocks noGrp="1"/>
          </p:cNvGraphicFramePr>
          <p:nvPr>
            <p:extLst>
              <p:ext uri="{D42A27DB-BD31-4B8C-83A1-F6EECF244321}">
                <p14:modId xmlns:p14="http://schemas.microsoft.com/office/powerpoint/2010/main" val="3962071078"/>
              </p:ext>
            </p:extLst>
          </p:nvPr>
        </p:nvGraphicFramePr>
        <p:xfrm>
          <a:off x="9100403" y="286226"/>
          <a:ext cx="2253397" cy="1483360"/>
        </p:xfrm>
        <a:graphic>
          <a:graphicData uri="http://schemas.openxmlformats.org/drawingml/2006/table">
            <a:tbl>
              <a:tblPr firstRow="1" bandRow="1">
                <a:tableStyleId>{5C22544A-7EE6-4342-B048-85BDC9FD1C3A}</a:tableStyleId>
              </a:tblPr>
              <a:tblGrid>
                <a:gridCol w="2253397"/>
              </a:tblGrid>
              <a:tr h="370840">
                <a:tc>
                  <a:txBody>
                    <a:bodyPr/>
                    <a:lstStyle/>
                    <a:p>
                      <a:endParaRPr lang="en-GB" dirty="0"/>
                    </a:p>
                  </a:txBody>
                  <a:tcPr/>
                </a:tc>
              </a:tr>
              <a:tr h="370840">
                <a:tc>
                  <a:txBody>
                    <a:bodyPr/>
                    <a:lstStyle/>
                    <a:p>
                      <a:endParaRPr lang="en-GB"/>
                    </a:p>
                  </a:txBody>
                  <a:tcPr/>
                </a:tc>
              </a:tr>
              <a:tr h="370840">
                <a:tc>
                  <a:txBody>
                    <a:bodyPr/>
                    <a:lstStyle/>
                    <a:p>
                      <a:endParaRPr lang="en-GB"/>
                    </a:p>
                  </a:txBody>
                  <a:tcPr/>
                </a:tc>
              </a:tr>
              <a:tr h="370840">
                <a:tc>
                  <a:txBody>
                    <a:bodyPr/>
                    <a:lstStyle/>
                    <a:p>
                      <a:endParaRPr lang="en-GB" dirty="0"/>
                    </a:p>
                  </a:txBody>
                  <a:tcPr/>
                </a:tc>
              </a:tr>
            </a:tbl>
          </a:graphicData>
        </a:graphic>
      </p:graphicFrame>
      <p:sp>
        <p:nvSpPr>
          <p:cNvPr id="6" name="TextBox 5"/>
          <p:cNvSpPr txBox="1"/>
          <p:nvPr/>
        </p:nvSpPr>
        <p:spPr>
          <a:xfrm>
            <a:off x="8568141" y="230188"/>
            <a:ext cx="532262" cy="1615827"/>
          </a:xfrm>
          <a:prstGeom prst="rect">
            <a:avLst/>
          </a:prstGeom>
          <a:noFill/>
        </p:spPr>
        <p:txBody>
          <a:bodyPr wrap="square" rtlCol="0">
            <a:spAutoFit/>
          </a:bodyPr>
          <a:lstStyle/>
          <a:p>
            <a:r>
              <a:rPr lang="en-GB" dirty="0" smtClean="0"/>
              <a:t>300</a:t>
            </a:r>
          </a:p>
          <a:p>
            <a:endParaRPr lang="en-GB" sz="900" dirty="0" smtClean="0"/>
          </a:p>
          <a:p>
            <a:r>
              <a:rPr lang="en-GB" dirty="0" smtClean="0"/>
              <a:t>301</a:t>
            </a:r>
          </a:p>
          <a:p>
            <a:endParaRPr lang="en-GB" sz="900" dirty="0" smtClean="0"/>
          </a:p>
          <a:p>
            <a:r>
              <a:rPr lang="en-GB" dirty="0" smtClean="0"/>
              <a:t>302</a:t>
            </a:r>
          </a:p>
          <a:p>
            <a:endParaRPr lang="en-GB" sz="900" dirty="0" smtClean="0"/>
          </a:p>
          <a:p>
            <a:r>
              <a:rPr lang="en-GB" dirty="0" smtClean="0"/>
              <a:t>303</a:t>
            </a:r>
            <a:endParaRPr lang="en-GB" dirty="0"/>
          </a:p>
        </p:txBody>
      </p:sp>
      <p:sp>
        <p:nvSpPr>
          <p:cNvPr id="7" name="TextBox 6"/>
          <p:cNvSpPr txBox="1"/>
          <p:nvPr/>
        </p:nvSpPr>
        <p:spPr>
          <a:xfrm>
            <a:off x="7178721" y="586854"/>
            <a:ext cx="900753" cy="369332"/>
          </a:xfrm>
          <a:prstGeom prst="rect">
            <a:avLst/>
          </a:prstGeom>
          <a:noFill/>
        </p:spPr>
        <p:txBody>
          <a:bodyPr wrap="square" rtlCol="0">
            <a:spAutoFit/>
          </a:bodyPr>
          <a:lstStyle/>
          <a:p>
            <a:r>
              <a:rPr lang="en-GB" dirty="0" smtClean="0"/>
              <a:t>PC=300</a:t>
            </a:r>
            <a:endParaRPr lang="en-GB" dirty="0"/>
          </a:p>
        </p:txBody>
      </p:sp>
      <p:sp>
        <p:nvSpPr>
          <p:cNvPr id="8" name="Rectangle 7"/>
          <p:cNvSpPr/>
          <p:nvPr/>
        </p:nvSpPr>
        <p:spPr>
          <a:xfrm>
            <a:off x="7178721" y="586854"/>
            <a:ext cx="900753"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77939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Topics to Cover</a:t>
            </a:r>
            <a:endParaRPr lang="en-GB" dirty="0"/>
          </a:p>
        </p:txBody>
      </p:sp>
      <p:sp>
        <p:nvSpPr>
          <p:cNvPr id="3" name="Content Placeholder 2"/>
          <p:cNvSpPr>
            <a:spLocks noGrp="1"/>
          </p:cNvSpPr>
          <p:nvPr>
            <p:ph idx="1"/>
          </p:nvPr>
        </p:nvSpPr>
        <p:spPr>
          <a:xfrm>
            <a:off x="838200" y="1825625"/>
            <a:ext cx="10515600" cy="4302220"/>
          </a:xfrm>
        </p:spPr>
        <p:txBody>
          <a:bodyPr/>
          <a:lstStyle/>
          <a:p>
            <a:r>
              <a:rPr lang="en-GB" dirty="0" smtClean="0"/>
              <a:t>3.1 Computer Components</a:t>
            </a:r>
          </a:p>
          <a:p>
            <a:r>
              <a:rPr lang="en-GB" dirty="0" smtClean="0"/>
              <a:t>3.2 Computer Function</a:t>
            </a:r>
          </a:p>
          <a:p>
            <a:r>
              <a:rPr lang="en-GB" dirty="0" smtClean="0"/>
              <a:t>Instruction Fetch and Execute</a:t>
            </a:r>
          </a:p>
          <a:p>
            <a:r>
              <a:rPr lang="en-GB" dirty="0" smtClean="0"/>
              <a:t>Interrupts</a:t>
            </a:r>
          </a:p>
          <a:p>
            <a:r>
              <a:rPr lang="en-GB" dirty="0" smtClean="0"/>
              <a:t>I/O Function</a:t>
            </a:r>
          </a:p>
          <a:p>
            <a:r>
              <a:rPr lang="en-GB" dirty="0" smtClean="0"/>
              <a:t>3.3 Interconnection Structures</a:t>
            </a:r>
          </a:p>
          <a:p>
            <a:r>
              <a:rPr lang="en-GB" dirty="0" smtClean="0"/>
              <a:t>3.4 Bus Interconnection</a:t>
            </a:r>
          </a:p>
          <a:p>
            <a:r>
              <a:rPr lang="en-GB" dirty="0" smtClean="0"/>
              <a:t>Bus Structure - Multiple Buses – Elements of Bus Design</a:t>
            </a:r>
            <a:endParaRPr lang="en-GB" dirty="0"/>
          </a:p>
        </p:txBody>
      </p:sp>
      <p:sp>
        <p:nvSpPr>
          <p:cNvPr id="4" name="Slide Number Placeholder 3"/>
          <p:cNvSpPr>
            <a:spLocks noGrp="1"/>
          </p:cNvSpPr>
          <p:nvPr>
            <p:ph type="sldNum" sz="quarter" idx="12"/>
          </p:nvPr>
        </p:nvSpPr>
        <p:spPr/>
        <p:txBody>
          <a:bodyPr/>
          <a:lstStyle/>
          <a:p>
            <a:fld id="{ADA0EED9-A798-4230-9FC8-59385685213A}" type="slidenum">
              <a:rPr lang="en-GB" smtClean="0"/>
              <a:t>2</a:t>
            </a:fld>
            <a:endParaRPr lang="en-GB"/>
          </a:p>
        </p:txBody>
      </p:sp>
      <p:sp>
        <p:nvSpPr>
          <p:cNvPr id="5" name="Rectangle 4"/>
          <p:cNvSpPr/>
          <p:nvPr/>
        </p:nvSpPr>
        <p:spPr>
          <a:xfrm>
            <a:off x="4192594" y="3308529"/>
            <a:ext cx="380681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Quiz-1 Today</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411733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 Execute Cycle</a:t>
            </a:r>
            <a:endParaRPr lang="en-GB" dirty="0"/>
          </a:p>
        </p:txBody>
      </p:sp>
      <p:sp>
        <p:nvSpPr>
          <p:cNvPr id="3" name="Content Placeholder 2"/>
          <p:cNvSpPr>
            <a:spLocks noGrp="1"/>
          </p:cNvSpPr>
          <p:nvPr>
            <p:ph idx="1"/>
          </p:nvPr>
        </p:nvSpPr>
        <p:spPr/>
        <p:txBody>
          <a:bodyPr/>
          <a:lstStyle/>
          <a:p>
            <a:pPr algn="just"/>
            <a:r>
              <a:rPr lang="en-GB" dirty="0" smtClean="0"/>
              <a:t>In ‘Instruction Fetch’ we load the ‘PC (program counter)’ memory location value into the ‘IR (instruction register)’ and increments the PC.</a:t>
            </a:r>
          </a:p>
          <a:p>
            <a:pPr algn="just"/>
            <a:r>
              <a:rPr lang="en-GB" dirty="0" smtClean="0"/>
              <a:t>The fetched instruction is loaded into a register in the processor known as the </a:t>
            </a:r>
            <a:r>
              <a:rPr lang="en-GB" b="1" dirty="0" smtClean="0"/>
              <a:t>Instruction Register (IR).</a:t>
            </a:r>
            <a:endParaRPr lang="en-GB" dirty="0" smtClean="0"/>
          </a:p>
          <a:p>
            <a:pPr algn="just"/>
            <a:r>
              <a:rPr lang="en-GB" dirty="0" smtClean="0"/>
              <a:t>The instruction contains the bits (opcode) that specify the action the processor is to take.</a:t>
            </a:r>
          </a:p>
          <a:p>
            <a:pPr algn="just"/>
            <a:r>
              <a:rPr lang="en-GB" dirty="0" smtClean="0"/>
              <a:t>The processor interprets the instruction (matches the opcode from its instruction set) and performs the required action.</a:t>
            </a:r>
            <a:endParaRPr lang="en-GB" dirty="0"/>
          </a:p>
        </p:txBody>
      </p:sp>
      <p:sp>
        <p:nvSpPr>
          <p:cNvPr id="4" name="Slide Number Placeholder 3"/>
          <p:cNvSpPr>
            <a:spLocks noGrp="1"/>
          </p:cNvSpPr>
          <p:nvPr>
            <p:ph type="sldNum" sz="quarter" idx="12"/>
          </p:nvPr>
        </p:nvSpPr>
        <p:spPr/>
        <p:txBody>
          <a:bodyPr/>
          <a:lstStyle/>
          <a:p>
            <a:fld id="{ADA0EED9-A798-4230-9FC8-59385685213A}" type="slidenum">
              <a:rPr lang="en-GB" smtClean="0"/>
              <a:t>20</a:t>
            </a:fld>
            <a:endParaRPr lang="en-GB"/>
          </a:p>
        </p:txBody>
      </p:sp>
    </p:spTree>
    <p:extLst>
      <p:ext uri="{BB962C8B-B14F-4D97-AF65-F5344CB8AC3E}">
        <p14:creationId xmlns:p14="http://schemas.microsoft.com/office/powerpoint/2010/main" val="2948682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General Categories of Functions Specified by Computer Instructions</a:t>
            </a:r>
            <a:endParaRPr lang="en-GB" dirty="0"/>
          </a:p>
        </p:txBody>
      </p:sp>
      <p:sp>
        <p:nvSpPr>
          <p:cNvPr id="3" name="Content Placeholder 2"/>
          <p:cNvSpPr>
            <a:spLocks noGrp="1"/>
          </p:cNvSpPr>
          <p:nvPr>
            <p:ph idx="1"/>
          </p:nvPr>
        </p:nvSpPr>
        <p:spPr/>
        <p:txBody>
          <a:bodyPr/>
          <a:lstStyle/>
          <a:p>
            <a:r>
              <a:rPr lang="en-GB" dirty="0" smtClean="0"/>
              <a:t>An instruction execution may involve a combination of these actions:</a:t>
            </a:r>
          </a:p>
          <a:p>
            <a:pPr marL="514350" indent="-514350" algn="just">
              <a:buFont typeface="+mj-lt"/>
              <a:buAutoNum type="arabicPeriod"/>
            </a:pPr>
            <a:r>
              <a:rPr lang="en-GB" b="1" dirty="0" smtClean="0"/>
              <a:t>Processor-memory:</a:t>
            </a:r>
            <a:r>
              <a:rPr lang="en-GB" dirty="0" smtClean="0"/>
              <a:t> Data may be transferred from processor to memory or from memory to processor. E.g. move instruction.</a:t>
            </a:r>
          </a:p>
          <a:p>
            <a:pPr marL="514350" indent="-514350" algn="just">
              <a:buFont typeface="+mj-lt"/>
              <a:buAutoNum type="arabicPeriod"/>
            </a:pPr>
            <a:r>
              <a:rPr lang="en-GB" b="1" dirty="0" smtClean="0"/>
              <a:t>Processor-I/O:</a:t>
            </a:r>
            <a:r>
              <a:rPr lang="en-GB" dirty="0" smtClean="0"/>
              <a:t> Data may be transferred to or from a peripheral device by transferring between the processor and an I/O module.</a:t>
            </a:r>
          </a:p>
          <a:p>
            <a:pPr marL="514350" indent="-514350" algn="just">
              <a:buFont typeface="+mj-lt"/>
              <a:buAutoNum type="arabicPeriod"/>
            </a:pPr>
            <a:r>
              <a:rPr lang="en-GB" b="1" dirty="0" smtClean="0"/>
              <a:t>Data processing: </a:t>
            </a:r>
            <a:r>
              <a:rPr lang="en-GB" dirty="0" smtClean="0"/>
              <a:t>The processor may perform some arithmetic or logic operation on data. E.g. Add, Sub, </a:t>
            </a:r>
            <a:r>
              <a:rPr lang="en-GB" dirty="0" err="1" smtClean="0"/>
              <a:t>Mul</a:t>
            </a:r>
            <a:r>
              <a:rPr lang="en-GB" dirty="0" smtClean="0"/>
              <a:t>, </a:t>
            </a:r>
            <a:r>
              <a:rPr lang="en-GB" dirty="0" err="1" smtClean="0"/>
              <a:t>Div</a:t>
            </a:r>
            <a:r>
              <a:rPr lang="en-GB" dirty="0" smtClean="0"/>
              <a:t> etc.</a:t>
            </a:r>
          </a:p>
          <a:p>
            <a:pPr marL="514350" indent="-514350" algn="just">
              <a:buFont typeface="+mj-lt"/>
              <a:buAutoNum type="arabicPeriod"/>
            </a:pPr>
            <a:r>
              <a:rPr lang="en-GB" b="1" dirty="0" smtClean="0"/>
              <a:t>Control: </a:t>
            </a:r>
            <a:r>
              <a:rPr lang="en-GB" dirty="0" smtClean="0"/>
              <a:t>An instruction may specify that the sequence of execution be altered. E.g. Jump instruction.</a:t>
            </a:r>
            <a:endParaRPr lang="en-GB" b="1" dirty="0"/>
          </a:p>
        </p:txBody>
      </p:sp>
      <p:sp>
        <p:nvSpPr>
          <p:cNvPr id="4" name="Slide Number Placeholder 3"/>
          <p:cNvSpPr>
            <a:spLocks noGrp="1"/>
          </p:cNvSpPr>
          <p:nvPr>
            <p:ph type="sldNum" sz="quarter" idx="12"/>
          </p:nvPr>
        </p:nvSpPr>
        <p:spPr/>
        <p:txBody>
          <a:bodyPr/>
          <a:lstStyle/>
          <a:p>
            <a:fld id="{ADA0EED9-A798-4230-9FC8-59385685213A}" type="slidenum">
              <a:rPr lang="en-GB" smtClean="0"/>
              <a:t>21</a:t>
            </a:fld>
            <a:endParaRPr lang="en-GB"/>
          </a:p>
        </p:txBody>
      </p:sp>
    </p:spTree>
    <p:extLst>
      <p:ext uri="{BB962C8B-B14F-4D97-AF65-F5344CB8AC3E}">
        <p14:creationId xmlns:p14="http://schemas.microsoft.com/office/powerpoint/2010/main" val="2973523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Execute Example</a:t>
            </a:r>
            <a:endParaRPr lang="en-GB" dirty="0"/>
          </a:p>
        </p:txBody>
      </p:sp>
      <p:sp>
        <p:nvSpPr>
          <p:cNvPr id="3" name="Content Placeholder 2"/>
          <p:cNvSpPr>
            <a:spLocks noGrp="1"/>
          </p:cNvSpPr>
          <p:nvPr>
            <p:ph idx="1"/>
          </p:nvPr>
        </p:nvSpPr>
        <p:spPr/>
        <p:txBody>
          <a:bodyPr/>
          <a:lstStyle/>
          <a:p>
            <a:pPr algn="just"/>
            <a:r>
              <a:rPr lang="en-GB" dirty="0" smtClean="0"/>
              <a:t>For example, the processor may fetch an instruction from memory location 150.</a:t>
            </a:r>
          </a:p>
          <a:p>
            <a:pPr algn="just"/>
            <a:r>
              <a:rPr lang="en-GB" dirty="0" smtClean="0"/>
              <a:t>The location 150 specifies the next instruction to be from location 182. (Jump instruction).</a:t>
            </a:r>
          </a:p>
          <a:p>
            <a:pPr algn="just"/>
            <a:r>
              <a:rPr lang="en-GB" dirty="0" smtClean="0"/>
              <a:t>The processor will remember this fact by setting the program counter to 182.</a:t>
            </a:r>
          </a:p>
          <a:p>
            <a:pPr algn="just"/>
            <a:r>
              <a:rPr lang="en-GB" dirty="0" smtClean="0"/>
              <a:t>Thus, on the next fetch cycle, the instruction will be fetched from location 182 rather than </a:t>
            </a:r>
            <a:r>
              <a:rPr lang="en-GB" dirty="0" smtClean="0"/>
              <a:t>151.</a:t>
            </a:r>
            <a:endParaRPr lang="en-GB" dirty="0"/>
          </a:p>
        </p:txBody>
      </p:sp>
      <p:sp>
        <p:nvSpPr>
          <p:cNvPr id="4" name="Slide Number Placeholder 3"/>
          <p:cNvSpPr>
            <a:spLocks noGrp="1"/>
          </p:cNvSpPr>
          <p:nvPr>
            <p:ph type="sldNum" sz="quarter" idx="12"/>
          </p:nvPr>
        </p:nvSpPr>
        <p:spPr/>
        <p:txBody>
          <a:bodyPr/>
          <a:lstStyle/>
          <a:p>
            <a:fld id="{ADA0EED9-A798-4230-9FC8-59385685213A}" type="slidenum">
              <a:rPr lang="en-GB" smtClean="0"/>
              <a:t>22</a:t>
            </a:fld>
            <a:endParaRPr lang="en-GB"/>
          </a:p>
        </p:txBody>
      </p:sp>
      <p:graphicFrame>
        <p:nvGraphicFramePr>
          <p:cNvPr id="5" name="Table 4"/>
          <p:cNvGraphicFramePr>
            <a:graphicFrameLocks noGrp="1"/>
          </p:cNvGraphicFramePr>
          <p:nvPr>
            <p:extLst>
              <p:ext uri="{D42A27DB-BD31-4B8C-83A1-F6EECF244321}">
                <p14:modId xmlns:p14="http://schemas.microsoft.com/office/powerpoint/2010/main" val="4103230691"/>
              </p:ext>
            </p:extLst>
          </p:nvPr>
        </p:nvGraphicFramePr>
        <p:xfrm>
          <a:off x="9100403" y="286226"/>
          <a:ext cx="2253397" cy="1483360"/>
        </p:xfrm>
        <a:graphic>
          <a:graphicData uri="http://schemas.openxmlformats.org/drawingml/2006/table">
            <a:tbl>
              <a:tblPr firstRow="1" bandRow="1">
                <a:tableStyleId>{5C22544A-7EE6-4342-B048-85BDC9FD1C3A}</a:tableStyleId>
              </a:tblPr>
              <a:tblGrid>
                <a:gridCol w="2253397"/>
              </a:tblGrid>
              <a:tr h="370840">
                <a:tc>
                  <a:txBody>
                    <a:bodyPr/>
                    <a:lstStyle/>
                    <a:p>
                      <a:endParaRPr lang="en-GB" dirty="0"/>
                    </a:p>
                  </a:txBody>
                  <a:tcPr/>
                </a:tc>
              </a:tr>
              <a:tr h="370840">
                <a:tc>
                  <a:txBody>
                    <a:bodyPr/>
                    <a:lstStyle/>
                    <a:p>
                      <a:r>
                        <a:rPr lang="en-GB" dirty="0" smtClean="0"/>
                        <a:t>Jump Label1</a:t>
                      </a:r>
                      <a:endParaRPr lang="en-GB" dirty="0"/>
                    </a:p>
                  </a:txBody>
                  <a:tcPr/>
                </a:tc>
              </a:tr>
              <a:tr h="370840">
                <a:tc>
                  <a:txBody>
                    <a:bodyPr/>
                    <a:lstStyle/>
                    <a:p>
                      <a:r>
                        <a:rPr lang="en-GB" dirty="0" smtClean="0"/>
                        <a:t>Jumped/Skipped Instr.</a:t>
                      </a:r>
                      <a:endParaRPr lang="en-GB" dirty="0"/>
                    </a:p>
                  </a:txBody>
                  <a:tcPr/>
                </a:tc>
              </a:tr>
              <a:tr h="370840">
                <a:tc>
                  <a:txBody>
                    <a:bodyPr/>
                    <a:lstStyle/>
                    <a:p>
                      <a:r>
                        <a:rPr lang="en-GB" dirty="0" smtClean="0"/>
                        <a:t>Label1:</a:t>
                      </a:r>
                      <a:endParaRPr lang="en-GB" dirty="0"/>
                    </a:p>
                  </a:txBody>
                  <a:tcPr/>
                </a:tc>
              </a:tr>
            </a:tbl>
          </a:graphicData>
        </a:graphic>
      </p:graphicFrame>
      <p:sp>
        <p:nvSpPr>
          <p:cNvPr id="6" name="TextBox 5"/>
          <p:cNvSpPr txBox="1"/>
          <p:nvPr/>
        </p:nvSpPr>
        <p:spPr>
          <a:xfrm>
            <a:off x="8568141" y="230188"/>
            <a:ext cx="532262" cy="1615827"/>
          </a:xfrm>
          <a:prstGeom prst="rect">
            <a:avLst/>
          </a:prstGeom>
          <a:noFill/>
        </p:spPr>
        <p:txBody>
          <a:bodyPr wrap="square" rtlCol="0">
            <a:spAutoFit/>
          </a:bodyPr>
          <a:lstStyle/>
          <a:p>
            <a:r>
              <a:rPr lang="en-GB" dirty="0" smtClean="0"/>
              <a:t>149</a:t>
            </a:r>
          </a:p>
          <a:p>
            <a:endParaRPr lang="en-GB" sz="900" dirty="0" smtClean="0"/>
          </a:p>
          <a:p>
            <a:r>
              <a:rPr lang="en-GB" dirty="0" smtClean="0"/>
              <a:t>150</a:t>
            </a:r>
          </a:p>
          <a:p>
            <a:endParaRPr lang="en-GB" sz="900" dirty="0" smtClean="0"/>
          </a:p>
          <a:p>
            <a:r>
              <a:rPr lang="en-GB" dirty="0" smtClean="0"/>
              <a:t>……</a:t>
            </a:r>
          </a:p>
          <a:p>
            <a:endParaRPr lang="en-GB" sz="900" dirty="0" smtClean="0"/>
          </a:p>
          <a:p>
            <a:r>
              <a:rPr lang="en-GB" dirty="0" smtClean="0"/>
              <a:t>182</a:t>
            </a:r>
            <a:endParaRPr lang="en-GB" dirty="0"/>
          </a:p>
        </p:txBody>
      </p:sp>
      <p:sp>
        <p:nvSpPr>
          <p:cNvPr id="7" name="TextBox 6"/>
          <p:cNvSpPr txBox="1"/>
          <p:nvPr/>
        </p:nvSpPr>
        <p:spPr>
          <a:xfrm>
            <a:off x="7178721" y="586854"/>
            <a:ext cx="900753" cy="369332"/>
          </a:xfrm>
          <a:prstGeom prst="rect">
            <a:avLst/>
          </a:prstGeom>
          <a:noFill/>
        </p:spPr>
        <p:txBody>
          <a:bodyPr wrap="square" rtlCol="0">
            <a:spAutoFit/>
          </a:bodyPr>
          <a:lstStyle/>
          <a:p>
            <a:r>
              <a:rPr lang="en-GB" dirty="0" smtClean="0"/>
              <a:t>PC=182</a:t>
            </a:r>
            <a:endParaRPr lang="en-GB" dirty="0"/>
          </a:p>
        </p:txBody>
      </p:sp>
      <p:sp>
        <p:nvSpPr>
          <p:cNvPr id="8" name="Rectangle 7"/>
          <p:cNvSpPr/>
          <p:nvPr/>
        </p:nvSpPr>
        <p:spPr>
          <a:xfrm>
            <a:off x="7178721" y="586854"/>
            <a:ext cx="900753"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228632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Example</a:t>
            </a:r>
            <a:r>
              <a:rPr lang="en-GB" dirty="0" smtClean="0"/>
              <a:t> of a Hypothetical Machine</a:t>
            </a:r>
            <a:endParaRPr lang="en-GB" dirty="0"/>
          </a:p>
        </p:txBody>
      </p:sp>
      <p:sp>
        <p:nvSpPr>
          <p:cNvPr id="3" name="Content Placeholder 2"/>
          <p:cNvSpPr>
            <a:spLocks noGrp="1"/>
          </p:cNvSpPr>
          <p:nvPr>
            <p:ph idx="1"/>
          </p:nvPr>
        </p:nvSpPr>
        <p:spPr>
          <a:xfrm>
            <a:off x="838200" y="1825625"/>
            <a:ext cx="10612272" cy="4351338"/>
          </a:xfrm>
        </p:spPr>
        <p:txBody>
          <a:bodyPr/>
          <a:lstStyle/>
          <a:p>
            <a:r>
              <a:rPr lang="en-GB" dirty="0" smtClean="0"/>
              <a:t>This machine includes the characteristics listed in Figure next slide.</a:t>
            </a:r>
          </a:p>
          <a:p>
            <a:pPr algn="just"/>
            <a:r>
              <a:rPr lang="en-GB" dirty="0" smtClean="0"/>
              <a:t>The processor contains a single data register, called an accumulator (AC).  Both instruction and data are 16 bits long.</a:t>
            </a:r>
          </a:p>
          <a:p>
            <a:pPr algn="just"/>
            <a:r>
              <a:rPr lang="en-GB" dirty="0" smtClean="0"/>
              <a:t>Thus, the memory is organized using 16-bit words.</a:t>
            </a:r>
          </a:p>
          <a:p>
            <a:pPr algn="just"/>
            <a:r>
              <a:rPr lang="en-GB" dirty="0" smtClean="0"/>
              <a:t>The instruction format provides 4 bits for the opcode, so that there can be as many as 2</a:t>
            </a:r>
            <a:r>
              <a:rPr lang="en-GB" baseline="30000" dirty="0" smtClean="0"/>
              <a:t>4</a:t>
            </a:r>
            <a:r>
              <a:rPr lang="en-GB" dirty="0" smtClean="0"/>
              <a:t> = 16 different opcodes.</a:t>
            </a:r>
          </a:p>
          <a:p>
            <a:pPr algn="just"/>
            <a:r>
              <a:rPr lang="en-GB" dirty="0" smtClean="0"/>
              <a:t>And up to 2</a:t>
            </a:r>
            <a:r>
              <a:rPr lang="en-GB" baseline="30000" dirty="0" smtClean="0"/>
              <a:t>12</a:t>
            </a:r>
            <a:r>
              <a:rPr lang="en-GB" dirty="0" smtClean="0"/>
              <a:t> = 4096(4K) words of memory can be directly addressed.</a:t>
            </a:r>
          </a:p>
          <a:p>
            <a:pPr marL="0" indent="0" algn="ctr">
              <a:buNone/>
            </a:pPr>
            <a:r>
              <a:rPr lang="en-GB" dirty="0" smtClean="0"/>
              <a:t>(See Next Slide)</a:t>
            </a:r>
            <a:endParaRPr lang="en-GB" dirty="0"/>
          </a:p>
        </p:txBody>
      </p:sp>
      <p:sp>
        <p:nvSpPr>
          <p:cNvPr id="4" name="Slide Number Placeholder 3"/>
          <p:cNvSpPr>
            <a:spLocks noGrp="1"/>
          </p:cNvSpPr>
          <p:nvPr>
            <p:ph type="sldNum" sz="quarter" idx="12"/>
          </p:nvPr>
        </p:nvSpPr>
        <p:spPr/>
        <p:txBody>
          <a:bodyPr/>
          <a:lstStyle/>
          <a:p>
            <a:fld id="{ADA0EED9-A798-4230-9FC8-59385685213A}" type="slidenum">
              <a:rPr lang="en-GB" smtClean="0"/>
              <a:t>23</a:t>
            </a:fld>
            <a:endParaRPr lang="en-GB"/>
          </a:p>
        </p:txBody>
      </p:sp>
    </p:spTree>
    <p:extLst>
      <p:ext uri="{BB962C8B-B14F-4D97-AF65-F5344CB8AC3E}">
        <p14:creationId xmlns:p14="http://schemas.microsoft.com/office/powerpoint/2010/main" val="2134006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Fig. 3.4 Characteristics of a Hypothetical Machine</a:t>
            </a:r>
            <a:endParaRPr lang="en-GB" sz="4000" dirty="0"/>
          </a:p>
        </p:txBody>
      </p:sp>
      <p:pic>
        <p:nvPicPr>
          <p:cNvPr id="5" name="Content Placeholder 4"/>
          <p:cNvPicPr>
            <a:picLocks noGrp="1" noChangeAspect="1"/>
          </p:cNvPicPr>
          <p:nvPr>
            <p:ph idx="1"/>
          </p:nvPr>
        </p:nvPicPr>
        <p:blipFill>
          <a:blip r:embed="rId2"/>
          <a:stretch>
            <a:fillRect/>
          </a:stretch>
        </p:blipFill>
        <p:spPr>
          <a:xfrm>
            <a:off x="1624942" y="1332482"/>
            <a:ext cx="8942116" cy="5206430"/>
          </a:xfrm>
          <a:prstGeom prst="rect">
            <a:avLst/>
          </a:prstGeom>
        </p:spPr>
      </p:pic>
      <p:sp>
        <p:nvSpPr>
          <p:cNvPr id="4" name="Slide Number Placeholder 3"/>
          <p:cNvSpPr>
            <a:spLocks noGrp="1"/>
          </p:cNvSpPr>
          <p:nvPr>
            <p:ph type="sldNum" sz="quarter" idx="12"/>
          </p:nvPr>
        </p:nvSpPr>
        <p:spPr/>
        <p:txBody>
          <a:bodyPr/>
          <a:lstStyle/>
          <a:p>
            <a:fld id="{ADA0EED9-A798-4230-9FC8-59385685213A}" type="slidenum">
              <a:rPr lang="en-GB" smtClean="0"/>
              <a:t>24</a:t>
            </a:fld>
            <a:endParaRPr lang="en-GB"/>
          </a:p>
        </p:txBody>
      </p:sp>
      <p:sp>
        <p:nvSpPr>
          <p:cNvPr id="6" name="Right Bracket 5"/>
          <p:cNvSpPr/>
          <p:nvPr/>
        </p:nvSpPr>
        <p:spPr>
          <a:xfrm>
            <a:off x="4763069" y="5281684"/>
            <a:ext cx="204716" cy="968991"/>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TextBox 6"/>
          <p:cNvSpPr txBox="1"/>
          <p:nvPr/>
        </p:nvSpPr>
        <p:spPr>
          <a:xfrm>
            <a:off x="5092520" y="5581513"/>
            <a:ext cx="3069238" cy="369332"/>
          </a:xfrm>
          <a:prstGeom prst="rect">
            <a:avLst/>
          </a:prstGeom>
          <a:noFill/>
        </p:spPr>
        <p:txBody>
          <a:bodyPr wrap="none" rtlCol="0">
            <a:spAutoFit/>
          </a:bodyPr>
          <a:lstStyle/>
          <a:p>
            <a:r>
              <a:rPr lang="en-GB" dirty="0" smtClean="0"/>
              <a:t>Opcodes used in Next Example</a:t>
            </a:r>
            <a:endParaRPr lang="en-GB" dirty="0"/>
          </a:p>
        </p:txBody>
      </p:sp>
      <p:sp>
        <p:nvSpPr>
          <p:cNvPr id="3" name="TextBox 2"/>
          <p:cNvSpPr txBox="1"/>
          <p:nvPr/>
        </p:nvSpPr>
        <p:spPr>
          <a:xfrm>
            <a:off x="1856096" y="1272892"/>
            <a:ext cx="1510735" cy="369332"/>
          </a:xfrm>
          <a:prstGeom prst="rect">
            <a:avLst/>
          </a:prstGeom>
          <a:noFill/>
        </p:spPr>
        <p:txBody>
          <a:bodyPr wrap="none" rtlCol="0">
            <a:spAutoFit/>
          </a:bodyPr>
          <a:lstStyle/>
          <a:p>
            <a:r>
              <a:rPr lang="en-GB" dirty="0" smtClean="0"/>
              <a:t>1 digit in </a:t>
            </a:r>
            <a:r>
              <a:rPr lang="en-GB" dirty="0" err="1" smtClean="0"/>
              <a:t>Hexa</a:t>
            </a:r>
            <a:endParaRPr lang="en-GB" dirty="0"/>
          </a:p>
        </p:txBody>
      </p:sp>
      <p:sp>
        <p:nvSpPr>
          <p:cNvPr id="8" name="TextBox 7"/>
          <p:cNvSpPr txBox="1"/>
          <p:nvPr/>
        </p:nvSpPr>
        <p:spPr>
          <a:xfrm>
            <a:off x="5327392" y="1272892"/>
            <a:ext cx="3185872" cy="369332"/>
          </a:xfrm>
          <a:prstGeom prst="rect">
            <a:avLst/>
          </a:prstGeom>
          <a:noFill/>
        </p:spPr>
        <p:txBody>
          <a:bodyPr wrap="none" rtlCol="0">
            <a:spAutoFit/>
          </a:bodyPr>
          <a:lstStyle/>
          <a:p>
            <a:r>
              <a:rPr lang="en-GB" dirty="0" smtClean="0"/>
              <a:t>12 bits = 3 digits in Hexadecimal</a:t>
            </a:r>
            <a:endParaRPr lang="en-GB" dirty="0"/>
          </a:p>
        </p:txBody>
      </p:sp>
      <p:sp>
        <p:nvSpPr>
          <p:cNvPr id="9" name="TextBox 8"/>
          <p:cNvSpPr txBox="1"/>
          <p:nvPr/>
        </p:nvSpPr>
        <p:spPr>
          <a:xfrm>
            <a:off x="1501672" y="5304514"/>
            <a:ext cx="708848" cy="923330"/>
          </a:xfrm>
          <a:prstGeom prst="rect">
            <a:avLst/>
          </a:prstGeom>
          <a:noFill/>
        </p:spPr>
        <p:txBody>
          <a:bodyPr wrap="none" rtlCol="0">
            <a:spAutoFit/>
          </a:bodyPr>
          <a:lstStyle/>
          <a:p>
            <a:r>
              <a:rPr lang="en-GB" dirty="0" smtClean="0"/>
              <a:t>01h =</a:t>
            </a:r>
          </a:p>
          <a:p>
            <a:r>
              <a:rPr lang="en-GB" dirty="0" smtClean="0"/>
              <a:t>02h =</a:t>
            </a:r>
          </a:p>
          <a:p>
            <a:r>
              <a:rPr lang="en-GB" dirty="0" smtClean="0"/>
              <a:t>05h =</a:t>
            </a:r>
            <a:endParaRPr lang="en-GB" dirty="0"/>
          </a:p>
        </p:txBody>
      </p:sp>
    </p:spTree>
    <p:extLst>
      <p:ext uri="{BB962C8B-B14F-4D97-AF65-F5344CB8AC3E}">
        <p14:creationId xmlns:p14="http://schemas.microsoft.com/office/powerpoint/2010/main" val="3950032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982" y="9046"/>
            <a:ext cx="4607257" cy="1314787"/>
          </a:xfrm>
        </p:spPr>
        <p:txBody>
          <a:bodyPr>
            <a:normAutofit/>
          </a:bodyPr>
          <a:lstStyle/>
          <a:p>
            <a:r>
              <a:rPr lang="en-GB" sz="2800" b="1" u="sng" dirty="0" smtClean="0"/>
              <a:t>Example of Program Execution</a:t>
            </a:r>
            <a:r>
              <a:rPr lang="en-GB" sz="2800" b="1" dirty="0" smtClean="0"/>
              <a:t/>
            </a:r>
            <a:br>
              <a:rPr lang="en-GB" sz="2800" b="1" dirty="0" smtClean="0"/>
            </a:br>
            <a:r>
              <a:rPr lang="en-GB" sz="2200" b="1" dirty="0" smtClean="0"/>
              <a:t>(Note: Hexadecimal Notation is used)</a:t>
            </a:r>
            <a:endParaRPr lang="en-GB" sz="2200" b="1" dirty="0"/>
          </a:p>
        </p:txBody>
      </p:sp>
      <p:sp>
        <p:nvSpPr>
          <p:cNvPr id="4" name="Slide Number Placeholder 3"/>
          <p:cNvSpPr>
            <a:spLocks noGrp="1"/>
          </p:cNvSpPr>
          <p:nvPr>
            <p:ph type="sldNum" sz="quarter" idx="12"/>
          </p:nvPr>
        </p:nvSpPr>
        <p:spPr/>
        <p:txBody>
          <a:bodyPr/>
          <a:lstStyle/>
          <a:p>
            <a:fld id="{ADA0EED9-A798-4230-9FC8-59385685213A}" type="slidenum">
              <a:rPr lang="en-GB" smtClean="0"/>
              <a:t>25</a:t>
            </a:fld>
            <a:endParaRPr lang="en-GB"/>
          </a:p>
        </p:txBody>
      </p:sp>
      <p:pic>
        <p:nvPicPr>
          <p:cNvPr id="5" name="Picture 1029"/>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22234"/>
          <a:stretch>
            <a:fillRect/>
          </a:stretch>
        </p:blipFill>
        <p:spPr bwMode="auto">
          <a:xfrm>
            <a:off x="5021239" y="9046"/>
            <a:ext cx="7170761" cy="6848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2"/>
          <p:cNvSpPr txBox="1">
            <a:spLocks/>
          </p:cNvSpPr>
          <p:nvPr/>
        </p:nvSpPr>
        <p:spPr>
          <a:xfrm>
            <a:off x="0" y="1351128"/>
            <a:ext cx="5377218" cy="55068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dirty="0" smtClean="0"/>
              <a:t>Figure illustrates a partial program execution, showing the relevant portions of memory and processor registers. </a:t>
            </a:r>
          </a:p>
          <a:p>
            <a:pPr algn="just"/>
            <a:r>
              <a:rPr lang="en-GB" dirty="0" smtClean="0"/>
              <a:t>The program fragment shown adds the contents of the memory word at address 940 to the contents of the memory word at the address 941 and stores the result in location 941.</a:t>
            </a:r>
          </a:p>
          <a:p>
            <a:pPr algn="just"/>
            <a:r>
              <a:rPr lang="en-GB" dirty="0" smtClean="0"/>
              <a:t>Three instructions, which can be described as three fetch and three execute cycles are required.</a:t>
            </a:r>
            <a:endParaRPr lang="en-GB" dirty="0"/>
          </a:p>
        </p:txBody>
      </p:sp>
      <p:sp>
        <p:nvSpPr>
          <p:cNvPr id="7" name="TextBox 6"/>
          <p:cNvSpPr txBox="1"/>
          <p:nvPr/>
        </p:nvSpPr>
        <p:spPr>
          <a:xfrm>
            <a:off x="7465325" y="1351128"/>
            <a:ext cx="747897" cy="646331"/>
          </a:xfrm>
          <a:prstGeom prst="rect">
            <a:avLst/>
          </a:prstGeom>
          <a:noFill/>
        </p:spPr>
        <p:txBody>
          <a:bodyPr wrap="none" rtlCol="0">
            <a:spAutoFit/>
          </a:bodyPr>
          <a:lstStyle/>
          <a:p>
            <a:r>
              <a:rPr lang="en-GB" dirty="0" smtClean="0"/>
              <a:t>Fetch </a:t>
            </a:r>
          </a:p>
          <a:p>
            <a:r>
              <a:rPr lang="en-GB" dirty="0" smtClean="0"/>
              <a:t>Cycle</a:t>
            </a:r>
            <a:endParaRPr lang="en-GB" dirty="0"/>
          </a:p>
        </p:txBody>
      </p:sp>
      <p:sp>
        <p:nvSpPr>
          <p:cNvPr id="8" name="TextBox 7"/>
          <p:cNvSpPr txBox="1"/>
          <p:nvPr/>
        </p:nvSpPr>
        <p:spPr>
          <a:xfrm>
            <a:off x="7558129" y="3557103"/>
            <a:ext cx="747897" cy="646331"/>
          </a:xfrm>
          <a:prstGeom prst="rect">
            <a:avLst/>
          </a:prstGeom>
          <a:noFill/>
        </p:spPr>
        <p:txBody>
          <a:bodyPr wrap="none" rtlCol="0">
            <a:spAutoFit/>
          </a:bodyPr>
          <a:lstStyle/>
          <a:p>
            <a:r>
              <a:rPr lang="en-GB" dirty="0" smtClean="0"/>
              <a:t>Fetch </a:t>
            </a:r>
          </a:p>
          <a:p>
            <a:r>
              <a:rPr lang="en-GB" dirty="0" smtClean="0"/>
              <a:t>Cycle</a:t>
            </a:r>
            <a:endParaRPr lang="en-GB" dirty="0"/>
          </a:p>
        </p:txBody>
      </p:sp>
      <p:sp>
        <p:nvSpPr>
          <p:cNvPr id="9" name="TextBox 8"/>
          <p:cNvSpPr txBox="1"/>
          <p:nvPr/>
        </p:nvSpPr>
        <p:spPr>
          <a:xfrm>
            <a:off x="7558129" y="5801801"/>
            <a:ext cx="747897" cy="646331"/>
          </a:xfrm>
          <a:prstGeom prst="rect">
            <a:avLst/>
          </a:prstGeom>
          <a:noFill/>
        </p:spPr>
        <p:txBody>
          <a:bodyPr wrap="none" rtlCol="0">
            <a:spAutoFit/>
          </a:bodyPr>
          <a:lstStyle/>
          <a:p>
            <a:r>
              <a:rPr lang="en-GB" dirty="0" smtClean="0"/>
              <a:t>Fetch </a:t>
            </a:r>
          </a:p>
          <a:p>
            <a:r>
              <a:rPr lang="en-GB" dirty="0" smtClean="0"/>
              <a:t>Cycle</a:t>
            </a:r>
            <a:endParaRPr lang="en-GB" dirty="0"/>
          </a:p>
        </p:txBody>
      </p:sp>
      <p:sp>
        <p:nvSpPr>
          <p:cNvPr id="10" name="TextBox 9"/>
          <p:cNvSpPr txBox="1"/>
          <p:nvPr/>
        </p:nvSpPr>
        <p:spPr>
          <a:xfrm>
            <a:off x="10713493" y="1351128"/>
            <a:ext cx="915059" cy="646331"/>
          </a:xfrm>
          <a:prstGeom prst="rect">
            <a:avLst/>
          </a:prstGeom>
          <a:noFill/>
        </p:spPr>
        <p:txBody>
          <a:bodyPr wrap="none" rtlCol="0">
            <a:spAutoFit/>
          </a:bodyPr>
          <a:lstStyle/>
          <a:p>
            <a:r>
              <a:rPr lang="en-GB" dirty="0" smtClean="0"/>
              <a:t>Execute</a:t>
            </a:r>
          </a:p>
          <a:p>
            <a:r>
              <a:rPr lang="en-GB" dirty="0" smtClean="0"/>
              <a:t>Cycle</a:t>
            </a:r>
            <a:endParaRPr lang="en-GB" dirty="0"/>
          </a:p>
        </p:txBody>
      </p:sp>
      <p:sp>
        <p:nvSpPr>
          <p:cNvPr id="11" name="TextBox 10"/>
          <p:cNvSpPr txBox="1"/>
          <p:nvPr/>
        </p:nvSpPr>
        <p:spPr>
          <a:xfrm>
            <a:off x="10896270" y="3853739"/>
            <a:ext cx="915059" cy="646331"/>
          </a:xfrm>
          <a:prstGeom prst="rect">
            <a:avLst/>
          </a:prstGeom>
          <a:noFill/>
        </p:spPr>
        <p:txBody>
          <a:bodyPr wrap="none" rtlCol="0">
            <a:spAutoFit/>
          </a:bodyPr>
          <a:lstStyle/>
          <a:p>
            <a:r>
              <a:rPr lang="en-GB" dirty="0" smtClean="0"/>
              <a:t>Execute</a:t>
            </a:r>
          </a:p>
          <a:p>
            <a:r>
              <a:rPr lang="en-GB" dirty="0" smtClean="0"/>
              <a:t>Cycle</a:t>
            </a:r>
            <a:endParaRPr lang="en-GB" dirty="0"/>
          </a:p>
        </p:txBody>
      </p:sp>
      <p:sp>
        <p:nvSpPr>
          <p:cNvPr id="12" name="TextBox 11"/>
          <p:cNvSpPr txBox="1"/>
          <p:nvPr/>
        </p:nvSpPr>
        <p:spPr>
          <a:xfrm>
            <a:off x="10768744" y="5801800"/>
            <a:ext cx="915059" cy="646331"/>
          </a:xfrm>
          <a:prstGeom prst="rect">
            <a:avLst/>
          </a:prstGeom>
          <a:noFill/>
        </p:spPr>
        <p:txBody>
          <a:bodyPr wrap="none" rtlCol="0">
            <a:spAutoFit/>
          </a:bodyPr>
          <a:lstStyle/>
          <a:p>
            <a:r>
              <a:rPr lang="en-GB" dirty="0" smtClean="0"/>
              <a:t>Execute</a:t>
            </a:r>
          </a:p>
          <a:p>
            <a:r>
              <a:rPr lang="en-GB" dirty="0" smtClean="0"/>
              <a:t>Cycle</a:t>
            </a:r>
            <a:endParaRPr lang="en-GB" dirty="0"/>
          </a:p>
        </p:txBody>
      </p:sp>
    </p:spTree>
    <p:extLst>
      <p:ext uri="{BB962C8B-B14F-4D97-AF65-F5344CB8AC3E}">
        <p14:creationId xmlns:p14="http://schemas.microsoft.com/office/powerpoint/2010/main" val="382817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Steps of Instruction Cycle for ADD Instruction (See Figure last slide) </a:t>
            </a:r>
            <a:endParaRPr lang="en-GB" dirty="0"/>
          </a:p>
        </p:txBody>
      </p:sp>
      <p:sp>
        <p:nvSpPr>
          <p:cNvPr id="3" name="Content Placeholder 2"/>
          <p:cNvSpPr>
            <a:spLocks noGrp="1"/>
          </p:cNvSpPr>
          <p:nvPr>
            <p:ph idx="1"/>
          </p:nvPr>
        </p:nvSpPr>
        <p:spPr>
          <a:xfrm>
            <a:off x="838200" y="1825625"/>
            <a:ext cx="10515600" cy="4351338"/>
          </a:xfrm>
        </p:spPr>
        <p:txBody>
          <a:bodyPr/>
          <a:lstStyle/>
          <a:p>
            <a:pPr marL="514350" indent="-514350" algn="just">
              <a:buFont typeface="+mj-lt"/>
              <a:buAutoNum type="arabicPeriod"/>
            </a:pPr>
            <a:r>
              <a:rPr lang="en-GB" dirty="0" smtClean="0"/>
              <a:t>The PC contains 300, the address of the first instruction. This instruction (the value 1940 in hexadecimal) is loaded into the instruction register IR, and the PC is incremented.</a:t>
            </a:r>
          </a:p>
          <a:p>
            <a:pPr marL="514350" indent="-514350" algn="just">
              <a:buFont typeface="+mj-lt"/>
              <a:buAutoNum type="arabicPeriod"/>
            </a:pPr>
            <a:r>
              <a:rPr lang="en-GB" dirty="0" smtClean="0"/>
              <a:t>The first 4 bits (first hexadecimal digit) in the IR (opcode=1h) indicate that the AC is to be loaded. The remaining 12 bits (three hexadecimal digits) specify the address (940) from which data are to be loaded in the AC.</a:t>
            </a:r>
          </a:p>
          <a:p>
            <a:pPr marL="514350" indent="-514350" algn="just">
              <a:buFont typeface="+mj-lt"/>
              <a:buAutoNum type="arabicPeriod"/>
            </a:pPr>
            <a:r>
              <a:rPr lang="en-GB" dirty="0" smtClean="0"/>
              <a:t>The next instruction (5941) is fetched from location 301, and the PC is incremented again.</a:t>
            </a:r>
            <a:endParaRPr lang="en-GB" dirty="0"/>
          </a:p>
        </p:txBody>
      </p:sp>
      <p:sp>
        <p:nvSpPr>
          <p:cNvPr id="4" name="Slide Number Placeholder 3"/>
          <p:cNvSpPr>
            <a:spLocks noGrp="1"/>
          </p:cNvSpPr>
          <p:nvPr>
            <p:ph type="sldNum" sz="quarter" idx="12"/>
          </p:nvPr>
        </p:nvSpPr>
        <p:spPr/>
        <p:txBody>
          <a:bodyPr/>
          <a:lstStyle/>
          <a:p>
            <a:fld id="{ADA0EED9-A798-4230-9FC8-59385685213A}" type="slidenum">
              <a:rPr lang="en-GB" smtClean="0"/>
              <a:t>26</a:t>
            </a:fld>
            <a:endParaRPr lang="en-GB"/>
          </a:p>
        </p:txBody>
      </p:sp>
    </p:spTree>
    <p:extLst>
      <p:ext uri="{BB962C8B-B14F-4D97-AF65-F5344CB8AC3E}">
        <p14:creationId xmlns:p14="http://schemas.microsoft.com/office/powerpoint/2010/main" val="2256990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Steps of Instruction Cycle for ADD Instruction (See Figure last slide) </a:t>
            </a:r>
            <a:endParaRPr lang="en-GB" dirty="0"/>
          </a:p>
        </p:txBody>
      </p:sp>
      <p:sp>
        <p:nvSpPr>
          <p:cNvPr id="3" name="Content Placeholder 2"/>
          <p:cNvSpPr>
            <a:spLocks noGrp="1"/>
          </p:cNvSpPr>
          <p:nvPr>
            <p:ph idx="1"/>
          </p:nvPr>
        </p:nvSpPr>
        <p:spPr>
          <a:xfrm>
            <a:off x="838200" y="1825624"/>
            <a:ext cx="10612272" cy="4684357"/>
          </a:xfrm>
        </p:spPr>
        <p:txBody>
          <a:bodyPr>
            <a:normAutofit/>
          </a:bodyPr>
          <a:lstStyle/>
          <a:p>
            <a:pPr marL="514350" indent="-514350" algn="just">
              <a:buFont typeface="+mj-lt"/>
              <a:buAutoNum type="arabicPeriod" startAt="4"/>
            </a:pPr>
            <a:r>
              <a:rPr lang="en-GB" dirty="0" smtClean="0"/>
              <a:t>The old contents of the AC and the contents of location 941 are added (opcode=05h), and the result is stored in the AC. The</a:t>
            </a:r>
            <a:r>
              <a:rPr lang="en-GB" dirty="0" smtClean="0">
                <a:solidFill>
                  <a:srgbClr val="FF0000"/>
                </a:solidFill>
              </a:rPr>
              <a:t> </a:t>
            </a:r>
            <a:r>
              <a:rPr lang="en-GB" dirty="0" smtClean="0"/>
              <a:t>next instruction (2941) is fetched from location 302, and the PC is again incremented.</a:t>
            </a:r>
          </a:p>
          <a:p>
            <a:pPr marL="514350" indent="-514350" algn="just">
              <a:buFont typeface="+mj-lt"/>
              <a:buAutoNum type="arabicPeriod" startAt="4"/>
            </a:pPr>
            <a:r>
              <a:rPr lang="en-GB" dirty="0" smtClean="0"/>
              <a:t>Finally, the contents of the AC are stored (opcode=2) in location 941.</a:t>
            </a:r>
          </a:p>
          <a:p>
            <a:pPr algn="just"/>
            <a:r>
              <a:rPr lang="en-GB" dirty="0" smtClean="0"/>
              <a:t>In this example, three instruction cycles, each consisting of a fetch cycle and an execute cycle, are needed to add the contents of location 940 to the contents of 941.</a:t>
            </a:r>
          </a:p>
        </p:txBody>
      </p:sp>
      <p:sp>
        <p:nvSpPr>
          <p:cNvPr id="4" name="Slide Number Placeholder 3"/>
          <p:cNvSpPr>
            <a:spLocks noGrp="1"/>
          </p:cNvSpPr>
          <p:nvPr>
            <p:ph type="sldNum" sz="quarter" idx="12"/>
          </p:nvPr>
        </p:nvSpPr>
        <p:spPr/>
        <p:txBody>
          <a:bodyPr/>
          <a:lstStyle/>
          <a:p>
            <a:fld id="{ADA0EED9-A798-4230-9FC8-59385685213A}" type="slidenum">
              <a:rPr lang="en-GB" smtClean="0"/>
              <a:t>27</a:t>
            </a:fld>
            <a:endParaRPr lang="en-GB"/>
          </a:p>
        </p:txBody>
      </p:sp>
    </p:spTree>
    <p:extLst>
      <p:ext uri="{BB962C8B-B14F-4D97-AF65-F5344CB8AC3E}">
        <p14:creationId xmlns:p14="http://schemas.microsoft.com/office/powerpoint/2010/main" val="3490216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Summarized in 3 Steps</a:t>
            </a:r>
            <a:endParaRPr lang="en-GB" dirty="0"/>
          </a:p>
        </p:txBody>
      </p:sp>
      <p:sp>
        <p:nvSpPr>
          <p:cNvPr id="3" name="Content Placeholder 2"/>
          <p:cNvSpPr>
            <a:spLocks noGrp="1"/>
          </p:cNvSpPr>
          <p:nvPr>
            <p:ph idx="1"/>
          </p:nvPr>
        </p:nvSpPr>
        <p:spPr/>
        <p:txBody>
          <a:bodyPr/>
          <a:lstStyle/>
          <a:p>
            <a:pPr algn="just"/>
            <a:r>
              <a:rPr lang="en-GB" dirty="0" smtClean="0"/>
              <a:t>Instruction cycle-1: 940 value is loaded into the AC. </a:t>
            </a:r>
          </a:p>
          <a:p>
            <a:pPr algn="just"/>
            <a:r>
              <a:rPr lang="en-GB" dirty="0"/>
              <a:t>Instruction </a:t>
            </a:r>
            <a:r>
              <a:rPr lang="en-GB" dirty="0" smtClean="0"/>
              <a:t>cycle-2: Add AC in memory location 941.</a:t>
            </a:r>
          </a:p>
          <a:p>
            <a:pPr algn="just"/>
            <a:r>
              <a:rPr lang="en-GB" dirty="0"/>
              <a:t>Instruction </a:t>
            </a:r>
            <a:r>
              <a:rPr lang="en-GB" dirty="0" smtClean="0"/>
              <a:t>cycle-3</a:t>
            </a:r>
            <a:r>
              <a:rPr lang="en-GB" dirty="0"/>
              <a:t>: Store AC to location 941</a:t>
            </a:r>
          </a:p>
          <a:p>
            <a:pPr algn="just"/>
            <a:endParaRPr lang="en-GB" dirty="0" smtClean="0"/>
          </a:p>
          <a:p>
            <a:pPr algn="just"/>
            <a:r>
              <a:rPr lang="en-GB" dirty="0" smtClean="0"/>
              <a:t>With a more complex set of instructions, fewer cycles would be needed.</a:t>
            </a:r>
          </a:p>
          <a:p>
            <a:pPr algn="just"/>
            <a:r>
              <a:rPr lang="en-GB" dirty="0" smtClean="0"/>
              <a:t>Also, instead of memory references, an instruction may specify an I/O operation. (opcode=read/write to I/O, address= of I/O device).</a:t>
            </a:r>
          </a:p>
          <a:p>
            <a:pPr algn="just"/>
            <a:endParaRPr lang="en-GB" dirty="0"/>
          </a:p>
        </p:txBody>
      </p:sp>
      <p:sp>
        <p:nvSpPr>
          <p:cNvPr id="4" name="Slide Number Placeholder 3"/>
          <p:cNvSpPr>
            <a:spLocks noGrp="1"/>
          </p:cNvSpPr>
          <p:nvPr>
            <p:ph type="sldNum" sz="quarter" idx="12"/>
          </p:nvPr>
        </p:nvSpPr>
        <p:spPr/>
        <p:txBody>
          <a:bodyPr/>
          <a:lstStyle/>
          <a:p>
            <a:fld id="{ADA0EED9-A798-4230-9FC8-59385685213A}" type="slidenum">
              <a:rPr lang="en-GB" smtClean="0"/>
              <a:t>28</a:t>
            </a:fld>
            <a:endParaRPr lang="en-GB"/>
          </a:p>
        </p:txBody>
      </p:sp>
      <p:sp>
        <p:nvSpPr>
          <p:cNvPr id="5" name="TextBox 4"/>
          <p:cNvSpPr txBox="1"/>
          <p:nvPr/>
        </p:nvSpPr>
        <p:spPr>
          <a:xfrm>
            <a:off x="10026192" y="5213445"/>
            <a:ext cx="1327608" cy="369332"/>
          </a:xfrm>
          <a:prstGeom prst="rect">
            <a:avLst/>
          </a:prstGeom>
          <a:noFill/>
        </p:spPr>
        <p:txBody>
          <a:bodyPr wrap="none" rtlCol="0">
            <a:spAutoFit/>
          </a:bodyPr>
          <a:lstStyle/>
          <a:p>
            <a:r>
              <a:rPr lang="en-GB" dirty="0" smtClean="0">
                <a:solidFill>
                  <a:srgbClr val="FF0000"/>
                </a:solidFill>
              </a:rPr>
              <a:t>See Slide-33</a:t>
            </a:r>
            <a:endParaRPr lang="en-GB" dirty="0">
              <a:solidFill>
                <a:srgbClr val="FF0000"/>
              </a:solidFill>
            </a:endParaRPr>
          </a:p>
        </p:txBody>
      </p:sp>
    </p:spTree>
    <p:extLst>
      <p:ext uri="{BB962C8B-B14F-4D97-AF65-F5344CB8AC3E}">
        <p14:creationId xmlns:p14="http://schemas.microsoft.com/office/powerpoint/2010/main" val="2137215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Fig. 3.6 Instruction Cycle State Diagram</a:t>
            </a:r>
            <a:endParaRPr lang="en-GB" dirty="0"/>
          </a:p>
        </p:txBody>
      </p:sp>
      <p:sp>
        <p:nvSpPr>
          <p:cNvPr id="4" name="Slide Number Placeholder 3"/>
          <p:cNvSpPr>
            <a:spLocks noGrp="1"/>
          </p:cNvSpPr>
          <p:nvPr>
            <p:ph type="sldNum" sz="quarter" idx="12"/>
          </p:nvPr>
        </p:nvSpPr>
        <p:spPr/>
        <p:txBody>
          <a:bodyPr/>
          <a:lstStyle/>
          <a:p>
            <a:fld id="{ADA0EED9-A798-4230-9FC8-59385685213A}" type="slidenum">
              <a:rPr lang="en-GB" smtClean="0"/>
              <a:t>29</a:t>
            </a:fld>
            <a:endParaRPr lang="en-GB"/>
          </a:p>
        </p:txBody>
      </p:sp>
      <p:pic>
        <p:nvPicPr>
          <p:cNvPr id="5"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28000"/>
          <a:stretch>
            <a:fillRect/>
          </a:stretch>
        </p:blipFill>
        <p:spPr bwMode="auto">
          <a:xfrm>
            <a:off x="1512936" y="1690688"/>
            <a:ext cx="9171618" cy="466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0669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a:xfrm>
            <a:off x="838200" y="1825625"/>
            <a:ext cx="10515600" cy="4766244"/>
          </a:xfrm>
        </p:spPr>
        <p:txBody>
          <a:bodyPr/>
          <a:lstStyle/>
          <a:p>
            <a:pPr algn="just"/>
            <a:r>
              <a:rPr lang="en-GB" dirty="0" smtClean="0"/>
              <a:t>At a top level, a computer consists of </a:t>
            </a:r>
          </a:p>
          <a:p>
            <a:pPr marL="514350" indent="-514350" algn="just">
              <a:buAutoNum type="arabicParenR"/>
            </a:pPr>
            <a:r>
              <a:rPr lang="en-GB" dirty="0" smtClean="0"/>
              <a:t>CPU(Central Processing Unit) 	2) memory </a:t>
            </a:r>
          </a:p>
          <a:p>
            <a:pPr marL="514350" indent="-514350" algn="just">
              <a:buAutoNum type="arabicParenR" startAt="3"/>
            </a:pPr>
            <a:r>
              <a:rPr lang="en-GB" dirty="0" smtClean="0"/>
              <a:t>I/O components.			4) buses to interconnect</a:t>
            </a:r>
          </a:p>
          <a:p>
            <a:pPr algn="just"/>
            <a:r>
              <a:rPr lang="en-GB" dirty="0" smtClean="0"/>
              <a:t>These components are interconnected in some fashion to achieve the basic function of the computer, which is to </a:t>
            </a:r>
            <a:r>
              <a:rPr lang="en-GB" b="1" dirty="0" smtClean="0"/>
              <a:t>execute programs.</a:t>
            </a:r>
          </a:p>
          <a:p>
            <a:pPr algn="just"/>
            <a:r>
              <a:rPr lang="en-GB" dirty="0" smtClean="0"/>
              <a:t>At a top-level view, a computer system is characterized by:</a:t>
            </a:r>
          </a:p>
          <a:p>
            <a:pPr marL="514350" indent="-514350" algn="just">
              <a:buFont typeface="+mj-lt"/>
              <a:buAutoNum type="arabicPeriod"/>
            </a:pPr>
            <a:r>
              <a:rPr lang="en-GB" dirty="0" smtClean="0"/>
              <a:t>The external behaviour of each components, the data and control signals that it exchanges with other components.</a:t>
            </a:r>
          </a:p>
          <a:p>
            <a:pPr marL="514350" indent="-514350" algn="just">
              <a:buFont typeface="+mj-lt"/>
              <a:buAutoNum type="arabicPeriod"/>
            </a:pPr>
            <a:r>
              <a:rPr lang="en-GB" dirty="0" smtClean="0"/>
              <a:t>The interconnection structure and the control signals required to manage the use of interconnection structure.</a:t>
            </a:r>
            <a:endParaRPr lang="en-GB" dirty="0"/>
          </a:p>
        </p:txBody>
      </p:sp>
      <p:sp>
        <p:nvSpPr>
          <p:cNvPr id="4" name="Slide Number Placeholder 3"/>
          <p:cNvSpPr>
            <a:spLocks noGrp="1"/>
          </p:cNvSpPr>
          <p:nvPr>
            <p:ph type="sldNum" sz="quarter" idx="12"/>
          </p:nvPr>
        </p:nvSpPr>
        <p:spPr/>
        <p:txBody>
          <a:bodyPr/>
          <a:lstStyle/>
          <a:p>
            <a:fld id="{ADA0EED9-A798-4230-9FC8-59385685213A}" type="slidenum">
              <a:rPr lang="en-GB" smtClean="0"/>
              <a:t>3</a:t>
            </a:fld>
            <a:endParaRPr lang="en-GB"/>
          </a:p>
        </p:txBody>
      </p:sp>
    </p:spTree>
    <p:extLst>
      <p:ext uri="{BB962C8B-B14F-4D97-AF65-F5344CB8AC3E}">
        <p14:creationId xmlns:p14="http://schemas.microsoft.com/office/powerpoint/2010/main" val="17459601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Clock and Instruction Execution Cycle (Read)</a:t>
            </a:r>
            <a:endParaRPr lang="en-GB" dirty="0"/>
          </a:p>
        </p:txBody>
      </p:sp>
      <p:sp>
        <p:nvSpPr>
          <p:cNvPr id="4" name="Slide Number Placeholder 3"/>
          <p:cNvSpPr>
            <a:spLocks noGrp="1"/>
          </p:cNvSpPr>
          <p:nvPr>
            <p:ph type="sldNum" sz="quarter" idx="12"/>
          </p:nvPr>
        </p:nvSpPr>
        <p:spPr/>
        <p:txBody>
          <a:bodyPr/>
          <a:lstStyle/>
          <a:p>
            <a:fld id="{ADA0EED9-A798-4230-9FC8-59385685213A}" type="slidenum">
              <a:rPr lang="en-GB" smtClean="0"/>
              <a:t>30</a:t>
            </a:fld>
            <a:endParaRPr lang="en-GB"/>
          </a:p>
        </p:txBody>
      </p:sp>
      <p:pic>
        <p:nvPicPr>
          <p:cNvPr id="6" name="Content Placeholder 5"/>
          <p:cNvPicPr>
            <a:picLocks noGrp="1" noChangeAspect="1"/>
          </p:cNvPicPr>
          <p:nvPr>
            <p:ph idx="1"/>
          </p:nvPr>
        </p:nvPicPr>
        <p:blipFill>
          <a:blip r:embed="rId2"/>
          <a:stretch>
            <a:fillRect/>
          </a:stretch>
        </p:blipFill>
        <p:spPr>
          <a:xfrm>
            <a:off x="1374145" y="1344483"/>
            <a:ext cx="9443710" cy="5358072"/>
          </a:xfrm>
          <a:prstGeom prst="rect">
            <a:avLst/>
          </a:prstGeom>
        </p:spPr>
      </p:pic>
    </p:spTree>
    <p:extLst>
      <p:ext uri="{BB962C8B-B14F-4D97-AF65-F5344CB8AC3E}">
        <p14:creationId xmlns:p14="http://schemas.microsoft.com/office/powerpoint/2010/main" val="38703940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Instruction Execution Cycle (Read for Info)</a:t>
            </a:r>
            <a:endParaRPr lang="en-GB" dirty="0"/>
          </a:p>
        </p:txBody>
      </p:sp>
      <p:sp>
        <p:nvSpPr>
          <p:cNvPr id="4" name="Slide Number Placeholder 3"/>
          <p:cNvSpPr>
            <a:spLocks noGrp="1"/>
          </p:cNvSpPr>
          <p:nvPr>
            <p:ph type="sldNum" sz="quarter" idx="12"/>
          </p:nvPr>
        </p:nvSpPr>
        <p:spPr/>
        <p:txBody>
          <a:bodyPr/>
          <a:lstStyle/>
          <a:p>
            <a:fld id="{ADA0EED9-A798-4230-9FC8-59385685213A}" type="slidenum">
              <a:rPr lang="en-GB" smtClean="0"/>
              <a:t>31</a:t>
            </a:fld>
            <a:endParaRPr lang="en-GB"/>
          </a:p>
        </p:txBody>
      </p:sp>
      <p:pic>
        <p:nvPicPr>
          <p:cNvPr id="6" name="Content Placeholder 5"/>
          <p:cNvPicPr>
            <a:picLocks noGrp="1" noChangeAspect="1"/>
          </p:cNvPicPr>
          <p:nvPr>
            <p:ph idx="1"/>
          </p:nvPr>
        </p:nvPicPr>
        <p:blipFill>
          <a:blip r:embed="rId2"/>
          <a:stretch>
            <a:fillRect/>
          </a:stretch>
        </p:blipFill>
        <p:spPr>
          <a:xfrm>
            <a:off x="1958304" y="1378239"/>
            <a:ext cx="8275392" cy="5343236"/>
          </a:xfrm>
          <a:prstGeom prst="rect">
            <a:avLst/>
          </a:prstGeom>
        </p:spPr>
      </p:pic>
    </p:spTree>
    <p:extLst>
      <p:ext uri="{BB962C8B-B14F-4D97-AF65-F5344CB8AC3E}">
        <p14:creationId xmlns:p14="http://schemas.microsoft.com/office/powerpoint/2010/main" val="2027172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Preparatory Questions</a:t>
            </a:r>
            <a:endParaRPr lang="en-GB" dirty="0"/>
          </a:p>
        </p:txBody>
      </p:sp>
      <p:sp>
        <p:nvSpPr>
          <p:cNvPr id="3" name="Content Placeholder 2"/>
          <p:cNvSpPr>
            <a:spLocks noGrp="1"/>
          </p:cNvSpPr>
          <p:nvPr>
            <p:ph idx="1"/>
          </p:nvPr>
        </p:nvSpPr>
        <p:spPr/>
        <p:txBody>
          <a:bodyPr/>
          <a:lstStyle/>
          <a:p>
            <a:pPr marL="0" indent="0" algn="just">
              <a:buNone/>
            </a:pPr>
            <a:r>
              <a:rPr lang="en-GB" b="1" dirty="0"/>
              <a:t>Q1. What is an ‘instruction cycle’? Write down the two sub-cycles involved in it. </a:t>
            </a:r>
            <a:endParaRPr lang="en-GB" b="1" dirty="0" smtClean="0"/>
          </a:p>
          <a:p>
            <a:pPr algn="just"/>
            <a:endParaRPr lang="en-GB" b="1" dirty="0"/>
          </a:p>
          <a:p>
            <a:pPr marL="0" indent="0" algn="just">
              <a:buNone/>
            </a:pPr>
            <a:r>
              <a:rPr lang="en-GB" b="1" dirty="0" smtClean="0"/>
              <a:t>Q2. What happens to PC register when a processor executes a ‘branching’ statement?</a:t>
            </a:r>
          </a:p>
          <a:p>
            <a:pPr algn="just"/>
            <a:endParaRPr lang="en-GB" b="1" dirty="0" smtClean="0"/>
          </a:p>
          <a:p>
            <a:pPr marL="0" indent="0" algn="just">
              <a:buNone/>
            </a:pPr>
            <a:r>
              <a:rPr lang="en-GB" b="1" dirty="0" smtClean="0"/>
              <a:t>Q3. </a:t>
            </a:r>
            <a:r>
              <a:rPr lang="en-GB" b="1" dirty="0"/>
              <a:t>What ‘instruction cycle’ steps are involved to add the contents of memory location 940 to 941, and placing the results at location 941. Explain. </a:t>
            </a:r>
            <a:endParaRPr lang="en-GB" dirty="0"/>
          </a:p>
        </p:txBody>
      </p:sp>
      <p:sp>
        <p:nvSpPr>
          <p:cNvPr id="4" name="Slide Number Placeholder 3"/>
          <p:cNvSpPr>
            <a:spLocks noGrp="1"/>
          </p:cNvSpPr>
          <p:nvPr>
            <p:ph type="sldNum" sz="quarter" idx="12"/>
          </p:nvPr>
        </p:nvSpPr>
        <p:spPr/>
        <p:txBody>
          <a:bodyPr/>
          <a:lstStyle/>
          <a:p>
            <a:fld id="{ADA0EED9-A798-4230-9FC8-59385685213A}" type="slidenum">
              <a:rPr lang="en-GB" smtClean="0"/>
              <a:t>32</a:t>
            </a:fld>
            <a:endParaRPr lang="en-GB"/>
          </a:p>
        </p:txBody>
      </p:sp>
    </p:spTree>
    <p:extLst>
      <p:ext uri="{BB962C8B-B14F-4D97-AF65-F5344CB8AC3E}">
        <p14:creationId xmlns:p14="http://schemas.microsoft.com/office/powerpoint/2010/main" val="41516050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A7A8158-03C1-4B27-A80F-1E9AF5CA0E55}" type="slidenum">
              <a:rPr lang="en-GB" smtClean="0"/>
              <a:t>33</a:t>
            </a:fld>
            <a:endParaRPr lang="en-GB"/>
          </a:p>
        </p:txBody>
      </p:sp>
      <p:pic>
        <p:nvPicPr>
          <p:cNvPr id="6" name="Picture 5"/>
          <p:cNvPicPr>
            <a:picLocks noChangeAspect="1"/>
          </p:cNvPicPr>
          <p:nvPr/>
        </p:nvPicPr>
        <p:blipFill>
          <a:blip r:embed="rId2"/>
          <a:stretch>
            <a:fillRect/>
          </a:stretch>
        </p:blipFill>
        <p:spPr>
          <a:xfrm>
            <a:off x="2544427" y="4180805"/>
            <a:ext cx="7311747" cy="1170876"/>
          </a:xfrm>
          <a:prstGeom prst="rect">
            <a:avLst/>
          </a:prstGeom>
        </p:spPr>
      </p:pic>
      <p:pic>
        <p:nvPicPr>
          <p:cNvPr id="7" name="Picture 6"/>
          <p:cNvPicPr>
            <a:picLocks noChangeAspect="1"/>
          </p:cNvPicPr>
          <p:nvPr/>
        </p:nvPicPr>
        <p:blipFill>
          <a:blip r:embed="rId3"/>
          <a:stretch>
            <a:fillRect/>
          </a:stretch>
        </p:blipFill>
        <p:spPr>
          <a:xfrm>
            <a:off x="3503411" y="5351681"/>
            <a:ext cx="5393781" cy="1506319"/>
          </a:xfrm>
          <a:prstGeom prst="rect">
            <a:avLst/>
          </a:prstGeom>
        </p:spPr>
      </p:pic>
      <p:sp>
        <p:nvSpPr>
          <p:cNvPr id="8" name="TextBox 7"/>
          <p:cNvSpPr txBox="1"/>
          <p:nvPr/>
        </p:nvSpPr>
        <p:spPr>
          <a:xfrm>
            <a:off x="1521390" y="4159092"/>
            <a:ext cx="1023037" cy="369332"/>
          </a:xfrm>
          <a:prstGeom prst="rect">
            <a:avLst/>
          </a:prstGeom>
          <a:noFill/>
        </p:spPr>
        <p:txBody>
          <a:bodyPr wrap="none" rtlCol="0">
            <a:spAutoFit/>
          </a:bodyPr>
          <a:lstStyle/>
          <a:p>
            <a:r>
              <a:rPr lang="en-GB" dirty="0" smtClean="0">
                <a:solidFill>
                  <a:srgbClr val="FF0000"/>
                </a:solidFill>
              </a:rPr>
              <a:t>Solution:</a:t>
            </a:r>
            <a:endParaRPr lang="en-GB" dirty="0">
              <a:solidFill>
                <a:srgbClr val="FF0000"/>
              </a:solidFill>
            </a:endParaRPr>
          </a:p>
        </p:txBody>
      </p:sp>
      <p:pic>
        <p:nvPicPr>
          <p:cNvPr id="10" name="Content Placeholder 9"/>
          <p:cNvPicPr>
            <a:picLocks noGrp="1" noChangeAspect="1"/>
          </p:cNvPicPr>
          <p:nvPr>
            <p:ph idx="1"/>
          </p:nvPr>
        </p:nvPicPr>
        <p:blipFill>
          <a:blip r:embed="rId4"/>
          <a:stretch>
            <a:fillRect/>
          </a:stretch>
        </p:blipFill>
        <p:spPr>
          <a:xfrm>
            <a:off x="952025" y="151730"/>
            <a:ext cx="10496550" cy="4029075"/>
          </a:xfrm>
          <a:prstGeom prst="rect">
            <a:avLst/>
          </a:prstGeom>
        </p:spPr>
      </p:pic>
      <p:sp>
        <p:nvSpPr>
          <p:cNvPr id="2" name="TextBox 1"/>
          <p:cNvSpPr txBox="1"/>
          <p:nvPr/>
        </p:nvSpPr>
        <p:spPr>
          <a:xfrm>
            <a:off x="9856174" y="2305154"/>
            <a:ext cx="1735090" cy="369332"/>
          </a:xfrm>
          <a:prstGeom prst="rect">
            <a:avLst/>
          </a:prstGeom>
          <a:noFill/>
        </p:spPr>
        <p:txBody>
          <a:bodyPr wrap="none" rtlCol="0">
            <a:spAutoFit/>
          </a:bodyPr>
          <a:lstStyle/>
          <a:p>
            <a:r>
              <a:rPr lang="en-GB" dirty="0" smtClean="0">
                <a:solidFill>
                  <a:srgbClr val="FF0000"/>
                </a:solidFill>
              </a:rPr>
              <a:t>Refer to Slide-25</a:t>
            </a:r>
            <a:endParaRPr lang="en-GB" dirty="0">
              <a:solidFill>
                <a:srgbClr val="FF0000"/>
              </a:solidFill>
            </a:endParaRPr>
          </a:p>
        </p:txBody>
      </p:sp>
      <p:sp>
        <p:nvSpPr>
          <p:cNvPr id="3" name="TextBox 2"/>
          <p:cNvSpPr txBox="1"/>
          <p:nvPr/>
        </p:nvSpPr>
        <p:spPr>
          <a:xfrm>
            <a:off x="4626592" y="1196771"/>
            <a:ext cx="708848" cy="646331"/>
          </a:xfrm>
          <a:prstGeom prst="rect">
            <a:avLst/>
          </a:prstGeom>
          <a:noFill/>
        </p:spPr>
        <p:txBody>
          <a:bodyPr wrap="none" rtlCol="0">
            <a:spAutoFit/>
          </a:bodyPr>
          <a:lstStyle/>
          <a:p>
            <a:r>
              <a:rPr lang="en-GB" dirty="0" smtClean="0"/>
              <a:t>03h =</a:t>
            </a:r>
          </a:p>
          <a:p>
            <a:r>
              <a:rPr lang="en-GB" dirty="0" smtClean="0"/>
              <a:t>07h =</a:t>
            </a:r>
            <a:endParaRPr lang="en-GB" dirty="0"/>
          </a:p>
        </p:txBody>
      </p:sp>
    </p:spTree>
    <p:extLst>
      <p:ext uri="{BB962C8B-B14F-4D97-AF65-F5344CB8AC3E}">
        <p14:creationId xmlns:p14="http://schemas.microsoft.com/office/powerpoint/2010/main" val="9839079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815334" y="121196"/>
            <a:ext cx="10538466" cy="3222506"/>
          </a:xfrm>
          <a:prstGeom prst="rect">
            <a:avLst/>
          </a:prstGeom>
        </p:spPr>
      </p:pic>
      <p:sp>
        <p:nvSpPr>
          <p:cNvPr id="4" name="Slide Number Placeholder 3"/>
          <p:cNvSpPr>
            <a:spLocks noGrp="1"/>
          </p:cNvSpPr>
          <p:nvPr>
            <p:ph type="sldNum" sz="quarter" idx="12"/>
          </p:nvPr>
        </p:nvSpPr>
        <p:spPr/>
        <p:txBody>
          <a:bodyPr/>
          <a:lstStyle/>
          <a:p>
            <a:fld id="{ADA0EED9-A798-4230-9FC8-59385685213A}" type="slidenum">
              <a:rPr lang="en-GB" smtClean="0"/>
              <a:t>34</a:t>
            </a:fld>
            <a:endParaRPr lang="en-GB"/>
          </a:p>
        </p:txBody>
      </p:sp>
      <p:pic>
        <p:nvPicPr>
          <p:cNvPr id="7" name="Picture 6"/>
          <p:cNvPicPr>
            <a:picLocks noChangeAspect="1"/>
          </p:cNvPicPr>
          <p:nvPr/>
        </p:nvPicPr>
        <p:blipFill>
          <a:blip r:embed="rId3"/>
          <a:stretch>
            <a:fillRect/>
          </a:stretch>
        </p:blipFill>
        <p:spPr>
          <a:xfrm>
            <a:off x="2874526" y="3343702"/>
            <a:ext cx="6420082" cy="3377773"/>
          </a:xfrm>
          <a:prstGeom prst="rect">
            <a:avLst/>
          </a:prstGeom>
        </p:spPr>
      </p:pic>
    </p:spTree>
    <p:extLst>
      <p:ext uri="{BB962C8B-B14F-4D97-AF65-F5344CB8AC3E}">
        <p14:creationId xmlns:p14="http://schemas.microsoft.com/office/powerpoint/2010/main" val="722404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3.1 Computer Components</a:t>
            </a:r>
            <a:endParaRPr lang="en-GB" dirty="0"/>
          </a:p>
        </p:txBody>
      </p:sp>
      <p:sp>
        <p:nvSpPr>
          <p:cNvPr id="3" name="Content Placeholder 2"/>
          <p:cNvSpPr>
            <a:spLocks noGrp="1"/>
          </p:cNvSpPr>
          <p:nvPr>
            <p:ph idx="1"/>
          </p:nvPr>
        </p:nvSpPr>
        <p:spPr/>
        <p:txBody>
          <a:bodyPr/>
          <a:lstStyle/>
          <a:p>
            <a:pPr algn="just"/>
            <a:r>
              <a:rPr lang="en-GB" dirty="0" smtClean="0"/>
              <a:t>All computer designs are based on the Von-Neumann architecture  and is based on three key components:</a:t>
            </a:r>
          </a:p>
          <a:p>
            <a:pPr marL="514350" indent="-514350" algn="just">
              <a:buFont typeface="+mj-lt"/>
              <a:buAutoNum type="arabicPeriod"/>
            </a:pPr>
            <a:r>
              <a:rPr lang="en-GB" dirty="0" smtClean="0"/>
              <a:t>Data and instructions are stored in a single read-write memory.</a:t>
            </a:r>
          </a:p>
          <a:p>
            <a:pPr marL="514350" indent="-514350" algn="just">
              <a:buFont typeface="+mj-lt"/>
              <a:buAutoNum type="arabicPeriod"/>
            </a:pPr>
            <a:r>
              <a:rPr lang="en-GB" dirty="0" smtClean="0"/>
              <a:t>The contents of this memory are addressable by location, without regard to the type of data contained there.</a:t>
            </a:r>
          </a:p>
          <a:p>
            <a:pPr marL="514350" indent="-514350" algn="just">
              <a:buFont typeface="+mj-lt"/>
              <a:buAutoNum type="arabicPeriod"/>
            </a:pPr>
            <a:r>
              <a:rPr lang="en-GB" dirty="0" smtClean="0"/>
              <a:t>Execution occurs in a sequential fashion (unless explicitly modified) from one instruction to the next.</a:t>
            </a:r>
          </a:p>
          <a:p>
            <a:pPr algn="just"/>
            <a:r>
              <a:rPr lang="en-GB" dirty="0" smtClean="0"/>
              <a:t>The basic logic components (</a:t>
            </a:r>
            <a:r>
              <a:rPr lang="en-GB" u="sng" dirty="0" smtClean="0"/>
              <a:t>transistors</a:t>
            </a:r>
            <a:r>
              <a:rPr lang="en-GB" dirty="0" smtClean="0"/>
              <a:t>) can be combined in various ways to </a:t>
            </a:r>
            <a:r>
              <a:rPr lang="en-GB" u="sng" dirty="0" smtClean="0"/>
              <a:t>store binary data</a:t>
            </a:r>
            <a:r>
              <a:rPr lang="en-GB" dirty="0" smtClean="0"/>
              <a:t> and </a:t>
            </a:r>
            <a:r>
              <a:rPr lang="en-GB" u="sng" dirty="0" smtClean="0"/>
              <a:t>perform ALU operations</a:t>
            </a:r>
            <a:r>
              <a:rPr lang="en-GB" dirty="0" smtClean="0"/>
              <a:t> on the data.</a:t>
            </a:r>
            <a:endParaRPr lang="en-GB" dirty="0"/>
          </a:p>
        </p:txBody>
      </p:sp>
      <p:sp>
        <p:nvSpPr>
          <p:cNvPr id="4" name="Slide Number Placeholder 3"/>
          <p:cNvSpPr>
            <a:spLocks noGrp="1"/>
          </p:cNvSpPr>
          <p:nvPr>
            <p:ph type="sldNum" sz="quarter" idx="12"/>
          </p:nvPr>
        </p:nvSpPr>
        <p:spPr/>
        <p:txBody>
          <a:bodyPr/>
          <a:lstStyle/>
          <a:p>
            <a:fld id="{ADA0EED9-A798-4230-9FC8-59385685213A}" type="slidenum">
              <a:rPr lang="en-GB" smtClean="0"/>
              <a:t>4</a:t>
            </a:fld>
            <a:endParaRPr lang="en-GB"/>
          </a:p>
        </p:txBody>
      </p:sp>
    </p:spTree>
    <p:extLst>
      <p:ext uri="{BB962C8B-B14F-4D97-AF65-F5344CB8AC3E}">
        <p14:creationId xmlns:p14="http://schemas.microsoft.com/office/powerpoint/2010/main" val="17237090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 ‘Program’?</a:t>
            </a:r>
            <a:endParaRPr lang="en-GB" dirty="0"/>
          </a:p>
        </p:txBody>
      </p:sp>
      <p:sp>
        <p:nvSpPr>
          <p:cNvPr id="3" name="Content Placeholder 2"/>
          <p:cNvSpPr>
            <a:spLocks noGrp="1"/>
          </p:cNvSpPr>
          <p:nvPr>
            <p:ph idx="1"/>
          </p:nvPr>
        </p:nvSpPr>
        <p:spPr/>
        <p:txBody>
          <a:bodyPr>
            <a:normAutofit/>
          </a:bodyPr>
          <a:lstStyle/>
          <a:p>
            <a:pPr algn="just"/>
            <a:r>
              <a:rPr lang="en-GB" altLang="en-US" dirty="0" smtClean="0"/>
              <a:t>A sequence of steps/instructions (written in logical order to perform a specific task).</a:t>
            </a:r>
          </a:p>
          <a:p>
            <a:r>
              <a:rPr lang="en-GB" altLang="en-US" dirty="0" smtClean="0"/>
              <a:t>For each step, an arithmetic/logical operations are performed on data</a:t>
            </a:r>
            <a:r>
              <a:rPr lang="en-GB" altLang="en-US" sz="1200" dirty="0"/>
              <a:t>.</a:t>
            </a:r>
            <a:endParaRPr lang="en-GB" altLang="en-US" dirty="0" smtClean="0"/>
          </a:p>
          <a:p>
            <a:r>
              <a:rPr lang="en-GB" altLang="en-US" dirty="0" smtClean="0"/>
              <a:t>For each operation, a different set of control signals is needed.</a:t>
            </a:r>
          </a:p>
          <a:p>
            <a:pPr algn="just"/>
            <a:r>
              <a:rPr lang="en-GB" altLang="en-US" dirty="0" smtClean="0"/>
              <a:t>Its executed in the CPU, which interprets each line of code, and generates appropriate control signals to get the task done.</a:t>
            </a:r>
          </a:p>
          <a:p>
            <a:pPr algn="just"/>
            <a:r>
              <a:rPr lang="en-GB" altLang="en-US" dirty="0" smtClean="0"/>
              <a:t>There are two approaches to writing a program:</a:t>
            </a:r>
          </a:p>
          <a:p>
            <a:pPr marL="514350" indent="-514350" algn="just">
              <a:buFont typeface="+mj-lt"/>
              <a:buAutoNum type="arabicPeriod"/>
            </a:pPr>
            <a:r>
              <a:rPr lang="en-GB" altLang="en-US" dirty="0" smtClean="0"/>
              <a:t>Hardwired</a:t>
            </a:r>
          </a:p>
          <a:p>
            <a:pPr marL="514350" indent="-514350" algn="just">
              <a:buFont typeface="+mj-lt"/>
              <a:buAutoNum type="arabicPeriod"/>
            </a:pPr>
            <a:r>
              <a:rPr lang="en-GB" altLang="en-US" dirty="0" smtClean="0"/>
              <a:t>Software</a:t>
            </a:r>
          </a:p>
          <a:p>
            <a:endParaRPr lang="en-GB" dirty="0"/>
          </a:p>
        </p:txBody>
      </p:sp>
      <p:sp>
        <p:nvSpPr>
          <p:cNvPr id="4" name="Slide Number Placeholder 3"/>
          <p:cNvSpPr>
            <a:spLocks noGrp="1"/>
          </p:cNvSpPr>
          <p:nvPr>
            <p:ph type="sldNum" sz="quarter" idx="12"/>
          </p:nvPr>
        </p:nvSpPr>
        <p:spPr/>
        <p:txBody>
          <a:bodyPr/>
          <a:lstStyle/>
          <a:p>
            <a:fld id="{ADA0EED9-A798-4230-9FC8-59385685213A}" type="slidenum">
              <a:rPr lang="en-GB" smtClean="0"/>
              <a:t>5</a:t>
            </a:fld>
            <a:endParaRPr lang="en-GB"/>
          </a:p>
        </p:txBody>
      </p:sp>
    </p:spTree>
    <p:extLst>
      <p:ext uri="{BB962C8B-B14F-4D97-AF65-F5344CB8AC3E}">
        <p14:creationId xmlns:p14="http://schemas.microsoft.com/office/powerpoint/2010/main" val="2271616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Hardwired Program</a:t>
            </a:r>
            <a:endParaRPr lang="en-GB" dirty="0"/>
          </a:p>
        </p:txBody>
      </p:sp>
      <p:sp>
        <p:nvSpPr>
          <p:cNvPr id="3" name="Content Placeholder 2"/>
          <p:cNvSpPr>
            <a:spLocks noGrp="1"/>
          </p:cNvSpPr>
          <p:nvPr>
            <p:ph idx="1"/>
          </p:nvPr>
        </p:nvSpPr>
        <p:spPr/>
        <p:txBody>
          <a:bodyPr/>
          <a:lstStyle/>
          <a:p>
            <a:pPr algn="just"/>
            <a:r>
              <a:rPr lang="en-GB" dirty="0" smtClean="0"/>
              <a:t>The process of </a:t>
            </a:r>
            <a:r>
              <a:rPr lang="en-GB" u="sng" dirty="0" smtClean="0"/>
              <a:t>connecting the various components in the desired configuration</a:t>
            </a:r>
            <a:r>
              <a:rPr lang="en-GB" dirty="0" smtClean="0"/>
              <a:t> as a form of programming e.g. in </a:t>
            </a:r>
            <a:r>
              <a:rPr lang="en-GB" u="sng" dirty="0" smtClean="0"/>
              <a:t>microcontrollers</a:t>
            </a:r>
            <a:r>
              <a:rPr lang="en-GB" dirty="0" smtClean="0"/>
              <a:t>.</a:t>
            </a:r>
          </a:p>
          <a:p>
            <a:pPr algn="just"/>
            <a:r>
              <a:rPr lang="en-GB" dirty="0" smtClean="0"/>
              <a:t>The resulting ‘program’ is in the form of hardware and is termed as a </a:t>
            </a:r>
            <a:r>
              <a:rPr lang="en-GB" b="1" dirty="0" smtClean="0"/>
              <a:t>hardwired program. </a:t>
            </a:r>
            <a:r>
              <a:rPr lang="en-GB" dirty="0" smtClean="0"/>
              <a:t>(e.g. program is burnt/loaded into the IC).</a:t>
            </a:r>
          </a:p>
          <a:p>
            <a:pPr algn="just"/>
            <a:r>
              <a:rPr lang="en-GB" altLang="en-US" dirty="0" smtClean="0"/>
              <a:t>Hardwired systems are fast but inflexible (main disadvantage).</a:t>
            </a:r>
          </a:p>
          <a:p>
            <a:pPr algn="just"/>
            <a:endParaRPr lang="en-GB" dirty="0"/>
          </a:p>
        </p:txBody>
      </p:sp>
      <p:sp>
        <p:nvSpPr>
          <p:cNvPr id="4" name="Slide Number Placeholder 3"/>
          <p:cNvSpPr>
            <a:spLocks noGrp="1"/>
          </p:cNvSpPr>
          <p:nvPr>
            <p:ph type="sldNum" sz="quarter" idx="12"/>
          </p:nvPr>
        </p:nvSpPr>
        <p:spPr/>
        <p:txBody>
          <a:bodyPr/>
          <a:lstStyle/>
          <a:p>
            <a:fld id="{ADA0EED9-A798-4230-9FC8-59385685213A}" type="slidenum">
              <a:rPr lang="en-GB" smtClean="0"/>
              <a:t>6</a:t>
            </a:fld>
            <a:endParaRPr lang="en-GB"/>
          </a:p>
        </p:txBody>
      </p:sp>
      <p:pic>
        <p:nvPicPr>
          <p:cNvPr id="5" name="Picture 4"/>
          <p:cNvPicPr>
            <a:picLocks noChangeAspect="1"/>
          </p:cNvPicPr>
          <p:nvPr/>
        </p:nvPicPr>
        <p:blipFill>
          <a:blip r:embed="rId2"/>
          <a:stretch>
            <a:fillRect/>
          </a:stretch>
        </p:blipFill>
        <p:spPr>
          <a:xfrm>
            <a:off x="3010460" y="4173300"/>
            <a:ext cx="6171080" cy="2183050"/>
          </a:xfrm>
          <a:prstGeom prst="rect">
            <a:avLst/>
          </a:prstGeom>
        </p:spPr>
      </p:pic>
    </p:spTree>
    <p:extLst>
      <p:ext uri="{BB962C8B-B14F-4D97-AF65-F5344CB8AC3E}">
        <p14:creationId xmlns:p14="http://schemas.microsoft.com/office/powerpoint/2010/main" val="25107170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 Software Program (figure)  </a:t>
            </a:r>
            <a:endParaRPr lang="en-GB" dirty="0"/>
          </a:p>
        </p:txBody>
      </p:sp>
      <p:sp>
        <p:nvSpPr>
          <p:cNvPr id="3" name="Content Placeholder 2"/>
          <p:cNvSpPr>
            <a:spLocks noGrp="1"/>
          </p:cNvSpPr>
          <p:nvPr>
            <p:ph idx="1"/>
          </p:nvPr>
        </p:nvSpPr>
        <p:spPr>
          <a:xfrm>
            <a:off x="838200" y="1825624"/>
            <a:ext cx="10515600" cy="4530725"/>
          </a:xfrm>
        </p:spPr>
        <p:txBody>
          <a:bodyPr>
            <a:normAutofit/>
          </a:bodyPr>
          <a:lstStyle/>
          <a:p>
            <a:pPr algn="just"/>
            <a:r>
              <a:rPr lang="en-GB" dirty="0" smtClean="0"/>
              <a:t>With general-purpose hardware, the system accepts data and control signals and produces results. (can perform multipurpose tasks)</a:t>
            </a:r>
          </a:p>
          <a:p>
            <a:pPr algn="just"/>
            <a:r>
              <a:rPr lang="en-GB" dirty="0" smtClean="0"/>
              <a:t>Thus, </a:t>
            </a:r>
            <a:r>
              <a:rPr lang="en-GB" u="sng" dirty="0" smtClean="0"/>
              <a:t>instead of rewiring</a:t>
            </a:r>
            <a:r>
              <a:rPr lang="en-GB" dirty="0" smtClean="0"/>
              <a:t> the hardware for each new program, the programmer merely needs to </a:t>
            </a:r>
            <a:r>
              <a:rPr lang="en-GB" u="sng" dirty="0" smtClean="0"/>
              <a:t>supply a new set of control signals</a:t>
            </a:r>
            <a:r>
              <a:rPr lang="en-GB" dirty="0" smtClean="0"/>
              <a:t>.</a:t>
            </a:r>
          </a:p>
          <a:p>
            <a:pPr algn="just"/>
            <a:r>
              <a:rPr lang="en-GB" dirty="0" smtClean="0"/>
              <a:t>To supply these control signals, the general-purpose hardware needs a segment that can accept a code and generate control signals.</a:t>
            </a:r>
          </a:p>
          <a:p>
            <a:pPr algn="just"/>
            <a:r>
              <a:rPr lang="en-GB" dirty="0" smtClean="0"/>
              <a:t>Programming is now much easier, all we need to do is provide a new sequence of codes/instructions. Hardware interprets them and generates a unique set of control signals.</a:t>
            </a:r>
          </a:p>
          <a:p>
            <a:pPr algn="just"/>
            <a:r>
              <a:rPr lang="en-GB" dirty="0" smtClean="0"/>
              <a:t>This </a:t>
            </a:r>
            <a:r>
              <a:rPr lang="en-GB" u="sng" dirty="0" smtClean="0"/>
              <a:t>programming using a sequence of codes/instruction</a:t>
            </a:r>
            <a:r>
              <a:rPr lang="en-GB" dirty="0" smtClean="0"/>
              <a:t> is </a:t>
            </a:r>
            <a:r>
              <a:rPr lang="en-GB" b="1" dirty="0" smtClean="0"/>
              <a:t>Software.</a:t>
            </a:r>
            <a:endParaRPr lang="en-GB" dirty="0"/>
          </a:p>
        </p:txBody>
      </p:sp>
      <p:sp>
        <p:nvSpPr>
          <p:cNvPr id="4" name="Slide Number Placeholder 3"/>
          <p:cNvSpPr>
            <a:spLocks noGrp="1"/>
          </p:cNvSpPr>
          <p:nvPr>
            <p:ph type="sldNum" sz="quarter" idx="12"/>
          </p:nvPr>
        </p:nvSpPr>
        <p:spPr/>
        <p:txBody>
          <a:bodyPr/>
          <a:lstStyle/>
          <a:p>
            <a:fld id="{ADA0EED9-A798-4230-9FC8-59385685213A}" type="slidenum">
              <a:rPr lang="en-GB" smtClean="0"/>
              <a:t>7</a:t>
            </a:fld>
            <a:endParaRPr lang="en-GB"/>
          </a:p>
        </p:txBody>
      </p:sp>
    </p:spTree>
    <p:extLst>
      <p:ext uri="{BB962C8B-B14F-4D97-AF65-F5344CB8AC3E}">
        <p14:creationId xmlns:p14="http://schemas.microsoft.com/office/powerpoint/2010/main" val="29051533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Fig. 3.1 Programming in Software</a:t>
            </a:r>
            <a:endParaRPr lang="en-GB" dirty="0"/>
          </a:p>
        </p:txBody>
      </p:sp>
      <p:pic>
        <p:nvPicPr>
          <p:cNvPr id="5" name="Content Placeholder 4"/>
          <p:cNvPicPr>
            <a:picLocks noGrp="1" noChangeAspect="1"/>
          </p:cNvPicPr>
          <p:nvPr>
            <p:ph idx="1"/>
          </p:nvPr>
        </p:nvPicPr>
        <p:blipFill>
          <a:blip r:embed="rId2"/>
          <a:stretch>
            <a:fillRect/>
          </a:stretch>
        </p:blipFill>
        <p:spPr>
          <a:xfrm>
            <a:off x="2365089" y="1690688"/>
            <a:ext cx="7450921" cy="4665662"/>
          </a:xfrm>
          <a:prstGeom prst="rect">
            <a:avLst/>
          </a:prstGeom>
        </p:spPr>
      </p:pic>
      <p:sp>
        <p:nvSpPr>
          <p:cNvPr id="4" name="Slide Number Placeholder 3"/>
          <p:cNvSpPr>
            <a:spLocks noGrp="1"/>
          </p:cNvSpPr>
          <p:nvPr>
            <p:ph type="sldNum" sz="quarter" idx="12"/>
          </p:nvPr>
        </p:nvSpPr>
        <p:spPr/>
        <p:txBody>
          <a:bodyPr/>
          <a:lstStyle/>
          <a:p>
            <a:fld id="{ADA0EED9-A798-4230-9FC8-59385685213A}" type="slidenum">
              <a:rPr lang="en-GB" smtClean="0"/>
              <a:t>8</a:t>
            </a:fld>
            <a:endParaRPr lang="en-GB"/>
          </a:p>
        </p:txBody>
      </p:sp>
    </p:spTree>
    <p:extLst>
      <p:ext uri="{BB962C8B-B14F-4D97-AF65-F5344CB8AC3E}">
        <p14:creationId xmlns:p14="http://schemas.microsoft.com/office/powerpoint/2010/main" val="25518175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of the CPU</a:t>
            </a:r>
            <a:endParaRPr lang="en-GB" dirty="0"/>
          </a:p>
        </p:txBody>
      </p:sp>
      <p:sp>
        <p:nvSpPr>
          <p:cNvPr id="3" name="Content Placeholder 2"/>
          <p:cNvSpPr>
            <a:spLocks noGrp="1"/>
          </p:cNvSpPr>
          <p:nvPr>
            <p:ph idx="1"/>
          </p:nvPr>
        </p:nvSpPr>
        <p:spPr/>
        <p:txBody>
          <a:bodyPr/>
          <a:lstStyle/>
          <a:p>
            <a:r>
              <a:rPr lang="en-GB" dirty="0" smtClean="0"/>
              <a:t>Two major components of the system: </a:t>
            </a:r>
          </a:p>
          <a:p>
            <a:pPr marL="514350" indent="-514350">
              <a:buFont typeface="+mj-lt"/>
              <a:buAutoNum type="arabicPeriod"/>
            </a:pPr>
            <a:r>
              <a:rPr lang="en-GB" dirty="0" smtClean="0"/>
              <a:t>An instruction interpreter (Control Unit).</a:t>
            </a:r>
            <a:endParaRPr lang="en-GB" dirty="0"/>
          </a:p>
          <a:p>
            <a:pPr marL="514350" indent="-514350">
              <a:buFont typeface="+mj-lt"/>
              <a:buAutoNum type="arabicPeriod"/>
            </a:pPr>
            <a:r>
              <a:rPr lang="en-GB" dirty="0" smtClean="0"/>
              <a:t>A module of general-purpose arithmetic and logic functions (ALU)</a:t>
            </a:r>
          </a:p>
          <a:p>
            <a:r>
              <a:rPr lang="en-GB" dirty="0" smtClean="0"/>
              <a:t>These two constitute the </a:t>
            </a:r>
            <a:r>
              <a:rPr lang="en-GB" b="1" dirty="0" smtClean="0"/>
              <a:t>CPU </a:t>
            </a:r>
            <a:r>
              <a:rPr lang="en-GB" dirty="0" smtClean="0"/>
              <a:t>(Central processing unit).</a:t>
            </a:r>
          </a:p>
          <a:p>
            <a:r>
              <a:rPr lang="en-GB" altLang="en-US" b="1" u="sng" dirty="0" smtClean="0"/>
              <a:t>Function of Control Unit</a:t>
            </a:r>
          </a:p>
          <a:p>
            <a:r>
              <a:rPr lang="en-GB" altLang="en-US" dirty="0" smtClean="0"/>
              <a:t>For each operation a unique code is provided.</a:t>
            </a:r>
          </a:p>
          <a:p>
            <a:pPr lvl="1"/>
            <a:r>
              <a:rPr lang="en-GB" altLang="en-US" dirty="0" smtClean="0"/>
              <a:t>e.g. ADD, MOVE</a:t>
            </a:r>
          </a:p>
          <a:p>
            <a:r>
              <a:rPr lang="en-GB" altLang="en-US" dirty="0" smtClean="0"/>
              <a:t>A hardware segment accepts the code and issues the control signals.</a:t>
            </a:r>
          </a:p>
          <a:p>
            <a:endParaRPr lang="en-GB" dirty="0"/>
          </a:p>
        </p:txBody>
      </p:sp>
      <p:sp>
        <p:nvSpPr>
          <p:cNvPr id="4" name="Slide Number Placeholder 3"/>
          <p:cNvSpPr>
            <a:spLocks noGrp="1"/>
          </p:cNvSpPr>
          <p:nvPr>
            <p:ph type="sldNum" sz="quarter" idx="12"/>
          </p:nvPr>
        </p:nvSpPr>
        <p:spPr/>
        <p:txBody>
          <a:bodyPr/>
          <a:lstStyle/>
          <a:p>
            <a:fld id="{ADA0EED9-A798-4230-9FC8-59385685213A}" type="slidenum">
              <a:rPr lang="en-GB" smtClean="0"/>
              <a:t>9</a:t>
            </a:fld>
            <a:endParaRPr lang="en-GB"/>
          </a:p>
        </p:txBody>
      </p:sp>
    </p:spTree>
    <p:extLst>
      <p:ext uri="{BB962C8B-B14F-4D97-AF65-F5344CB8AC3E}">
        <p14:creationId xmlns:p14="http://schemas.microsoft.com/office/powerpoint/2010/main" val="16038889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825</TotalTime>
  <Words>2107</Words>
  <Application>Microsoft Office PowerPoint</Application>
  <PresentationFormat>Widescreen</PresentationFormat>
  <Paragraphs>240</Paragraphs>
  <Slides>34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Chapter No. 03 – A Top-Level View of Computer Function and Interconnection</vt:lpstr>
      <vt:lpstr>Topics to Cover</vt:lpstr>
      <vt:lpstr>Introduction</vt:lpstr>
      <vt:lpstr>3.1 Computer Components</vt:lpstr>
      <vt:lpstr>What is a ‘Program’?</vt:lpstr>
      <vt:lpstr>1. Hardwired Program</vt:lpstr>
      <vt:lpstr>2. Software Program (figure)  </vt:lpstr>
      <vt:lpstr>Fig. 3.1 Programming in Software</vt:lpstr>
      <vt:lpstr>Components of the CPU</vt:lpstr>
      <vt:lpstr>I/O Components</vt:lpstr>
      <vt:lpstr>Main Memory (RAM)</vt:lpstr>
      <vt:lpstr>CPU Communications with Memory</vt:lpstr>
      <vt:lpstr>CPU Communications with I/O</vt:lpstr>
      <vt:lpstr>Memory Module</vt:lpstr>
      <vt:lpstr>Fig. 3.2 Computer Components Top-Level View</vt:lpstr>
      <vt:lpstr>3.2 Computer Function</vt:lpstr>
      <vt:lpstr>Instruction Cycle</vt:lpstr>
      <vt:lpstr>1. Fetch Cycle</vt:lpstr>
      <vt:lpstr>Fetch Example</vt:lpstr>
      <vt:lpstr>2. Execute Cycle</vt:lpstr>
      <vt:lpstr>General Categories of Functions Specified by Computer Instructions</vt:lpstr>
      <vt:lpstr>Execute Example</vt:lpstr>
      <vt:lpstr>Example of a Hypothetical Machine</vt:lpstr>
      <vt:lpstr>Fig. 3.4 Characteristics of a Hypothetical Machine</vt:lpstr>
      <vt:lpstr>Example of Program Execution (Note: Hexadecimal Notation is used)</vt:lpstr>
      <vt:lpstr>Steps of Instruction Cycle for ADD Instruction (See Figure last slide) </vt:lpstr>
      <vt:lpstr>Steps of Instruction Cycle for ADD Instruction (See Figure last slide) </vt:lpstr>
      <vt:lpstr>Example Summarized in 3 Steps</vt:lpstr>
      <vt:lpstr>Fig. 3.6 Instruction Cycle State Diagram</vt:lpstr>
      <vt:lpstr>Clock and Instruction Execution Cycle (Read)</vt:lpstr>
      <vt:lpstr>Instruction Execution Cycle (Read for Info)</vt:lpstr>
      <vt:lpstr>Preparatory Questions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No. 03 – A Top-Level View of Computer Function and Interconnection</dc:title>
  <dc:creator>Asim Zaman</dc:creator>
  <cp:lastModifiedBy>Asim Zaman</cp:lastModifiedBy>
  <cp:revision>129</cp:revision>
  <cp:lastPrinted>2017-10-08T16:17:59Z</cp:lastPrinted>
  <dcterms:created xsi:type="dcterms:W3CDTF">2017-10-07T03:47:06Z</dcterms:created>
  <dcterms:modified xsi:type="dcterms:W3CDTF">2018-04-03T05:25:55Z</dcterms:modified>
</cp:coreProperties>
</file>