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52" d="100"/>
          <a:sy n="52"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CCBF-11A3-40D5-8CFF-6C3F152C1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A6A6935-88A1-4EF9-B50D-49A4E3E802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4756840-2D96-4C06-AF73-578BAB1540C9}"/>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5" name="Footer Placeholder 4">
            <a:extLst>
              <a:ext uri="{FF2B5EF4-FFF2-40B4-BE49-F238E27FC236}">
                <a16:creationId xmlns:a16="http://schemas.microsoft.com/office/drawing/2014/main" id="{7FA75426-2776-4A67-A6D0-C18FB98E1C6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8D2B46A-3C84-4229-B728-0BA737944D09}"/>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417185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56B8-1776-4BDB-A595-F4E0F94502DB}"/>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B68BD90-EB45-403A-BBA2-E9B2EFFCC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7090C07-A8C2-4A7E-B485-7F7C7A78BB0B}"/>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5" name="Footer Placeholder 4">
            <a:extLst>
              <a:ext uri="{FF2B5EF4-FFF2-40B4-BE49-F238E27FC236}">
                <a16:creationId xmlns:a16="http://schemas.microsoft.com/office/drawing/2014/main" id="{E3C44829-EC7A-498E-9D47-BE0FF6F4BD7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A079B69-8A61-40EC-9914-ED8F399B5530}"/>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106637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FD90B-760D-4529-B15C-CCAAE6A1BC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56F4DEF-98D1-4EB6-BB56-0B98FCFB2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A37CD14-8765-4308-8E8A-3FFF51B8252C}"/>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5" name="Footer Placeholder 4">
            <a:extLst>
              <a:ext uri="{FF2B5EF4-FFF2-40B4-BE49-F238E27FC236}">
                <a16:creationId xmlns:a16="http://schemas.microsoft.com/office/drawing/2014/main" id="{8000A29F-7A7B-49B5-813D-91AD6145DC6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DD3346-51FA-4DBB-9E8D-3DEFE47B772F}"/>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44365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1D54-5565-46FF-9223-FA003DD8B19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2C792B0-7258-4B7E-9DD3-4B054457E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6BC37DA-3F0A-4DD2-96B7-AE6EFACF2C1F}"/>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5" name="Footer Placeholder 4">
            <a:extLst>
              <a:ext uri="{FF2B5EF4-FFF2-40B4-BE49-F238E27FC236}">
                <a16:creationId xmlns:a16="http://schemas.microsoft.com/office/drawing/2014/main" id="{9A46A247-75DD-4D5E-85E9-D47487CFF0B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EE88603-39AF-4D94-ACE7-94E756FF742B}"/>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376281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9817-962F-4126-8992-CEF7F0518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59B3A30-A61A-4BFA-954C-F82A0C0C2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CD2DF-7B46-4A28-981B-468298EE10F2}"/>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5" name="Footer Placeholder 4">
            <a:extLst>
              <a:ext uri="{FF2B5EF4-FFF2-40B4-BE49-F238E27FC236}">
                <a16:creationId xmlns:a16="http://schemas.microsoft.com/office/drawing/2014/main" id="{D7A78ACE-DEE9-49EA-8F8B-0C1916EE13B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84A4913-9C95-4002-B427-B8C6ABDA0662}"/>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224090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DB4B-93D5-4E23-9B80-7041F71FE79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2B72342-E203-4040-B618-108CB446F0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BC97F07-3170-41DA-8302-CBCEC3FF03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F0B3058-1454-4368-B788-5A07604F9710}"/>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6" name="Footer Placeholder 5">
            <a:extLst>
              <a:ext uri="{FF2B5EF4-FFF2-40B4-BE49-F238E27FC236}">
                <a16:creationId xmlns:a16="http://schemas.microsoft.com/office/drawing/2014/main" id="{12F6BD5C-F996-491B-A054-E4EE5008E18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E37D7B7-2BF8-4BA6-AE9E-660065D09EC8}"/>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31494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546A-3671-4AD9-831D-EEE6CA50AFDB}"/>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37BA64C-C3EC-47BA-9D55-1E7AEAF89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E84E49-C9C8-43A0-B5F1-C6E9EF2DC4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1A01E74-965E-4CEA-A86F-2BB3A5D6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CC395-A506-4CC1-B666-09C1E9DFF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5B7CBD4-119A-4672-B64D-BC43D8A0F4BB}"/>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8" name="Footer Placeholder 7">
            <a:extLst>
              <a:ext uri="{FF2B5EF4-FFF2-40B4-BE49-F238E27FC236}">
                <a16:creationId xmlns:a16="http://schemas.microsoft.com/office/drawing/2014/main" id="{5389E72C-0005-4ADB-82B8-062421BEA56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6384E810-BB5C-4FD3-97F9-6F5090B9D169}"/>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386689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BA6B-E44D-4251-B6E1-D9B1417D214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5238971-5C84-4E9D-803B-5ED9B273EDD1}"/>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4" name="Footer Placeholder 3">
            <a:extLst>
              <a:ext uri="{FF2B5EF4-FFF2-40B4-BE49-F238E27FC236}">
                <a16:creationId xmlns:a16="http://schemas.microsoft.com/office/drawing/2014/main" id="{B5CE9836-0821-427C-83A8-3684C7752A5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776A511-B90E-40D7-B4F5-4C0802A2AED5}"/>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171389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18916A-21B2-4B57-BAC1-933F118A2830}"/>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3" name="Footer Placeholder 2">
            <a:extLst>
              <a:ext uri="{FF2B5EF4-FFF2-40B4-BE49-F238E27FC236}">
                <a16:creationId xmlns:a16="http://schemas.microsoft.com/office/drawing/2014/main" id="{24D96135-698E-4A25-A2AE-29C68938664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B7FE016-8FD9-4FA8-9BBD-6F485D2617D1}"/>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291203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528D-ED61-4FC3-B120-156552DD8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C6B4DF8-5D90-4E6F-B4F9-9EBEF0320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A0348107-12CD-4E89-AF1D-39E71C7D7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37C8E-4F9D-47FA-BEA6-D941CB11D933}"/>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6" name="Footer Placeholder 5">
            <a:extLst>
              <a:ext uri="{FF2B5EF4-FFF2-40B4-BE49-F238E27FC236}">
                <a16:creationId xmlns:a16="http://schemas.microsoft.com/office/drawing/2014/main" id="{C247D746-F0BC-4532-963D-841D875BAA1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818CC3C-DF61-4019-9B0F-6D2E5DC2A112}"/>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384486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37A3-CB19-4265-83A1-28B6703DE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7E3E47E3-4DDC-445E-BBC3-EEA176FFF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37EEF4B-8F87-46C9-B1F5-8459A2BBA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F38AE-1115-4162-8329-AF513A0B66B2}"/>
              </a:ext>
            </a:extLst>
          </p:cNvPr>
          <p:cNvSpPr>
            <a:spLocks noGrp="1"/>
          </p:cNvSpPr>
          <p:nvPr>
            <p:ph type="dt" sz="half" idx="10"/>
          </p:nvPr>
        </p:nvSpPr>
        <p:spPr/>
        <p:txBody>
          <a:bodyPr/>
          <a:lstStyle/>
          <a:p>
            <a:fld id="{CE6B849A-664B-4885-8236-4C1FBC37DDE8}" type="datetimeFigureOut">
              <a:rPr lang="en-PK" smtClean="0"/>
              <a:t>28/09/2021</a:t>
            </a:fld>
            <a:endParaRPr lang="en-PK"/>
          </a:p>
        </p:txBody>
      </p:sp>
      <p:sp>
        <p:nvSpPr>
          <p:cNvPr id="6" name="Footer Placeholder 5">
            <a:extLst>
              <a:ext uri="{FF2B5EF4-FFF2-40B4-BE49-F238E27FC236}">
                <a16:creationId xmlns:a16="http://schemas.microsoft.com/office/drawing/2014/main" id="{BA45E29E-EA10-4A43-ADFC-62F9229ADF6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DED2699-16C4-4867-A4B8-792619F75CDF}"/>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425517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0379-E8D8-4F87-8319-9A3B58056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85501BC-CB01-4A80-BACB-29405147C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8AF253D-D303-4B8E-A1D7-10507F9FE3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B849A-664B-4885-8236-4C1FBC37DDE8}" type="datetimeFigureOut">
              <a:rPr lang="en-PK" smtClean="0"/>
              <a:t>28/09/2021</a:t>
            </a:fld>
            <a:endParaRPr lang="en-PK"/>
          </a:p>
        </p:txBody>
      </p:sp>
      <p:sp>
        <p:nvSpPr>
          <p:cNvPr id="5" name="Footer Placeholder 4">
            <a:extLst>
              <a:ext uri="{FF2B5EF4-FFF2-40B4-BE49-F238E27FC236}">
                <a16:creationId xmlns:a16="http://schemas.microsoft.com/office/drawing/2014/main" id="{5E4EAA31-7CB2-42B7-9335-07A9D8FE9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FEB9C8C-A1CE-4F52-9610-02848B8712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8BAB2-9385-4971-A69C-75CC245FD5CB}" type="slidenum">
              <a:rPr lang="en-PK" smtClean="0"/>
              <a:t>‹#›</a:t>
            </a:fld>
            <a:endParaRPr lang="en-PK"/>
          </a:p>
        </p:txBody>
      </p:sp>
    </p:spTree>
    <p:extLst>
      <p:ext uri="{BB962C8B-B14F-4D97-AF65-F5344CB8AC3E}">
        <p14:creationId xmlns:p14="http://schemas.microsoft.com/office/powerpoint/2010/main" val="105897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nvestopedia.com/ask/answers/042415/what-difference-between-simple-random-sample-and-stratified-random-sample.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weath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F302CE-E859-4B5D-B93C-0F1A44365053}"/>
              </a:ext>
            </a:extLst>
          </p:cNvPr>
          <p:cNvPicPr>
            <a:picLocks noChangeAspect="1"/>
          </p:cNvPicPr>
          <p:nvPr/>
        </p:nvPicPr>
        <p:blipFill rotWithShape="1">
          <a:blip r:embed="rId2"/>
          <a:srcRect t="16823" r="-1" b="7469"/>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020D58-8992-4A54-86DE-450E505F1602}"/>
              </a:ext>
            </a:extLst>
          </p:cNvPr>
          <p:cNvSpPr>
            <a:spLocks noGrp="1"/>
          </p:cNvSpPr>
          <p:nvPr>
            <p:ph type="ctrTitle"/>
          </p:nvPr>
        </p:nvSpPr>
        <p:spPr>
          <a:xfrm>
            <a:off x="481028" y="782240"/>
            <a:ext cx="6067255" cy="3141420"/>
          </a:xfrm>
        </p:spPr>
        <p:txBody>
          <a:bodyPr anchor="b">
            <a:normAutofit/>
          </a:bodyPr>
          <a:lstStyle/>
          <a:p>
            <a:pPr algn="l"/>
            <a:r>
              <a:rPr lang="en-US" sz="3600" dirty="0">
                <a:effectLst/>
                <a:latin typeface="Times New Roman" panose="02020603050405020304" pitchFamily="18" charset="0"/>
                <a:ea typeface="Times New Roman" panose="02020603050405020304" pitchFamily="18" charset="0"/>
              </a:rPr>
              <a:t>Introduction to Statistics and Data Analysis:</a:t>
            </a:r>
            <a:br>
              <a:rPr lang="en-US" sz="3600" dirty="0">
                <a:effectLst/>
                <a:latin typeface="Times New Roman" panose="02020603050405020304" pitchFamily="18" charset="0"/>
                <a:ea typeface="Times New Roman" panose="02020603050405020304" pitchFamily="18" charset="0"/>
              </a:rPr>
            </a:br>
            <a:br>
              <a:rPr lang="en-US" sz="3600" dirty="0">
                <a:effectLst/>
                <a:latin typeface="Times New Roman" panose="02020603050405020304" pitchFamily="18" charset="0"/>
                <a:ea typeface="Times New Roman" panose="02020603050405020304" pitchFamily="18" charset="0"/>
              </a:rPr>
            </a:br>
            <a:r>
              <a:rPr lang="en-US" sz="3600" dirty="0">
                <a:effectLst/>
                <a:latin typeface="Times New Roman" panose="02020603050405020304" pitchFamily="18" charset="0"/>
                <a:ea typeface="Times New Roman" panose="02020603050405020304" pitchFamily="18" charset="0"/>
              </a:rPr>
              <a:t>Statistics, Role of Probability, Simple random sampling</a:t>
            </a:r>
            <a:endParaRPr lang="en-PK" sz="36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79009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7B304-2364-4823-AFFD-8BEF0716049D}"/>
              </a:ext>
            </a:extLst>
          </p:cNvPr>
          <p:cNvSpPr txBox="1"/>
          <p:nvPr/>
        </p:nvSpPr>
        <p:spPr>
          <a:xfrm>
            <a:off x="350273" y="558261"/>
            <a:ext cx="11138719" cy="2337884"/>
          </a:xfrm>
          <a:prstGeom prst="rect">
            <a:avLst/>
          </a:prstGeom>
          <a:noFill/>
        </p:spPr>
        <p:txBody>
          <a:bodyPr wrap="square">
            <a:spAutoFit/>
          </a:bodyPr>
          <a:lstStyle/>
          <a:p>
            <a:pPr algn="l">
              <a:lnSpc>
                <a:spcPct val="150000"/>
              </a:lnSpc>
            </a:pPr>
            <a:r>
              <a:rPr lang="en-US" sz="2000" b="0" i="0" u="sng" dirty="0">
                <a:effectLst/>
                <a:latin typeface="Tahoma" panose="020B0604030504040204" pitchFamily="34" charset="0"/>
              </a:rPr>
              <a:t>Definition: Qualitative data</a:t>
            </a:r>
          </a:p>
          <a:p>
            <a:pPr algn="l">
              <a:lnSpc>
                <a:spcPct val="150000"/>
              </a:lnSpc>
            </a:pPr>
            <a:r>
              <a:rPr lang="en-US" sz="2000" b="1" i="0" dirty="0">
                <a:solidFill>
                  <a:srgbClr val="000000"/>
                </a:solidFill>
                <a:effectLst/>
                <a:latin typeface="Tahoma" panose="020B0604030504040204" pitchFamily="34" charset="0"/>
              </a:rPr>
              <a:t>Qualitative data </a:t>
            </a:r>
            <a:r>
              <a:rPr lang="en-US" sz="2000" b="0" i="0" dirty="0">
                <a:solidFill>
                  <a:srgbClr val="000000"/>
                </a:solidFill>
                <a:effectLst/>
                <a:latin typeface="Tahoma" panose="020B0604030504040204" pitchFamily="34" charset="0"/>
              </a:rPr>
              <a:t>are measurements for which there is no natural numerical scale, but which consist of attributes, labels, or other non-numerical characteristics.</a:t>
            </a:r>
          </a:p>
          <a:p>
            <a:pPr algn="l">
              <a:lnSpc>
                <a:spcPct val="150000"/>
              </a:lnSpc>
            </a:pPr>
            <a:r>
              <a:rPr lang="en-US" sz="2000" b="0" i="0" u="sng" dirty="0">
                <a:effectLst/>
                <a:latin typeface="Tahoma" panose="020B0604030504040204" pitchFamily="34" charset="0"/>
              </a:rPr>
              <a:t>Definition: Quantitative data</a:t>
            </a:r>
          </a:p>
          <a:p>
            <a:pPr algn="l">
              <a:lnSpc>
                <a:spcPct val="150000"/>
              </a:lnSpc>
            </a:pPr>
            <a:r>
              <a:rPr lang="en-US" sz="2000" b="1" i="0" dirty="0">
                <a:solidFill>
                  <a:srgbClr val="000000"/>
                </a:solidFill>
                <a:effectLst/>
                <a:latin typeface="Tahoma" panose="020B0604030504040204" pitchFamily="34" charset="0"/>
              </a:rPr>
              <a:t>Quantitative data </a:t>
            </a:r>
            <a:r>
              <a:rPr lang="en-US" sz="2000" b="0" i="0" dirty="0">
                <a:solidFill>
                  <a:srgbClr val="000000"/>
                </a:solidFill>
                <a:effectLst/>
                <a:latin typeface="Tahoma" panose="020B0604030504040204" pitchFamily="34" charset="0"/>
              </a:rPr>
              <a:t>are numerical measurements that arise from a natural numerical scale.</a:t>
            </a:r>
          </a:p>
        </p:txBody>
      </p:sp>
    </p:spTree>
    <p:extLst>
      <p:ext uri="{BB962C8B-B14F-4D97-AF65-F5344CB8AC3E}">
        <p14:creationId xmlns:p14="http://schemas.microsoft.com/office/powerpoint/2010/main" val="209005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8D36CC-3671-4B9B-9693-3E68C0A6B879}"/>
              </a:ext>
            </a:extLst>
          </p:cNvPr>
          <p:cNvSpPr txBox="1"/>
          <p:nvPr/>
        </p:nvSpPr>
        <p:spPr>
          <a:xfrm>
            <a:off x="206477" y="164391"/>
            <a:ext cx="3720280" cy="523220"/>
          </a:xfrm>
          <a:prstGeom prst="rect">
            <a:avLst/>
          </a:prstGeom>
          <a:noFill/>
        </p:spPr>
        <p:txBody>
          <a:bodyPr wrap="square">
            <a:spAutoFit/>
          </a:bodyPr>
          <a:lstStyle/>
          <a:p>
            <a:r>
              <a:rPr lang="en-US" sz="2800" b="1" u="sng" dirty="0"/>
              <a:t>The Role of Probability</a:t>
            </a:r>
            <a:endParaRPr lang="en-PK" sz="2800" b="1" u="sng" dirty="0"/>
          </a:p>
        </p:txBody>
      </p:sp>
      <p:sp>
        <p:nvSpPr>
          <p:cNvPr id="5" name="TextBox 4">
            <a:extLst>
              <a:ext uri="{FF2B5EF4-FFF2-40B4-BE49-F238E27FC236}">
                <a16:creationId xmlns:a16="http://schemas.microsoft.com/office/drawing/2014/main" id="{011BA3C0-4EC7-44CD-938B-B9C0DEEEACFC}"/>
              </a:ext>
            </a:extLst>
          </p:cNvPr>
          <p:cNvSpPr txBox="1"/>
          <p:nvPr/>
        </p:nvSpPr>
        <p:spPr>
          <a:xfrm>
            <a:off x="324464" y="870154"/>
            <a:ext cx="10648336" cy="4031873"/>
          </a:xfrm>
          <a:prstGeom prst="rect">
            <a:avLst/>
          </a:prstGeom>
          <a:noFill/>
        </p:spPr>
        <p:txBody>
          <a:bodyPr wrap="square">
            <a:spAutoFit/>
          </a:bodyPr>
          <a:lstStyle/>
          <a:p>
            <a:pPr marL="457200" indent="-457200" algn="just">
              <a:buFont typeface="Wingdings" panose="05000000000000000000" pitchFamily="2" charset="2"/>
              <a:buChar char="Ø"/>
            </a:pPr>
            <a:r>
              <a:rPr lang="en-US" sz="3200" dirty="0"/>
              <a:t>It is quite natural to study probability prior to studying statistical inference. Elements of probability allow us to quantify the strength or “confidence” in our conclusions. In this sense, concepts in probability form a major component that supplements statistical methods and helps us gauge the strength of the statistical inference. The discipline of probability, then, provides the transition between descriptive statistics and inferential methods.</a:t>
            </a:r>
            <a:endParaRPr lang="en-PK" sz="3200" dirty="0"/>
          </a:p>
        </p:txBody>
      </p:sp>
      <p:sp>
        <p:nvSpPr>
          <p:cNvPr id="7" name="TextBox 6">
            <a:extLst>
              <a:ext uri="{FF2B5EF4-FFF2-40B4-BE49-F238E27FC236}">
                <a16:creationId xmlns:a16="http://schemas.microsoft.com/office/drawing/2014/main" id="{B2F23CED-46C9-4403-95E7-D02E53647CE3}"/>
              </a:ext>
            </a:extLst>
          </p:cNvPr>
          <p:cNvSpPr txBox="1"/>
          <p:nvPr/>
        </p:nvSpPr>
        <p:spPr>
          <a:xfrm>
            <a:off x="324464" y="4902027"/>
            <a:ext cx="11005984" cy="1384995"/>
          </a:xfrm>
          <a:prstGeom prst="rect">
            <a:avLst/>
          </a:prstGeom>
          <a:noFill/>
        </p:spPr>
        <p:txBody>
          <a:bodyPr wrap="square">
            <a:spAutoFit/>
          </a:bodyPr>
          <a:lstStyle/>
          <a:p>
            <a:pPr marL="457200" indent="-457200" algn="just">
              <a:buFont typeface="Wingdings" panose="05000000000000000000" pitchFamily="2" charset="2"/>
              <a:buChar char="Ø"/>
            </a:pPr>
            <a:r>
              <a:rPr lang="en-US" sz="2800" dirty="0"/>
              <a:t>The sample along with inferential statistics allows us to draw conclusions about the population, with inferential statistics making clear use of elements of probability</a:t>
            </a:r>
            <a:endParaRPr lang="en-PK" sz="2800" dirty="0"/>
          </a:p>
        </p:txBody>
      </p:sp>
    </p:spTree>
    <p:extLst>
      <p:ext uri="{BB962C8B-B14F-4D97-AF65-F5344CB8AC3E}">
        <p14:creationId xmlns:p14="http://schemas.microsoft.com/office/powerpoint/2010/main" val="245577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90971-84E8-49C5-8ACB-C78363325193}"/>
              </a:ext>
            </a:extLst>
          </p:cNvPr>
          <p:cNvSpPr txBox="1"/>
          <p:nvPr/>
        </p:nvSpPr>
        <p:spPr>
          <a:xfrm>
            <a:off x="453512" y="368399"/>
            <a:ext cx="7245145" cy="523220"/>
          </a:xfrm>
          <a:prstGeom prst="rect">
            <a:avLst/>
          </a:prstGeom>
          <a:noFill/>
        </p:spPr>
        <p:txBody>
          <a:bodyPr wrap="square">
            <a:spAutoFit/>
          </a:bodyPr>
          <a:lstStyle/>
          <a:p>
            <a:r>
              <a:rPr lang="en-US" sz="2800" b="1" u="sng" dirty="0"/>
              <a:t>Sampling Procedures; Collection of Data </a:t>
            </a:r>
            <a:endParaRPr lang="en-PK" sz="2800" b="1" u="sng" dirty="0"/>
          </a:p>
        </p:txBody>
      </p:sp>
      <p:sp>
        <p:nvSpPr>
          <p:cNvPr id="10" name="TextBox 9">
            <a:extLst>
              <a:ext uri="{FF2B5EF4-FFF2-40B4-BE49-F238E27FC236}">
                <a16:creationId xmlns:a16="http://schemas.microsoft.com/office/drawing/2014/main" id="{35ED0805-C81D-4BF7-A731-504AF34B5083}"/>
              </a:ext>
            </a:extLst>
          </p:cNvPr>
          <p:cNvSpPr txBox="1"/>
          <p:nvPr/>
        </p:nvSpPr>
        <p:spPr>
          <a:xfrm>
            <a:off x="586248" y="1282745"/>
            <a:ext cx="6098458" cy="461665"/>
          </a:xfrm>
          <a:prstGeom prst="rect">
            <a:avLst/>
          </a:prstGeom>
          <a:noFill/>
        </p:spPr>
        <p:txBody>
          <a:bodyPr wrap="square">
            <a:spAutoFit/>
          </a:bodyPr>
          <a:lstStyle/>
          <a:p>
            <a:r>
              <a:rPr lang="en-US" sz="2400" b="1" dirty="0"/>
              <a:t>Simple Random Sampling</a:t>
            </a:r>
            <a:endParaRPr lang="en-PK" sz="2400" b="1" dirty="0"/>
          </a:p>
        </p:txBody>
      </p:sp>
      <p:sp>
        <p:nvSpPr>
          <p:cNvPr id="14" name="TextBox 13">
            <a:extLst>
              <a:ext uri="{FF2B5EF4-FFF2-40B4-BE49-F238E27FC236}">
                <a16:creationId xmlns:a16="http://schemas.microsoft.com/office/drawing/2014/main" id="{D7735A26-CA51-486C-BC30-AFB0C61C2203}"/>
              </a:ext>
            </a:extLst>
          </p:cNvPr>
          <p:cNvSpPr txBox="1"/>
          <p:nvPr/>
        </p:nvSpPr>
        <p:spPr>
          <a:xfrm>
            <a:off x="534628" y="1958681"/>
            <a:ext cx="11278830" cy="1200329"/>
          </a:xfrm>
          <a:prstGeom prst="rect">
            <a:avLst/>
          </a:prstGeom>
          <a:noFill/>
        </p:spPr>
        <p:txBody>
          <a:bodyPr wrap="square">
            <a:spAutoFit/>
          </a:bodyPr>
          <a:lstStyle/>
          <a:p>
            <a:pPr algn="just"/>
            <a:r>
              <a:rPr lang="en-US" sz="2400" b="0" i="0" dirty="0">
                <a:solidFill>
                  <a:srgbClr val="111111"/>
                </a:solidFill>
                <a:effectLst/>
                <a:latin typeface="SourceSansPro"/>
              </a:rPr>
              <a:t>A simple random sample is a subset of a statistical population in which each member of the subset has an equal probability of being chosen. A simple random sample is meant to be an unbiased representation of a group.</a:t>
            </a:r>
            <a:endParaRPr lang="en-PK" sz="2400" dirty="0"/>
          </a:p>
        </p:txBody>
      </p:sp>
      <p:sp>
        <p:nvSpPr>
          <p:cNvPr id="16" name="TextBox 15">
            <a:extLst>
              <a:ext uri="{FF2B5EF4-FFF2-40B4-BE49-F238E27FC236}">
                <a16:creationId xmlns:a16="http://schemas.microsoft.com/office/drawing/2014/main" id="{E8E8D460-51A5-46BF-9FEA-E8DFCAB76143}"/>
              </a:ext>
            </a:extLst>
          </p:cNvPr>
          <p:cNvSpPr txBox="1"/>
          <p:nvPr/>
        </p:nvSpPr>
        <p:spPr>
          <a:xfrm>
            <a:off x="1013949" y="3861223"/>
            <a:ext cx="10548786" cy="1569660"/>
          </a:xfrm>
          <a:prstGeom prst="rect">
            <a:avLst/>
          </a:prstGeom>
          <a:noFill/>
        </p:spPr>
        <p:txBody>
          <a:bodyPr wrap="square">
            <a:spAutoFit/>
          </a:bodyPr>
          <a:lstStyle/>
          <a:p>
            <a:pPr algn="just"/>
            <a:r>
              <a:rPr lang="en-US" sz="2400" b="0" i="0" dirty="0">
                <a:solidFill>
                  <a:srgbClr val="111111"/>
                </a:solidFill>
                <a:effectLst/>
                <a:latin typeface="SourceSansPro"/>
              </a:rPr>
              <a:t>Researchers can create a simple random sample using methods like lotteries or random draws.</a:t>
            </a:r>
          </a:p>
          <a:p>
            <a:pPr algn="just"/>
            <a:r>
              <a:rPr lang="en-US" sz="2400" b="0" i="0" dirty="0">
                <a:solidFill>
                  <a:srgbClr val="111111"/>
                </a:solidFill>
                <a:effectLst/>
                <a:latin typeface="SourceSansPro"/>
              </a:rPr>
              <a:t>With a lottery method, each member of the population is assigned a number, after which numbers are selected at random.</a:t>
            </a:r>
            <a:endParaRPr lang="en-PK" sz="2400" dirty="0"/>
          </a:p>
        </p:txBody>
      </p:sp>
    </p:spTree>
    <p:extLst>
      <p:ext uri="{BB962C8B-B14F-4D97-AF65-F5344CB8AC3E}">
        <p14:creationId xmlns:p14="http://schemas.microsoft.com/office/powerpoint/2010/main" val="350400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184F6-B23D-4DF8-B4F5-459154D99C25}"/>
              </a:ext>
            </a:extLst>
          </p:cNvPr>
          <p:cNvSpPr txBox="1"/>
          <p:nvPr/>
        </p:nvSpPr>
        <p:spPr>
          <a:xfrm>
            <a:off x="349659" y="546056"/>
            <a:ext cx="11492681" cy="3543727"/>
          </a:xfrm>
          <a:prstGeom prst="rect">
            <a:avLst/>
          </a:prstGeom>
          <a:noFill/>
        </p:spPr>
        <p:txBody>
          <a:bodyPr wrap="square">
            <a:spAutoFit/>
          </a:bodyPr>
          <a:lstStyle/>
          <a:p>
            <a:pPr algn="just"/>
            <a:r>
              <a:rPr lang="en-US" sz="2400" b="1" i="0" u="sng" dirty="0">
                <a:solidFill>
                  <a:srgbClr val="111111"/>
                </a:solidFill>
                <a:effectLst/>
                <a:latin typeface="SourceSansPro"/>
              </a:rPr>
              <a:t>Simple Random vs. Stratified Random Sample</a:t>
            </a:r>
          </a:p>
          <a:p>
            <a:pPr algn="just"/>
            <a:endParaRPr lang="en-US" sz="2400" b="1" i="0" u="sng" dirty="0">
              <a:solidFill>
                <a:srgbClr val="111111"/>
              </a:solidFill>
              <a:effectLst/>
              <a:latin typeface="SourceSansPro"/>
            </a:endParaRPr>
          </a:p>
          <a:p>
            <a:pPr algn="just">
              <a:lnSpc>
                <a:spcPct val="150000"/>
              </a:lnSpc>
            </a:pPr>
            <a:r>
              <a:rPr lang="en-US" sz="2400" b="0" i="0" dirty="0">
                <a:solidFill>
                  <a:srgbClr val="111111"/>
                </a:solidFill>
                <a:effectLst/>
                <a:latin typeface="SourceSansPro"/>
              </a:rPr>
              <a:t>Simple random samples and stratified random samples are </a:t>
            </a:r>
            <a:r>
              <a:rPr lang="en-US" sz="2400" b="0" i="0" u="sng" dirty="0">
                <a:solidFill>
                  <a:srgbClr val="2C40D0"/>
                </a:solidFill>
                <a:effectLst/>
                <a:latin typeface="SourceSansPro"/>
                <a:hlinkClick r:id="rId2"/>
              </a:rPr>
              <a:t>both statistical measurement tools</a:t>
            </a:r>
            <a:r>
              <a:rPr lang="en-US" sz="2400" b="0" i="0" dirty="0">
                <a:solidFill>
                  <a:srgbClr val="111111"/>
                </a:solidFill>
                <a:effectLst/>
                <a:latin typeface="SourceSansPro"/>
              </a:rPr>
              <a:t>.</a:t>
            </a:r>
          </a:p>
          <a:p>
            <a:pPr marL="342900" indent="-342900" algn="just">
              <a:lnSpc>
                <a:spcPct val="150000"/>
              </a:lnSpc>
              <a:buFont typeface="Wingdings" panose="05000000000000000000" pitchFamily="2" charset="2"/>
              <a:buChar char="Ø"/>
            </a:pPr>
            <a:r>
              <a:rPr lang="en-US" sz="2400" b="0" i="0" dirty="0">
                <a:solidFill>
                  <a:srgbClr val="111111"/>
                </a:solidFill>
                <a:effectLst/>
                <a:latin typeface="SourceSansPro"/>
              </a:rPr>
              <a:t> A simple random sample is used to represent the entire data population.</a:t>
            </a:r>
          </a:p>
          <a:p>
            <a:pPr marL="342900" indent="-342900" algn="just">
              <a:lnSpc>
                <a:spcPct val="150000"/>
              </a:lnSpc>
              <a:buFont typeface="Wingdings" panose="05000000000000000000" pitchFamily="2" charset="2"/>
              <a:buChar char="Ø"/>
            </a:pPr>
            <a:r>
              <a:rPr lang="en-US" sz="2400" b="0" i="0" dirty="0">
                <a:solidFill>
                  <a:srgbClr val="111111"/>
                </a:solidFill>
                <a:effectLst/>
                <a:latin typeface="SourceSansPro"/>
              </a:rPr>
              <a:t> A stratified random sample divides the population into smaller groups, or strata, based on shared characteristics.</a:t>
            </a:r>
          </a:p>
        </p:txBody>
      </p:sp>
      <p:sp>
        <p:nvSpPr>
          <p:cNvPr id="6" name="TextBox 5">
            <a:extLst>
              <a:ext uri="{FF2B5EF4-FFF2-40B4-BE49-F238E27FC236}">
                <a16:creationId xmlns:a16="http://schemas.microsoft.com/office/drawing/2014/main" id="{B7EF5AFB-60B9-4862-9A40-A2DB19CC5A08}"/>
              </a:ext>
            </a:extLst>
          </p:cNvPr>
          <p:cNvSpPr txBox="1"/>
          <p:nvPr/>
        </p:nvSpPr>
        <p:spPr>
          <a:xfrm>
            <a:off x="593314" y="4250443"/>
            <a:ext cx="11005370" cy="169732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b="0" i="0" dirty="0">
                <a:effectLst/>
                <a:latin typeface="Fira Sans" panose="020B0604020202020204" pitchFamily="34" charset="0"/>
              </a:rPr>
              <a:t>Age, socioeconomic divisions, nationality, religion, educational achievements and other such classifications fall under stratified random sampling.</a:t>
            </a:r>
            <a:endParaRPr lang="en-PK" sz="2400" dirty="0"/>
          </a:p>
        </p:txBody>
      </p:sp>
    </p:spTree>
    <p:extLst>
      <p:ext uri="{BB962C8B-B14F-4D97-AF65-F5344CB8AC3E}">
        <p14:creationId xmlns:p14="http://schemas.microsoft.com/office/powerpoint/2010/main" val="414680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E5C9D0-EF1E-41C3-8A8F-0606E59C434F}"/>
              </a:ext>
            </a:extLst>
          </p:cNvPr>
          <p:cNvSpPr>
            <a:spLocks noChangeArrowheads="1"/>
          </p:cNvSpPr>
          <p:nvPr/>
        </p:nvSpPr>
        <p:spPr bwMode="auto">
          <a:xfrm>
            <a:off x="324465" y="265874"/>
            <a:ext cx="11459496"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292929"/>
                </a:solidFill>
                <a:effectLst/>
                <a:latin typeface="charter"/>
              </a:rPr>
              <a:t>Statistics is the branch of mathematics which we use to analyse what is happening in the world around us. Statistics is the collection of data and its representation. Statistics compare data through mean, median and mode. We all have heard that we live in the information age where we deal about the world around us. Most of the information is determined mathematically using statistics. There are some of the examples to explain the role of statistic in real life.</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1" i="1" u="none" strike="noStrike" cap="none" normalizeH="0" baseline="0" dirty="0">
                <a:ln>
                  <a:noFill/>
                </a:ln>
                <a:solidFill>
                  <a:srgbClr val="292929"/>
                </a:solidFill>
                <a:effectLst/>
                <a:latin typeface="charter"/>
              </a:rPr>
              <a:t>1) Medical Study</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292929"/>
                </a:solidFill>
                <a:effectLst/>
                <a:latin typeface="charter"/>
              </a:rPr>
              <a:t>Statistics are used behind all the medical study. Statistic help doctors keep track of where the baby should be in his/her mental development. Physician’s also use statistics to examine the effectiveness of treatments.</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1" i="1" u="none" strike="noStrike" cap="none" normalizeH="0" baseline="0" dirty="0">
                <a:ln>
                  <a:noFill/>
                </a:ln>
                <a:solidFill>
                  <a:srgbClr val="292929"/>
                </a:solidFill>
                <a:effectLst/>
                <a:latin typeface="charter"/>
              </a:rPr>
              <a:t>2) Weather Forecasts</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292929"/>
                </a:solidFill>
                <a:effectLst/>
                <a:latin typeface="charter"/>
              </a:rPr>
              <a:t>Statistics are very important for observation, analysis and mathematical prediction models. </a:t>
            </a:r>
            <a:r>
              <a:rPr kumimoji="0" lang="en-PK" altLang="en-PK" sz="2000" b="1" i="0" u="sng" strike="noStrike" cap="none" normalizeH="0" baseline="0" dirty="0">
                <a:ln>
                  <a:noFill/>
                </a:ln>
                <a:solidFill>
                  <a:srgbClr val="292929"/>
                </a:solidFill>
                <a:effectLst/>
                <a:latin typeface="charter"/>
                <a:hlinkClick r:id="rId2"/>
              </a:rPr>
              <a:t>Weather forecast</a:t>
            </a:r>
            <a:r>
              <a:rPr kumimoji="0" lang="en-PK" altLang="en-PK" sz="2000" b="0" i="0" u="none" strike="noStrike" cap="none" normalizeH="0" baseline="0" dirty="0">
                <a:ln>
                  <a:noFill/>
                </a:ln>
                <a:solidFill>
                  <a:srgbClr val="292929"/>
                </a:solidFill>
                <a:effectLst/>
                <a:latin typeface="charter"/>
              </a:rPr>
              <a:t> models are built using statistics that compare prior weather conditions with current weather to forecast future weather conditions.</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1" i="1" u="none" strike="noStrike" cap="none" normalizeH="0" baseline="0" dirty="0">
                <a:ln>
                  <a:noFill/>
                </a:ln>
                <a:solidFill>
                  <a:srgbClr val="292929"/>
                </a:solidFill>
                <a:effectLst/>
                <a:latin typeface="charter"/>
              </a:rPr>
              <a:t>3) Quality Testing</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292929"/>
                </a:solidFill>
                <a:effectLst/>
                <a:latin typeface="charter"/>
              </a:rPr>
              <a:t>A company makes thousands of products every day and make sure that they sold the best quality items. For a company it is not possible to test each product. So the company uses quality test with the help of statistics.</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1" i="1" u="none" strike="noStrike" cap="none" normalizeH="0" baseline="0" dirty="0">
                <a:ln>
                  <a:noFill/>
                </a:ln>
                <a:solidFill>
                  <a:srgbClr val="292929"/>
                </a:solidFill>
                <a:effectLst/>
                <a:latin typeface="charter"/>
              </a:rPr>
              <a:t>4) Stock Market</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292929"/>
                </a:solidFill>
                <a:effectLst/>
                <a:latin typeface="charter"/>
              </a:rPr>
              <a:t>The stock market also uses statistical computer models for stock analysis. Stock analysts get the information about economy using statistics concepts.</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1" i="1" u="none" strike="noStrike" cap="none" normalizeH="0" baseline="0" dirty="0">
                <a:ln>
                  <a:noFill/>
                </a:ln>
                <a:solidFill>
                  <a:srgbClr val="292929"/>
                </a:solidFill>
                <a:effectLst/>
                <a:latin typeface="charter"/>
              </a:rPr>
              <a:t>5) Consumer Goods</a:t>
            </a:r>
            <a:endParaRPr kumimoji="0" lang="en-PK" altLang="en-PK"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292929"/>
                </a:solidFill>
                <a:effectLst/>
                <a:latin typeface="charter"/>
              </a:rPr>
              <a:t>Retailers keeps track of everything they sell and to know the stock using statistics. Worldwide leading retailers use statistics to calculate what products ship to each store and when.</a:t>
            </a:r>
            <a:endParaRPr kumimoji="0" lang="en-PK" altLang="en-PK" sz="2000" b="0"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76F1FE53-D2A5-4169-9CEC-7F2478228335}"/>
              </a:ext>
            </a:extLst>
          </p:cNvPr>
          <p:cNvSpPr txBox="1"/>
          <p:nvPr/>
        </p:nvSpPr>
        <p:spPr>
          <a:xfrm>
            <a:off x="147483" y="30356"/>
            <a:ext cx="5147187" cy="400110"/>
          </a:xfrm>
          <a:prstGeom prst="rect">
            <a:avLst/>
          </a:prstGeom>
          <a:noFill/>
        </p:spPr>
        <p:txBody>
          <a:bodyPr wrap="square">
            <a:spAutoFit/>
          </a:bodyPr>
          <a:lstStyle/>
          <a:p>
            <a:pPr algn="just">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Application of Statistics in </a:t>
            </a:r>
            <a:r>
              <a:rPr lang="en-US" sz="2000" b="1" u="sng" dirty="0">
                <a:latin typeface="Times New Roman" panose="02020603050405020304" pitchFamily="18" charset="0"/>
                <a:ea typeface="Calibri" panose="020F0502020204030204" pitchFamily="34" charset="0"/>
                <a:cs typeface="Times New Roman" panose="02020603050405020304" pitchFamily="18" charset="0"/>
              </a:rPr>
              <a:t>daily life</a:t>
            </a:r>
            <a:endParaRPr lang="en-US" sz="2000" b="1"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874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D8939-9000-4B88-9DF7-A020D487ED70}"/>
              </a:ext>
            </a:extLst>
          </p:cNvPr>
          <p:cNvSpPr txBox="1"/>
          <p:nvPr/>
        </p:nvSpPr>
        <p:spPr>
          <a:xfrm>
            <a:off x="380999" y="187531"/>
            <a:ext cx="11105535" cy="6473567"/>
          </a:xfrm>
          <a:prstGeom prst="rect">
            <a:avLst/>
          </a:prstGeom>
          <a:noFill/>
        </p:spPr>
        <p:txBody>
          <a:bodyPr wrap="square">
            <a:spAutoFit/>
          </a:bodyPr>
          <a:lstStyle/>
          <a:p>
            <a:pPr algn="just">
              <a:spcAft>
                <a:spcPts val="800"/>
              </a:spcAft>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Application of Statistics in Computer Science</a:t>
            </a:r>
          </a:p>
          <a:p>
            <a:pPr algn="just">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Probability and statistics play a key role in real-world applications of computer science</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Statistics is used for </a:t>
            </a:r>
          </a:p>
          <a:p>
            <a:pPr marL="342900" indent="-342900" algn="just">
              <a:spcAft>
                <a:spcPts val="800"/>
              </a:spcAft>
              <a:buFont typeface="Wingdings" panose="05000000000000000000" pitchFamily="2" charset="2"/>
              <a:buChar char="Ø"/>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mining,</a:t>
            </a:r>
          </a:p>
          <a:p>
            <a:pPr marL="342900" indent="-342900" algn="just">
              <a:spcAft>
                <a:spcPts val="800"/>
              </a:spcAft>
              <a:buFont typeface="Wingdings" panose="05000000000000000000" pitchFamily="2" charset="2"/>
              <a:buChar char="Ø"/>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speech recognition,</a:t>
            </a:r>
          </a:p>
          <a:p>
            <a:pPr marL="342900" indent="-342900" algn="just">
              <a:spcAft>
                <a:spcPts val="800"/>
              </a:spcAft>
              <a:buFont typeface="Wingdings" panose="05000000000000000000" pitchFamily="2" charset="2"/>
              <a:buChar char="Ø"/>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vision and image analysis,</a:t>
            </a:r>
          </a:p>
          <a:p>
            <a:pPr marL="342900" indent="-342900" algn="just">
              <a:spcAft>
                <a:spcPts val="800"/>
              </a:spcAft>
              <a:buFont typeface="Wingdings" panose="05000000000000000000" pitchFamily="2" charset="2"/>
              <a:buChar char="Ø"/>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compression,</a:t>
            </a:r>
          </a:p>
          <a:p>
            <a:pPr marL="342900" indent="-342900" algn="just">
              <a:spcAft>
                <a:spcPts val="800"/>
              </a:spcAft>
              <a:buFont typeface="Wingdings" panose="05000000000000000000" pitchFamily="2" charset="2"/>
              <a:buChar char="Ø"/>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artificial intelligence, and network,</a:t>
            </a:r>
          </a:p>
          <a:p>
            <a:pPr marL="342900" indent="-342900" algn="just">
              <a:spcAft>
                <a:spcPts val="800"/>
              </a:spcAft>
              <a:buFont typeface="Wingdings" panose="05000000000000000000" pitchFamily="2" charset="2"/>
              <a:buChar char="Ø"/>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modeling of text and web data,</a:t>
            </a:r>
          </a:p>
          <a:p>
            <a:pPr marL="342900" indent="-342900" algn="just">
              <a:spcAft>
                <a:spcPts val="800"/>
              </a:spcAft>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robotics, </a:t>
            </a:r>
          </a:p>
          <a:p>
            <a:pPr marL="342900" indent="-342900" algn="just">
              <a:spcAft>
                <a:spcPts val="800"/>
              </a:spcAft>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network traffic and system reliability modeling,</a:t>
            </a:r>
          </a:p>
          <a:p>
            <a:pPr marL="342900" indent="-342900" algn="just">
              <a:spcAft>
                <a:spcPts val="800"/>
              </a:spcAft>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probabilistic analysis of algorithms and graphs, </a:t>
            </a:r>
          </a:p>
          <a:p>
            <a:pPr marL="342900" indent="-342900" algn="just">
              <a:spcAft>
                <a:spcPts val="800"/>
              </a:spcAft>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machine learning, </a:t>
            </a:r>
          </a:p>
          <a:p>
            <a:pPr marL="342900" indent="-342900" algn="just">
              <a:spcAft>
                <a:spcPts val="800"/>
              </a:spcAft>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cryptography, and more.</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spcAft>
                <a:spcPts val="800"/>
              </a:spcAft>
              <a:buFont typeface="Wingdings" panose="05000000000000000000" pitchFamily="2" charset="2"/>
              <a:buChar char="Ø"/>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statistical background is essential for understanding algorithms and statistical properties that form the backbone of computer science.</a:t>
            </a:r>
            <a:endParaRPr lang="en-PK"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16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AABFD-178C-43D8-825E-06C3F91A2E6B}"/>
              </a:ext>
            </a:extLst>
          </p:cNvPr>
          <p:cNvSpPr txBox="1"/>
          <p:nvPr/>
        </p:nvSpPr>
        <p:spPr>
          <a:xfrm>
            <a:off x="438764" y="444842"/>
            <a:ext cx="11005984" cy="5934958"/>
          </a:xfrm>
          <a:prstGeom prst="rect">
            <a:avLst/>
          </a:prstGeom>
          <a:noFill/>
        </p:spPr>
        <p:txBody>
          <a:bodyPr wrap="square">
            <a:spAutoFit/>
          </a:bodyPr>
          <a:lstStyle/>
          <a:p>
            <a:pPr algn="just" fontAlgn="base">
              <a:lnSpc>
                <a:spcPts val="2100"/>
              </a:lnSpc>
              <a:spcAft>
                <a:spcPts val="480"/>
              </a:spcAft>
            </a:pPr>
            <a:r>
              <a:rPr lang="en-US" sz="32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Roles of Computer Scientists</a:t>
            </a:r>
          </a:p>
          <a:p>
            <a:pPr algn="just" fontAlgn="base">
              <a:spcAft>
                <a:spcPts val="480"/>
              </a:spcAft>
            </a:pPr>
            <a:endParaRPr lang="en-PK"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spcAft>
                <a:spcPts val="1125"/>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Computer scientists tend to focus on </a:t>
            </a:r>
          </a:p>
          <a:p>
            <a:pPr marL="342900" indent="-342900" algn="just" fontAlgn="base">
              <a:spcAft>
                <a:spcPts val="1125"/>
              </a:spcAft>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acquisition/cleaning, </a:t>
            </a:r>
          </a:p>
          <a:p>
            <a:pPr marL="342900" indent="-342900" algn="just" fontAlgn="base">
              <a:spcAft>
                <a:spcPts val="1125"/>
              </a:spcAft>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retrieval,</a:t>
            </a:r>
          </a:p>
          <a:p>
            <a:pPr marL="342900" indent="-342900" algn="just" fontAlgn="base">
              <a:spcAft>
                <a:spcPts val="1125"/>
              </a:spcAft>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mining, and reporting. </a:t>
            </a:r>
          </a:p>
          <a:p>
            <a:pPr marL="342900" indent="-342900" algn="just" fontAlgn="base">
              <a:spcAft>
                <a:spcPts val="1125"/>
              </a:spcAft>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are often tasked with the development of algorithms for prediction and systems efficiency. </a:t>
            </a:r>
          </a:p>
          <a:p>
            <a:pPr marL="342900" indent="-342900" algn="just" fontAlgn="base">
              <a:spcAft>
                <a:spcPts val="1125"/>
              </a:spcAft>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Focus is also placed on machine learning (an aspect of artificial intelligence), particularly for the purposes of data mining (finding patterns and associations in data for a variety of purposes, such as marketing and finance).</a:t>
            </a:r>
            <a:endParaRPr lang="en-PK"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002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7FCC3-22C1-4FD9-9E88-D884B37F66BF}"/>
              </a:ext>
            </a:extLst>
          </p:cNvPr>
          <p:cNvSpPr txBox="1"/>
          <p:nvPr/>
        </p:nvSpPr>
        <p:spPr>
          <a:xfrm>
            <a:off x="265471" y="73722"/>
            <a:ext cx="2875936" cy="646331"/>
          </a:xfrm>
          <a:prstGeom prst="rect">
            <a:avLst/>
          </a:prstGeom>
          <a:noFill/>
        </p:spPr>
        <p:txBody>
          <a:bodyPr wrap="square" rtlCol="0">
            <a:spAutoFit/>
          </a:bodyPr>
          <a:lstStyle/>
          <a:p>
            <a:r>
              <a:rPr lang="en-US" sz="3600" b="1" u="sng" dirty="0"/>
              <a:t>STATISTICS</a:t>
            </a:r>
            <a:endParaRPr lang="en-PK" sz="3600" b="1" u="sng" dirty="0"/>
          </a:p>
        </p:txBody>
      </p:sp>
      <p:sp>
        <p:nvSpPr>
          <p:cNvPr id="4" name="TextBox 3">
            <a:extLst>
              <a:ext uri="{FF2B5EF4-FFF2-40B4-BE49-F238E27FC236}">
                <a16:creationId xmlns:a16="http://schemas.microsoft.com/office/drawing/2014/main" id="{AF992256-6F70-4C21-9917-5D6A6AF31E46}"/>
              </a:ext>
            </a:extLst>
          </p:cNvPr>
          <p:cNvSpPr txBox="1"/>
          <p:nvPr/>
        </p:nvSpPr>
        <p:spPr>
          <a:xfrm>
            <a:off x="438150" y="920364"/>
            <a:ext cx="11315700" cy="501727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0" i="0" dirty="0">
                <a:solidFill>
                  <a:srgbClr val="000000"/>
                </a:solidFill>
                <a:effectLst/>
                <a:latin typeface="Tahoma" panose="020B0604030504040204" pitchFamily="34" charset="0"/>
              </a:rPr>
              <a:t>Statistics is a study of data: describing properties of data (</a:t>
            </a:r>
            <a:r>
              <a:rPr lang="en-US" sz="2400" b="0" i="0" u="sng" dirty="0">
                <a:solidFill>
                  <a:srgbClr val="000000"/>
                </a:solidFill>
                <a:effectLst/>
                <a:latin typeface="Tahoma" panose="020B0604030504040204" pitchFamily="34" charset="0"/>
              </a:rPr>
              <a:t>descriptive statistics</a:t>
            </a:r>
            <a:r>
              <a:rPr lang="en-US" sz="2400" b="0" i="0" dirty="0">
                <a:solidFill>
                  <a:srgbClr val="000000"/>
                </a:solidFill>
                <a:effectLst/>
                <a:latin typeface="Tahoma" panose="020B0604030504040204" pitchFamily="34" charset="0"/>
              </a:rPr>
              <a:t>) and drawing conclusions about a population based on information in a sample (</a:t>
            </a:r>
            <a:r>
              <a:rPr lang="en-US" sz="2400" b="0" i="0" u="sng" dirty="0">
                <a:solidFill>
                  <a:srgbClr val="000000"/>
                </a:solidFill>
                <a:effectLst/>
                <a:latin typeface="Tahoma" panose="020B0604030504040204" pitchFamily="34" charset="0"/>
              </a:rPr>
              <a:t>inferential statistics</a:t>
            </a:r>
            <a:r>
              <a:rPr lang="en-US" sz="2400" b="0" i="0" dirty="0">
                <a:solidFill>
                  <a:srgbClr val="000000"/>
                </a:solidFill>
                <a:effectLst/>
                <a:latin typeface="Tahoma" panose="020B0604030504040204" pitchFamily="34" charset="0"/>
              </a:rPr>
              <a:t>). </a:t>
            </a:r>
          </a:p>
          <a:p>
            <a:pPr marL="342900" indent="-342900">
              <a:lnSpc>
                <a:spcPct val="150000"/>
              </a:lnSpc>
              <a:buFont typeface="Wingdings" panose="05000000000000000000" pitchFamily="2" charset="2"/>
              <a:buChar char="Ø"/>
            </a:pPr>
            <a:endParaRPr lang="en-US" sz="2400" b="0" i="0" dirty="0">
              <a:solidFill>
                <a:srgbClr val="000000"/>
              </a:solidFill>
              <a:effectLst/>
              <a:latin typeface="Tahoma" panose="020B0604030504040204" pitchFamily="34" charset="0"/>
            </a:endParaRPr>
          </a:p>
          <a:p>
            <a:pPr marL="342900" indent="-342900">
              <a:lnSpc>
                <a:spcPct val="150000"/>
              </a:lnSpc>
              <a:buFont typeface="Wingdings" panose="05000000000000000000" pitchFamily="2" charset="2"/>
              <a:buChar char="Ø"/>
            </a:pPr>
            <a:r>
              <a:rPr lang="en-US" sz="2400" b="0" i="0" dirty="0">
                <a:solidFill>
                  <a:srgbClr val="000000"/>
                </a:solidFill>
                <a:effectLst/>
                <a:latin typeface="Tahoma" panose="020B0604030504040204" pitchFamily="34" charset="0"/>
              </a:rPr>
              <a:t>The distinction between a population together with its parameters and a sample together with its statistics is a fundamental concept in inferential statistics.</a:t>
            </a:r>
          </a:p>
          <a:p>
            <a:pPr marL="342900" indent="-342900">
              <a:lnSpc>
                <a:spcPct val="150000"/>
              </a:lnSpc>
              <a:buFont typeface="Wingdings" panose="05000000000000000000" pitchFamily="2" charset="2"/>
              <a:buChar char="Ø"/>
            </a:pPr>
            <a:endParaRPr lang="en-US" sz="2400" b="0" i="0" dirty="0">
              <a:solidFill>
                <a:srgbClr val="000000"/>
              </a:solidFill>
              <a:effectLst/>
              <a:latin typeface="Tahoma" panose="020B0604030504040204" pitchFamily="34" charset="0"/>
            </a:endParaRPr>
          </a:p>
          <a:p>
            <a:pPr marL="342900" indent="-342900">
              <a:lnSpc>
                <a:spcPct val="150000"/>
              </a:lnSpc>
              <a:buFont typeface="Wingdings" panose="05000000000000000000" pitchFamily="2" charset="2"/>
              <a:buChar char="Ø"/>
            </a:pPr>
            <a:r>
              <a:rPr lang="en-US" sz="2400" b="0" i="0" dirty="0">
                <a:solidFill>
                  <a:srgbClr val="000000"/>
                </a:solidFill>
                <a:effectLst/>
                <a:latin typeface="Tahoma" panose="020B0604030504040204" pitchFamily="34" charset="0"/>
              </a:rPr>
              <a:t> Information in a sample is used to make inferences about the population from which the sample was drawn.</a:t>
            </a:r>
            <a:endParaRPr lang="en-PK" sz="2400" dirty="0"/>
          </a:p>
        </p:txBody>
      </p:sp>
    </p:spTree>
    <p:extLst>
      <p:ext uri="{BB962C8B-B14F-4D97-AF65-F5344CB8AC3E}">
        <p14:creationId xmlns:p14="http://schemas.microsoft.com/office/powerpoint/2010/main" val="364452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845F1-953F-4AFF-851B-2EB71B3E70F8}"/>
              </a:ext>
            </a:extLst>
          </p:cNvPr>
          <p:cNvSpPr txBox="1"/>
          <p:nvPr/>
        </p:nvSpPr>
        <p:spPr>
          <a:xfrm>
            <a:off x="0" y="0"/>
            <a:ext cx="6098458" cy="523220"/>
          </a:xfrm>
          <a:prstGeom prst="rect">
            <a:avLst/>
          </a:prstGeom>
          <a:noFill/>
        </p:spPr>
        <p:txBody>
          <a:bodyPr wrap="square">
            <a:spAutoFit/>
          </a:bodyPr>
          <a:lstStyle/>
          <a:p>
            <a:pPr algn="l"/>
            <a:r>
              <a:rPr lang="en-US" sz="2800" b="1" u="sng" dirty="0">
                <a:solidFill>
                  <a:srgbClr val="0372A6"/>
                </a:solidFill>
                <a:effectLst/>
              </a:rPr>
              <a:t>Basic Definitions and Concepts</a:t>
            </a:r>
          </a:p>
        </p:txBody>
      </p:sp>
      <p:sp>
        <p:nvSpPr>
          <p:cNvPr id="5" name="TextBox 4">
            <a:extLst>
              <a:ext uri="{FF2B5EF4-FFF2-40B4-BE49-F238E27FC236}">
                <a16:creationId xmlns:a16="http://schemas.microsoft.com/office/drawing/2014/main" id="{04942099-5FCD-4C6C-9322-4615816E2EE0}"/>
              </a:ext>
            </a:extLst>
          </p:cNvPr>
          <p:cNvSpPr txBox="1"/>
          <p:nvPr/>
        </p:nvSpPr>
        <p:spPr>
          <a:xfrm>
            <a:off x="116267" y="519836"/>
            <a:ext cx="11709973" cy="461665"/>
          </a:xfrm>
          <a:prstGeom prst="rect">
            <a:avLst/>
          </a:prstGeom>
          <a:noFill/>
        </p:spPr>
        <p:txBody>
          <a:bodyPr wrap="square">
            <a:spAutoFit/>
          </a:bodyPr>
          <a:lstStyle/>
          <a:p>
            <a:pPr algn="l"/>
            <a:r>
              <a:rPr lang="en-US" sz="2400" b="0" i="0" u="sng" dirty="0">
                <a:effectLst/>
                <a:latin typeface="Tahoma" panose="020B0604030504040204" pitchFamily="34" charset="0"/>
              </a:rPr>
              <a:t>Learning Objectives :</a:t>
            </a:r>
            <a:r>
              <a:rPr lang="en-US" sz="2000" b="0" i="0" dirty="0">
                <a:solidFill>
                  <a:srgbClr val="000000"/>
                </a:solidFill>
                <a:effectLst/>
                <a:latin typeface="Tahoma" panose="020B0604030504040204" pitchFamily="34" charset="0"/>
              </a:rPr>
              <a:t>To learn the basic definitions used in statistics and some of its key concepts</a:t>
            </a:r>
            <a:r>
              <a:rPr lang="en-US" b="0" i="0" dirty="0">
                <a:solidFill>
                  <a:srgbClr val="000000"/>
                </a:solidFill>
                <a:effectLst/>
                <a:latin typeface="Tahoma" panose="020B0604030504040204" pitchFamily="34" charset="0"/>
              </a:rPr>
              <a:t>.</a:t>
            </a:r>
          </a:p>
        </p:txBody>
      </p:sp>
      <p:sp>
        <p:nvSpPr>
          <p:cNvPr id="7" name="Rectangle 2">
            <a:extLst>
              <a:ext uri="{FF2B5EF4-FFF2-40B4-BE49-F238E27FC236}">
                <a16:creationId xmlns:a16="http://schemas.microsoft.com/office/drawing/2014/main" id="{EF808C0F-BABD-4451-A7E6-434F81951BDD}"/>
              </a:ext>
            </a:extLst>
          </p:cNvPr>
          <p:cNvSpPr>
            <a:spLocks noChangeArrowheads="1"/>
          </p:cNvSpPr>
          <p:nvPr/>
        </p:nvSpPr>
        <p:spPr bwMode="auto">
          <a:xfrm>
            <a:off x="85668" y="1043056"/>
            <a:ext cx="11771171" cy="5441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We begin with a simple example. </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There are millions of passenger automobiles in the </a:t>
            </a:r>
            <a:r>
              <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Pakistan</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What is their average value?</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It is obviously impractical to</a:t>
            </a:r>
            <a:r>
              <a:rPr lang="en-US" altLang="en-PK" dirty="0">
                <a:solidFill>
                  <a:srgbClr val="000000"/>
                </a:solidFill>
                <a:latin typeface="Tahoma" panose="020B0604030504040204" pitchFamily="34" charset="0"/>
                <a:cs typeface="Tahoma" panose="020B0604030504040204" pitchFamily="34" charset="0"/>
              </a:rPr>
              <a:t> </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attempt to solve this problem directly by assessing the value of every single car </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in the country, add up all those values, then divide by the number of values, one for each car.</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In practice the best we can do would be to </a:t>
            </a:r>
            <a:r>
              <a:rPr kumimoji="0" lang="en-PK" altLang="en-PK" b="0" i="1" u="none" strike="noStrike" cap="none" normalizeH="0" baseline="0" dirty="0">
                <a:ln>
                  <a:noFill/>
                </a:ln>
                <a:solidFill>
                  <a:srgbClr val="000000"/>
                </a:solidFill>
                <a:effectLst/>
                <a:latin typeface="Tahoma" panose="020B0604030504040204" pitchFamily="34" charset="0"/>
                <a:cs typeface="Tahoma" panose="020B0604030504040204" pitchFamily="34" charset="0"/>
              </a:rPr>
              <a:t>estimate</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the average value. </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A natural way to do so would be to randomly select </a:t>
            </a:r>
            <a:r>
              <a:rPr kumimoji="0" lang="en-PK" altLang="en-PK" b="0" i="1" u="none" strike="noStrike" cap="none" normalizeH="0" baseline="0" dirty="0">
                <a:ln>
                  <a:noFill/>
                </a:ln>
                <a:solidFill>
                  <a:srgbClr val="000000"/>
                </a:solidFill>
                <a:effectLst/>
                <a:latin typeface="Tahoma" panose="020B0604030504040204" pitchFamily="34" charset="0"/>
                <a:cs typeface="Tahoma" panose="020B0604030504040204" pitchFamily="34" charset="0"/>
              </a:rPr>
              <a:t>some</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of the cars,</a:t>
            </a:r>
            <a:r>
              <a:rPr lang="en-US" altLang="en-PK" dirty="0">
                <a:solidFill>
                  <a:srgbClr val="000000"/>
                </a:solidFill>
                <a:latin typeface="Tahoma" panose="020B0604030504040204" pitchFamily="34" charset="0"/>
                <a:cs typeface="Tahoma" panose="020B0604030504040204" pitchFamily="34" charset="0"/>
              </a:rPr>
              <a:t> </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say 200 of them, ascertain the value </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of each of those cars, and find the average of those 200 values.</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The set of all those millions of vehicles is called</a:t>
            </a:r>
            <a:r>
              <a:rPr lang="en-US" altLang="en-PK" dirty="0">
                <a:solidFill>
                  <a:srgbClr val="000000"/>
                </a:solidFill>
                <a:latin typeface="Tahoma" panose="020B0604030504040204" pitchFamily="34" charset="0"/>
                <a:cs typeface="Tahoma" panose="020B0604030504040204" pitchFamily="34" charset="0"/>
              </a:rPr>
              <a:t> </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the </a:t>
            </a:r>
            <a:r>
              <a:rPr kumimoji="0" lang="en-PK" altLang="en-PK" b="0" i="1" u="sng" strike="noStrike" cap="none" normalizeH="0" baseline="0" dirty="0">
                <a:ln>
                  <a:noFill/>
                </a:ln>
                <a:effectLst/>
                <a:latin typeface="Tahoma" panose="020B0604030504040204" pitchFamily="34" charset="0"/>
                <a:cs typeface="Tahoma" panose="020B0604030504040204" pitchFamily="34" charset="0"/>
              </a:rPr>
              <a:t>population</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of interest, and the number attached to each </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one, its value, is a</a:t>
            </a:r>
            <a:r>
              <a:rPr kumimoji="0" lang="en-PK" altLang="en-PK" b="0" i="1" u="sng" strike="noStrike" cap="none" normalizeH="0" baseline="0" dirty="0">
                <a:ln>
                  <a:noFill/>
                </a:ln>
                <a:solidFill>
                  <a:srgbClr val="000000"/>
                </a:solidFill>
                <a:effectLst/>
                <a:latin typeface="Tahoma" panose="020B0604030504040204" pitchFamily="34" charset="0"/>
                <a:cs typeface="Tahoma" panose="020B0604030504040204" pitchFamily="34" charset="0"/>
              </a:rPr>
              <a:t> measurement</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The average value is a </a:t>
            </a:r>
            <a:r>
              <a:rPr kumimoji="0" lang="en-PK" altLang="en-PK" b="0" i="1" u="sng" strike="noStrike" cap="none" normalizeH="0" baseline="0" dirty="0">
                <a:ln>
                  <a:noFill/>
                </a:ln>
                <a:solidFill>
                  <a:srgbClr val="000000"/>
                </a:solidFill>
                <a:effectLst/>
                <a:latin typeface="Tahoma" panose="020B0604030504040204" pitchFamily="34" charset="0"/>
                <a:cs typeface="Tahoma" panose="020B0604030504040204" pitchFamily="34" charset="0"/>
              </a:rPr>
              <a:t>parameter</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 number that describes a characteristic of</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the population, in this case monetary worth. The set of 200 cars selected from the population is called a </a:t>
            </a:r>
            <a:endParaRPr kumimoji="0" lang="en-PK" altLang="en-PK" b="0" i="1"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PK" altLang="en-PK" b="0" i="1" u="sng" strike="noStrike" cap="none" normalizeH="0" baseline="0" dirty="0">
                <a:ln>
                  <a:noFill/>
                </a:ln>
                <a:solidFill>
                  <a:srgbClr val="000000"/>
                </a:solidFill>
                <a:effectLst/>
                <a:latin typeface="Tahoma" panose="020B0604030504040204" pitchFamily="34" charset="0"/>
                <a:cs typeface="Tahoma" panose="020B0604030504040204" pitchFamily="34" charset="0"/>
              </a:rPr>
              <a:t>sample</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and the 200 numbers, the monetary values of the cars we selected, are the</a:t>
            </a:r>
            <a:r>
              <a:rPr kumimoji="0" lang="en-PK" altLang="en-PK" b="0" i="1"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n-US" altLang="en-PK" b="0" i="1" u="sng" strike="noStrike" cap="none" normalizeH="0" baseline="0" dirty="0">
                <a:ln>
                  <a:noFill/>
                </a:ln>
                <a:solidFill>
                  <a:srgbClr val="000000"/>
                </a:solidFill>
                <a:effectLst/>
                <a:latin typeface="Tahoma" panose="020B0604030504040204" pitchFamily="34" charset="0"/>
                <a:cs typeface="Tahoma" panose="020B0604030504040204" pitchFamily="34" charset="0"/>
              </a:rPr>
              <a:t>S</a:t>
            </a:r>
            <a:r>
              <a:rPr kumimoji="0" lang="en-PK" altLang="en-PK" b="0" i="1" u="sng" strike="noStrike" cap="none" normalizeH="0" baseline="0" dirty="0">
                <a:ln>
                  <a:noFill/>
                </a:ln>
                <a:solidFill>
                  <a:srgbClr val="000000"/>
                </a:solidFill>
                <a:effectLst/>
                <a:latin typeface="Tahoma" panose="020B0604030504040204" pitchFamily="34" charset="0"/>
                <a:cs typeface="Tahoma" panose="020B0604030504040204" pitchFamily="34" charset="0"/>
              </a:rPr>
              <a:t>ample</a:t>
            </a:r>
            <a:r>
              <a:rPr kumimoji="0" lang="en-US" altLang="en-PK" b="0" i="1" u="sng" strike="noStrike" cap="none" normalizeH="0" dirty="0">
                <a:ln>
                  <a:noFill/>
                </a:ln>
                <a:solidFill>
                  <a:srgbClr val="000000"/>
                </a:solidFill>
                <a:effectLst/>
                <a:latin typeface="Tahoma" panose="020B0604030504040204" pitchFamily="34" charset="0"/>
                <a:cs typeface="Tahoma" panose="020B0604030504040204" pitchFamily="34" charset="0"/>
              </a:rPr>
              <a:t> </a:t>
            </a:r>
            <a:r>
              <a:rPr kumimoji="0" lang="en-PK" altLang="en-PK" b="0" i="1" u="sng" strike="noStrike" cap="none" normalizeH="0" baseline="0" dirty="0">
                <a:ln>
                  <a:noFill/>
                </a:ln>
                <a:solidFill>
                  <a:srgbClr val="000000"/>
                </a:solidFill>
                <a:effectLst/>
                <a:latin typeface="Tahoma" panose="020B0604030504040204" pitchFamily="34" charset="0"/>
                <a:cs typeface="Tahoma" panose="020B0604030504040204" pitchFamily="34" charset="0"/>
              </a:rPr>
              <a:t>data</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The average of the data is called a </a:t>
            </a:r>
            <a:r>
              <a:rPr kumimoji="0" lang="en-PK" altLang="en-PK" b="0" i="1" u="sng" strike="noStrike" cap="none" normalizeH="0" baseline="0" dirty="0">
                <a:ln>
                  <a:noFill/>
                </a:ln>
                <a:solidFill>
                  <a:srgbClr val="000000"/>
                </a:solidFill>
                <a:effectLst/>
                <a:latin typeface="Tahoma" panose="020B0604030504040204" pitchFamily="34" charset="0"/>
                <a:cs typeface="Tahoma" panose="020B0604030504040204" pitchFamily="34" charset="0"/>
              </a:rPr>
              <a:t>statistic</a:t>
            </a: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 number calculated from the sample data</a:t>
            </a:r>
            <a:r>
              <a:rPr kumimoji="0" lang="en-US"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a:t>
            </a:r>
            <a:endPar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PK" altLang="en-PK"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This example illustrates the meaning of the following definitions.</a:t>
            </a:r>
            <a:r>
              <a:rPr kumimoji="0" lang="en-PK" altLang="en-PK"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42221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163333-725A-48F8-AB41-C1D80A331C70}"/>
              </a:ext>
            </a:extLst>
          </p:cNvPr>
          <p:cNvSpPr txBox="1"/>
          <p:nvPr/>
        </p:nvSpPr>
        <p:spPr>
          <a:xfrm>
            <a:off x="533400" y="370344"/>
            <a:ext cx="11430000" cy="4646208"/>
          </a:xfrm>
          <a:prstGeom prst="rect">
            <a:avLst/>
          </a:prstGeom>
          <a:noFill/>
        </p:spPr>
        <p:txBody>
          <a:bodyPr wrap="square">
            <a:spAutoFit/>
          </a:bodyPr>
          <a:lstStyle/>
          <a:p>
            <a:pPr algn="l"/>
            <a:r>
              <a:rPr lang="en-US" sz="2400" b="1" i="0" u="sng">
                <a:effectLst/>
                <a:latin typeface="Tahoma" panose="020B0604030504040204" pitchFamily="34" charset="0"/>
              </a:rPr>
              <a:t>Definitions: populations and samples</a:t>
            </a:r>
            <a:endParaRPr lang="en-US" sz="2000" b="1" i="0" u="sng">
              <a:effectLst/>
              <a:latin typeface="Tahoma" panose="020B0604030504040204" pitchFamily="34" charset="0"/>
            </a:endParaRPr>
          </a:p>
          <a:p>
            <a:pPr marL="342900" indent="-342900" algn="l">
              <a:lnSpc>
                <a:spcPct val="150000"/>
              </a:lnSpc>
              <a:buFont typeface="Wingdings" panose="05000000000000000000" pitchFamily="2" charset="2"/>
              <a:buChar char="Ø"/>
            </a:pPr>
            <a:r>
              <a:rPr lang="en-US" sz="2000" b="0" i="0">
                <a:solidFill>
                  <a:srgbClr val="000000"/>
                </a:solidFill>
                <a:effectLst/>
                <a:latin typeface="Tahoma" panose="020B0604030504040204" pitchFamily="34" charset="0"/>
              </a:rPr>
              <a:t>A </a:t>
            </a:r>
            <a:r>
              <a:rPr lang="en-US" sz="2000" b="1" i="0">
                <a:solidFill>
                  <a:srgbClr val="000000"/>
                </a:solidFill>
                <a:effectLst/>
                <a:latin typeface="Tahoma" panose="020B0604030504040204" pitchFamily="34" charset="0"/>
              </a:rPr>
              <a:t>population</a:t>
            </a:r>
            <a:r>
              <a:rPr lang="en-US" sz="2000" b="0" i="1">
                <a:solidFill>
                  <a:srgbClr val="000000"/>
                </a:solidFill>
                <a:effectLst/>
                <a:latin typeface="Tahoma" panose="020B0604030504040204" pitchFamily="34" charset="0"/>
              </a:rPr>
              <a:t> </a:t>
            </a:r>
            <a:r>
              <a:rPr lang="en-US" sz="2000" b="0" i="0">
                <a:solidFill>
                  <a:srgbClr val="000000"/>
                </a:solidFill>
                <a:effectLst/>
                <a:latin typeface="Tahoma" panose="020B0604030504040204" pitchFamily="34" charset="0"/>
              </a:rPr>
              <a:t>is any specific collection of objects of interest. A </a:t>
            </a:r>
            <a:r>
              <a:rPr lang="en-US" sz="2000" b="1" i="0">
                <a:solidFill>
                  <a:srgbClr val="000000"/>
                </a:solidFill>
                <a:effectLst/>
                <a:latin typeface="Tahoma" panose="020B0604030504040204" pitchFamily="34" charset="0"/>
              </a:rPr>
              <a:t>sample </a:t>
            </a:r>
            <a:r>
              <a:rPr lang="en-US" sz="2000" b="0" i="0">
                <a:solidFill>
                  <a:srgbClr val="000000"/>
                </a:solidFill>
                <a:effectLst/>
                <a:latin typeface="Tahoma" panose="020B0604030504040204" pitchFamily="34" charset="0"/>
              </a:rPr>
              <a:t>is any subset or subcollection of the population, including the case that the sample  consists of the whole population, in which case it is termed a census.</a:t>
            </a:r>
          </a:p>
          <a:p>
            <a:pPr algn="l">
              <a:lnSpc>
                <a:spcPct val="150000"/>
              </a:lnSpc>
            </a:pPr>
            <a:r>
              <a:rPr lang="en-US" sz="2400" b="1" i="0" u="sng">
                <a:effectLst/>
                <a:latin typeface="Tahoma" panose="020B0604030504040204" pitchFamily="34" charset="0"/>
              </a:rPr>
              <a:t>Definitions: measurements and Sample Data</a:t>
            </a:r>
          </a:p>
          <a:p>
            <a:pPr marL="342900" indent="-342900" algn="l">
              <a:lnSpc>
                <a:spcPct val="150000"/>
              </a:lnSpc>
              <a:buFont typeface="Wingdings" panose="05000000000000000000" pitchFamily="2" charset="2"/>
              <a:buChar char="Ø"/>
            </a:pPr>
            <a:r>
              <a:rPr lang="en-US" sz="2000" b="0" i="0">
                <a:solidFill>
                  <a:srgbClr val="000000"/>
                </a:solidFill>
                <a:effectLst/>
                <a:latin typeface="Tahoma" panose="020B0604030504040204" pitchFamily="34" charset="0"/>
              </a:rPr>
              <a:t>A </a:t>
            </a:r>
            <a:r>
              <a:rPr lang="en-US" sz="2000" b="1" i="0">
                <a:solidFill>
                  <a:srgbClr val="000000"/>
                </a:solidFill>
                <a:effectLst/>
                <a:latin typeface="Tahoma" panose="020B0604030504040204" pitchFamily="34" charset="0"/>
              </a:rPr>
              <a:t>measurement</a:t>
            </a:r>
            <a:r>
              <a:rPr lang="en-US" sz="2000" b="0" i="1">
                <a:solidFill>
                  <a:srgbClr val="000000"/>
                </a:solidFill>
                <a:effectLst/>
                <a:latin typeface="Tahoma" panose="020B0604030504040204" pitchFamily="34" charset="0"/>
              </a:rPr>
              <a:t> </a:t>
            </a:r>
            <a:r>
              <a:rPr lang="en-US" sz="2000" b="0" i="0">
                <a:solidFill>
                  <a:srgbClr val="000000"/>
                </a:solidFill>
                <a:effectLst/>
                <a:latin typeface="Tahoma" panose="020B0604030504040204" pitchFamily="34" charset="0"/>
              </a:rPr>
              <a:t>is a number or attribute computed for each member of a population or of a </a:t>
            </a:r>
          </a:p>
          <a:p>
            <a:pPr algn="l">
              <a:lnSpc>
                <a:spcPct val="150000"/>
              </a:lnSpc>
            </a:pPr>
            <a:r>
              <a:rPr lang="en-US" sz="2000" b="0" i="0">
                <a:solidFill>
                  <a:srgbClr val="000000"/>
                </a:solidFill>
                <a:effectLst/>
                <a:latin typeface="Tahoma" panose="020B0604030504040204" pitchFamily="34" charset="0"/>
              </a:rPr>
              <a:t>sample. The measurements of sample elements are collectively called the </a:t>
            </a:r>
            <a:r>
              <a:rPr lang="en-US" sz="2000" b="1" i="0">
                <a:solidFill>
                  <a:srgbClr val="000000"/>
                </a:solidFill>
                <a:effectLst/>
                <a:latin typeface="Tahoma" panose="020B0604030504040204" pitchFamily="34" charset="0"/>
              </a:rPr>
              <a:t>sample data</a:t>
            </a:r>
          </a:p>
          <a:p>
            <a:pPr>
              <a:lnSpc>
                <a:spcPct val="150000"/>
              </a:lnSpc>
            </a:pPr>
            <a:r>
              <a:rPr lang="en-US" sz="2000" b="1" u="sng">
                <a:latin typeface="Tahoma" panose="020B0604030504040204" pitchFamily="34" charset="0"/>
              </a:rPr>
              <a:t> Definition: parameters</a:t>
            </a:r>
            <a:endParaRPr lang="en-US" sz="2000" b="0" i="0">
              <a:effectLst/>
              <a:latin typeface="Tahoma" panose="020B0604030504040204" pitchFamily="34" charset="0"/>
            </a:endParaRPr>
          </a:p>
          <a:p>
            <a:pPr marL="342900" indent="-342900" algn="l">
              <a:lnSpc>
                <a:spcPct val="150000"/>
              </a:lnSpc>
              <a:buFont typeface="Wingdings" panose="05000000000000000000" pitchFamily="2" charset="2"/>
              <a:buChar char="Ø"/>
            </a:pPr>
            <a:r>
              <a:rPr lang="en-US" sz="2000" b="0" i="0">
                <a:solidFill>
                  <a:srgbClr val="000000"/>
                </a:solidFill>
                <a:effectLst/>
                <a:latin typeface="Tahoma" panose="020B0604030504040204" pitchFamily="34" charset="0"/>
              </a:rPr>
              <a:t>A </a:t>
            </a:r>
            <a:r>
              <a:rPr lang="en-US" sz="2000" b="1" i="0">
                <a:solidFill>
                  <a:srgbClr val="000000"/>
                </a:solidFill>
                <a:effectLst/>
                <a:latin typeface="Tahoma" panose="020B0604030504040204" pitchFamily="34" charset="0"/>
              </a:rPr>
              <a:t>parameter</a:t>
            </a:r>
            <a:r>
              <a:rPr lang="en-US" sz="2000" b="0" i="1">
                <a:solidFill>
                  <a:srgbClr val="000000"/>
                </a:solidFill>
                <a:effectLst/>
                <a:latin typeface="Tahoma" panose="020B0604030504040204" pitchFamily="34" charset="0"/>
              </a:rPr>
              <a:t> </a:t>
            </a:r>
            <a:r>
              <a:rPr lang="en-US" sz="2000" b="0" i="0">
                <a:solidFill>
                  <a:srgbClr val="000000"/>
                </a:solidFill>
                <a:effectLst/>
                <a:latin typeface="Tahoma" panose="020B0604030504040204" pitchFamily="34" charset="0"/>
              </a:rPr>
              <a:t>is a number that summarizes some aspect of the population as a whole. A </a:t>
            </a:r>
            <a:r>
              <a:rPr lang="en-US" sz="2000" b="1" i="0">
                <a:solidFill>
                  <a:srgbClr val="000000"/>
                </a:solidFill>
                <a:effectLst/>
                <a:latin typeface="Tahoma" panose="020B0604030504040204" pitchFamily="34" charset="0"/>
              </a:rPr>
              <a:t>statistic </a:t>
            </a:r>
            <a:r>
              <a:rPr lang="en-US" sz="2000" b="0" i="0">
                <a:solidFill>
                  <a:srgbClr val="000000"/>
                </a:solidFill>
                <a:effectLst/>
                <a:latin typeface="Tahoma" panose="020B0604030504040204" pitchFamily="34" charset="0"/>
              </a:rPr>
              <a:t>is a number computed from the sample data</a:t>
            </a:r>
            <a:r>
              <a:rPr lang="en-US" sz="2000">
                <a:solidFill>
                  <a:srgbClr val="000000"/>
                </a:solidFill>
                <a:latin typeface="Tahoma" panose="020B0604030504040204" pitchFamily="34" charset="0"/>
              </a:rPr>
              <a:t>.</a:t>
            </a:r>
            <a:endParaRPr lang="en-US" sz="2000" b="0" i="0" dirty="0">
              <a:solidFill>
                <a:srgbClr val="000000"/>
              </a:solidFill>
              <a:effectLst/>
              <a:latin typeface="Tahoma" panose="020B0604030504040204" pitchFamily="34" charset="0"/>
            </a:endParaRPr>
          </a:p>
        </p:txBody>
      </p:sp>
      <p:pic>
        <p:nvPicPr>
          <p:cNvPr id="4" name="Picture 3">
            <a:extLst>
              <a:ext uri="{FF2B5EF4-FFF2-40B4-BE49-F238E27FC236}">
                <a16:creationId xmlns:a16="http://schemas.microsoft.com/office/drawing/2014/main" id="{37FD2C26-8206-49B5-BB60-522874D67C3C}"/>
              </a:ext>
            </a:extLst>
          </p:cNvPr>
          <p:cNvPicPr>
            <a:picLocks noChangeAspect="1"/>
          </p:cNvPicPr>
          <p:nvPr/>
        </p:nvPicPr>
        <p:blipFill>
          <a:blip r:embed="rId2"/>
          <a:stretch>
            <a:fillRect/>
          </a:stretch>
        </p:blipFill>
        <p:spPr>
          <a:xfrm>
            <a:off x="8364903" y="4753864"/>
            <a:ext cx="3138840" cy="1733792"/>
          </a:xfrm>
          <a:prstGeom prst="rect">
            <a:avLst/>
          </a:prstGeom>
        </p:spPr>
      </p:pic>
    </p:spTree>
    <p:extLst>
      <p:ext uri="{BB962C8B-B14F-4D97-AF65-F5344CB8AC3E}">
        <p14:creationId xmlns:p14="http://schemas.microsoft.com/office/powerpoint/2010/main" val="100447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0ECCF-CA07-482B-B450-E0A293197366}"/>
              </a:ext>
            </a:extLst>
          </p:cNvPr>
          <p:cNvSpPr>
            <a:spLocks noChangeArrowheads="1"/>
          </p:cNvSpPr>
          <p:nvPr/>
        </p:nvSpPr>
        <p:spPr bwMode="auto">
          <a:xfrm>
            <a:off x="214297" y="943436"/>
            <a:ext cx="12247968" cy="4184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PK" sz="2000" b="1" dirty="0">
                <a:solidFill>
                  <a:srgbClr val="000000"/>
                </a:solidFill>
                <a:latin typeface="Tahoma" panose="020B0604030504040204" pitchFamily="34" charset="0"/>
                <a:cs typeface="Tahoma" panose="020B0604030504040204" pitchFamily="34" charset="0"/>
              </a:rPr>
              <a:t>C</a:t>
            </a:r>
            <a:r>
              <a:rPr kumimoji="0" lang="en-PK" altLang="en-PK" sz="2000" b="1"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ontinuing</a:t>
            </a:r>
            <a:r>
              <a:rPr kumimoji="0" lang="en-PK" altLang="en-PK" sz="2000" b="1" i="0" u="none" strike="noStrike" cap="none" normalizeH="0" baseline="0" dirty="0">
                <a:ln>
                  <a:noFill/>
                </a:ln>
                <a:solidFill>
                  <a:srgbClr val="000000"/>
                </a:solidFill>
                <a:effectLst/>
                <a:latin typeface="Tahoma" panose="020B0604030504040204" pitchFamily="34" charset="0"/>
                <a:cs typeface="Tahoma" panose="020B0604030504040204" pitchFamily="34" charset="0"/>
              </a:rPr>
              <a:t> with our example</a:t>
            </a: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if the average value of the cars in our sample</a:t>
            </a:r>
            <a:r>
              <a:rPr kumimoji="0" lang="en-US" altLang="en-PK" sz="2000" b="0" i="0" u="none" strike="noStrike" cap="none" normalizeH="0" dirty="0">
                <a:ln>
                  <a:noFill/>
                </a:ln>
                <a:solidFill>
                  <a:srgbClr val="000000"/>
                </a:solidFill>
                <a:effectLst/>
                <a:latin typeface="Tahoma" panose="020B0604030504040204" pitchFamily="34" charset="0"/>
                <a:cs typeface="Tahoma" panose="020B0604030504040204" pitchFamily="34" charset="0"/>
              </a:rPr>
              <a:t> </a:t>
            </a: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was $8,357, then it seems</a:t>
            </a:r>
            <a:endParaRPr kumimoji="0" lang="en-US"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reasonable to conclude that the average value of all cars is about $8,357.</a:t>
            </a:r>
            <a:endParaRPr kumimoji="0" lang="en-US"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In reasoning this way we have drawn an inference about the </a:t>
            </a:r>
            <a:r>
              <a:rPr kumimoji="0" lang="en-PK" altLang="en-PK" sz="2000" b="0" i="1" u="none" strike="noStrike" cap="none" normalizeH="0" baseline="0" dirty="0">
                <a:ln>
                  <a:noFill/>
                </a:ln>
                <a:solidFill>
                  <a:srgbClr val="000000"/>
                </a:solidFill>
                <a:effectLst/>
                <a:latin typeface="Tahoma" panose="020B0604030504040204" pitchFamily="34" charset="0"/>
                <a:cs typeface="Tahoma" panose="020B0604030504040204" pitchFamily="34" charset="0"/>
              </a:rPr>
              <a:t>population</a:t>
            </a: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based on information </a:t>
            </a:r>
            <a:endParaRPr kumimoji="0" lang="en-US"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obtained from the </a:t>
            </a:r>
            <a:r>
              <a:rPr kumimoji="0" lang="en-PK" altLang="en-PK" sz="2000" b="0" i="1" u="none" strike="noStrike" cap="none" normalizeH="0" baseline="0" dirty="0">
                <a:ln>
                  <a:noFill/>
                </a:ln>
                <a:solidFill>
                  <a:srgbClr val="000000"/>
                </a:solidFill>
                <a:effectLst/>
                <a:latin typeface="Tahoma" panose="020B0604030504040204" pitchFamily="34" charset="0"/>
                <a:cs typeface="Tahoma" panose="020B0604030504040204" pitchFamily="34" charset="0"/>
              </a:rPr>
              <a:t>sample</a:t>
            </a: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n-US"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In general, </a:t>
            </a:r>
            <a:r>
              <a:rPr kumimoji="0" lang="en-PK" altLang="en-PK" sz="2000" b="0" i="1" u="none" strike="noStrike" cap="none" normalizeH="0" baseline="0" dirty="0">
                <a:ln>
                  <a:noFill/>
                </a:ln>
                <a:solidFill>
                  <a:srgbClr val="000000"/>
                </a:solidFill>
                <a:effectLst/>
                <a:latin typeface="Tahoma" panose="020B0604030504040204" pitchFamily="34" charset="0"/>
                <a:cs typeface="Tahoma" panose="020B0604030504040204" pitchFamily="34" charset="0"/>
              </a:rPr>
              <a:t>statistics</a:t>
            </a:r>
            <a:r>
              <a:rPr lang="en-US" altLang="en-PK" sz="2000" dirty="0">
                <a:solidFill>
                  <a:srgbClr val="000000"/>
                </a:solidFill>
                <a:latin typeface="Tahoma" panose="020B0604030504040204" pitchFamily="34" charset="0"/>
                <a:cs typeface="Tahoma" panose="020B0604030504040204" pitchFamily="34" charset="0"/>
              </a:rPr>
              <a:t> </a:t>
            </a: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is a study of data: describing properties of the data, which is called </a:t>
            </a:r>
            <a:endParaRPr kumimoji="0" lang="en-US"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PK" altLang="en-PK" sz="2000" b="1" i="1" u="none" strike="noStrike" cap="none" normalizeH="0" baseline="0" dirty="0">
                <a:ln>
                  <a:noFill/>
                </a:ln>
                <a:solidFill>
                  <a:srgbClr val="000000"/>
                </a:solidFill>
                <a:effectLst/>
                <a:latin typeface="Tahoma" panose="020B0604030504040204" pitchFamily="34" charset="0"/>
                <a:cs typeface="Tahoma" panose="020B0604030504040204" pitchFamily="34" charset="0"/>
              </a:rPr>
              <a:t>descriptive statistics</a:t>
            </a: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and drawing conclusions about a population of interest </a:t>
            </a:r>
            <a:endParaRPr kumimoji="0" lang="en-US"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from information extracted from a sample, which is called </a:t>
            </a:r>
            <a:r>
              <a:rPr kumimoji="0" lang="en-PK" altLang="en-PK" sz="2000" b="1" i="1" u="none" strike="noStrike" cap="none" normalizeH="0" baseline="0" dirty="0">
                <a:ln>
                  <a:noFill/>
                </a:ln>
                <a:solidFill>
                  <a:srgbClr val="000000"/>
                </a:solidFill>
                <a:effectLst/>
                <a:latin typeface="Tahoma" panose="020B0604030504040204" pitchFamily="34" charset="0"/>
                <a:cs typeface="Tahoma" panose="020B0604030504040204" pitchFamily="34" charset="0"/>
              </a:rPr>
              <a:t>inferential statistics</a:t>
            </a: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endParaRPr kumimoji="0" lang="en-US"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Computing the</a:t>
            </a:r>
            <a:r>
              <a:rPr lang="en-US" altLang="en-PK" sz="2000" dirty="0">
                <a:solidFill>
                  <a:srgbClr val="000000"/>
                </a:solidFill>
                <a:latin typeface="Tahoma" panose="020B0604030504040204" pitchFamily="34" charset="0"/>
                <a:cs typeface="Tahoma" panose="020B0604030504040204" pitchFamily="34" charset="0"/>
              </a:rPr>
              <a:t> </a:t>
            </a: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single number $8,357 to summarize the data was an operation of descriptive statistics; </a:t>
            </a:r>
            <a:endParaRPr kumimoji="0" lang="en-US"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using it to make a statement about the population was an operation of inferential statistics</a:t>
            </a:r>
            <a:r>
              <a:rPr kumimoji="0" lang="en-US"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a:t>
            </a:r>
            <a:endParaRPr kumimoji="0" lang="en-PK" altLang="en-PK"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0101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28574-D64A-4570-A3AA-92BE6A6F3742}"/>
              </a:ext>
            </a:extLst>
          </p:cNvPr>
          <p:cNvSpPr txBox="1"/>
          <p:nvPr/>
        </p:nvSpPr>
        <p:spPr>
          <a:xfrm>
            <a:off x="173293" y="190228"/>
            <a:ext cx="11448436" cy="4184543"/>
          </a:xfrm>
          <a:prstGeom prst="rect">
            <a:avLst/>
          </a:prstGeom>
          <a:noFill/>
        </p:spPr>
        <p:txBody>
          <a:bodyPr wrap="square">
            <a:spAutoFit/>
          </a:bodyPr>
          <a:lstStyle/>
          <a:p>
            <a:pPr algn="l">
              <a:lnSpc>
                <a:spcPct val="150000"/>
              </a:lnSpc>
            </a:pPr>
            <a:r>
              <a:rPr lang="en-US" sz="2000" b="0" i="0" u="sng" dirty="0">
                <a:effectLst/>
                <a:latin typeface="Tahoma" panose="020B0604030504040204" pitchFamily="34" charset="0"/>
              </a:rPr>
              <a:t>Definition: Statistics</a:t>
            </a:r>
          </a:p>
          <a:p>
            <a:pPr algn="l">
              <a:lnSpc>
                <a:spcPct val="150000"/>
              </a:lnSpc>
            </a:pPr>
            <a:r>
              <a:rPr lang="en-US" sz="2000" b="1" i="0" dirty="0">
                <a:solidFill>
                  <a:srgbClr val="000000"/>
                </a:solidFill>
                <a:effectLst/>
                <a:latin typeface="Tahoma" panose="020B0604030504040204" pitchFamily="34" charset="0"/>
              </a:rPr>
              <a:t>Statistics</a:t>
            </a:r>
            <a:r>
              <a:rPr lang="en-US" sz="2000" b="0" i="0" dirty="0">
                <a:solidFill>
                  <a:srgbClr val="000000"/>
                </a:solidFill>
                <a:effectLst/>
                <a:latin typeface="Tahoma" panose="020B0604030504040204" pitchFamily="34" charset="0"/>
              </a:rPr>
              <a:t> is a collection of methods for collecting, displaying, analyzing, and drawing conclusions from data.</a:t>
            </a:r>
          </a:p>
          <a:p>
            <a:pPr algn="l">
              <a:lnSpc>
                <a:spcPct val="150000"/>
              </a:lnSpc>
            </a:pPr>
            <a:r>
              <a:rPr lang="en-US" sz="2000" b="0" i="0" u="sng" dirty="0">
                <a:effectLst/>
                <a:latin typeface="Tahoma" panose="020B0604030504040204" pitchFamily="34" charset="0"/>
              </a:rPr>
              <a:t>Definition: Descriptive statistics</a:t>
            </a:r>
          </a:p>
          <a:p>
            <a:pPr algn="l">
              <a:lnSpc>
                <a:spcPct val="150000"/>
              </a:lnSpc>
            </a:pPr>
            <a:r>
              <a:rPr lang="en-US" sz="2000" b="1" i="0" dirty="0">
                <a:solidFill>
                  <a:srgbClr val="000000"/>
                </a:solidFill>
                <a:effectLst/>
                <a:latin typeface="Tahoma" panose="020B0604030504040204" pitchFamily="34" charset="0"/>
              </a:rPr>
              <a:t>Descriptive statistics </a:t>
            </a:r>
            <a:r>
              <a:rPr lang="en-US" sz="2000" b="0" i="0" dirty="0">
                <a:solidFill>
                  <a:srgbClr val="000000"/>
                </a:solidFill>
                <a:effectLst/>
                <a:latin typeface="Tahoma" panose="020B0604030504040204" pitchFamily="34" charset="0"/>
              </a:rPr>
              <a:t>is the branch of statistics that involves organizing, displaying, and describing data.</a:t>
            </a:r>
          </a:p>
          <a:p>
            <a:pPr algn="l">
              <a:lnSpc>
                <a:spcPct val="150000"/>
              </a:lnSpc>
            </a:pPr>
            <a:r>
              <a:rPr lang="en-US" sz="2000" b="0" i="0" u="sng" dirty="0">
                <a:effectLst/>
                <a:latin typeface="Tahoma" panose="020B0604030504040204" pitchFamily="34" charset="0"/>
              </a:rPr>
              <a:t>Definition: Inferential statistics</a:t>
            </a:r>
          </a:p>
          <a:p>
            <a:pPr algn="l">
              <a:lnSpc>
                <a:spcPct val="150000"/>
              </a:lnSpc>
            </a:pPr>
            <a:r>
              <a:rPr lang="en-US" sz="2000" b="1" i="0" dirty="0">
                <a:solidFill>
                  <a:srgbClr val="000000"/>
                </a:solidFill>
                <a:effectLst/>
                <a:latin typeface="Tahoma" panose="020B0604030504040204" pitchFamily="34" charset="0"/>
              </a:rPr>
              <a:t>Inferential statistics </a:t>
            </a:r>
            <a:r>
              <a:rPr lang="en-US" sz="2000" b="0" i="0" dirty="0">
                <a:solidFill>
                  <a:srgbClr val="000000"/>
                </a:solidFill>
                <a:effectLst/>
                <a:latin typeface="Tahoma" panose="020B0604030504040204" pitchFamily="34" charset="0"/>
              </a:rPr>
              <a:t>is the branch of statistics  that involves drawing conclusions about a population based on information contained in a sample taken from that population.</a:t>
            </a:r>
          </a:p>
        </p:txBody>
      </p:sp>
      <p:sp>
        <p:nvSpPr>
          <p:cNvPr id="5" name="TextBox 4">
            <a:extLst>
              <a:ext uri="{FF2B5EF4-FFF2-40B4-BE49-F238E27FC236}">
                <a16:creationId xmlns:a16="http://schemas.microsoft.com/office/drawing/2014/main" id="{22B398D5-C80E-44AC-9739-2A4E6883740C}"/>
              </a:ext>
            </a:extLst>
          </p:cNvPr>
          <p:cNvSpPr txBox="1"/>
          <p:nvPr/>
        </p:nvSpPr>
        <p:spPr>
          <a:xfrm>
            <a:off x="173292" y="4846719"/>
            <a:ext cx="11654913" cy="1200329"/>
          </a:xfrm>
          <a:prstGeom prst="rect">
            <a:avLst/>
          </a:prstGeom>
          <a:noFill/>
        </p:spPr>
        <p:txBody>
          <a:bodyPr wrap="square">
            <a:spAutoFit/>
          </a:bodyPr>
          <a:lstStyle/>
          <a:p>
            <a:pPr algn="l"/>
            <a:r>
              <a:rPr lang="en-US" b="1" i="0" dirty="0">
                <a:solidFill>
                  <a:srgbClr val="000000"/>
                </a:solidFill>
                <a:effectLst/>
                <a:latin typeface="Tahoma" panose="020B0604030504040204" pitchFamily="34" charset="0"/>
              </a:rPr>
              <a:t>The measurement made on each element of a </a:t>
            </a:r>
            <a:r>
              <a:rPr lang="en-US" b="1" i="0" u="none" strike="noStrike" dirty="0">
                <a:solidFill>
                  <a:srgbClr val="000000"/>
                </a:solidFill>
                <a:effectLst/>
                <a:latin typeface="Tahoma" panose="020B0604030504040204" pitchFamily="34" charset="0"/>
              </a:rPr>
              <a:t>sample </a:t>
            </a:r>
            <a:r>
              <a:rPr lang="en-US" b="1" i="0" dirty="0">
                <a:solidFill>
                  <a:srgbClr val="000000"/>
                </a:solidFill>
                <a:effectLst/>
                <a:latin typeface="Tahoma" panose="020B0604030504040204" pitchFamily="34" charset="0"/>
              </a:rPr>
              <a:t> need not be numerical. In the case of automobiles, what is noted about each car could be its color, its make, its body type, and so on. Such data are categorical or qualitative, as opposed to numerical or </a:t>
            </a:r>
            <a:r>
              <a:rPr lang="en-US" b="1" i="0" u="none" strike="noStrike" dirty="0">
                <a:solidFill>
                  <a:srgbClr val="000000"/>
                </a:solidFill>
                <a:effectLst/>
                <a:latin typeface="Tahoma" panose="020B0604030504040204" pitchFamily="34" charset="0"/>
              </a:rPr>
              <a:t>quantitative data </a:t>
            </a:r>
            <a:r>
              <a:rPr lang="en-US" b="1" i="0" dirty="0">
                <a:solidFill>
                  <a:srgbClr val="000000"/>
                </a:solidFill>
                <a:effectLst/>
                <a:latin typeface="Tahoma" panose="020B0604030504040204" pitchFamily="34" charset="0"/>
              </a:rPr>
              <a:t>such as value or age. This is a general distinction.</a:t>
            </a:r>
            <a:endParaRPr lang="en-PK" b="1" dirty="0"/>
          </a:p>
        </p:txBody>
      </p:sp>
    </p:spTree>
    <p:extLst>
      <p:ext uri="{BB962C8B-B14F-4D97-AF65-F5344CB8AC3E}">
        <p14:creationId xmlns:p14="http://schemas.microsoft.com/office/powerpoint/2010/main" val="545606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1519</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charter</vt:lpstr>
      <vt:lpstr>Fira Sans</vt:lpstr>
      <vt:lpstr>SourceSansPro</vt:lpstr>
      <vt:lpstr>Tahoma</vt:lpstr>
      <vt:lpstr>Times New Roman</vt:lpstr>
      <vt:lpstr>Wingdings</vt:lpstr>
      <vt:lpstr>Office Theme</vt:lpstr>
      <vt:lpstr>Introduction to Statistics and Data Analysis:  Statistics, Role of Probability, Simple random sampling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Asia Anjum</dc:creator>
  <cp:lastModifiedBy>Muhammad Akhlaq Farooq</cp:lastModifiedBy>
  <cp:revision>61</cp:revision>
  <dcterms:created xsi:type="dcterms:W3CDTF">2020-09-22T14:35:00Z</dcterms:created>
  <dcterms:modified xsi:type="dcterms:W3CDTF">2021-09-28T17:33:34Z</dcterms:modified>
</cp:coreProperties>
</file>