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72" r:id="rId6"/>
    <p:sldId id="273" r:id="rId7"/>
    <p:sldId id="274" r:id="rId8"/>
    <p:sldId id="275" r:id="rId9"/>
    <p:sldId id="292" r:id="rId10"/>
    <p:sldId id="293" r:id="rId11"/>
    <p:sldId id="294" r:id="rId12"/>
    <p:sldId id="276" r:id="rId13"/>
    <p:sldId id="277" r:id="rId14"/>
    <p:sldId id="278" r:id="rId15"/>
    <p:sldId id="280" r:id="rId16"/>
    <p:sldId id="279" r:id="rId17"/>
    <p:sldId id="281" r:id="rId18"/>
    <p:sldId id="282" r:id="rId19"/>
    <p:sldId id="283" r:id="rId20"/>
    <p:sldId id="284" r:id="rId21"/>
    <p:sldId id="285" r:id="rId22"/>
    <p:sldId id="286" r:id="rId23"/>
    <p:sldId id="290" r:id="rId24"/>
    <p:sldId id="295" r:id="rId25"/>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52" d="100"/>
          <a:sy n="52" d="100"/>
        </p:scale>
        <p:origin x="67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CCBF-11A3-40D5-8CFF-6C3F152C1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FA6A6935-88A1-4EF9-B50D-49A4E3E802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C4756840-2D96-4C06-AF73-578BAB1540C9}"/>
              </a:ext>
            </a:extLst>
          </p:cNvPr>
          <p:cNvSpPr>
            <a:spLocks noGrp="1"/>
          </p:cNvSpPr>
          <p:nvPr>
            <p:ph type="dt" sz="half" idx="10"/>
          </p:nvPr>
        </p:nvSpPr>
        <p:spPr/>
        <p:txBody>
          <a:bodyPr/>
          <a:lstStyle/>
          <a:p>
            <a:fld id="{CE6B849A-664B-4885-8236-4C1FBC37DDE8}" type="datetimeFigureOut">
              <a:rPr lang="en-PK" smtClean="0"/>
              <a:t>06/10/2021</a:t>
            </a:fld>
            <a:endParaRPr lang="en-PK"/>
          </a:p>
        </p:txBody>
      </p:sp>
      <p:sp>
        <p:nvSpPr>
          <p:cNvPr id="5" name="Footer Placeholder 4">
            <a:extLst>
              <a:ext uri="{FF2B5EF4-FFF2-40B4-BE49-F238E27FC236}">
                <a16:creationId xmlns:a16="http://schemas.microsoft.com/office/drawing/2014/main" id="{7FA75426-2776-4A67-A6D0-C18FB98E1C6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8D2B46A-3C84-4229-B728-0BA737944D09}"/>
              </a:ext>
            </a:extLst>
          </p:cNvPr>
          <p:cNvSpPr>
            <a:spLocks noGrp="1"/>
          </p:cNvSpPr>
          <p:nvPr>
            <p:ph type="sldNum" sz="quarter" idx="12"/>
          </p:nvPr>
        </p:nvSpPr>
        <p:spPr/>
        <p:txBody>
          <a:bodyPr/>
          <a:lstStyle/>
          <a:p>
            <a:fld id="{F808BAB2-9385-4971-A69C-75CC245FD5CB}" type="slidenum">
              <a:rPr lang="en-PK" smtClean="0"/>
              <a:t>‹#›</a:t>
            </a:fld>
            <a:endParaRPr lang="en-PK"/>
          </a:p>
        </p:txBody>
      </p:sp>
    </p:spTree>
    <p:extLst>
      <p:ext uri="{BB962C8B-B14F-4D97-AF65-F5344CB8AC3E}">
        <p14:creationId xmlns:p14="http://schemas.microsoft.com/office/powerpoint/2010/main" val="4171854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656B8-1776-4BDB-A595-F4E0F94502DB}"/>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B68BD90-EB45-403A-BBA2-E9B2EFFCC5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7090C07-A8C2-4A7E-B485-7F7C7A78BB0B}"/>
              </a:ext>
            </a:extLst>
          </p:cNvPr>
          <p:cNvSpPr>
            <a:spLocks noGrp="1"/>
          </p:cNvSpPr>
          <p:nvPr>
            <p:ph type="dt" sz="half" idx="10"/>
          </p:nvPr>
        </p:nvSpPr>
        <p:spPr/>
        <p:txBody>
          <a:bodyPr/>
          <a:lstStyle/>
          <a:p>
            <a:fld id="{CE6B849A-664B-4885-8236-4C1FBC37DDE8}" type="datetimeFigureOut">
              <a:rPr lang="en-PK" smtClean="0"/>
              <a:t>06/10/2021</a:t>
            </a:fld>
            <a:endParaRPr lang="en-PK"/>
          </a:p>
        </p:txBody>
      </p:sp>
      <p:sp>
        <p:nvSpPr>
          <p:cNvPr id="5" name="Footer Placeholder 4">
            <a:extLst>
              <a:ext uri="{FF2B5EF4-FFF2-40B4-BE49-F238E27FC236}">
                <a16:creationId xmlns:a16="http://schemas.microsoft.com/office/drawing/2014/main" id="{E3C44829-EC7A-498E-9D47-BE0FF6F4BD7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A079B69-8A61-40EC-9914-ED8F399B5530}"/>
              </a:ext>
            </a:extLst>
          </p:cNvPr>
          <p:cNvSpPr>
            <a:spLocks noGrp="1"/>
          </p:cNvSpPr>
          <p:nvPr>
            <p:ph type="sldNum" sz="quarter" idx="12"/>
          </p:nvPr>
        </p:nvSpPr>
        <p:spPr/>
        <p:txBody>
          <a:bodyPr/>
          <a:lstStyle/>
          <a:p>
            <a:fld id="{F808BAB2-9385-4971-A69C-75CC245FD5CB}" type="slidenum">
              <a:rPr lang="en-PK" smtClean="0"/>
              <a:t>‹#›</a:t>
            </a:fld>
            <a:endParaRPr lang="en-PK"/>
          </a:p>
        </p:txBody>
      </p:sp>
    </p:spTree>
    <p:extLst>
      <p:ext uri="{BB962C8B-B14F-4D97-AF65-F5344CB8AC3E}">
        <p14:creationId xmlns:p14="http://schemas.microsoft.com/office/powerpoint/2010/main" val="1066371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1FD90B-760D-4529-B15C-CCAAE6A1BC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356F4DEF-98D1-4EB6-BB56-0B98FCFB23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A37CD14-8765-4308-8E8A-3FFF51B8252C}"/>
              </a:ext>
            </a:extLst>
          </p:cNvPr>
          <p:cNvSpPr>
            <a:spLocks noGrp="1"/>
          </p:cNvSpPr>
          <p:nvPr>
            <p:ph type="dt" sz="half" idx="10"/>
          </p:nvPr>
        </p:nvSpPr>
        <p:spPr/>
        <p:txBody>
          <a:bodyPr/>
          <a:lstStyle/>
          <a:p>
            <a:fld id="{CE6B849A-664B-4885-8236-4C1FBC37DDE8}" type="datetimeFigureOut">
              <a:rPr lang="en-PK" smtClean="0"/>
              <a:t>06/10/2021</a:t>
            </a:fld>
            <a:endParaRPr lang="en-PK"/>
          </a:p>
        </p:txBody>
      </p:sp>
      <p:sp>
        <p:nvSpPr>
          <p:cNvPr id="5" name="Footer Placeholder 4">
            <a:extLst>
              <a:ext uri="{FF2B5EF4-FFF2-40B4-BE49-F238E27FC236}">
                <a16:creationId xmlns:a16="http://schemas.microsoft.com/office/drawing/2014/main" id="{8000A29F-7A7B-49B5-813D-91AD6145DC6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3DD3346-51FA-4DBB-9E8D-3DEFE47B772F}"/>
              </a:ext>
            </a:extLst>
          </p:cNvPr>
          <p:cNvSpPr>
            <a:spLocks noGrp="1"/>
          </p:cNvSpPr>
          <p:nvPr>
            <p:ph type="sldNum" sz="quarter" idx="12"/>
          </p:nvPr>
        </p:nvSpPr>
        <p:spPr/>
        <p:txBody>
          <a:bodyPr/>
          <a:lstStyle/>
          <a:p>
            <a:fld id="{F808BAB2-9385-4971-A69C-75CC245FD5CB}" type="slidenum">
              <a:rPr lang="en-PK" smtClean="0"/>
              <a:t>‹#›</a:t>
            </a:fld>
            <a:endParaRPr lang="en-PK"/>
          </a:p>
        </p:txBody>
      </p:sp>
    </p:spTree>
    <p:extLst>
      <p:ext uri="{BB962C8B-B14F-4D97-AF65-F5344CB8AC3E}">
        <p14:creationId xmlns:p14="http://schemas.microsoft.com/office/powerpoint/2010/main" val="443657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11D54-5565-46FF-9223-FA003DD8B197}"/>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F2C792B0-7258-4B7E-9DD3-4B054457E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6BC37DA-3F0A-4DD2-96B7-AE6EFACF2C1F}"/>
              </a:ext>
            </a:extLst>
          </p:cNvPr>
          <p:cNvSpPr>
            <a:spLocks noGrp="1"/>
          </p:cNvSpPr>
          <p:nvPr>
            <p:ph type="dt" sz="half" idx="10"/>
          </p:nvPr>
        </p:nvSpPr>
        <p:spPr/>
        <p:txBody>
          <a:bodyPr/>
          <a:lstStyle/>
          <a:p>
            <a:fld id="{CE6B849A-664B-4885-8236-4C1FBC37DDE8}" type="datetimeFigureOut">
              <a:rPr lang="en-PK" smtClean="0"/>
              <a:t>06/10/2021</a:t>
            </a:fld>
            <a:endParaRPr lang="en-PK"/>
          </a:p>
        </p:txBody>
      </p:sp>
      <p:sp>
        <p:nvSpPr>
          <p:cNvPr id="5" name="Footer Placeholder 4">
            <a:extLst>
              <a:ext uri="{FF2B5EF4-FFF2-40B4-BE49-F238E27FC236}">
                <a16:creationId xmlns:a16="http://schemas.microsoft.com/office/drawing/2014/main" id="{9A46A247-75DD-4D5E-85E9-D47487CFF0B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EE88603-39AF-4D94-ACE7-94E756FF742B}"/>
              </a:ext>
            </a:extLst>
          </p:cNvPr>
          <p:cNvSpPr>
            <a:spLocks noGrp="1"/>
          </p:cNvSpPr>
          <p:nvPr>
            <p:ph type="sldNum" sz="quarter" idx="12"/>
          </p:nvPr>
        </p:nvSpPr>
        <p:spPr/>
        <p:txBody>
          <a:bodyPr/>
          <a:lstStyle/>
          <a:p>
            <a:fld id="{F808BAB2-9385-4971-A69C-75CC245FD5CB}" type="slidenum">
              <a:rPr lang="en-PK" smtClean="0"/>
              <a:t>‹#›</a:t>
            </a:fld>
            <a:endParaRPr lang="en-PK"/>
          </a:p>
        </p:txBody>
      </p:sp>
    </p:spTree>
    <p:extLst>
      <p:ext uri="{BB962C8B-B14F-4D97-AF65-F5344CB8AC3E}">
        <p14:creationId xmlns:p14="http://schemas.microsoft.com/office/powerpoint/2010/main" val="376281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9817-962F-4126-8992-CEF7F0518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959B3A30-A61A-4BFA-954C-F82A0C0C2C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ECD2DF-7B46-4A28-981B-468298EE10F2}"/>
              </a:ext>
            </a:extLst>
          </p:cNvPr>
          <p:cNvSpPr>
            <a:spLocks noGrp="1"/>
          </p:cNvSpPr>
          <p:nvPr>
            <p:ph type="dt" sz="half" idx="10"/>
          </p:nvPr>
        </p:nvSpPr>
        <p:spPr/>
        <p:txBody>
          <a:bodyPr/>
          <a:lstStyle/>
          <a:p>
            <a:fld id="{CE6B849A-664B-4885-8236-4C1FBC37DDE8}" type="datetimeFigureOut">
              <a:rPr lang="en-PK" smtClean="0"/>
              <a:t>06/10/2021</a:t>
            </a:fld>
            <a:endParaRPr lang="en-PK"/>
          </a:p>
        </p:txBody>
      </p:sp>
      <p:sp>
        <p:nvSpPr>
          <p:cNvPr id="5" name="Footer Placeholder 4">
            <a:extLst>
              <a:ext uri="{FF2B5EF4-FFF2-40B4-BE49-F238E27FC236}">
                <a16:creationId xmlns:a16="http://schemas.microsoft.com/office/drawing/2014/main" id="{D7A78ACE-DEE9-49EA-8F8B-0C1916EE13B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84A4913-9C95-4002-B427-B8C6ABDA0662}"/>
              </a:ext>
            </a:extLst>
          </p:cNvPr>
          <p:cNvSpPr>
            <a:spLocks noGrp="1"/>
          </p:cNvSpPr>
          <p:nvPr>
            <p:ph type="sldNum" sz="quarter" idx="12"/>
          </p:nvPr>
        </p:nvSpPr>
        <p:spPr/>
        <p:txBody>
          <a:bodyPr/>
          <a:lstStyle/>
          <a:p>
            <a:fld id="{F808BAB2-9385-4971-A69C-75CC245FD5CB}" type="slidenum">
              <a:rPr lang="en-PK" smtClean="0"/>
              <a:t>‹#›</a:t>
            </a:fld>
            <a:endParaRPr lang="en-PK"/>
          </a:p>
        </p:txBody>
      </p:sp>
    </p:spTree>
    <p:extLst>
      <p:ext uri="{BB962C8B-B14F-4D97-AF65-F5344CB8AC3E}">
        <p14:creationId xmlns:p14="http://schemas.microsoft.com/office/powerpoint/2010/main" val="2240909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0DB4B-93D5-4E23-9B80-7041F71FE797}"/>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2B72342-E203-4040-B618-108CB446F0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0BC97F07-3170-41DA-8302-CBCEC3FF03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CF0B3058-1454-4368-B788-5A07604F9710}"/>
              </a:ext>
            </a:extLst>
          </p:cNvPr>
          <p:cNvSpPr>
            <a:spLocks noGrp="1"/>
          </p:cNvSpPr>
          <p:nvPr>
            <p:ph type="dt" sz="half" idx="10"/>
          </p:nvPr>
        </p:nvSpPr>
        <p:spPr/>
        <p:txBody>
          <a:bodyPr/>
          <a:lstStyle/>
          <a:p>
            <a:fld id="{CE6B849A-664B-4885-8236-4C1FBC37DDE8}" type="datetimeFigureOut">
              <a:rPr lang="en-PK" smtClean="0"/>
              <a:t>06/10/2021</a:t>
            </a:fld>
            <a:endParaRPr lang="en-PK"/>
          </a:p>
        </p:txBody>
      </p:sp>
      <p:sp>
        <p:nvSpPr>
          <p:cNvPr id="6" name="Footer Placeholder 5">
            <a:extLst>
              <a:ext uri="{FF2B5EF4-FFF2-40B4-BE49-F238E27FC236}">
                <a16:creationId xmlns:a16="http://schemas.microsoft.com/office/drawing/2014/main" id="{12F6BD5C-F996-491B-A054-E4EE5008E18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E37D7B7-2BF8-4BA6-AE9E-660065D09EC8}"/>
              </a:ext>
            </a:extLst>
          </p:cNvPr>
          <p:cNvSpPr>
            <a:spLocks noGrp="1"/>
          </p:cNvSpPr>
          <p:nvPr>
            <p:ph type="sldNum" sz="quarter" idx="12"/>
          </p:nvPr>
        </p:nvSpPr>
        <p:spPr/>
        <p:txBody>
          <a:bodyPr/>
          <a:lstStyle/>
          <a:p>
            <a:fld id="{F808BAB2-9385-4971-A69C-75CC245FD5CB}" type="slidenum">
              <a:rPr lang="en-PK" smtClean="0"/>
              <a:t>‹#›</a:t>
            </a:fld>
            <a:endParaRPr lang="en-PK"/>
          </a:p>
        </p:txBody>
      </p:sp>
    </p:spTree>
    <p:extLst>
      <p:ext uri="{BB962C8B-B14F-4D97-AF65-F5344CB8AC3E}">
        <p14:creationId xmlns:p14="http://schemas.microsoft.com/office/powerpoint/2010/main" val="314944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546A-3671-4AD9-831D-EEE6CA50AFDB}"/>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937BA64C-C3EC-47BA-9D55-1E7AEAF89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E84E49-C9C8-43A0-B5F1-C6E9EF2DC4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61A01E74-965E-4CEA-A86F-2BB3A5D6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CCC395-A506-4CC1-B666-09C1E9DFF1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15B7CBD4-119A-4672-B64D-BC43D8A0F4BB}"/>
              </a:ext>
            </a:extLst>
          </p:cNvPr>
          <p:cNvSpPr>
            <a:spLocks noGrp="1"/>
          </p:cNvSpPr>
          <p:nvPr>
            <p:ph type="dt" sz="half" idx="10"/>
          </p:nvPr>
        </p:nvSpPr>
        <p:spPr/>
        <p:txBody>
          <a:bodyPr/>
          <a:lstStyle/>
          <a:p>
            <a:fld id="{CE6B849A-664B-4885-8236-4C1FBC37DDE8}" type="datetimeFigureOut">
              <a:rPr lang="en-PK" smtClean="0"/>
              <a:t>06/10/2021</a:t>
            </a:fld>
            <a:endParaRPr lang="en-PK"/>
          </a:p>
        </p:txBody>
      </p:sp>
      <p:sp>
        <p:nvSpPr>
          <p:cNvPr id="8" name="Footer Placeholder 7">
            <a:extLst>
              <a:ext uri="{FF2B5EF4-FFF2-40B4-BE49-F238E27FC236}">
                <a16:creationId xmlns:a16="http://schemas.microsoft.com/office/drawing/2014/main" id="{5389E72C-0005-4ADB-82B8-062421BEA566}"/>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6384E810-BB5C-4FD3-97F9-6F5090B9D169}"/>
              </a:ext>
            </a:extLst>
          </p:cNvPr>
          <p:cNvSpPr>
            <a:spLocks noGrp="1"/>
          </p:cNvSpPr>
          <p:nvPr>
            <p:ph type="sldNum" sz="quarter" idx="12"/>
          </p:nvPr>
        </p:nvSpPr>
        <p:spPr/>
        <p:txBody>
          <a:bodyPr/>
          <a:lstStyle/>
          <a:p>
            <a:fld id="{F808BAB2-9385-4971-A69C-75CC245FD5CB}" type="slidenum">
              <a:rPr lang="en-PK" smtClean="0"/>
              <a:t>‹#›</a:t>
            </a:fld>
            <a:endParaRPr lang="en-PK"/>
          </a:p>
        </p:txBody>
      </p:sp>
    </p:spTree>
    <p:extLst>
      <p:ext uri="{BB962C8B-B14F-4D97-AF65-F5344CB8AC3E}">
        <p14:creationId xmlns:p14="http://schemas.microsoft.com/office/powerpoint/2010/main" val="3866892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BA6B-E44D-4251-B6E1-D9B1417D2140}"/>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65238971-5C84-4E9D-803B-5ED9B273EDD1}"/>
              </a:ext>
            </a:extLst>
          </p:cNvPr>
          <p:cNvSpPr>
            <a:spLocks noGrp="1"/>
          </p:cNvSpPr>
          <p:nvPr>
            <p:ph type="dt" sz="half" idx="10"/>
          </p:nvPr>
        </p:nvSpPr>
        <p:spPr/>
        <p:txBody>
          <a:bodyPr/>
          <a:lstStyle/>
          <a:p>
            <a:fld id="{CE6B849A-664B-4885-8236-4C1FBC37DDE8}" type="datetimeFigureOut">
              <a:rPr lang="en-PK" smtClean="0"/>
              <a:t>06/10/2021</a:t>
            </a:fld>
            <a:endParaRPr lang="en-PK"/>
          </a:p>
        </p:txBody>
      </p:sp>
      <p:sp>
        <p:nvSpPr>
          <p:cNvPr id="4" name="Footer Placeholder 3">
            <a:extLst>
              <a:ext uri="{FF2B5EF4-FFF2-40B4-BE49-F238E27FC236}">
                <a16:creationId xmlns:a16="http://schemas.microsoft.com/office/drawing/2014/main" id="{B5CE9836-0821-427C-83A8-3684C7752A53}"/>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E776A511-B90E-40D7-B4F5-4C0802A2AED5}"/>
              </a:ext>
            </a:extLst>
          </p:cNvPr>
          <p:cNvSpPr>
            <a:spLocks noGrp="1"/>
          </p:cNvSpPr>
          <p:nvPr>
            <p:ph type="sldNum" sz="quarter" idx="12"/>
          </p:nvPr>
        </p:nvSpPr>
        <p:spPr/>
        <p:txBody>
          <a:bodyPr/>
          <a:lstStyle/>
          <a:p>
            <a:fld id="{F808BAB2-9385-4971-A69C-75CC245FD5CB}" type="slidenum">
              <a:rPr lang="en-PK" smtClean="0"/>
              <a:t>‹#›</a:t>
            </a:fld>
            <a:endParaRPr lang="en-PK"/>
          </a:p>
        </p:txBody>
      </p:sp>
    </p:spTree>
    <p:extLst>
      <p:ext uri="{BB962C8B-B14F-4D97-AF65-F5344CB8AC3E}">
        <p14:creationId xmlns:p14="http://schemas.microsoft.com/office/powerpoint/2010/main" val="1713896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18916A-21B2-4B57-BAC1-933F118A2830}"/>
              </a:ext>
            </a:extLst>
          </p:cNvPr>
          <p:cNvSpPr>
            <a:spLocks noGrp="1"/>
          </p:cNvSpPr>
          <p:nvPr>
            <p:ph type="dt" sz="half" idx="10"/>
          </p:nvPr>
        </p:nvSpPr>
        <p:spPr/>
        <p:txBody>
          <a:bodyPr/>
          <a:lstStyle/>
          <a:p>
            <a:fld id="{CE6B849A-664B-4885-8236-4C1FBC37DDE8}" type="datetimeFigureOut">
              <a:rPr lang="en-PK" smtClean="0"/>
              <a:t>06/10/2021</a:t>
            </a:fld>
            <a:endParaRPr lang="en-PK"/>
          </a:p>
        </p:txBody>
      </p:sp>
      <p:sp>
        <p:nvSpPr>
          <p:cNvPr id="3" name="Footer Placeholder 2">
            <a:extLst>
              <a:ext uri="{FF2B5EF4-FFF2-40B4-BE49-F238E27FC236}">
                <a16:creationId xmlns:a16="http://schemas.microsoft.com/office/drawing/2014/main" id="{24D96135-698E-4A25-A2AE-29C689386648}"/>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6B7FE016-8FD9-4FA8-9BBD-6F485D2617D1}"/>
              </a:ext>
            </a:extLst>
          </p:cNvPr>
          <p:cNvSpPr>
            <a:spLocks noGrp="1"/>
          </p:cNvSpPr>
          <p:nvPr>
            <p:ph type="sldNum" sz="quarter" idx="12"/>
          </p:nvPr>
        </p:nvSpPr>
        <p:spPr/>
        <p:txBody>
          <a:bodyPr/>
          <a:lstStyle/>
          <a:p>
            <a:fld id="{F808BAB2-9385-4971-A69C-75CC245FD5CB}" type="slidenum">
              <a:rPr lang="en-PK" smtClean="0"/>
              <a:t>‹#›</a:t>
            </a:fld>
            <a:endParaRPr lang="en-PK"/>
          </a:p>
        </p:txBody>
      </p:sp>
    </p:spTree>
    <p:extLst>
      <p:ext uri="{BB962C8B-B14F-4D97-AF65-F5344CB8AC3E}">
        <p14:creationId xmlns:p14="http://schemas.microsoft.com/office/powerpoint/2010/main" val="291203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4528D-ED61-4FC3-B120-156552DD87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4C6B4DF8-5D90-4E6F-B4F9-9EBEF0320A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A0348107-12CD-4E89-AF1D-39E71C7D7C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837C8E-4F9D-47FA-BEA6-D941CB11D933}"/>
              </a:ext>
            </a:extLst>
          </p:cNvPr>
          <p:cNvSpPr>
            <a:spLocks noGrp="1"/>
          </p:cNvSpPr>
          <p:nvPr>
            <p:ph type="dt" sz="half" idx="10"/>
          </p:nvPr>
        </p:nvSpPr>
        <p:spPr/>
        <p:txBody>
          <a:bodyPr/>
          <a:lstStyle/>
          <a:p>
            <a:fld id="{CE6B849A-664B-4885-8236-4C1FBC37DDE8}" type="datetimeFigureOut">
              <a:rPr lang="en-PK" smtClean="0"/>
              <a:t>06/10/2021</a:t>
            </a:fld>
            <a:endParaRPr lang="en-PK"/>
          </a:p>
        </p:txBody>
      </p:sp>
      <p:sp>
        <p:nvSpPr>
          <p:cNvPr id="6" name="Footer Placeholder 5">
            <a:extLst>
              <a:ext uri="{FF2B5EF4-FFF2-40B4-BE49-F238E27FC236}">
                <a16:creationId xmlns:a16="http://schemas.microsoft.com/office/drawing/2014/main" id="{C247D746-F0BC-4532-963D-841D875BAA1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818CC3C-DF61-4019-9B0F-6D2E5DC2A112}"/>
              </a:ext>
            </a:extLst>
          </p:cNvPr>
          <p:cNvSpPr>
            <a:spLocks noGrp="1"/>
          </p:cNvSpPr>
          <p:nvPr>
            <p:ph type="sldNum" sz="quarter" idx="12"/>
          </p:nvPr>
        </p:nvSpPr>
        <p:spPr/>
        <p:txBody>
          <a:bodyPr/>
          <a:lstStyle/>
          <a:p>
            <a:fld id="{F808BAB2-9385-4971-A69C-75CC245FD5CB}" type="slidenum">
              <a:rPr lang="en-PK" smtClean="0"/>
              <a:t>‹#›</a:t>
            </a:fld>
            <a:endParaRPr lang="en-PK"/>
          </a:p>
        </p:txBody>
      </p:sp>
    </p:spTree>
    <p:extLst>
      <p:ext uri="{BB962C8B-B14F-4D97-AF65-F5344CB8AC3E}">
        <p14:creationId xmlns:p14="http://schemas.microsoft.com/office/powerpoint/2010/main" val="3844860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37A3-CB19-4265-83A1-28B6703DE2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7E3E47E3-4DDC-445E-BBC3-EEA176FFF8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F37EEF4B-8F87-46C9-B1F5-8459A2BBA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F38AE-1115-4162-8329-AF513A0B66B2}"/>
              </a:ext>
            </a:extLst>
          </p:cNvPr>
          <p:cNvSpPr>
            <a:spLocks noGrp="1"/>
          </p:cNvSpPr>
          <p:nvPr>
            <p:ph type="dt" sz="half" idx="10"/>
          </p:nvPr>
        </p:nvSpPr>
        <p:spPr/>
        <p:txBody>
          <a:bodyPr/>
          <a:lstStyle/>
          <a:p>
            <a:fld id="{CE6B849A-664B-4885-8236-4C1FBC37DDE8}" type="datetimeFigureOut">
              <a:rPr lang="en-PK" smtClean="0"/>
              <a:t>06/10/2021</a:t>
            </a:fld>
            <a:endParaRPr lang="en-PK"/>
          </a:p>
        </p:txBody>
      </p:sp>
      <p:sp>
        <p:nvSpPr>
          <p:cNvPr id="6" name="Footer Placeholder 5">
            <a:extLst>
              <a:ext uri="{FF2B5EF4-FFF2-40B4-BE49-F238E27FC236}">
                <a16:creationId xmlns:a16="http://schemas.microsoft.com/office/drawing/2014/main" id="{BA45E29E-EA10-4A43-ADFC-62F9229ADF6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DED2699-16C4-4867-A4B8-792619F75CDF}"/>
              </a:ext>
            </a:extLst>
          </p:cNvPr>
          <p:cNvSpPr>
            <a:spLocks noGrp="1"/>
          </p:cNvSpPr>
          <p:nvPr>
            <p:ph type="sldNum" sz="quarter" idx="12"/>
          </p:nvPr>
        </p:nvSpPr>
        <p:spPr/>
        <p:txBody>
          <a:bodyPr/>
          <a:lstStyle/>
          <a:p>
            <a:fld id="{F808BAB2-9385-4971-A69C-75CC245FD5CB}" type="slidenum">
              <a:rPr lang="en-PK" smtClean="0"/>
              <a:t>‹#›</a:t>
            </a:fld>
            <a:endParaRPr lang="en-PK"/>
          </a:p>
        </p:txBody>
      </p:sp>
    </p:spTree>
    <p:extLst>
      <p:ext uri="{BB962C8B-B14F-4D97-AF65-F5344CB8AC3E}">
        <p14:creationId xmlns:p14="http://schemas.microsoft.com/office/powerpoint/2010/main" val="425517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C30379-E8D8-4F87-8319-9A3B580560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C85501BC-CB01-4A80-BACB-29405147C4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8AF253D-D303-4B8E-A1D7-10507F9FE3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6B849A-664B-4885-8236-4C1FBC37DDE8}" type="datetimeFigureOut">
              <a:rPr lang="en-PK" smtClean="0"/>
              <a:t>06/10/2021</a:t>
            </a:fld>
            <a:endParaRPr lang="en-PK"/>
          </a:p>
        </p:txBody>
      </p:sp>
      <p:sp>
        <p:nvSpPr>
          <p:cNvPr id="5" name="Footer Placeholder 4">
            <a:extLst>
              <a:ext uri="{FF2B5EF4-FFF2-40B4-BE49-F238E27FC236}">
                <a16:creationId xmlns:a16="http://schemas.microsoft.com/office/drawing/2014/main" id="{5E4EAA31-7CB2-42B7-9335-07A9D8FE99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9FEB9C8C-A1CE-4F52-9610-02848B8712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8BAB2-9385-4971-A69C-75CC245FD5CB}" type="slidenum">
              <a:rPr lang="en-PK" smtClean="0"/>
              <a:t>‹#›</a:t>
            </a:fld>
            <a:endParaRPr lang="en-PK"/>
          </a:p>
        </p:txBody>
      </p:sp>
    </p:spTree>
    <p:extLst>
      <p:ext uri="{BB962C8B-B14F-4D97-AF65-F5344CB8AC3E}">
        <p14:creationId xmlns:p14="http://schemas.microsoft.com/office/powerpoint/2010/main" val="1058978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CF302CE-E859-4B5D-B93C-0F1A44365053}"/>
              </a:ext>
            </a:extLst>
          </p:cNvPr>
          <p:cNvPicPr>
            <a:picLocks noChangeAspect="1"/>
          </p:cNvPicPr>
          <p:nvPr/>
        </p:nvPicPr>
        <p:blipFill rotWithShape="1">
          <a:blip r:embed="rId2"/>
          <a:srcRect t="16823" r="-1" b="7469"/>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020D58-8992-4A54-86DE-450E505F1602}"/>
              </a:ext>
            </a:extLst>
          </p:cNvPr>
          <p:cNvSpPr>
            <a:spLocks noGrp="1"/>
          </p:cNvSpPr>
          <p:nvPr>
            <p:ph type="ctrTitle"/>
          </p:nvPr>
        </p:nvSpPr>
        <p:spPr>
          <a:xfrm>
            <a:off x="377789" y="1088744"/>
            <a:ext cx="6067255" cy="3141420"/>
          </a:xfrm>
        </p:spPr>
        <p:txBody>
          <a:bodyPr anchor="b">
            <a:normAutofit/>
          </a:bodyPr>
          <a:lstStyle/>
          <a:p>
            <a:pPr algn="l"/>
            <a:r>
              <a:rPr lang="en-US" sz="3600" dirty="0">
                <a:effectLst/>
                <a:latin typeface="Times New Roman" panose="02020603050405020304" pitchFamily="18" charset="0"/>
                <a:ea typeface="Times New Roman" panose="02020603050405020304" pitchFamily="18" charset="0"/>
              </a:rPr>
              <a:t>Introduction to Statistics and Data Analysis:</a:t>
            </a:r>
            <a:br>
              <a:rPr lang="en-US" sz="3600" dirty="0">
                <a:effectLst/>
                <a:latin typeface="Times New Roman" panose="02020603050405020304" pitchFamily="18" charset="0"/>
                <a:ea typeface="Times New Roman" panose="02020603050405020304" pitchFamily="18" charset="0"/>
              </a:rPr>
            </a:br>
            <a:br>
              <a:rPr lang="en-US" sz="3600" dirty="0">
                <a:effectLst/>
                <a:latin typeface="Times New Roman" panose="02020603050405020304" pitchFamily="18" charset="0"/>
                <a:ea typeface="Times New Roman" panose="02020603050405020304" pitchFamily="18" charset="0"/>
              </a:rPr>
            </a:br>
            <a:r>
              <a:rPr lang="en-US" sz="3600" dirty="0">
                <a:effectLst/>
                <a:latin typeface="Times New Roman" panose="02020603050405020304" pitchFamily="18" charset="0"/>
                <a:ea typeface="Times New Roman" panose="02020603050405020304" pitchFamily="18" charset="0"/>
              </a:rPr>
              <a:t>Measure of location, variability and Graphical representation</a:t>
            </a:r>
            <a:br>
              <a:rPr lang="en-US" sz="3600" dirty="0">
                <a:effectLst/>
                <a:latin typeface="Times New Roman" panose="02020603050405020304" pitchFamily="18" charset="0"/>
                <a:ea typeface="Times New Roman" panose="02020603050405020304" pitchFamily="18" charset="0"/>
              </a:rPr>
            </a:br>
            <a:endParaRPr lang="en-PK" sz="36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790090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D03042-8AFA-4D70-AF6A-76D6E3408161}"/>
              </a:ext>
            </a:extLst>
          </p:cNvPr>
          <p:cNvPicPr>
            <a:picLocks noChangeAspect="1"/>
          </p:cNvPicPr>
          <p:nvPr/>
        </p:nvPicPr>
        <p:blipFill>
          <a:blip r:embed="rId2"/>
          <a:stretch>
            <a:fillRect/>
          </a:stretch>
        </p:blipFill>
        <p:spPr>
          <a:xfrm>
            <a:off x="1986697" y="293760"/>
            <a:ext cx="8479528" cy="6270479"/>
          </a:xfrm>
          <a:prstGeom prst="rect">
            <a:avLst/>
          </a:prstGeom>
        </p:spPr>
      </p:pic>
    </p:spTree>
    <p:extLst>
      <p:ext uri="{BB962C8B-B14F-4D97-AF65-F5344CB8AC3E}">
        <p14:creationId xmlns:p14="http://schemas.microsoft.com/office/powerpoint/2010/main" val="2136083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B7A2F2-6484-4745-800A-A7590F9CECE3}"/>
              </a:ext>
            </a:extLst>
          </p:cNvPr>
          <p:cNvPicPr>
            <a:picLocks noChangeAspect="1"/>
          </p:cNvPicPr>
          <p:nvPr/>
        </p:nvPicPr>
        <p:blipFill>
          <a:blip r:embed="rId2"/>
          <a:stretch>
            <a:fillRect/>
          </a:stretch>
        </p:blipFill>
        <p:spPr>
          <a:xfrm>
            <a:off x="1924774" y="255114"/>
            <a:ext cx="8342451" cy="6347772"/>
          </a:xfrm>
          <a:prstGeom prst="rect">
            <a:avLst/>
          </a:prstGeom>
        </p:spPr>
      </p:pic>
    </p:spTree>
    <p:extLst>
      <p:ext uri="{BB962C8B-B14F-4D97-AF65-F5344CB8AC3E}">
        <p14:creationId xmlns:p14="http://schemas.microsoft.com/office/powerpoint/2010/main" val="3092332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52FBE1-0F19-49C3-B8A5-F245BAEF5BB7}"/>
              </a:ext>
            </a:extLst>
          </p:cNvPr>
          <p:cNvSpPr txBox="1"/>
          <p:nvPr/>
        </p:nvSpPr>
        <p:spPr>
          <a:xfrm>
            <a:off x="379770" y="257885"/>
            <a:ext cx="6098458" cy="584775"/>
          </a:xfrm>
          <a:prstGeom prst="rect">
            <a:avLst/>
          </a:prstGeom>
          <a:noFill/>
        </p:spPr>
        <p:txBody>
          <a:bodyPr wrap="square">
            <a:spAutoFit/>
          </a:bodyPr>
          <a:lstStyle/>
          <a:p>
            <a:r>
              <a:rPr lang="en-US" sz="3200" b="1" u="sng" dirty="0"/>
              <a:t>Graphical representation</a:t>
            </a:r>
            <a:endParaRPr lang="en-PK" sz="3200" b="1" u="sng" dirty="0"/>
          </a:p>
        </p:txBody>
      </p:sp>
      <p:sp>
        <p:nvSpPr>
          <p:cNvPr id="4" name="TextBox 3">
            <a:extLst>
              <a:ext uri="{FF2B5EF4-FFF2-40B4-BE49-F238E27FC236}">
                <a16:creationId xmlns:a16="http://schemas.microsoft.com/office/drawing/2014/main" id="{4B203FD4-A033-4972-8585-1647F2C02D34}"/>
              </a:ext>
            </a:extLst>
          </p:cNvPr>
          <p:cNvSpPr txBox="1"/>
          <p:nvPr/>
        </p:nvSpPr>
        <p:spPr>
          <a:xfrm>
            <a:off x="379770" y="1061573"/>
            <a:ext cx="6098458" cy="523220"/>
          </a:xfrm>
          <a:prstGeom prst="rect">
            <a:avLst/>
          </a:prstGeom>
          <a:noFill/>
        </p:spPr>
        <p:txBody>
          <a:bodyPr wrap="square">
            <a:spAutoFit/>
          </a:bodyPr>
          <a:lstStyle/>
          <a:p>
            <a:r>
              <a:rPr lang="en-US" sz="2800" b="1" dirty="0"/>
              <a:t>Scatter Plot:</a:t>
            </a:r>
            <a:endParaRPr lang="en-PK" sz="2800" b="1" dirty="0"/>
          </a:p>
        </p:txBody>
      </p:sp>
      <p:sp>
        <p:nvSpPr>
          <p:cNvPr id="6" name="TextBox 5">
            <a:extLst>
              <a:ext uri="{FF2B5EF4-FFF2-40B4-BE49-F238E27FC236}">
                <a16:creationId xmlns:a16="http://schemas.microsoft.com/office/drawing/2014/main" id="{372E254A-508B-4B9A-9535-48D2280F3818}"/>
              </a:ext>
            </a:extLst>
          </p:cNvPr>
          <p:cNvSpPr txBox="1"/>
          <p:nvPr/>
        </p:nvSpPr>
        <p:spPr>
          <a:xfrm>
            <a:off x="2487562" y="938462"/>
            <a:ext cx="9324668" cy="646331"/>
          </a:xfrm>
          <a:prstGeom prst="rect">
            <a:avLst/>
          </a:prstGeom>
          <a:noFill/>
        </p:spPr>
        <p:txBody>
          <a:bodyPr wrap="square">
            <a:spAutoFit/>
          </a:bodyPr>
          <a:lstStyle/>
          <a:p>
            <a:r>
              <a:rPr lang="en-US" dirty="0"/>
              <a:t>Consider, for example, a textile manufacturer who designs an experiment where cloth specimen that contain various percentages of cotton are produced.</a:t>
            </a:r>
            <a:endParaRPr lang="en-PK" dirty="0"/>
          </a:p>
        </p:txBody>
      </p:sp>
      <p:pic>
        <p:nvPicPr>
          <p:cNvPr id="8" name="Picture 7">
            <a:extLst>
              <a:ext uri="{FF2B5EF4-FFF2-40B4-BE49-F238E27FC236}">
                <a16:creationId xmlns:a16="http://schemas.microsoft.com/office/drawing/2014/main" id="{F3CC3550-9F95-42C7-8824-EBB3B4DB811F}"/>
              </a:ext>
            </a:extLst>
          </p:cNvPr>
          <p:cNvPicPr>
            <a:picLocks noChangeAspect="1"/>
          </p:cNvPicPr>
          <p:nvPr/>
        </p:nvPicPr>
        <p:blipFill>
          <a:blip r:embed="rId2"/>
          <a:stretch>
            <a:fillRect/>
          </a:stretch>
        </p:blipFill>
        <p:spPr>
          <a:xfrm>
            <a:off x="214090" y="1831051"/>
            <a:ext cx="5744587" cy="2563968"/>
          </a:xfrm>
          <a:prstGeom prst="rect">
            <a:avLst/>
          </a:prstGeom>
        </p:spPr>
      </p:pic>
      <p:sp>
        <p:nvSpPr>
          <p:cNvPr id="10" name="TextBox 9">
            <a:extLst>
              <a:ext uri="{FF2B5EF4-FFF2-40B4-BE49-F238E27FC236}">
                <a16:creationId xmlns:a16="http://schemas.microsoft.com/office/drawing/2014/main" id="{1C4888E4-EEEF-4B97-9DB3-26D3A944407C}"/>
              </a:ext>
            </a:extLst>
          </p:cNvPr>
          <p:cNvSpPr txBox="1"/>
          <p:nvPr/>
        </p:nvSpPr>
        <p:spPr>
          <a:xfrm>
            <a:off x="379770" y="4526849"/>
            <a:ext cx="6098458" cy="646331"/>
          </a:xfrm>
          <a:prstGeom prst="rect">
            <a:avLst/>
          </a:prstGeom>
          <a:noFill/>
        </p:spPr>
        <p:txBody>
          <a:bodyPr wrap="square">
            <a:spAutoFit/>
          </a:bodyPr>
          <a:lstStyle/>
          <a:p>
            <a:r>
              <a:rPr lang="en-US" dirty="0"/>
              <a:t>Five cloth specimens are manufactured for each of the four cotton percentages.</a:t>
            </a:r>
            <a:endParaRPr lang="en-PK" dirty="0"/>
          </a:p>
        </p:txBody>
      </p:sp>
      <p:pic>
        <p:nvPicPr>
          <p:cNvPr id="12" name="Picture 11">
            <a:extLst>
              <a:ext uri="{FF2B5EF4-FFF2-40B4-BE49-F238E27FC236}">
                <a16:creationId xmlns:a16="http://schemas.microsoft.com/office/drawing/2014/main" id="{C6C24AE4-D278-4BC0-BBA2-5F10A361ED72}"/>
              </a:ext>
            </a:extLst>
          </p:cNvPr>
          <p:cNvPicPr>
            <a:picLocks noChangeAspect="1"/>
          </p:cNvPicPr>
          <p:nvPr/>
        </p:nvPicPr>
        <p:blipFill>
          <a:blip r:embed="rId3"/>
          <a:stretch>
            <a:fillRect/>
          </a:stretch>
        </p:blipFill>
        <p:spPr>
          <a:xfrm>
            <a:off x="6233325" y="2061808"/>
            <a:ext cx="5575088" cy="3330284"/>
          </a:xfrm>
          <a:prstGeom prst="rect">
            <a:avLst/>
          </a:prstGeom>
        </p:spPr>
      </p:pic>
    </p:spTree>
    <p:extLst>
      <p:ext uri="{BB962C8B-B14F-4D97-AF65-F5344CB8AC3E}">
        <p14:creationId xmlns:p14="http://schemas.microsoft.com/office/powerpoint/2010/main" val="3830133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F09A45-B8A5-4EE5-8794-7B2C124FAF95}"/>
              </a:ext>
            </a:extLst>
          </p:cNvPr>
          <p:cNvSpPr txBox="1"/>
          <p:nvPr/>
        </p:nvSpPr>
        <p:spPr>
          <a:xfrm>
            <a:off x="409269" y="427392"/>
            <a:ext cx="6098458" cy="461665"/>
          </a:xfrm>
          <a:prstGeom prst="rect">
            <a:avLst/>
          </a:prstGeom>
          <a:noFill/>
        </p:spPr>
        <p:txBody>
          <a:bodyPr wrap="square">
            <a:spAutoFit/>
          </a:bodyPr>
          <a:lstStyle/>
          <a:p>
            <a:r>
              <a:rPr lang="en-US" sz="2400" b="1" dirty="0"/>
              <a:t>Stem-and-Leaf Plot</a:t>
            </a:r>
            <a:endParaRPr lang="en-PK" sz="2400" b="1" dirty="0"/>
          </a:p>
        </p:txBody>
      </p:sp>
      <p:sp>
        <p:nvSpPr>
          <p:cNvPr id="5" name="TextBox 4">
            <a:extLst>
              <a:ext uri="{FF2B5EF4-FFF2-40B4-BE49-F238E27FC236}">
                <a16:creationId xmlns:a16="http://schemas.microsoft.com/office/drawing/2014/main" id="{415924B7-A51F-4E3A-BB7A-0D59329D85DF}"/>
              </a:ext>
            </a:extLst>
          </p:cNvPr>
          <p:cNvSpPr txBox="1"/>
          <p:nvPr/>
        </p:nvSpPr>
        <p:spPr>
          <a:xfrm>
            <a:off x="3167216" y="288892"/>
            <a:ext cx="8793726" cy="923330"/>
          </a:xfrm>
          <a:prstGeom prst="rect">
            <a:avLst/>
          </a:prstGeom>
          <a:noFill/>
        </p:spPr>
        <p:txBody>
          <a:bodyPr wrap="square">
            <a:spAutoFit/>
          </a:bodyPr>
          <a:lstStyle/>
          <a:p>
            <a:r>
              <a:rPr lang="en-US" dirty="0"/>
              <a:t>Statistical data, generated in large masses, can be very useful for studying the behavior of the distribution if presented in a combined tabular and graphic display called a stem-and-leaf plot.</a:t>
            </a:r>
            <a:endParaRPr lang="en-PK" dirty="0"/>
          </a:p>
        </p:txBody>
      </p:sp>
      <p:pic>
        <p:nvPicPr>
          <p:cNvPr id="7" name="Picture 6">
            <a:extLst>
              <a:ext uri="{FF2B5EF4-FFF2-40B4-BE49-F238E27FC236}">
                <a16:creationId xmlns:a16="http://schemas.microsoft.com/office/drawing/2014/main" id="{FFA66186-7F56-4DFF-8124-3946C4F09B19}"/>
              </a:ext>
            </a:extLst>
          </p:cNvPr>
          <p:cNvPicPr>
            <a:picLocks noChangeAspect="1"/>
          </p:cNvPicPr>
          <p:nvPr/>
        </p:nvPicPr>
        <p:blipFill>
          <a:blip r:embed="rId2"/>
          <a:stretch>
            <a:fillRect/>
          </a:stretch>
        </p:blipFill>
        <p:spPr>
          <a:xfrm>
            <a:off x="409269" y="2135553"/>
            <a:ext cx="4972050" cy="2085975"/>
          </a:xfrm>
          <a:prstGeom prst="rect">
            <a:avLst/>
          </a:prstGeom>
        </p:spPr>
      </p:pic>
      <p:sp>
        <p:nvSpPr>
          <p:cNvPr id="9" name="TextBox 8">
            <a:extLst>
              <a:ext uri="{FF2B5EF4-FFF2-40B4-BE49-F238E27FC236}">
                <a16:creationId xmlns:a16="http://schemas.microsoft.com/office/drawing/2014/main" id="{CD95890E-98EB-42D6-87BE-C48F9E7357B4}"/>
              </a:ext>
            </a:extLst>
          </p:cNvPr>
          <p:cNvSpPr txBox="1"/>
          <p:nvPr/>
        </p:nvSpPr>
        <p:spPr>
          <a:xfrm>
            <a:off x="561975" y="1350722"/>
            <a:ext cx="11133496" cy="646331"/>
          </a:xfrm>
          <a:prstGeom prst="rect">
            <a:avLst/>
          </a:prstGeom>
          <a:noFill/>
        </p:spPr>
        <p:txBody>
          <a:bodyPr wrap="square">
            <a:spAutoFit/>
          </a:bodyPr>
          <a:lstStyle/>
          <a:p>
            <a:r>
              <a:rPr lang="en-US" dirty="0"/>
              <a:t>To illustrate the construction of a stem-and-leaf plot, consider the data of Table 1.4, which specifies the “life” of 40 similar car batteries recorded to the nearest tenth of a year. The batteries are guaranteed to last 3 years.</a:t>
            </a:r>
            <a:endParaRPr lang="en-PK" dirty="0"/>
          </a:p>
        </p:txBody>
      </p:sp>
      <p:pic>
        <p:nvPicPr>
          <p:cNvPr id="11" name="Picture 10">
            <a:extLst>
              <a:ext uri="{FF2B5EF4-FFF2-40B4-BE49-F238E27FC236}">
                <a16:creationId xmlns:a16="http://schemas.microsoft.com/office/drawing/2014/main" id="{2BFE8B0C-26CA-4F4E-A2D6-0F612FCEC578}"/>
              </a:ext>
            </a:extLst>
          </p:cNvPr>
          <p:cNvPicPr>
            <a:picLocks noChangeAspect="1"/>
          </p:cNvPicPr>
          <p:nvPr/>
        </p:nvPicPr>
        <p:blipFill>
          <a:blip r:embed="rId3"/>
          <a:stretch>
            <a:fillRect/>
          </a:stretch>
        </p:blipFill>
        <p:spPr>
          <a:xfrm>
            <a:off x="5410200" y="1997053"/>
            <a:ext cx="6219825" cy="2105025"/>
          </a:xfrm>
          <a:prstGeom prst="rect">
            <a:avLst/>
          </a:prstGeom>
        </p:spPr>
      </p:pic>
      <p:pic>
        <p:nvPicPr>
          <p:cNvPr id="13" name="Picture 12">
            <a:extLst>
              <a:ext uri="{FF2B5EF4-FFF2-40B4-BE49-F238E27FC236}">
                <a16:creationId xmlns:a16="http://schemas.microsoft.com/office/drawing/2014/main" id="{8453AAF0-E94E-47E2-ACD7-02473C222E0C}"/>
              </a:ext>
            </a:extLst>
          </p:cNvPr>
          <p:cNvPicPr>
            <a:picLocks noChangeAspect="1"/>
          </p:cNvPicPr>
          <p:nvPr/>
        </p:nvPicPr>
        <p:blipFill>
          <a:blip r:embed="rId4"/>
          <a:stretch>
            <a:fillRect/>
          </a:stretch>
        </p:blipFill>
        <p:spPr>
          <a:xfrm>
            <a:off x="5905202" y="4221528"/>
            <a:ext cx="5229819" cy="2508346"/>
          </a:xfrm>
          <a:prstGeom prst="rect">
            <a:avLst/>
          </a:prstGeom>
        </p:spPr>
      </p:pic>
    </p:spTree>
    <p:extLst>
      <p:ext uri="{BB962C8B-B14F-4D97-AF65-F5344CB8AC3E}">
        <p14:creationId xmlns:p14="http://schemas.microsoft.com/office/powerpoint/2010/main" val="4114788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D41A3F-FFB7-48C5-A744-67C0765E3C1D}"/>
              </a:ext>
            </a:extLst>
          </p:cNvPr>
          <p:cNvSpPr txBox="1"/>
          <p:nvPr/>
        </p:nvSpPr>
        <p:spPr>
          <a:xfrm>
            <a:off x="527255" y="397895"/>
            <a:ext cx="6098458" cy="523220"/>
          </a:xfrm>
          <a:prstGeom prst="rect">
            <a:avLst/>
          </a:prstGeom>
          <a:noFill/>
        </p:spPr>
        <p:txBody>
          <a:bodyPr wrap="square">
            <a:spAutoFit/>
          </a:bodyPr>
          <a:lstStyle/>
          <a:p>
            <a:r>
              <a:rPr lang="en-US" sz="2800" b="1" dirty="0"/>
              <a:t>Histogram</a:t>
            </a:r>
            <a:endParaRPr lang="en-PK" sz="2800" b="1" dirty="0"/>
          </a:p>
        </p:txBody>
      </p:sp>
      <p:pic>
        <p:nvPicPr>
          <p:cNvPr id="5" name="Picture 4">
            <a:extLst>
              <a:ext uri="{FF2B5EF4-FFF2-40B4-BE49-F238E27FC236}">
                <a16:creationId xmlns:a16="http://schemas.microsoft.com/office/drawing/2014/main" id="{3BE37667-66B6-4896-BCC4-408A35894C95}"/>
              </a:ext>
            </a:extLst>
          </p:cNvPr>
          <p:cNvPicPr>
            <a:picLocks noChangeAspect="1"/>
          </p:cNvPicPr>
          <p:nvPr/>
        </p:nvPicPr>
        <p:blipFill>
          <a:blip r:embed="rId2"/>
          <a:stretch>
            <a:fillRect/>
          </a:stretch>
        </p:blipFill>
        <p:spPr>
          <a:xfrm>
            <a:off x="383151" y="1833562"/>
            <a:ext cx="6315075" cy="3190875"/>
          </a:xfrm>
          <a:prstGeom prst="rect">
            <a:avLst/>
          </a:prstGeom>
        </p:spPr>
      </p:pic>
      <p:pic>
        <p:nvPicPr>
          <p:cNvPr id="7" name="Picture 6">
            <a:extLst>
              <a:ext uri="{FF2B5EF4-FFF2-40B4-BE49-F238E27FC236}">
                <a16:creationId xmlns:a16="http://schemas.microsoft.com/office/drawing/2014/main" id="{9490EC95-C052-44B5-AA4B-627316680ADD}"/>
              </a:ext>
            </a:extLst>
          </p:cNvPr>
          <p:cNvPicPr>
            <a:picLocks noChangeAspect="1"/>
          </p:cNvPicPr>
          <p:nvPr/>
        </p:nvPicPr>
        <p:blipFill>
          <a:blip r:embed="rId3"/>
          <a:stretch>
            <a:fillRect/>
          </a:stretch>
        </p:blipFill>
        <p:spPr>
          <a:xfrm>
            <a:off x="6625713" y="3712674"/>
            <a:ext cx="4857217" cy="2737484"/>
          </a:xfrm>
          <a:prstGeom prst="rect">
            <a:avLst/>
          </a:prstGeom>
        </p:spPr>
      </p:pic>
      <p:sp>
        <p:nvSpPr>
          <p:cNvPr id="9" name="TextBox 8">
            <a:extLst>
              <a:ext uri="{FF2B5EF4-FFF2-40B4-BE49-F238E27FC236}">
                <a16:creationId xmlns:a16="http://schemas.microsoft.com/office/drawing/2014/main" id="{0FF5CE8E-91CF-40F1-8523-F50DCF2783FF}"/>
              </a:ext>
            </a:extLst>
          </p:cNvPr>
          <p:cNvSpPr txBox="1"/>
          <p:nvPr/>
        </p:nvSpPr>
        <p:spPr>
          <a:xfrm>
            <a:off x="2738283" y="407842"/>
            <a:ext cx="8926461" cy="646331"/>
          </a:xfrm>
          <a:prstGeom prst="rect">
            <a:avLst/>
          </a:prstGeom>
          <a:noFill/>
        </p:spPr>
        <p:txBody>
          <a:bodyPr wrap="square">
            <a:spAutoFit/>
          </a:bodyPr>
          <a:lstStyle/>
          <a:p>
            <a:r>
              <a:rPr lang="en-US" dirty="0"/>
              <a:t>The information provided by a relative frequency distribution in tabular form is easier to grasp if presented graphically. U</a:t>
            </a:r>
            <a:endParaRPr lang="en-PK" dirty="0"/>
          </a:p>
        </p:txBody>
      </p:sp>
      <p:sp>
        <p:nvSpPr>
          <p:cNvPr id="11" name="TextBox 10">
            <a:extLst>
              <a:ext uri="{FF2B5EF4-FFF2-40B4-BE49-F238E27FC236}">
                <a16:creationId xmlns:a16="http://schemas.microsoft.com/office/drawing/2014/main" id="{27217511-5FBB-469F-8535-3F2C70428EE3}"/>
              </a:ext>
            </a:extLst>
          </p:cNvPr>
          <p:cNvSpPr txBox="1"/>
          <p:nvPr/>
        </p:nvSpPr>
        <p:spPr>
          <a:xfrm>
            <a:off x="6698226" y="1966620"/>
            <a:ext cx="5277464" cy="923330"/>
          </a:xfrm>
          <a:prstGeom prst="rect">
            <a:avLst/>
          </a:prstGeom>
          <a:noFill/>
        </p:spPr>
        <p:txBody>
          <a:bodyPr wrap="square">
            <a:spAutoFit/>
          </a:bodyPr>
          <a:lstStyle/>
          <a:p>
            <a:r>
              <a:rPr lang="en-US" dirty="0"/>
              <a:t>Using the midpoint of each interval and the corresponding relative frequency, we construct a relative frequency histogram</a:t>
            </a:r>
            <a:endParaRPr lang="en-PK" dirty="0"/>
          </a:p>
        </p:txBody>
      </p:sp>
    </p:spTree>
    <p:extLst>
      <p:ext uri="{BB962C8B-B14F-4D97-AF65-F5344CB8AC3E}">
        <p14:creationId xmlns:p14="http://schemas.microsoft.com/office/powerpoint/2010/main" val="2312088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4383B3-D326-42B9-8625-00C5129A1998}"/>
              </a:ext>
            </a:extLst>
          </p:cNvPr>
          <p:cNvSpPr txBox="1"/>
          <p:nvPr/>
        </p:nvSpPr>
        <p:spPr>
          <a:xfrm>
            <a:off x="450438" y="1889131"/>
            <a:ext cx="11123971" cy="1569660"/>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t>A distribution is said to be symmetric if it can be folded along a vertical axis so that the two sides coincide. </a:t>
            </a:r>
          </a:p>
          <a:p>
            <a:pPr marL="342900" indent="-342900" algn="just">
              <a:buFont typeface="Wingdings" panose="05000000000000000000" pitchFamily="2" charset="2"/>
              <a:buChar char="Ø"/>
            </a:pPr>
            <a:r>
              <a:rPr lang="en-US" sz="2400" dirty="0"/>
              <a:t>A distribution that lacks symmetry with respect to a vertical axis is said to be skewed.</a:t>
            </a:r>
          </a:p>
          <a:p>
            <a:pPr algn="just"/>
            <a:r>
              <a:rPr lang="en-US" sz="2400" dirty="0"/>
              <a:t> </a:t>
            </a:r>
            <a:endParaRPr lang="en-PK" sz="2400" dirty="0"/>
          </a:p>
        </p:txBody>
      </p:sp>
      <p:pic>
        <p:nvPicPr>
          <p:cNvPr id="5" name="Picture 4">
            <a:extLst>
              <a:ext uri="{FF2B5EF4-FFF2-40B4-BE49-F238E27FC236}">
                <a16:creationId xmlns:a16="http://schemas.microsoft.com/office/drawing/2014/main" id="{A364C12D-31AA-4F3E-9405-2548954D8175}"/>
              </a:ext>
            </a:extLst>
          </p:cNvPr>
          <p:cNvPicPr>
            <a:picLocks noChangeAspect="1"/>
          </p:cNvPicPr>
          <p:nvPr/>
        </p:nvPicPr>
        <p:blipFill>
          <a:blip r:embed="rId2"/>
          <a:stretch>
            <a:fillRect/>
          </a:stretch>
        </p:blipFill>
        <p:spPr>
          <a:xfrm>
            <a:off x="795953" y="3569317"/>
            <a:ext cx="4110162" cy="2780592"/>
          </a:xfrm>
          <a:prstGeom prst="rect">
            <a:avLst/>
          </a:prstGeom>
        </p:spPr>
      </p:pic>
      <p:pic>
        <p:nvPicPr>
          <p:cNvPr id="7" name="Picture 6">
            <a:extLst>
              <a:ext uri="{FF2B5EF4-FFF2-40B4-BE49-F238E27FC236}">
                <a16:creationId xmlns:a16="http://schemas.microsoft.com/office/drawing/2014/main" id="{FE470FFE-2BE5-40AC-B216-DB7028852C3C}"/>
              </a:ext>
            </a:extLst>
          </p:cNvPr>
          <p:cNvPicPr>
            <a:picLocks noChangeAspect="1"/>
          </p:cNvPicPr>
          <p:nvPr/>
        </p:nvPicPr>
        <p:blipFill>
          <a:blip r:embed="rId3"/>
          <a:stretch>
            <a:fillRect/>
          </a:stretch>
        </p:blipFill>
        <p:spPr>
          <a:xfrm>
            <a:off x="5811784" y="3190875"/>
            <a:ext cx="5762625" cy="3667125"/>
          </a:xfrm>
          <a:prstGeom prst="rect">
            <a:avLst/>
          </a:prstGeom>
        </p:spPr>
      </p:pic>
      <p:sp>
        <p:nvSpPr>
          <p:cNvPr id="8" name="TextBox 7">
            <a:extLst>
              <a:ext uri="{FF2B5EF4-FFF2-40B4-BE49-F238E27FC236}">
                <a16:creationId xmlns:a16="http://schemas.microsoft.com/office/drawing/2014/main" id="{F531DB07-F682-4444-AE41-5AF782CB6C05}"/>
              </a:ext>
            </a:extLst>
          </p:cNvPr>
          <p:cNvSpPr txBox="1"/>
          <p:nvPr/>
        </p:nvSpPr>
        <p:spPr>
          <a:xfrm>
            <a:off x="299884" y="384500"/>
            <a:ext cx="11238271" cy="1015663"/>
          </a:xfrm>
          <a:prstGeom prst="rect">
            <a:avLst/>
          </a:prstGeom>
          <a:noFill/>
        </p:spPr>
        <p:txBody>
          <a:bodyPr wrap="square">
            <a:spAutoFit/>
          </a:bodyPr>
          <a:lstStyle/>
          <a:p>
            <a:pPr algn="just"/>
            <a:r>
              <a:rPr lang="en-US" sz="2000" dirty="0"/>
              <a:t>Many continuous frequency distributions can be represented graphically by the characteristic bell-shaped curve. Graphical tools such as what we see in Figures aid in the characterization of the nature of the population. In Chapters 5 and 6 we will discuss a property of the population called its distribution. </a:t>
            </a:r>
            <a:endParaRPr lang="en-PK" sz="2000" dirty="0"/>
          </a:p>
        </p:txBody>
      </p:sp>
    </p:spTree>
    <p:extLst>
      <p:ext uri="{BB962C8B-B14F-4D97-AF65-F5344CB8AC3E}">
        <p14:creationId xmlns:p14="http://schemas.microsoft.com/office/powerpoint/2010/main" val="4179808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4E90B12-D1DD-44C9-9660-FD76811D6D81}"/>
              </a:ext>
            </a:extLst>
          </p:cNvPr>
          <p:cNvSpPr txBox="1"/>
          <p:nvPr/>
        </p:nvSpPr>
        <p:spPr>
          <a:xfrm>
            <a:off x="645242" y="412643"/>
            <a:ext cx="6098458" cy="523220"/>
          </a:xfrm>
          <a:prstGeom prst="rect">
            <a:avLst/>
          </a:prstGeom>
          <a:noFill/>
        </p:spPr>
        <p:txBody>
          <a:bodyPr wrap="square">
            <a:spAutoFit/>
          </a:bodyPr>
          <a:lstStyle/>
          <a:p>
            <a:r>
              <a:rPr lang="en-US" sz="2800" b="1" u="sng" dirty="0"/>
              <a:t>Box-and-Whisker Plot or Box Plot:</a:t>
            </a:r>
            <a:endParaRPr lang="en-PK" sz="2800" b="1" u="sng" dirty="0"/>
          </a:p>
        </p:txBody>
      </p:sp>
      <p:sp>
        <p:nvSpPr>
          <p:cNvPr id="9" name="TextBox 8">
            <a:extLst>
              <a:ext uri="{FF2B5EF4-FFF2-40B4-BE49-F238E27FC236}">
                <a16:creationId xmlns:a16="http://schemas.microsoft.com/office/drawing/2014/main" id="{FFAE86EE-5159-48E9-A1C8-DA0852B318B8}"/>
              </a:ext>
            </a:extLst>
          </p:cNvPr>
          <p:cNvSpPr txBox="1"/>
          <p:nvPr/>
        </p:nvSpPr>
        <p:spPr>
          <a:xfrm>
            <a:off x="283291" y="1266184"/>
            <a:ext cx="11389442" cy="2308324"/>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t>Another display that is helpful for reflecting properties of a sample is the box and-whisker plot. This plot encloses the interquartile range of the data in a box that has the median displayed within. The interquartile range has as its extremes the 75th percentile (upper quartile) and the 25th percentile (lower quartile). In addition to the box, “whiskers” extend, showing extreme observations in the sample. For reasonably large samples, the display shows center of location, variability, and the degree of asymmetry.</a:t>
            </a:r>
            <a:endParaRPr lang="en-PK" sz="2400" dirty="0"/>
          </a:p>
        </p:txBody>
      </p:sp>
      <p:sp>
        <p:nvSpPr>
          <p:cNvPr id="11" name="TextBox 10">
            <a:extLst>
              <a:ext uri="{FF2B5EF4-FFF2-40B4-BE49-F238E27FC236}">
                <a16:creationId xmlns:a16="http://schemas.microsoft.com/office/drawing/2014/main" id="{E4C871D7-4AA3-4473-9306-A8AA688231D3}"/>
              </a:ext>
            </a:extLst>
          </p:cNvPr>
          <p:cNvSpPr txBox="1"/>
          <p:nvPr/>
        </p:nvSpPr>
        <p:spPr>
          <a:xfrm>
            <a:off x="283291" y="4137033"/>
            <a:ext cx="11153467" cy="2308324"/>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t>In addition, a variation called a box plot can provide the viewer with information regarding which observations may be outliers. Outliers are observations that are considered to be unusually far from the bulk of the data. There are many statistical tests that are designed to detect outliers. Technically, one may view an outlier as being an observation that represents a “rare event” (there is a small probability of obtaining a value that far from the bulk of the data).</a:t>
            </a:r>
            <a:endParaRPr lang="en-PK" sz="2400" dirty="0"/>
          </a:p>
        </p:txBody>
      </p:sp>
    </p:spTree>
    <p:extLst>
      <p:ext uri="{BB962C8B-B14F-4D97-AF65-F5344CB8AC3E}">
        <p14:creationId xmlns:p14="http://schemas.microsoft.com/office/powerpoint/2010/main" val="2836430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509EF8-9598-47A6-87A2-C6E7BBB0C6E2}"/>
              </a:ext>
            </a:extLst>
          </p:cNvPr>
          <p:cNvPicPr>
            <a:picLocks noChangeAspect="1"/>
          </p:cNvPicPr>
          <p:nvPr/>
        </p:nvPicPr>
        <p:blipFill>
          <a:blip r:embed="rId2"/>
          <a:stretch>
            <a:fillRect/>
          </a:stretch>
        </p:blipFill>
        <p:spPr>
          <a:xfrm>
            <a:off x="1514061" y="329026"/>
            <a:ext cx="8769626" cy="6199638"/>
          </a:xfrm>
          <a:prstGeom prst="rect">
            <a:avLst/>
          </a:prstGeom>
        </p:spPr>
      </p:pic>
    </p:spTree>
    <p:extLst>
      <p:ext uri="{BB962C8B-B14F-4D97-AF65-F5344CB8AC3E}">
        <p14:creationId xmlns:p14="http://schemas.microsoft.com/office/powerpoint/2010/main" val="1814724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092E97-58AF-42CC-9C6C-1EDFACC666D2}"/>
              </a:ext>
            </a:extLst>
          </p:cNvPr>
          <p:cNvPicPr>
            <a:picLocks noChangeAspect="1"/>
          </p:cNvPicPr>
          <p:nvPr/>
        </p:nvPicPr>
        <p:blipFill>
          <a:blip r:embed="rId2"/>
          <a:stretch>
            <a:fillRect/>
          </a:stretch>
        </p:blipFill>
        <p:spPr>
          <a:xfrm>
            <a:off x="1206273" y="285523"/>
            <a:ext cx="8663441" cy="6321325"/>
          </a:xfrm>
          <a:prstGeom prst="rect">
            <a:avLst/>
          </a:prstGeom>
        </p:spPr>
      </p:pic>
    </p:spTree>
    <p:extLst>
      <p:ext uri="{BB962C8B-B14F-4D97-AF65-F5344CB8AC3E}">
        <p14:creationId xmlns:p14="http://schemas.microsoft.com/office/powerpoint/2010/main" val="2254166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47EE1C-9092-44F8-A730-5D3A70365A5C}"/>
              </a:ext>
            </a:extLst>
          </p:cNvPr>
          <p:cNvPicPr>
            <a:picLocks noChangeAspect="1"/>
          </p:cNvPicPr>
          <p:nvPr/>
        </p:nvPicPr>
        <p:blipFill>
          <a:blip r:embed="rId2"/>
          <a:stretch>
            <a:fillRect/>
          </a:stretch>
        </p:blipFill>
        <p:spPr>
          <a:xfrm>
            <a:off x="971549" y="306249"/>
            <a:ext cx="8225459" cy="6074002"/>
          </a:xfrm>
          <a:prstGeom prst="rect">
            <a:avLst/>
          </a:prstGeom>
        </p:spPr>
      </p:pic>
    </p:spTree>
    <p:extLst>
      <p:ext uri="{BB962C8B-B14F-4D97-AF65-F5344CB8AC3E}">
        <p14:creationId xmlns:p14="http://schemas.microsoft.com/office/powerpoint/2010/main" val="2899836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DDF07D-A072-4B44-81A8-1D10181C6468}"/>
              </a:ext>
            </a:extLst>
          </p:cNvPr>
          <p:cNvSpPr txBox="1"/>
          <p:nvPr/>
        </p:nvSpPr>
        <p:spPr>
          <a:xfrm>
            <a:off x="512506" y="486385"/>
            <a:ext cx="9383662" cy="523220"/>
          </a:xfrm>
          <a:prstGeom prst="rect">
            <a:avLst/>
          </a:prstGeom>
          <a:noFill/>
        </p:spPr>
        <p:txBody>
          <a:bodyPr wrap="square">
            <a:spAutoFit/>
          </a:bodyPr>
          <a:lstStyle/>
          <a:p>
            <a:r>
              <a:rPr lang="en-US" sz="2800" b="1" u="sng" dirty="0"/>
              <a:t>Measures of Location: The Sample Mean and Median</a:t>
            </a:r>
            <a:endParaRPr lang="en-PK" sz="2800" b="1" u="sng" dirty="0"/>
          </a:p>
        </p:txBody>
      </p:sp>
      <p:sp>
        <p:nvSpPr>
          <p:cNvPr id="5" name="TextBox 4">
            <a:extLst>
              <a:ext uri="{FF2B5EF4-FFF2-40B4-BE49-F238E27FC236}">
                <a16:creationId xmlns:a16="http://schemas.microsoft.com/office/drawing/2014/main" id="{E9DF396A-63D5-4EBD-A371-AA425605966A}"/>
              </a:ext>
            </a:extLst>
          </p:cNvPr>
          <p:cNvSpPr txBox="1"/>
          <p:nvPr/>
        </p:nvSpPr>
        <p:spPr>
          <a:xfrm>
            <a:off x="386530" y="1194271"/>
            <a:ext cx="11418939" cy="830997"/>
          </a:xfrm>
          <a:prstGeom prst="rect">
            <a:avLst/>
          </a:prstGeom>
          <a:noFill/>
        </p:spPr>
        <p:txBody>
          <a:bodyPr wrap="square">
            <a:spAutoFit/>
          </a:bodyPr>
          <a:lstStyle/>
          <a:p>
            <a:pPr marL="342900" indent="-342900">
              <a:buFont typeface="Wingdings" panose="05000000000000000000" pitchFamily="2" charset="2"/>
              <a:buChar char="Ø"/>
            </a:pPr>
            <a:r>
              <a:rPr lang="en-US" sz="2400" dirty="0"/>
              <a:t>Measures of location are designed to provide the analyst with some quantitative values of where the center, or some other location, of data is located.</a:t>
            </a:r>
            <a:endParaRPr lang="en-PK" sz="2400" dirty="0"/>
          </a:p>
        </p:txBody>
      </p:sp>
      <p:pic>
        <p:nvPicPr>
          <p:cNvPr id="7" name="Picture 6">
            <a:extLst>
              <a:ext uri="{FF2B5EF4-FFF2-40B4-BE49-F238E27FC236}">
                <a16:creationId xmlns:a16="http://schemas.microsoft.com/office/drawing/2014/main" id="{6452EF2E-E684-49E4-9C9A-2FB3CB7A9AFA}"/>
              </a:ext>
            </a:extLst>
          </p:cNvPr>
          <p:cNvPicPr>
            <a:picLocks noChangeAspect="1"/>
          </p:cNvPicPr>
          <p:nvPr/>
        </p:nvPicPr>
        <p:blipFill>
          <a:blip r:embed="rId2"/>
          <a:stretch>
            <a:fillRect/>
          </a:stretch>
        </p:blipFill>
        <p:spPr>
          <a:xfrm>
            <a:off x="2195945" y="2678926"/>
            <a:ext cx="8124261" cy="1689203"/>
          </a:xfrm>
          <a:prstGeom prst="rect">
            <a:avLst/>
          </a:prstGeom>
        </p:spPr>
      </p:pic>
      <p:pic>
        <p:nvPicPr>
          <p:cNvPr id="9" name="Picture 8">
            <a:extLst>
              <a:ext uri="{FF2B5EF4-FFF2-40B4-BE49-F238E27FC236}">
                <a16:creationId xmlns:a16="http://schemas.microsoft.com/office/drawing/2014/main" id="{148793B3-92CF-4B3C-A334-50A32C53437F}"/>
              </a:ext>
            </a:extLst>
          </p:cNvPr>
          <p:cNvPicPr>
            <a:picLocks noChangeAspect="1"/>
          </p:cNvPicPr>
          <p:nvPr/>
        </p:nvPicPr>
        <p:blipFill>
          <a:blip r:embed="rId3"/>
          <a:stretch>
            <a:fillRect/>
          </a:stretch>
        </p:blipFill>
        <p:spPr>
          <a:xfrm>
            <a:off x="2192285" y="4737462"/>
            <a:ext cx="8665318" cy="1867034"/>
          </a:xfrm>
          <a:prstGeom prst="rect">
            <a:avLst/>
          </a:prstGeom>
        </p:spPr>
      </p:pic>
      <p:sp>
        <p:nvSpPr>
          <p:cNvPr id="11" name="TextBox 10">
            <a:extLst>
              <a:ext uri="{FF2B5EF4-FFF2-40B4-BE49-F238E27FC236}">
                <a16:creationId xmlns:a16="http://schemas.microsoft.com/office/drawing/2014/main" id="{DF0826DB-72F3-493A-BCDA-F5895F6BB534}"/>
              </a:ext>
            </a:extLst>
          </p:cNvPr>
          <p:cNvSpPr txBox="1"/>
          <p:nvPr/>
        </p:nvSpPr>
        <p:spPr>
          <a:xfrm>
            <a:off x="630493" y="2131764"/>
            <a:ext cx="1729249" cy="369332"/>
          </a:xfrm>
          <a:prstGeom prst="rect">
            <a:avLst/>
          </a:prstGeom>
          <a:noFill/>
        </p:spPr>
        <p:txBody>
          <a:bodyPr wrap="square">
            <a:spAutoFit/>
          </a:bodyPr>
          <a:lstStyle/>
          <a:p>
            <a:r>
              <a:rPr lang="en-US" b="1" dirty="0"/>
              <a:t>Definition 1.1:</a:t>
            </a:r>
            <a:endParaRPr lang="en-PK" b="1" dirty="0"/>
          </a:p>
        </p:txBody>
      </p:sp>
      <p:sp>
        <p:nvSpPr>
          <p:cNvPr id="13" name="TextBox 12">
            <a:extLst>
              <a:ext uri="{FF2B5EF4-FFF2-40B4-BE49-F238E27FC236}">
                <a16:creationId xmlns:a16="http://schemas.microsoft.com/office/drawing/2014/main" id="{E9490748-69F8-420F-B228-07272328A928}"/>
              </a:ext>
            </a:extLst>
          </p:cNvPr>
          <p:cNvSpPr txBox="1"/>
          <p:nvPr/>
        </p:nvSpPr>
        <p:spPr>
          <a:xfrm>
            <a:off x="463036" y="4183464"/>
            <a:ext cx="1729249" cy="369332"/>
          </a:xfrm>
          <a:prstGeom prst="rect">
            <a:avLst/>
          </a:prstGeom>
          <a:noFill/>
        </p:spPr>
        <p:txBody>
          <a:bodyPr wrap="square">
            <a:spAutoFit/>
          </a:bodyPr>
          <a:lstStyle/>
          <a:p>
            <a:r>
              <a:rPr lang="en-US" b="1" dirty="0"/>
              <a:t>Definition 1.2:</a:t>
            </a:r>
            <a:endParaRPr lang="en-PK" b="1" dirty="0"/>
          </a:p>
        </p:txBody>
      </p:sp>
    </p:spTree>
    <p:extLst>
      <p:ext uri="{BB962C8B-B14F-4D97-AF65-F5344CB8AC3E}">
        <p14:creationId xmlns:p14="http://schemas.microsoft.com/office/powerpoint/2010/main" val="3259801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E5FED6-DEA4-43F8-8C2F-84879B3956F7}"/>
              </a:ext>
            </a:extLst>
          </p:cNvPr>
          <p:cNvPicPr>
            <a:picLocks noChangeAspect="1"/>
          </p:cNvPicPr>
          <p:nvPr/>
        </p:nvPicPr>
        <p:blipFill>
          <a:blip r:embed="rId2"/>
          <a:stretch>
            <a:fillRect/>
          </a:stretch>
        </p:blipFill>
        <p:spPr>
          <a:xfrm>
            <a:off x="777115" y="179673"/>
            <a:ext cx="9427059" cy="6498653"/>
          </a:xfrm>
          <a:prstGeom prst="rect">
            <a:avLst/>
          </a:prstGeom>
        </p:spPr>
      </p:pic>
    </p:spTree>
    <p:extLst>
      <p:ext uri="{BB962C8B-B14F-4D97-AF65-F5344CB8AC3E}">
        <p14:creationId xmlns:p14="http://schemas.microsoft.com/office/powerpoint/2010/main" val="179670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43944A-DA6A-4817-94B5-00FA66DFFCB1}"/>
              </a:ext>
            </a:extLst>
          </p:cNvPr>
          <p:cNvPicPr>
            <a:picLocks noChangeAspect="1"/>
          </p:cNvPicPr>
          <p:nvPr/>
        </p:nvPicPr>
        <p:blipFill>
          <a:blip r:embed="rId2"/>
          <a:stretch>
            <a:fillRect/>
          </a:stretch>
        </p:blipFill>
        <p:spPr>
          <a:xfrm>
            <a:off x="1026628" y="161718"/>
            <a:ext cx="9058275" cy="6437414"/>
          </a:xfrm>
          <a:prstGeom prst="rect">
            <a:avLst/>
          </a:prstGeom>
        </p:spPr>
      </p:pic>
    </p:spTree>
    <p:extLst>
      <p:ext uri="{BB962C8B-B14F-4D97-AF65-F5344CB8AC3E}">
        <p14:creationId xmlns:p14="http://schemas.microsoft.com/office/powerpoint/2010/main" val="1849768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7E3B90-AE5C-4EDB-8C24-9BEAD0278BAD}"/>
              </a:ext>
            </a:extLst>
          </p:cNvPr>
          <p:cNvPicPr>
            <a:picLocks noChangeAspect="1"/>
          </p:cNvPicPr>
          <p:nvPr/>
        </p:nvPicPr>
        <p:blipFill>
          <a:blip r:embed="rId2"/>
          <a:stretch>
            <a:fillRect/>
          </a:stretch>
        </p:blipFill>
        <p:spPr>
          <a:xfrm>
            <a:off x="847931" y="289892"/>
            <a:ext cx="9130956" cy="6390440"/>
          </a:xfrm>
          <a:prstGeom prst="rect">
            <a:avLst/>
          </a:prstGeom>
        </p:spPr>
      </p:pic>
    </p:spTree>
    <p:extLst>
      <p:ext uri="{BB962C8B-B14F-4D97-AF65-F5344CB8AC3E}">
        <p14:creationId xmlns:p14="http://schemas.microsoft.com/office/powerpoint/2010/main" val="386157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1977F8-AC36-4630-B298-A64BD5E4B19C}"/>
              </a:ext>
            </a:extLst>
          </p:cNvPr>
          <p:cNvPicPr>
            <a:picLocks noChangeAspect="1"/>
          </p:cNvPicPr>
          <p:nvPr/>
        </p:nvPicPr>
        <p:blipFill>
          <a:blip r:embed="rId2"/>
          <a:stretch>
            <a:fillRect/>
          </a:stretch>
        </p:blipFill>
        <p:spPr>
          <a:xfrm>
            <a:off x="927445" y="239575"/>
            <a:ext cx="9170712" cy="6479978"/>
          </a:xfrm>
          <a:prstGeom prst="rect">
            <a:avLst/>
          </a:prstGeom>
        </p:spPr>
      </p:pic>
    </p:spTree>
    <p:extLst>
      <p:ext uri="{BB962C8B-B14F-4D97-AF65-F5344CB8AC3E}">
        <p14:creationId xmlns:p14="http://schemas.microsoft.com/office/powerpoint/2010/main" val="3919491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D3A9F-A058-49A2-8CF9-1FAE0663E91B}"/>
              </a:ext>
            </a:extLst>
          </p:cNvPr>
          <p:cNvSpPr>
            <a:spLocks noGrp="1"/>
          </p:cNvSpPr>
          <p:nvPr>
            <p:ph type="title"/>
          </p:nvPr>
        </p:nvSpPr>
        <p:spPr/>
        <p:txBody>
          <a:bodyPr/>
          <a:lstStyle/>
          <a:p>
            <a:r>
              <a:rPr lang="en-US" dirty="0"/>
              <a:t>EXERCISE QUESTIONS</a:t>
            </a:r>
            <a:endParaRPr lang="en-PK" dirty="0"/>
          </a:p>
        </p:txBody>
      </p:sp>
      <p:sp>
        <p:nvSpPr>
          <p:cNvPr id="6" name="TextBox 5">
            <a:extLst>
              <a:ext uri="{FF2B5EF4-FFF2-40B4-BE49-F238E27FC236}">
                <a16:creationId xmlns:a16="http://schemas.microsoft.com/office/drawing/2014/main" id="{CD09583C-61B5-4F46-AA37-CB5CD8B42454}"/>
              </a:ext>
            </a:extLst>
          </p:cNvPr>
          <p:cNvSpPr txBox="1"/>
          <p:nvPr/>
        </p:nvSpPr>
        <p:spPr>
          <a:xfrm>
            <a:off x="663678" y="1506022"/>
            <a:ext cx="1268361" cy="369332"/>
          </a:xfrm>
          <a:prstGeom prst="rect">
            <a:avLst/>
          </a:prstGeom>
          <a:noFill/>
        </p:spPr>
        <p:txBody>
          <a:bodyPr wrap="square" rtlCol="0">
            <a:spAutoFit/>
          </a:bodyPr>
          <a:lstStyle/>
          <a:p>
            <a:r>
              <a:rPr lang="en-US" dirty="0"/>
              <a:t>Page 13</a:t>
            </a:r>
            <a:endParaRPr lang="en-PK" dirty="0"/>
          </a:p>
        </p:txBody>
      </p:sp>
      <p:sp>
        <p:nvSpPr>
          <p:cNvPr id="7" name="TextBox 6">
            <a:extLst>
              <a:ext uri="{FF2B5EF4-FFF2-40B4-BE49-F238E27FC236}">
                <a16:creationId xmlns:a16="http://schemas.microsoft.com/office/drawing/2014/main" id="{C982F9F0-4C41-4335-96C5-62CA01731648}"/>
              </a:ext>
            </a:extLst>
          </p:cNvPr>
          <p:cNvSpPr txBox="1"/>
          <p:nvPr/>
        </p:nvSpPr>
        <p:spPr>
          <a:xfrm>
            <a:off x="838200" y="2212258"/>
            <a:ext cx="3652603" cy="369332"/>
          </a:xfrm>
          <a:prstGeom prst="rect">
            <a:avLst/>
          </a:prstGeom>
          <a:noFill/>
        </p:spPr>
        <p:txBody>
          <a:bodyPr wrap="none" rtlCol="0">
            <a:spAutoFit/>
          </a:bodyPr>
          <a:lstStyle/>
          <a:p>
            <a:r>
              <a:rPr lang="en-US" dirty="0"/>
              <a:t>Questions # 1.1, 1.2, 1.3, 1.4, 1.5, 1.6</a:t>
            </a:r>
            <a:endParaRPr lang="en-PK" dirty="0"/>
          </a:p>
        </p:txBody>
      </p:sp>
      <p:sp>
        <p:nvSpPr>
          <p:cNvPr id="8" name="TextBox 7">
            <a:extLst>
              <a:ext uri="{FF2B5EF4-FFF2-40B4-BE49-F238E27FC236}">
                <a16:creationId xmlns:a16="http://schemas.microsoft.com/office/drawing/2014/main" id="{CF6191E9-E002-42D7-A11B-FB8C5FEE180C}"/>
              </a:ext>
            </a:extLst>
          </p:cNvPr>
          <p:cNvSpPr txBox="1"/>
          <p:nvPr/>
        </p:nvSpPr>
        <p:spPr>
          <a:xfrm>
            <a:off x="838200" y="3016251"/>
            <a:ext cx="1268361" cy="369332"/>
          </a:xfrm>
          <a:prstGeom prst="rect">
            <a:avLst/>
          </a:prstGeom>
          <a:noFill/>
        </p:spPr>
        <p:txBody>
          <a:bodyPr wrap="square" rtlCol="0">
            <a:spAutoFit/>
          </a:bodyPr>
          <a:lstStyle/>
          <a:p>
            <a:r>
              <a:rPr lang="en-US" dirty="0"/>
              <a:t>Page 17</a:t>
            </a:r>
            <a:endParaRPr lang="en-PK" dirty="0"/>
          </a:p>
        </p:txBody>
      </p:sp>
      <p:sp>
        <p:nvSpPr>
          <p:cNvPr id="9" name="TextBox 8">
            <a:extLst>
              <a:ext uri="{FF2B5EF4-FFF2-40B4-BE49-F238E27FC236}">
                <a16:creationId xmlns:a16="http://schemas.microsoft.com/office/drawing/2014/main" id="{0FF1787A-26E9-48FB-B46C-3C5F31FB4BB2}"/>
              </a:ext>
            </a:extLst>
          </p:cNvPr>
          <p:cNvSpPr txBox="1"/>
          <p:nvPr/>
        </p:nvSpPr>
        <p:spPr>
          <a:xfrm>
            <a:off x="838200" y="3792328"/>
            <a:ext cx="2964914" cy="369332"/>
          </a:xfrm>
          <a:prstGeom prst="rect">
            <a:avLst/>
          </a:prstGeom>
          <a:noFill/>
        </p:spPr>
        <p:txBody>
          <a:bodyPr wrap="none" rtlCol="0">
            <a:spAutoFit/>
          </a:bodyPr>
          <a:lstStyle/>
          <a:p>
            <a:r>
              <a:rPr lang="en-US" dirty="0"/>
              <a:t>Questions # 1.7, 1.8, 1.9, 1.10</a:t>
            </a:r>
            <a:endParaRPr lang="en-PK" dirty="0"/>
          </a:p>
        </p:txBody>
      </p:sp>
    </p:spTree>
    <p:extLst>
      <p:ext uri="{BB962C8B-B14F-4D97-AF65-F5344CB8AC3E}">
        <p14:creationId xmlns:p14="http://schemas.microsoft.com/office/powerpoint/2010/main" val="1336932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C0ED44-BF9E-45F0-B1B7-A14B5132C5CE}"/>
              </a:ext>
            </a:extLst>
          </p:cNvPr>
          <p:cNvSpPr txBox="1"/>
          <p:nvPr/>
        </p:nvSpPr>
        <p:spPr>
          <a:xfrm>
            <a:off x="379771" y="708289"/>
            <a:ext cx="10755262" cy="1015663"/>
          </a:xfrm>
          <a:prstGeom prst="rect">
            <a:avLst/>
          </a:prstGeom>
          <a:noFill/>
        </p:spPr>
        <p:txBody>
          <a:bodyPr wrap="square">
            <a:spAutoFit/>
          </a:bodyPr>
          <a:lstStyle/>
          <a:p>
            <a:r>
              <a:rPr lang="en-US" sz="2000" dirty="0"/>
              <a:t>Two samples of 10 northern red oak seedlings were planted in a greenhouse, one containing seedlings treated with nitrogen and  the other containing seedlings with no nitrogen. All other environmental conditions were held constant.</a:t>
            </a:r>
            <a:endParaRPr lang="en-PK" sz="2000" dirty="0"/>
          </a:p>
        </p:txBody>
      </p:sp>
      <p:sp>
        <p:nvSpPr>
          <p:cNvPr id="4" name="TextBox 3">
            <a:extLst>
              <a:ext uri="{FF2B5EF4-FFF2-40B4-BE49-F238E27FC236}">
                <a16:creationId xmlns:a16="http://schemas.microsoft.com/office/drawing/2014/main" id="{C4947EEC-51EC-4569-AEA0-3B6818412F6A}"/>
              </a:ext>
            </a:extLst>
          </p:cNvPr>
          <p:cNvSpPr txBox="1"/>
          <p:nvPr/>
        </p:nvSpPr>
        <p:spPr>
          <a:xfrm>
            <a:off x="276532" y="185069"/>
            <a:ext cx="1581765" cy="523220"/>
          </a:xfrm>
          <a:prstGeom prst="rect">
            <a:avLst/>
          </a:prstGeom>
          <a:noFill/>
        </p:spPr>
        <p:txBody>
          <a:bodyPr wrap="square">
            <a:spAutoFit/>
          </a:bodyPr>
          <a:lstStyle/>
          <a:p>
            <a:r>
              <a:rPr lang="en-US" sz="2800" b="1" u="sng" dirty="0"/>
              <a:t>Example</a:t>
            </a:r>
            <a:endParaRPr lang="en-PK" sz="2800" b="1" u="sng" dirty="0"/>
          </a:p>
        </p:txBody>
      </p:sp>
      <p:pic>
        <p:nvPicPr>
          <p:cNvPr id="6" name="Picture 5">
            <a:extLst>
              <a:ext uri="{FF2B5EF4-FFF2-40B4-BE49-F238E27FC236}">
                <a16:creationId xmlns:a16="http://schemas.microsoft.com/office/drawing/2014/main" id="{0B2CEF1D-8CFD-4275-89B6-06A1EDAB21BC}"/>
              </a:ext>
            </a:extLst>
          </p:cNvPr>
          <p:cNvPicPr>
            <a:picLocks noChangeAspect="1"/>
          </p:cNvPicPr>
          <p:nvPr/>
        </p:nvPicPr>
        <p:blipFill>
          <a:blip r:embed="rId2"/>
          <a:stretch>
            <a:fillRect/>
          </a:stretch>
        </p:blipFill>
        <p:spPr>
          <a:xfrm>
            <a:off x="379771" y="2042340"/>
            <a:ext cx="4707996" cy="4295848"/>
          </a:xfrm>
          <a:prstGeom prst="rect">
            <a:avLst/>
          </a:prstGeom>
        </p:spPr>
      </p:pic>
      <p:pic>
        <p:nvPicPr>
          <p:cNvPr id="8" name="Picture 7">
            <a:extLst>
              <a:ext uri="{FF2B5EF4-FFF2-40B4-BE49-F238E27FC236}">
                <a16:creationId xmlns:a16="http://schemas.microsoft.com/office/drawing/2014/main" id="{01C4498A-138E-4E3D-925E-60674E9A617C}"/>
              </a:ext>
            </a:extLst>
          </p:cNvPr>
          <p:cNvPicPr>
            <a:picLocks noChangeAspect="1"/>
          </p:cNvPicPr>
          <p:nvPr/>
        </p:nvPicPr>
        <p:blipFill>
          <a:blip r:embed="rId3"/>
          <a:stretch>
            <a:fillRect/>
          </a:stretch>
        </p:blipFill>
        <p:spPr>
          <a:xfrm>
            <a:off x="4020165" y="3794580"/>
            <a:ext cx="8002229" cy="1036500"/>
          </a:xfrm>
          <a:prstGeom prst="rect">
            <a:avLst/>
          </a:prstGeom>
        </p:spPr>
      </p:pic>
    </p:spTree>
    <p:extLst>
      <p:ext uri="{BB962C8B-B14F-4D97-AF65-F5344CB8AC3E}">
        <p14:creationId xmlns:p14="http://schemas.microsoft.com/office/powerpoint/2010/main" val="3558021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9C3C3F-E48A-47A1-A13E-D7E6F4D562CE}"/>
              </a:ext>
            </a:extLst>
          </p:cNvPr>
          <p:cNvSpPr txBox="1"/>
          <p:nvPr/>
        </p:nvSpPr>
        <p:spPr>
          <a:xfrm>
            <a:off x="379771" y="303641"/>
            <a:ext cx="9989882" cy="461665"/>
          </a:xfrm>
          <a:prstGeom prst="rect">
            <a:avLst/>
          </a:prstGeom>
          <a:noFill/>
        </p:spPr>
        <p:txBody>
          <a:bodyPr wrap="square">
            <a:spAutoFit/>
          </a:bodyPr>
          <a:lstStyle/>
          <a:p>
            <a:r>
              <a:rPr lang="en-US" sz="2400" dirty="0"/>
              <a:t>The two measures of central tendency for the individual samples are</a:t>
            </a:r>
            <a:endParaRPr lang="en-PK" sz="2400" dirty="0"/>
          </a:p>
        </p:txBody>
      </p:sp>
      <p:pic>
        <p:nvPicPr>
          <p:cNvPr id="5" name="Picture 4">
            <a:extLst>
              <a:ext uri="{FF2B5EF4-FFF2-40B4-BE49-F238E27FC236}">
                <a16:creationId xmlns:a16="http://schemas.microsoft.com/office/drawing/2014/main" id="{BEBAAF4C-022F-4DF4-8385-83FB5EED6C6A}"/>
              </a:ext>
            </a:extLst>
          </p:cNvPr>
          <p:cNvPicPr>
            <a:picLocks noChangeAspect="1"/>
          </p:cNvPicPr>
          <p:nvPr/>
        </p:nvPicPr>
        <p:blipFill>
          <a:blip r:embed="rId2"/>
          <a:stretch>
            <a:fillRect/>
          </a:stretch>
        </p:blipFill>
        <p:spPr>
          <a:xfrm>
            <a:off x="2751495" y="1017277"/>
            <a:ext cx="6041588" cy="2164633"/>
          </a:xfrm>
          <a:prstGeom prst="rect">
            <a:avLst/>
          </a:prstGeom>
        </p:spPr>
      </p:pic>
      <p:sp>
        <p:nvSpPr>
          <p:cNvPr id="7" name="TextBox 6">
            <a:extLst>
              <a:ext uri="{FF2B5EF4-FFF2-40B4-BE49-F238E27FC236}">
                <a16:creationId xmlns:a16="http://schemas.microsoft.com/office/drawing/2014/main" id="{813CF822-81CC-48AD-B853-8BCB07C9ECD6}"/>
              </a:ext>
            </a:extLst>
          </p:cNvPr>
          <p:cNvSpPr txBox="1"/>
          <p:nvPr/>
        </p:nvSpPr>
        <p:spPr>
          <a:xfrm>
            <a:off x="210303" y="3676091"/>
            <a:ext cx="11558910" cy="1200329"/>
          </a:xfrm>
          <a:prstGeom prst="rect">
            <a:avLst/>
          </a:prstGeom>
          <a:noFill/>
        </p:spPr>
        <p:txBody>
          <a:bodyPr wrap="square">
            <a:spAutoFit/>
          </a:bodyPr>
          <a:lstStyle/>
          <a:p>
            <a:pPr algn="just"/>
            <a:r>
              <a:rPr lang="en-US" sz="2400" dirty="0"/>
              <a:t>Clearly there is a difference in concept between the mean and median. It may be of interest to the reader with an engineering background that the sample mean is the centroid of the data in a sample</a:t>
            </a:r>
            <a:endParaRPr lang="en-PK" sz="2400" dirty="0"/>
          </a:p>
        </p:txBody>
      </p:sp>
      <p:pic>
        <p:nvPicPr>
          <p:cNvPr id="9" name="Picture 8">
            <a:extLst>
              <a:ext uri="{FF2B5EF4-FFF2-40B4-BE49-F238E27FC236}">
                <a16:creationId xmlns:a16="http://schemas.microsoft.com/office/drawing/2014/main" id="{EAC0DC80-101A-4E4E-95D3-19644D1A7675}"/>
              </a:ext>
            </a:extLst>
          </p:cNvPr>
          <p:cNvPicPr>
            <a:picLocks noChangeAspect="1"/>
          </p:cNvPicPr>
          <p:nvPr/>
        </p:nvPicPr>
        <p:blipFill>
          <a:blip r:embed="rId3"/>
          <a:stretch>
            <a:fillRect/>
          </a:stretch>
        </p:blipFill>
        <p:spPr>
          <a:xfrm>
            <a:off x="1869051" y="4992702"/>
            <a:ext cx="7584666" cy="1262386"/>
          </a:xfrm>
          <a:prstGeom prst="rect">
            <a:avLst/>
          </a:prstGeom>
        </p:spPr>
      </p:pic>
    </p:spTree>
    <p:extLst>
      <p:ext uri="{BB962C8B-B14F-4D97-AF65-F5344CB8AC3E}">
        <p14:creationId xmlns:p14="http://schemas.microsoft.com/office/powerpoint/2010/main" val="384670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CC4E2F-EDF8-4A54-9C10-C71FDE301CA2}"/>
              </a:ext>
            </a:extLst>
          </p:cNvPr>
          <p:cNvSpPr txBox="1"/>
          <p:nvPr/>
        </p:nvSpPr>
        <p:spPr>
          <a:xfrm>
            <a:off x="320778" y="294656"/>
            <a:ext cx="6098458" cy="523220"/>
          </a:xfrm>
          <a:prstGeom prst="rect">
            <a:avLst/>
          </a:prstGeom>
          <a:noFill/>
        </p:spPr>
        <p:txBody>
          <a:bodyPr wrap="square">
            <a:spAutoFit/>
          </a:bodyPr>
          <a:lstStyle/>
          <a:p>
            <a:r>
              <a:rPr lang="en-US" sz="2800" b="1" u="sng" dirty="0"/>
              <a:t>Measures of Variability </a:t>
            </a:r>
            <a:endParaRPr lang="en-PK" sz="2800" b="1" u="sng" dirty="0"/>
          </a:p>
        </p:txBody>
      </p:sp>
      <p:sp>
        <p:nvSpPr>
          <p:cNvPr id="5" name="TextBox 4">
            <a:extLst>
              <a:ext uri="{FF2B5EF4-FFF2-40B4-BE49-F238E27FC236}">
                <a16:creationId xmlns:a16="http://schemas.microsoft.com/office/drawing/2014/main" id="{E7BD6346-FF96-4096-9CB3-48F0D81ADB20}"/>
              </a:ext>
            </a:extLst>
          </p:cNvPr>
          <p:cNvSpPr txBox="1"/>
          <p:nvPr/>
        </p:nvSpPr>
        <p:spPr>
          <a:xfrm>
            <a:off x="527254" y="1059029"/>
            <a:ext cx="11138719" cy="1015663"/>
          </a:xfrm>
          <a:prstGeom prst="rect">
            <a:avLst/>
          </a:prstGeom>
          <a:noFill/>
        </p:spPr>
        <p:txBody>
          <a:bodyPr wrap="square">
            <a:spAutoFit/>
          </a:bodyPr>
          <a:lstStyle/>
          <a:p>
            <a:r>
              <a:rPr lang="en-US" sz="2000" dirty="0"/>
              <a:t>Sample variability plays an important role in data analysis. Process and product variability is a fact of life in engineering and scientific systems: The control or reduction of process variability is often a source of major difficulty</a:t>
            </a:r>
            <a:endParaRPr lang="en-PK" sz="2000" dirty="0"/>
          </a:p>
        </p:txBody>
      </p:sp>
      <p:pic>
        <p:nvPicPr>
          <p:cNvPr id="9" name="Picture 8">
            <a:extLst>
              <a:ext uri="{FF2B5EF4-FFF2-40B4-BE49-F238E27FC236}">
                <a16:creationId xmlns:a16="http://schemas.microsoft.com/office/drawing/2014/main" id="{1DE8CACC-B2CC-4B1D-BD37-90A7EF3EA738}"/>
              </a:ext>
            </a:extLst>
          </p:cNvPr>
          <p:cNvPicPr>
            <a:picLocks noChangeAspect="1"/>
          </p:cNvPicPr>
          <p:nvPr/>
        </p:nvPicPr>
        <p:blipFill>
          <a:blip r:embed="rId2"/>
          <a:stretch>
            <a:fillRect/>
          </a:stretch>
        </p:blipFill>
        <p:spPr>
          <a:xfrm>
            <a:off x="1874273" y="2842533"/>
            <a:ext cx="7997630" cy="2231223"/>
          </a:xfrm>
          <a:prstGeom prst="rect">
            <a:avLst/>
          </a:prstGeom>
        </p:spPr>
      </p:pic>
    </p:spTree>
    <p:extLst>
      <p:ext uri="{BB962C8B-B14F-4D97-AF65-F5344CB8AC3E}">
        <p14:creationId xmlns:p14="http://schemas.microsoft.com/office/powerpoint/2010/main" val="1175943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64B6D5-43B2-4910-8EE6-722D6FAB2575}"/>
              </a:ext>
            </a:extLst>
          </p:cNvPr>
          <p:cNvSpPr txBox="1"/>
          <p:nvPr/>
        </p:nvSpPr>
        <p:spPr>
          <a:xfrm>
            <a:off x="276532" y="353650"/>
            <a:ext cx="6098458" cy="461665"/>
          </a:xfrm>
          <a:prstGeom prst="rect">
            <a:avLst/>
          </a:prstGeom>
          <a:noFill/>
        </p:spPr>
        <p:txBody>
          <a:bodyPr wrap="square">
            <a:spAutoFit/>
          </a:bodyPr>
          <a:lstStyle/>
          <a:p>
            <a:r>
              <a:rPr lang="en-US" sz="2400" b="1" u="sng" dirty="0"/>
              <a:t>Sample Range and Sample Standard Deviation</a:t>
            </a:r>
            <a:endParaRPr lang="en-PK" sz="2400" b="1" u="sng" dirty="0"/>
          </a:p>
        </p:txBody>
      </p:sp>
      <p:sp>
        <p:nvSpPr>
          <p:cNvPr id="5" name="TextBox 4">
            <a:extLst>
              <a:ext uri="{FF2B5EF4-FFF2-40B4-BE49-F238E27FC236}">
                <a16:creationId xmlns:a16="http://schemas.microsoft.com/office/drawing/2014/main" id="{04BC3BEE-AB4D-4D7F-BD1B-A65D1711A09D}"/>
              </a:ext>
            </a:extLst>
          </p:cNvPr>
          <p:cNvSpPr txBox="1"/>
          <p:nvPr/>
        </p:nvSpPr>
        <p:spPr>
          <a:xfrm>
            <a:off x="276532" y="953247"/>
            <a:ext cx="11212461" cy="1323439"/>
          </a:xfrm>
          <a:prstGeom prst="rect">
            <a:avLst/>
          </a:prstGeom>
          <a:noFill/>
        </p:spPr>
        <p:txBody>
          <a:bodyPr wrap="square">
            <a:spAutoFit/>
          </a:bodyPr>
          <a:lstStyle/>
          <a:p>
            <a:pPr algn="just"/>
            <a:r>
              <a:rPr lang="en-US" sz="2000" dirty="0"/>
              <a:t>Just as there are many measures of central tendency or location, there are many measures of spread or variability. Perhaps the simplest one is the sample range </a:t>
            </a:r>
            <a:r>
              <a:rPr lang="en-US" sz="2000" dirty="0" err="1"/>
              <a:t>Xmax</a:t>
            </a:r>
            <a:r>
              <a:rPr lang="en-US" sz="2000" dirty="0"/>
              <a:t> − </a:t>
            </a:r>
            <a:r>
              <a:rPr lang="en-US" sz="2000" dirty="0" err="1"/>
              <a:t>Xmin</a:t>
            </a:r>
            <a:r>
              <a:rPr lang="en-US" sz="2000" dirty="0"/>
              <a:t>. The range can be very useful  on statistical quality control. The sample measure of spread that is used most often is the sample standard deviation. We again let x1, x2,...,</a:t>
            </a:r>
            <a:r>
              <a:rPr lang="en-US" sz="2000" dirty="0" err="1"/>
              <a:t>xn</a:t>
            </a:r>
            <a:r>
              <a:rPr lang="en-US" sz="2000" dirty="0"/>
              <a:t> denote sample values.</a:t>
            </a:r>
            <a:endParaRPr lang="en-PK" sz="2000" dirty="0"/>
          </a:p>
        </p:txBody>
      </p:sp>
      <p:pic>
        <p:nvPicPr>
          <p:cNvPr id="7" name="Picture 6">
            <a:extLst>
              <a:ext uri="{FF2B5EF4-FFF2-40B4-BE49-F238E27FC236}">
                <a16:creationId xmlns:a16="http://schemas.microsoft.com/office/drawing/2014/main" id="{62963EDF-1F28-4280-B736-E6A1D965E590}"/>
              </a:ext>
            </a:extLst>
          </p:cNvPr>
          <p:cNvPicPr>
            <a:picLocks noChangeAspect="1"/>
          </p:cNvPicPr>
          <p:nvPr/>
        </p:nvPicPr>
        <p:blipFill>
          <a:blip r:embed="rId2"/>
          <a:stretch>
            <a:fillRect/>
          </a:stretch>
        </p:blipFill>
        <p:spPr>
          <a:xfrm>
            <a:off x="2542559" y="2980655"/>
            <a:ext cx="7664861" cy="2563414"/>
          </a:xfrm>
          <a:prstGeom prst="rect">
            <a:avLst/>
          </a:prstGeom>
        </p:spPr>
      </p:pic>
      <p:sp>
        <p:nvSpPr>
          <p:cNvPr id="8" name="TextBox 7">
            <a:extLst>
              <a:ext uri="{FF2B5EF4-FFF2-40B4-BE49-F238E27FC236}">
                <a16:creationId xmlns:a16="http://schemas.microsoft.com/office/drawing/2014/main" id="{9AD79CDA-0015-4947-9798-3132A2B5C61F}"/>
              </a:ext>
            </a:extLst>
          </p:cNvPr>
          <p:cNvSpPr txBox="1"/>
          <p:nvPr/>
        </p:nvSpPr>
        <p:spPr>
          <a:xfrm>
            <a:off x="497758" y="2795989"/>
            <a:ext cx="1729249" cy="369332"/>
          </a:xfrm>
          <a:prstGeom prst="rect">
            <a:avLst/>
          </a:prstGeom>
          <a:noFill/>
        </p:spPr>
        <p:txBody>
          <a:bodyPr wrap="square">
            <a:spAutoFit/>
          </a:bodyPr>
          <a:lstStyle/>
          <a:p>
            <a:r>
              <a:rPr lang="en-US" b="1" dirty="0"/>
              <a:t>Definition 1.3:</a:t>
            </a:r>
            <a:endParaRPr lang="en-PK" b="1" dirty="0"/>
          </a:p>
        </p:txBody>
      </p:sp>
      <p:sp>
        <p:nvSpPr>
          <p:cNvPr id="10" name="TextBox 9">
            <a:extLst>
              <a:ext uri="{FF2B5EF4-FFF2-40B4-BE49-F238E27FC236}">
                <a16:creationId xmlns:a16="http://schemas.microsoft.com/office/drawing/2014/main" id="{48F67DE2-821E-4957-A758-FA6B3377880B}"/>
              </a:ext>
            </a:extLst>
          </p:cNvPr>
          <p:cNvSpPr txBox="1"/>
          <p:nvPr/>
        </p:nvSpPr>
        <p:spPr>
          <a:xfrm>
            <a:off x="497758" y="5916821"/>
            <a:ext cx="9132939" cy="369332"/>
          </a:xfrm>
          <a:prstGeom prst="rect">
            <a:avLst/>
          </a:prstGeom>
          <a:noFill/>
        </p:spPr>
        <p:txBody>
          <a:bodyPr wrap="square">
            <a:spAutoFit/>
          </a:bodyPr>
          <a:lstStyle/>
          <a:p>
            <a:r>
              <a:rPr lang="en-US" dirty="0"/>
              <a:t>The quantity n − 1 is often called the degrees of freedom associated with the variance estimate.</a:t>
            </a:r>
            <a:endParaRPr lang="en-PK" dirty="0"/>
          </a:p>
        </p:txBody>
      </p:sp>
    </p:spTree>
    <p:extLst>
      <p:ext uri="{BB962C8B-B14F-4D97-AF65-F5344CB8AC3E}">
        <p14:creationId xmlns:p14="http://schemas.microsoft.com/office/powerpoint/2010/main" val="1042175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81E883-C482-47ED-915C-6731E221697D}"/>
              </a:ext>
            </a:extLst>
          </p:cNvPr>
          <p:cNvSpPr txBox="1"/>
          <p:nvPr/>
        </p:nvSpPr>
        <p:spPr>
          <a:xfrm>
            <a:off x="276532" y="185069"/>
            <a:ext cx="1581765" cy="523220"/>
          </a:xfrm>
          <a:prstGeom prst="rect">
            <a:avLst/>
          </a:prstGeom>
          <a:noFill/>
        </p:spPr>
        <p:txBody>
          <a:bodyPr wrap="square">
            <a:spAutoFit/>
          </a:bodyPr>
          <a:lstStyle/>
          <a:p>
            <a:r>
              <a:rPr lang="en-US" sz="2800" b="1" u="sng" dirty="0"/>
              <a:t>Example</a:t>
            </a:r>
            <a:endParaRPr lang="en-PK" sz="2800" b="1" u="sng" dirty="0"/>
          </a:p>
        </p:txBody>
      </p:sp>
      <p:sp>
        <p:nvSpPr>
          <p:cNvPr id="4" name="TextBox 3">
            <a:extLst>
              <a:ext uri="{FF2B5EF4-FFF2-40B4-BE49-F238E27FC236}">
                <a16:creationId xmlns:a16="http://schemas.microsoft.com/office/drawing/2014/main" id="{4FE691A1-C09C-499C-B030-FE2A65247D44}"/>
              </a:ext>
            </a:extLst>
          </p:cNvPr>
          <p:cNvSpPr txBox="1"/>
          <p:nvPr/>
        </p:nvSpPr>
        <p:spPr>
          <a:xfrm>
            <a:off x="1972597" y="338957"/>
            <a:ext cx="6098458" cy="369332"/>
          </a:xfrm>
          <a:prstGeom prst="rect">
            <a:avLst/>
          </a:prstGeom>
          <a:noFill/>
        </p:spPr>
        <p:txBody>
          <a:bodyPr wrap="square">
            <a:spAutoFit/>
          </a:bodyPr>
          <a:lstStyle/>
          <a:p>
            <a:r>
              <a:rPr lang="en-US" dirty="0"/>
              <a:t>A sample of size 10 is taken, with results given by</a:t>
            </a:r>
            <a:endParaRPr lang="en-PK" dirty="0"/>
          </a:p>
        </p:txBody>
      </p:sp>
      <p:pic>
        <p:nvPicPr>
          <p:cNvPr id="6" name="Picture 5">
            <a:extLst>
              <a:ext uri="{FF2B5EF4-FFF2-40B4-BE49-F238E27FC236}">
                <a16:creationId xmlns:a16="http://schemas.microsoft.com/office/drawing/2014/main" id="{AD7396B1-3A73-47DF-8B70-F6DA3C9757B2}"/>
              </a:ext>
            </a:extLst>
          </p:cNvPr>
          <p:cNvPicPr>
            <a:picLocks noChangeAspect="1"/>
          </p:cNvPicPr>
          <p:nvPr/>
        </p:nvPicPr>
        <p:blipFill>
          <a:blip r:embed="rId2"/>
          <a:stretch>
            <a:fillRect/>
          </a:stretch>
        </p:blipFill>
        <p:spPr>
          <a:xfrm>
            <a:off x="2564376" y="1340720"/>
            <a:ext cx="6882622" cy="1800686"/>
          </a:xfrm>
          <a:prstGeom prst="rect">
            <a:avLst/>
          </a:prstGeom>
        </p:spPr>
      </p:pic>
      <p:pic>
        <p:nvPicPr>
          <p:cNvPr id="8" name="Picture 7">
            <a:extLst>
              <a:ext uri="{FF2B5EF4-FFF2-40B4-BE49-F238E27FC236}">
                <a16:creationId xmlns:a16="http://schemas.microsoft.com/office/drawing/2014/main" id="{D999300D-D7DC-4444-A15E-2B522B42B4FC}"/>
              </a:ext>
            </a:extLst>
          </p:cNvPr>
          <p:cNvPicPr>
            <a:picLocks noChangeAspect="1"/>
          </p:cNvPicPr>
          <p:nvPr/>
        </p:nvPicPr>
        <p:blipFill>
          <a:blip r:embed="rId3"/>
          <a:stretch>
            <a:fillRect/>
          </a:stretch>
        </p:blipFill>
        <p:spPr>
          <a:xfrm>
            <a:off x="2725576" y="3429000"/>
            <a:ext cx="7128318" cy="2683745"/>
          </a:xfrm>
          <a:prstGeom prst="rect">
            <a:avLst/>
          </a:prstGeom>
        </p:spPr>
      </p:pic>
    </p:spTree>
    <p:extLst>
      <p:ext uri="{BB962C8B-B14F-4D97-AF65-F5344CB8AC3E}">
        <p14:creationId xmlns:p14="http://schemas.microsoft.com/office/powerpoint/2010/main" val="231691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6AEF11-2330-4830-A152-2FC0E9AFB7DF}"/>
              </a:ext>
            </a:extLst>
          </p:cNvPr>
          <p:cNvSpPr txBox="1"/>
          <p:nvPr/>
        </p:nvSpPr>
        <p:spPr>
          <a:xfrm>
            <a:off x="542003" y="456889"/>
            <a:ext cx="6098458" cy="461665"/>
          </a:xfrm>
          <a:prstGeom prst="rect">
            <a:avLst/>
          </a:prstGeom>
          <a:noFill/>
        </p:spPr>
        <p:txBody>
          <a:bodyPr wrap="square">
            <a:spAutoFit/>
          </a:bodyPr>
          <a:lstStyle/>
          <a:p>
            <a:r>
              <a:rPr lang="en-US" sz="2400" b="1" u="sng" dirty="0"/>
              <a:t>Units for Standard Deviation and Variance:</a:t>
            </a:r>
            <a:endParaRPr lang="en-PK" sz="2400" b="1" u="sng" dirty="0"/>
          </a:p>
        </p:txBody>
      </p:sp>
      <p:sp>
        <p:nvSpPr>
          <p:cNvPr id="5" name="TextBox 4">
            <a:extLst>
              <a:ext uri="{FF2B5EF4-FFF2-40B4-BE49-F238E27FC236}">
                <a16:creationId xmlns:a16="http://schemas.microsoft.com/office/drawing/2014/main" id="{E4EED897-1AE3-4B81-B7C6-8E33A9CB29A7}"/>
              </a:ext>
            </a:extLst>
          </p:cNvPr>
          <p:cNvSpPr txBox="1"/>
          <p:nvPr/>
        </p:nvSpPr>
        <p:spPr>
          <a:xfrm>
            <a:off x="881215" y="1153283"/>
            <a:ext cx="10121081" cy="707886"/>
          </a:xfrm>
          <a:prstGeom prst="rect">
            <a:avLst/>
          </a:prstGeom>
          <a:noFill/>
        </p:spPr>
        <p:txBody>
          <a:bodyPr wrap="square">
            <a:spAutoFit/>
          </a:bodyPr>
          <a:lstStyle/>
          <a:p>
            <a:r>
              <a:rPr lang="en-US" sz="2000" dirty="0"/>
              <a:t>The sample variance possesses units that are the square of the units in the observed data whereas the sample standard deviation is found in linear units.</a:t>
            </a:r>
            <a:endParaRPr lang="en-PK" sz="2000" dirty="0"/>
          </a:p>
        </p:txBody>
      </p:sp>
    </p:spTree>
    <p:extLst>
      <p:ext uri="{BB962C8B-B14F-4D97-AF65-F5344CB8AC3E}">
        <p14:creationId xmlns:p14="http://schemas.microsoft.com/office/powerpoint/2010/main" val="2144694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86D2A3-0F1F-4A14-BCE2-A759AF45EAFE}"/>
              </a:ext>
            </a:extLst>
          </p:cNvPr>
          <p:cNvPicPr>
            <a:picLocks noChangeAspect="1"/>
          </p:cNvPicPr>
          <p:nvPr/>
        </p:nvPicPr>
        <p:blipFill>
          <a:blip r:embed="rId2"/>
          <a:stretch>
            <a:fillRect/>
          </a:stretch>
        </p:blipFill>
        <p:spPr>
          <a:xfrm>
            <a:off x="1700346" y="370020"/>
            <a:ext cx="8402299" cy="6117959"/>
          </a:xfrm>
          <a:prstGeom prst="rect">
            <a:avLst/>
          </a:prstGeom>
        </p:spPr>
      </p:pic>
    </p:spTree>
    <p:extLst>
      <p:ext uri="{BB962C8B-B14F-4D97-AF65-F5344CB8AC3E}">
        <p14:creationId xmlns:p14="http://schemas.microsoft.com/office/powerpoint/2010/main" val="4120150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TotalTime>
  <Words>807</Words>
  <Application>Microsoft Office PowerPoint</Application>
  <PresentationFormat>Widescreen</PresentationFormat>
  <Paragraphs>41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Introduction to Statistics and Data Analysis:  Measure of location, variability and Graphical representation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Asia Anjum</dc:creator>
  <cp:lastModifiedBy>Muhammad Akhlaq Farooq</cp:lastModifiedBy>
  <cp:revision>95</cp:revision>
  <dcterms:created xsi:type="dcterms:W3CDTF">2020-09-22T14:35:00Z</dcterms:created>
  <dcterms:modified xsi:type="dcterms:W3CDTF">2021-10-06T03:47:16Z</dcterms:modified>
</cp:coreProperties>
</file>