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7" r:id="rId15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48" d="100"/>
          <a:sy n="48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4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45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52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66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89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84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87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731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9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D84E35-42E4-4754-82AF-DBF3551BEBC3}" type="datetimeFigureOut">
              <a:rPr lang="en-PK" smtClean="0"/>
              <a:t>05/10/2021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5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FB82-0A39-40BC-8FF4-566FECB8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7B19-905F-4499-B2D2-EE96C23F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Events, Compliment, intersection, Union, Venn Diagram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5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E0FD9-7F04-4EAF-AAEA-19ECE23C2D87}"/>
              </a:ext>
            </a:extLst>
          </p:cNvPr>
          <p:cNvSpPr txBox="1"/>
          <p:nvPr/>
        </p:nvSpPr>
        <p:spPr>
          <a:xfrm>
            <a:off x="465221" y="797510"/>
            <a:ext cx="10363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Often one is interested in the occurrence of at least one of two events associated with an experiment. </a:t>
            </a:r>
          </a:p>
          <a:p>
            <a:endParaRPr lang="en-US" sz="2400" dirty="0"/>
          </a:p>
          <a:p>
            <a:r>
              <a:rPr lang="en-US" sz="2400" dirty="0"/>
              <a:t>Thus, in the die-tossing experiment, if A = {2, 4, 6} and B = {4, 5, 6}, we might be interested in either A or B occurring or both A and B occurring.</a:t>
            </a:r>
          </a:p>
          <a:p>
            <a:endParaRPr lang="en-US" sz="2400" dirty="0"/>
          </a:p>
          <a:p>
            <a:r>
              <a:rPr lang="en-US" sz="2400" dirty="0"/>
              <a:t> Such an event, called the union of A and B, will occur if the outcome is an element of the subset {2, 4, 5, 6}. </a:t>
            </a:r>
          </a:p>
          <a:p>
            <a:endParaRPr lang="en-US" sz="2400" dirty="0"/>
          </a:p>
          <a:p>
            <a:r>
              <a:rPr lang="en-US" sz="2400" b="1" u="sng" dirty="0"/>
              <a:t>Definition 2.6:</a:t>
            </a:r>
          </a:p>
          <a:p>
            <a:r>
              <a:rPr lang="en-US" sz="2400" dirty="0"/>
              <a:t> The union of the two events A and B, denoted by the symbol A∪B, is the event containing all the elements that belong to A or B or both. </a:t>
            </a:r>
          </a:p>
          <a:p>
            <a:endParaRPr lang="en-US" sz="2400" dirty="0"/>
          </a:p>
          <a:p>
            <a:r>
              <a:rPr lang="en-US" sz="2400" b="1" u="sng" dirty="0"/>
              <a:t>Example 2.10: </a:t>
            </a:r>
          </a:p>
          <a:p>
            <a:r>
              <a:rPr lang="en-US" sz="2400" dirty="0"/>
              <a:t>Let A = {a, b, c} and B = {b, c, d, e}; then A ∪ B = {a, b, c, d, e}.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82A58-A0BC-43AF-A1A5-2B71E0F6F7A1}"/>
              </a:ext>
            </a:extLst>
          </p:cNvPr>
          <p:cNvSpPr txBox="1"/>
          <p:nvPr/>
        </p:nvSpPr>
        <p:spPr>
          <a:xfrm>
            <a:off x="465221" y="4206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Union </a:t>
            </a:r>
            <a:endParaRPr lang="en-PK" sz="3200" b="1" dirty="0"/>
          </a:p>
        </p:txBody>
      </p:sp>
    </p:spTree>
    <p:extLst>
      <p:ext uri="{BB962C8B-B14F-4D97-AF65-F5344CB8AC3E}">
        <p14:creationId xmlns:p14="http://schemas.microsoft.com/office/powerpoint/2010/main" val="189228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893B5-C6C3-406A-BBAB-0C63980EAA72}"/>
              </a:ext>
            </a:extLst>
          </p:cNvPr>
          <p:cNvSpPr txBox="1"/>
          <p:nvPr/>
        </p:nvSpPr>
        <p:spPr>
          <a:xfrm>
            <a:off x="625641" y="464493"/>
            <a:ext cx="11069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Example 2.11:</a:t>
            </a:r>
          </a:p>
          <a:p>
            <a:r>
              <a:rPr lang="en-US" sz="2400" dirty="0"/>
              <a:t> Let P be the event that an employee selected at random from an oil drilling company smokes cigarettes. Let Q be the event that the employee selected drinks alcoholic beverages. Then the event P ∪ Q is the set of all employees who either drink or smoke or do both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15FAE-4074-403D-B25E-14DB7F587667}"/>
              </a:ext>
            </a:extLst>
          </p:cNvPr>
          <p:cNvSpPr txBox="1"/>
          <p:nvPr/>
        </p:nvSpPr>
        <p:spPr>
          <a:xfrm>
            <a:off x="625641" y="3013501"/>
            <a:ext cx="10523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Example 2.12: </a:t>
            </a:r>
          </a:p>
          <a:p>
            <a:r>
              <a:rPr lang="en-US" sz="2400" dirty="0"/>
              <a:t>If M = {x | 3 &lt;x&lt; 9} and N = {y | 5 &lt;y&lt; 12}, </a:t>
            </a:r>
          </a:p>
          <a:p>
            <a:r>
              <a:rPr lang="en-US" sz="2400" dirty="0"/>
              <a:t>Then</a:t>
            </a:r>
          </a:p>
          <a:p>
            <a:r>
              <a:rPr lang="en-US" sz="2400" dirty="0"/>
              <a:t> M ∪ N = {z | 3 &lt;z&lt; 12}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79850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072D1-7733-40B2-937F-9B044ACB01CC}"/>
              </a:ext>
            </a:extLst>
          </p:cNvPr>
          <p:cNvSpPr txBox="1"/>
          <p:nvPr/>
        </p:nvSpPr>
        <p:spPr>
          <a:xfrm>
            <a:off x="577515" y="619035"/>
            <a:ext cx="109086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relationship between events and the corresponding sample space can be illustrated graphically by means of Venn diagrams. In a </a:t>
            </a:r>
            <a:r>
              <a:rPr lang="en-US" sz="2400" b="1" dirty="0"/>
              <a:t>Venn diagrams. </a:t>
            </a:r>
            <a:r>
              <a:rPr lang="en-US" sz="2400" dirty="0"/>
              <a:t>we let the sample space be a rectangle and represent events by circles drawn inside the rectangle.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50F48-5608-4A68-B033-96D6C1A0339E}"/>
              </a:ext>
            </a:extLst>
          </p:cNvPr>
          <p:cNvSpPr txBox="1"/>
          <p:nvPr/>
        </p:nvSpPr>
        <p:spPr>
          <a:xfrm>
            <a:off x="449178" y="2676709"/>
            <a:ext cx="10202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Thus, in Figure 2.3, </a:t>
            </a:r>
          </a:p>
          <a:p>
            <a:r>
              <a:rPr lang="en-US" sz="2400" dirty="0"/>
              <a:t>we see that A ∩ B = regions 1 and 2, </a:t>
            </a:r>
          </a:p>
          <a:p>
            <a:r>
              <a:rPr lang="en-US" sz="2400" dirty="0"/>
              <a:t>B ∩ C = regions 1 and 3</a:t>
            </a:r>
            <a:endParaRPr lang="en-P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FB200-285B-4CED-844B-87938419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8" y="1819364"/>
            <a:ext cx="5807244" cy="49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8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145DA-55F5-4222-A9F7-76E32088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118" y="209800"/>
            <a:ext cx="4588660" cy="3415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5A57EC-EA54-479B-A7DA-EBF843AA2768}"/>
              </a:ext>
            </a:extLst>
          </p:cNvPr>
          <p:cNvSpPr txBox="1"/>
          <p:nvPr/>
        </p:nvSpPr>
        <p:spPr>
          <a:xfrm>
            <a:off x="420104" y="506540"/>
            <a:ext cx="62373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Figure 2.4, we see that events A, B, and C are all subsets of the sample space S. It is also clear that event B is a subset of event A; event B ∩ C has no elements and hence B and C are mutually exclusive; event A ∩ C has at least one element; and event A ∪ B = A.</a:t>
            </a:r>
            <a:endParaRPr lang="en-P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6AD67-D702-4166-9A79-CF40D38BCCB7}"/>
              </a:ext>
            </a:extLst>
          </p:cNvPr>
          <p:cNvSpPr txBox="1"/>
          <p:nvPr/>
        </p:nvSpPr>
        <p:spPr>
          <a:xfrm>
            <a:off x="420104" y="4043137"/>
            <a:ext cx="103421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2.4 might, therefore, depict a situation where we select a card at random from an ordinary deck of 52 playing cards and observe whether the following events occur:</a:t>
            </a:r>
          </a:p>
          <a:p>
            <a:r>
              <a:rPr lang="en-US" sz="2400" dirty="0"/>
              <a:t> A: the card is red,  B: the card is the jack, queen, or king of diamonds, C: the card is an ace. </a:t>
            </a:r>
          </a:p>
          <a:p>
            <a:r>
              <a:rPr lang="en-US" sz="2400" dirty="0"/>
              <a:t>Clearly, the event A ∩ C consists of only the two red aces.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14788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C306-3C1A-4C8C-B25E-3D43200F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72C11-BD34-4768-B660-B2C60E7196AF}"/>
              </a:ext>
            </a:extLst>
          </p:cNvPr>
          <p:cNvSpPr txBox="1"/>
          <p:nvPr/>
        </p:nvSpPr>
        <p:spPr>
          <a:xfrm>
            <a:off x="1155032" y="2245895"/>
            <a:ext cx="885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Questions # 2.1, 2.2, 2.3, 2.4, 2.5, 2.6, 2.8, 2.9, 2.14, 2.15 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8997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828668-4094-4A1E-9F07-96EF4813F902}"/>
              </a:ext>
            </a:extLst>
          </p:cNvPr>
          <p:cNvSpPr txBox="1"/>
          <p:nvPr/>
        </p:nvSpPr>
        <p:spPr>
          <a:xfrm>
            <a:off x="385011" y="264512"/>
            <a:ext cx="98979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EVENTS</a:t>
            </a:r>
          </a:p>
          <a:p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909A2-27F3-4549-9E07-E3CEF2B3C386}"/>
              </a:ext>
            </a:extLst>
          </p:cNvPr>
          <p:cNvSpPr txBox="1"/>
          <p:nvPr/>
        </p:nvSpPr>
        <p:spPr>
          <a:xfrm>
            <a:off x="385011" y="959112"/>
            <a:ext cx="11165305" cy="4464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For any given experiment, we may be interested in the occurrence of certain events rather than in the occurrence of a specific element in the sample space.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For instance, </a:t>
            </a:r>
            <a:r>
              <a:rPr lang="en-US" sz="2400" b="1" dirty="0"/>
              <a:t>we may be interested in the event A that the outcome when a die is tossed is divisible by 3.</a:t>
            </a:r>
            <a:r>
              <a:rPr lang="en-US" sz="2400" dirty="0"/>
              <a:t> This will occur if the outcome is an element of the subset A = {3, 6} of the sample space S1.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As a further illustration, we may be interested in the event B that the number of defectives is greater than 1 in Example 2.3. This will occur if the outcome is an element of the subset B = {DDN, DND, NDD, DDD} of the sample space 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4018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DCF0AD-ECA9-4F00-9113-43E62D665D28}"/>
              </a:ext>
            </a:extLst>
          </p:cNvPr>
          <p:cNvSpPr txBox="1"/>
          <p:nvPr/>
        </p:nvSpPr>
        <p:spPr>
          <a:xfrm>
            <a:off x="609600" y="1361266"/>
            <a:ext cx="10122568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u="sng" dirty="0"/>
              <a:t>Example 2.4: </a:t>
            </a:r>
            <a:r>
              <a:rPr lang="en-US" sz="2400" dirty="0"/>
              <a:t>Given the sample space S = {t | t ≥ 0}, where t is the life in years of a certain electronic component, then the event A that the component fails before the end of the fifth year is the subset A = {t | 0 ≤ t &lt; 5}.</a:t>
            </a:r>
            <a:endParaRPr lang="en-P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24C80-8EB0-41BF-8B58-3A6D95E25174}"/>
              </a:ext>
            </a:extLst>
          </p:cNvPr>
          <p:cNvSpPr txBox="1"/>
          <p:nvPr/>
        </p:nvSpPr>
        <p:spPr>
          <a:xfrm>
            <a:off x="802105" y="662918"/>
            <a:ext cx="819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Definition 2.2: </a:t>
            </a:r>
            <a:r>
              <a:rPr lang="en-US" sz="2400" dirty="0"/>
              <a:t>An event is a subset of a sample space.</a:t>
            </a:r>
            <a:endParaRPr lang="en-PK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914BA-ABA7-48A5-8320-F289CE75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1" y="3429000"/>
            <a:ext cx="11274178" cy="1589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956C9-CA70-45ED-8FD7-C901A9A1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1" y="5120910"/>
            <a:ext cx="11274177" cy="13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E10E7-1C59-4FCB-B679-F5FB6E0E4311}"/>
              </a:ext>
            </a:extLst>
          </p:cNvPr>
          <p:cNvSpPr txBox="1"/>
          <p:nvPr/>
        </p:nvSpPr>
        <p:spPr>
          <a:xfrm>
            <a:off x="962526" y="466090"/>
            <a:ext cx="106038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is feasible that an event may be a subset that includes the </a:t>
            </a:r>
            <a:r>
              <a:rPr lang="en-US" sz="2400" b="1" dirty="0"/>
              <a:t>entire sample space </a:t>
            </a:r>
            <a:r>
              <a:rPr lang="en-US" sz="2400" dirty="0"/>
              <a:t>S or a subset of S called the </a:t>
            </a:r>
            <a:r>
              <a:rPr lang="en-US" sz="2400" b="1" dirty="0"/>
              <a:t>null set </a:t>
            </a:r>
            <a:r>
              <a:rPr lang="en-US" sz="2400" dirty="0"/>
              <a:t>and denoted by the symbol φ, which contains no elements at all. </a:t>
            </a:r>
          </a:p>
          <a:p>
            <a:endParaRPr lang="en-US" sz="2400" dirty="0"/>
          </a:p>
          <a:p>
            <a:r>
              <a:rPr lang="en-US" sz="2400" dirty="0"/>
              <a:t>For instance, if we let A be the event of detecting a microscopic organism by the naked eye in a biological experiment, then A = φ. </a:t>
            </a:r>
          </a:p>
          <a:p>
            <a:endParaRPr lang="en-US" sz="2400" dirty="0"/>
          </a:p>
          <a:p>
            <a:r>
              <a:rPr lang="en-US" sz="2400" dirty="0"/>
              <a:t>Also, if B = {x | x is an even factor of 7}, then B must be the null set, since the only possible factors of 7 are the odd numbers 1 and 7.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13566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DFC34E-C8B1-4394-BED1-4F9B5AD34257}"/>
              </a:ext>
            </a:extLst>
          </p:cNvPr>
          <p:cNvSpPr txBox="1"/>
          <p:nvPr/>
        </p:nvSpPr>
        <p:spPr>
          <a:xfrm>
            <a:off x="529389" y="28055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Complement</a:t>
            </a:r>
            <a:endParaRPr lang="en-PK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FC3F1-E0AA-4239-B4A6-38DB0CAA9316}"/>
              </a:ext>
            </a:extLst>
          </p:cNvPr>
          <p:cNvSpPr txBox="1"/>
          <p:nvPr/>
        </p:nvSpPr>
        <p:spPr>
          <a:xfrm>
            <a:off x="529389" y="1490008"/>
            <a:ext cx="108925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Consider an experiment where the smoking habits of the employees of a manufacturing firm are recorded. A possible sample space might classify an individual as a nonsmoker, a light smoker, a moderate smoker, or a heavy smoker. </a:t>
            </a:r>
          </a:p>
          <a:p>
            <a:endParaRPr lang="en-US" sz="2400" dirty="0"/>
          </a:p>
          <a:p>
            <a:r>
              <a:rPr lang="en-US" sz="2400" dirty="0"/>
              <a:t>Let the subset of smokers be some event. Then all the nonsmokers correspond to a different event, also a subset of S, which is called the </a:t>
            </a:r>
            <a:r>
              <a:rPr lang="en-US" sz="2400" b="1" dirty="0"/>
              <a:t>complement</a:t>
            </a:r>
            <a:r>
              <a:rPr lang="en-US" sz="2400" dirty="0"/>
              <a:t> of the set of smokers.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5455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A34B6E-D4C0-47BA-ABC5-3625598D96BD}"/>
              </a:ext>
            </a:extLst>
          </p:cNvPr>
          <p:cNvSpPr txBox="1"/>
          <p:nvPr/>
        </p:nvSpPr>
        <p:spPr>
          <a:xfrm>
            <a:off x="625641" y="604589"/>
            <a:ext cx="111653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Definition 2.3: </a:t>
            </a:r>
          </a:p>
          <a:p>
            <a:r>
              <a:rPr lang="en-US" sz="2400" dirty="0"/>
              <a:t>The complement of an event A with respect to S is the subset of all elements of S that are not in A. We denote the complement of A by the symbol A 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Example 2.5: </a:t>
            </a:r>
          </a:p>
          <a:p>
            <a:r>
              <a:rPr lang="en-US" sz="2400" dirty="0"/>
              <a:t>Let R be the event that a red card is selected from an ordinary deck of 52 playing cards, and let S be the entire deck. Then R is the event that the card selected from the deck is not a red card but a black card.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70726-5CC1-49CA-9332-2F18E5678E7B}"/>
              </a:ext>
            </a:extLst>
          </p:cNvPr>
          <p:cNvSpPr txBox="1"/>
          <p:nvPr/>
        </p:nvSpPr>
        <p:spPr>
          <a:xfrm>
            <a:off x="625641" y="4068089"/>
            <a:ext cx="104113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 2.6: </a:t>
            </a:r>
          </a:p>
          <a:p>
            <a:r>
              <a:rPr lang="en-US" sz="2400" dirty="0"/>
              <a:t>Consider the sample space S = {book, cell phone, mp3, paper, stationery, laptop}. Let A = {book, stationery, laptop, paper}. Then the complement of A is A = {cell phone, mp3}.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01526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41576-CAC9-4CDE-9CA8-42A17B7478EB}"/>
              </a:ext>
            </a:extLst>
          </p:cNvPr>
          <p:cNvSpPr txBox="1"/>
          <p:nvPr/>
        </p:nvSpPr>
        <p:spPr>
          <a:xfrm>
            <a:off x="473242" y="977625"/>
            <a:ext cx="112455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now consider certain operations with events that will result in the formation of new events. These new events will be </a:t>
            </a:r>
            <a:r>
              <a:rPr lang="en-US" sz="2400" b="1" dirty="0"/>
              <a:t>subsets</a:t>
            </a:r>
            <a:r>
              <a:rPr lang="en-US" sz="2400" dirty="0"/>
              <a:t> of the same sample space as the given events.</a:t>
            </a:r>
          </a:p>
          <a:p>
            <a:endParaRPr lang="en-US" sz="2400" dirty="0"/>
          </a:p>
          <a:p>
            <a:r>
              <a:rPr lang="en-US" sz="2400" dirty="0"/>
              <a:t> Suppose that A and B are two events associated with an experiment. In other words, A and B are subsets of the same sample space S. </a:t>
            </a:r>
          </a:p>
          <a:p>
            <a:endParaRPr lang="en-US" sz="2400" dirty="0"/>
          </a:p>
          <a:p>
            <a:r>
              <a:rPr lang="en-US" sz="2400" dirty="0"/>
              <a:t>For example, in the tossing of a die we might </a:t>
            </a:r>
          </a:p>
          <a:p>
            <a:r>
              <a:rPr lang="en-US" sz="2400" dirty="0"/>
              <a:t>let </a:t>
            </a:r>
          </a:p>
          <a:p>
            <a:r>
              <a:rPr lang="en-US" sz="2400" dirty="0"/>
              <a:t>A be the event that an even number occurs</a:t>
            </a:r>
          </a:p>
          <a:p>
            <a:r>
              <a:rPr lang="en-US" sz="2400" dirty="0"/>
              <a:t> and</a:t>
            </a:r>
          </a:p>
          <a:p>
            <a:r>
              <a:rPr lang="en-US" sz="2400" dirty="0"/>
              <a:t> B the event that a number greater than 3 shows.</a:t>
            </a:r>
          </a:p>
          <a:p>
            <a:r>
              <a:rPr lang="en-US" sz="2400" dirty="0"/>
              <a:t> Then the subsets A = {2, 4, 6} and B = {4, 5, 6} are subsets of the same sample space</a:t>
            </a:r>
          </a:p>
          <a:p>
            <a:r>
              <a:rPr lang="en-US" sz="2400" dirty="0"/>
              <a:t> S = {1, 2, 3, 4, 5, 6}. </a:t>
            </a:r>
          </a:p>
          <a:p>
            <a:r>
              <a:rPr lang="en-US" sz="2400" dirty="0"/>
              <a:t>Note that both A and B will occur on a given toss if the outcome is an element of the subset {4, 6}, which is just the intersection of A and B.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C1511-22D1-4689-A87F-173E0EDFA46C}"/>
              </a:ext>
            </a:extLst>
          </p:cNvPr>
          <p:cNvSpPr txBox="1"/>
          <p:nvPr/>
        </p:nvSpPr>
        <p:spPr>
          <a:xfrm>
            <a:off x="545432" y="3928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Intersection</a:t>
            </a:r>
            <a:endParaRPr lang="en-PK" sz="3200" b="1" dirty="0"/>
          </a:p>
        </p:txBody>
      </p:sp>
    </p:spTree>
    <p:extLst>
      <p:ext uri="{BB962C8B-B14F-4D97-AF65-F5344CB8AC3E}">
        <p14:creationId xmlns:p14="http://schemas.microsoft.com/office/powerpoint/2010/main" val="58875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60FAFA-5FEC-4CEF-8A73-CABE9F47F40B}"/>
              </a:ext>
            </a:extLst>
          </p:cNvPr>
          <p:cNvSpPr txBox="1"/>
          <p:nvPr/>
        </p:nvSpPr>
        <p:spPr>
          <a:xfrm>
            <a:off x="1042737" y="508337"/>
            <a:ext cx="106519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Definition 2.4: </a:t>
            </a:r>
          </a:p>
          <a:p>
            <a:r>
              <a:rPr lang="en-US" sz="2400" dirty="0"/>
              <a:t>The intersection of two events A and B, denoted by the symbol A ∩ B, is the event containing all elements that are common to A and B. </a:t>
            </a:r>
          </a:p>
          <a:p>
            <a:endParaRPr lang="en-US" sz="2400" dirty="0"/>
          </a:p>
          <a:p>
            <a:r>
              <a:rPr lang="en-US" sz="2400" b="1" u="sng" dirty="0"/>
              <a:t>Example 2.7: </a:t>
            </a:r>
          </a:p>
          <a:p>
            <a:r>
              <a:rPr lang="en-US" sz="2400" dirty="0"/>
              <a:t>Let E be the event that a person selected at random in a classroom is majoring in engineering, and let F be the event that the person is female. Then E ∩ F is the event of all female engineering students in the class.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F740B-138A-4064-ABFE-721DAA0E8946}"/>
              </a:ext>
            </a:extLst>
          </p:cNvPr>
          <p:cNvSpPr txBox="1"/>
          <p:nvPr/>
        </p:nvSpPr>
        <p:spPr>
          <a:xfrm>
            <a:off x="665747" y="4030125"/>
            <a:ext cx="10860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 2.8:</a:t>
            </a:r>
          </a:p>
          <a:p>
            <a:r>
              <a:rPr lang="en-US" sz="2400" dirty="0"/>
              <a:t> Let V = {a, e, </a:t>
            </a:r>
            <a:r>
              <a:rPr lang="en-US" sz="2400" dirty="0" err="1"/>
              <a:t>i</a:t>
            </a:r>
            <a:r>
              <a:rPr lang="en-US" sz="2400" dirty="0"/>
              <a:t>, o, u} and C = {l, r, s, t}; then it follows that V ∩ C = φ. That is, V and C have no elements in common and, therefore, cannot both simultaneously occur.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19251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89CF57-A0B7-444B-8984-5E283089CF1D}"/>
              </a:ext>
            </a:extLst>
          </p:cNvPr>
          <p:cNvSpPr txBox="1"/>
          <p:nvPr/>
        </p:nvSpPr>
        <p:spPr>
          <a:xfrm>
            <a:off x="449179" y="614462"/>
            <a:ext cx="112936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certain statistical experiments it is by no means unusual to define two events, A and B, that cannot both occur simultaneously. The events A and B are then said to be mutually exclusive. </a:t>
            </a:r>
          </a:p>
          <a:p>
            <a:endParaRPr lang="en-US" sz="2400" dirty="0"/>
          </a:p>
          <a:p>
            <a:r>
              <a:rPr lang="en-US" sz="2400" dirty="0"/>
              <a:t>Stated more formally, we have the following definition: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Definition 2.5:</a:t>
            </a:r>
          </a:p>
          <a:p>
            <a:r>
              <a:rPr lang="en-US" sz="2400" dirty="0"/>
              <a:t> Two events A and B are mutually exclusive, or disjoint, if A ∩ B = φ, that is, if A and B have no elements in common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6E5D1-7BC4-4446-BEB6-8541D906CDF5}"/>
              </a:ext>
            </a:extLst>
          </p:cNvPr>
          <p:cNvSpPr txBox="1"/>
          <p:nvPr/>
        </p:nvSpPr>
        <p:spPr>
          <a:xfrm>
            <a:off x="449179" y="912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Mutually exclusive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5148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</TotalTime>
  <Words>1468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Dr Asia Anjum</dc:creator>
  <cp:lastModifiedBy>Muhammad Akhlaq Farooq</cp:lastModifiedBy>
  <cp:revision>62</cp:revision>
  <cp:lastPrinted>2021-10-04T12:18:14Z</cp:lastPrinted>
  <dcterms:created xsi:type="dcterms:W3CDTF">2020-09-29T18:09:53Z</dcterms:created>
  <dcterms:modified xsi:type="dcterms:W3CDTF">2021-10-05T14:39:43Z</dcterms:modified>
</cp:coreProperties>
</file>