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84" r:id="rId3"/>
    <p:sldId id="285" r:id="rId4"/>
    <p:sldId id="286" r:id="rId5"/>
    <p:sldId id="287" r:id="rId6"/>
    <p:sldId id="288" r:id="rId7"/>
    <p:sldId id="291" r:id="rId8"/>
    <p:sldId id="295" r:id="rId9"/>
    <p:sldId id="298" r:id="rId10"/>
    <p:sldId id="296" r:id="rId11"/>
    <p:sldId id="297" r:id="rId12"/>
  </p:sldIdLst>
  <p:sldSz cx="12192000" cy="6858000"/>
  <p:notesSz cx="6858000" cy="9947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snapToGrid="0">
      <p:cViewPr varScale="1">
        <p:scale>
          <a:sx n="45" d="100"/>
          <a:sy n="45" d="100"/>
        </p:scale>
        <p:origin x="97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5D84E35-42E4-4754-82AF-DBF3551BEBC3}" type="datetimeFigureOut">
              <a:rPr lang="en-PK" smtClean="0"/>
              <a:t>14/03/2022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6F33D11-BA5A-45CB-859E-EAD7653BD325}" type="slidenum">
              <a:rPr lang="en-PK" smtClean="0"/>
              <a:t>‹#›</a:t>
            </a:fld>
            <a:endParaRPr lang="en-PK"/>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24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84E35-42E4-4754-82AF-DBF3551BEBC3}" type="datetimeFigureOut">
              <a:rPr lang="en-PK" smtClean="0"/>
              <a:t>14/03/2022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6F33D11-BA5A-45CB-859E-EAD7653BD325}" type="slidenum">
              <a:rPr lang="en-PK" smtClean="0"/>
              <a:t>‹#›</a:t>
            </a:fld>
            <a:endParaRPr lang="en-PK"/>
          </a:p>
        </p:txBody>
      </p:sp>
    </p:spTree>
    <p:extLst>
      <p:ext uri="{BB962C8B-B14F-4D97-AF65-F5344CB8AC3E}">
        <p14:creationId xmlns:p14="http://schemas.microsoft.com/office/powerpoint/2010/main" val="2284507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84E35-42E4-4754-82AF-DBF3551BEBC3}" type="datetimeFigureOut">
              <a:rPr lang="en-PK" smtClean="0"/>
              <a:t>14/03/2022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6F33D11-BA5A-45CB-859E-EAD7653BD325}" type="slidenum">
              <a:rPr lang="en-PK" smtClean="0"/>
              <a:t>‹#›</a:t>
            </a:fld>
            <a:endParaRPr lang="en-PK"/>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69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84E35-42E4-4754-82AF-DBF3551BEBC3}" type="datetimeFigureOut">
              <a:rPr lang="en-PK" smtClean="0"/>
              <a:t>14/03/2022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6F33D11-BA5A-45CB-859E-EAD7653BD325}" type="slidenum">
              <a:rPr lang="en-PK" smtClean="0"/>
              <a:t>‹#›</a:t>
            </a:fld>
            <a:endParaRPr lang="en-PK"/>
          </a:p>
        </p:txBody>
      </p:sp>
    </p:spTree>
    <p:extLst>
      <p:ext uri="{BB962C8B-B14F-4D97-AF65-F5344CB8AC3E}">
        <p14:creationId xmlns:p14="http://schemas.microsoft.com/office/powerpoint/2010/main" val="685217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D84E35-42E4-4754-82AF-DBF3551BEBC3}" type="datetimeFigureOut">
              <a:rPr lang="en-PK" smtClean="0"/>
              <a:t>14/03/2022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6F33D11-BA5A-45CB-859E-EAD7653BD325}" type="slidenum">
              <a:rPr lang="en-PK" smtClean="0"/>
              <a:t>‹#›</a:t>
            </a:fld>
            <a:endParaRPr lang="en-PK"/>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35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D84E35-42E4-4754-82AF-DBF3551BEBC3}" type="datetimeFigureOut">
              <a:rPr lang="en-PK" smtClean="0"/>
              <a:t>14/03/2022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6F33D11-BA5A-45CB-859E-EAD7653BD325}" type="slidenum">
              <a:rPr lang="en-PK" smtClean="0"/>
              <a:t>‹#›</a:t>
            </a:fld>
            <a:endParaRPr lang="en-PK"/>
          </a:p>
        </p:txBody>
      </p:sp>
    </p:spTree>
    <p:extLst>
      <p:ext uri="{BB962C8B-B14F-4D97-AF65-F5344CB8AC3E}">
        <p14:creationId xmlns:p14="http://schemas.microsoft.com/office/powerpoint/2010/main" val="1416634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D84E35-42E4-4754-82AF-DBF3551BEBC3}" type="datetimeFigureOut">
              <a:rPr lang="en-PK" smtClean="0"/>
              <a:t>14/03/2022</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F6F33D11-BA5A-45CB-859E-EAD7653BD325}" type="slidenum">
              <a:rPr lang="en-PK" smtClean="0"/>
              <a:t>‹#›</a:t>
            </a:fld>
            <a:endParaRPr lang="en-PK"/>
          </a:p>
        </p:txBody>
      </p:sp>
    </p:spTree>
    <p:extLst>
      <p:ext uri="{BB962C8B-B14F-4D97-AF65-F5344CB8AC3E}">
        <p14:creationId xmlns:p14="http://schemas.microsoft.com/office/powerpoint/2010/main" val="1688990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D84E35-42E4-4754-82AF-DBF3551BEBC3}" type="datetimeFigureOut">
              <a:rPr lang="en-PK" smtClean="0"/>
              <a:t>14/03/2022</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F6F33D11-BA5A-45CB-859E-EAD7653BD325}" type="slidenum">
              <a:rPr lang="en-PK" smtClean="0"/>
              <a:t>‹#›</a:t>
            </a:fld>
            <a:endParaRPr lang="en-PK"/>
          </a:p>
        </p:txBody>
      </p:sp>
    </p:spTree>
    <p:extLst>
      <p:ext uri="{BB962C8B-B14F-4D97-AF65-F5344CB8AC3E}">
        <p14:creationId xmlns:p14="http://schemas.microsoft.com/office/powerpoint/2010/main" val="3298469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84E35-42E4-4754-82AF-DBF3551BEBC3}" type="datetimeFigureOut">
              <a:rPr lang="en-PK" smtClean="0"/>
              <a:t>14/03/2022</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F6F33D11-BA5A-45CB-859E-EAD7653BD325}" type="slidenum">
              <a:rPr lang="en-PK" smtClean="0"/>
              <a:t>‹#›</a:t>
            </a:fld>
            <a:endParaRPr lang="en-PK"/>
          </a:p>
        </p:txBody>
      </p:sp>
    </p:spTree>
    <p:extLst>
      <p:ext uri="{BB962C8B-B14F-4D97-AF65-F5344CB8AC3E}">
        <p14:creationId xmlns:p14="http://schemas.microsoft.com/office/powerpoint/2010/main" val="1798798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D84E35-42E4-4754-82AF-DBF3551BEBC3}" type="datetimeFigureOut">
              <a:rPr lang="en-PK" smtClean="0"/>
              <a:t>14/03/2022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6F33D11-BA5A-45CB-859E-EAD7653BD325}" type="slidenum">
              <a:rPr lang="en-PK" smtClean="0"/>
              <a:t>‹#›</a:t>
            </a:fld>
            <a:endParaRPr lang="en-PK"/>
          </a:p>
        </p:txBody>
      </p:sp>
    </p:spTree>
    <p:extLst>
      <p:ext uri="{BB962C8B-B14F-4D97-AF65-F5344CB8AC3E}">
        <p14:creationId xmlns:p14="http://schemas.microsoft.com/office/powerpoint/2010/main" val="1197318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D84E35-42E4-4754-82AF-DBF3551BEBC3}" type="datetimeFigureOut">
              <a:rPr lang="en-PK" smtClean="0"/>
              <a:t>14/03/2022</a:t>
            </a:fld>
            <a:endParaRPr lang="en-PK"/>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F33D11-BA5A-45CB-859E-EAD7653BD325}" type="slidenum">
              <a:rPr lang="en-PK" smtClean="0"/>
              <a:t>‹#›</a:t>
            </a:fld>
            <a:endParaRPr lang="en-PK"/>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695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D84E35-42E4-4754-82AF-DBF3551BEBC3}" type="datetimeFigureOut">
              <a:rPr lang="en-PK" smtClean="0"/>
              <a:t>14/03/2022</a:t>
            </a:fld>
            <a:endParaRPr lang="en-PK"/>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PK"/>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F33D11-BA5A-45CB-859E-EAD7653BD325}" type="slidenum">
              <a:rPr lang="en-PK" smtClean="0"/>
              <a:t>‹#›</a:t>
            </a:fld>
            <a:endParaRPr lang="en-PK"/>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25917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BFB82-0A39-40BC-8FF4-566FECB8124D}"/>
              </a:ext>
            </a:extLst>
          </p:cNvPr>
          <p:cNvSpPr>
            <a:spLocks noGrp="1"/>
          </p:cNvSpPr>
          <p:nvPr>
            <p:ph type="ctrTitle"/>
          </p:nvPr>
        </p:nvSpPr>
        <p:spPr/>
        <p:txBody>
          <a:bodyPr/>
          <a:lstStyle/>
          <a:p>
            <a:r>
              <a:rPr lang="en-US" dirty="0"/>
              <a:t>Probability</a:t>
            </a:r>
            <a:endParaRPr lang="en-PK" dirty="0"/>
          </a:p>
        </p:txBody>
      </p:sp>
      <p:sp>
        <p:nvSpPr>
          <p:cNvPr id="3" name="Subtitle 2">
            <a:extLst>
              <a:ext uri="{FF2B5EF4-FFF2-40B4-BE49-F238E27FC236}">
                <a16:creationId xmlns:a16="http://schemas.microsoft.com/office/drawing/2014/main" id="{8AC07B19-905F-4499-B2D2-EE96C23FDB48}"/>
              </a:ext>
            </a:extLst>
          </p:cNvPr>
          <p:cNvSpPr>
            <a:spLocks noGrp="1"/>
          </p:cNvSpPr>
          <p:nvPr>
            <p:ph type="subTitle" idx="1"/>
          </p:nvPr>
        </p:nvSpPr>
        <p:spPr/>
        <p:txBody>
          <a:bodyPr/>
          <a:lstStyle/>
          <a:p>
            <a:r>
              <a:rPr lang="en-US" dirty="0"/>
              <a:t>Definition </a:t>
            </a:r>
            <a:r>
              <a:rPr lang="en-US"/>
              <a:t>of Probability</a:t>
            </a:r>
            <a:endParaRPr lang="en-PK" dirty="0"/>
          </a:p>
        </p:txBody>
      </p:sp>
    </p:spTree>
    <p:extLst>
      <p:ext uri="{BB962C8B-B14F-4D97-AF65-F5344CB8AC3E}">
        <p14:creationId xmlns:p14="http://schemas.microsoft.com/office/powerpoint/2010/main" val="386559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E92A36-43E9-4FBD-8942-4D84366FC28D}"/>
              </a:ext>
            </a:extLst>
          </p:cNvPr>
          <p:cNvPicPr>
            <a:picLocks noChangeAspect="1"/>
          </p:cNvPicPr>
          <p:nvPr/>
        </p:nvPicPr>
        <p:blipFill>
          <a:blip r:embed="rId2"/>
          <a:stretch>
            <a:fillRect/>
          </a:stretch>
        </p:blipFill>
        <p:spPr>
          <a:xfrm>
            <a:off x="838069" y="414795"/>
            <a:ext cx="10435356" cy="6009550"/>
          </a:xfrm>
          <a:prstGeom prst="rect">
            <a:avLst/>
          </a:prstGeom>
        </p:spPr>
      </p:pic>
    </p:spTree>
    <p:extLst>
      <p:ext uri="{BB962C8B-B14F-4D97-AF65-F5344CB8AC3E}">
        <p14:creationId xmlns:p14="http://schemas.microsoft.com/office/powerpoint/2010/main" val="2211994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7CC113-17B4-4E81-A968-238F520F8425}"/>
              </a:ext>
            </a:extLst>
          </p:cNvPr>
          <p:cNvPicPr>
            <a:picLocks noChangeAspect="1"/>
          </p:cNvPicPr>
          <p:nvPr/>
        </p:nvPicPr>
        <p:blipFill>
          <a:blip r:embed="rId2"/>
          <a:stretch>
            <a:fillRect/>
          </a:stretch>
        </p:blipFill>
        <p:spPr>
          <a:xfrm>
            <a:off x="179213" y="519562"/>
            <a:ext cx="11223731" cy="5734442"/>
          </a:xfrm>
          <a:prstGeom prst="rect">
            <a:avLst/>
          </a:prstGeom>
        </p:spPr>
      </p:pic>
    </p:spTree>
    <p:extLst>
      <p:ext uri="{BB962C8B-B14F-4D97-AF65-F5344CB8AC3E}">
        <p14:creationId xmlns:p14="http://schemas.microsoft.com/office/powerpoint/2010/main" val="1953535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EDDF75E-C431-41D7-8374-884CD9ED6530}"/>
              </a:ext>
            </a:extLst>
          </p:cNvPr>
          <p:cNvSpPr txBox="1"/>
          <p:nvPr/>
        </p:nvSpPr>
        <p:spPr>
          <a:xfrm>
            <a:off x="1267327" y="617439"/>
            <a:ext cx="6096000" cy="523220"/>
          </a:xfrm>
          <a:prstGeom prst="rect">
            <a:avLst/>
          </a:prstGeom>
          <a:noFill/>
        </p:spPr>
        <p:txBody>
          <a:bodyPr wrap="square">
            <a:spAutoFit/>
          </a:bodyPr>
          <a:lstStyle/>
          <a:p>
            <a:r>
              <a:rPr lang="en-US" sz="2800" b="1" dirty="0"/>
              <a:t>Probability of an Event </a:t>
            </a:r>
            <a:endParaRPr lang="en-PK" sz="2800" b="1" dirty="0"/>
          </a:p>
        </p:txBody>
      </p:sp>
      <p:sp>
        <p:nvSpPr>
          <p:cNvPr id="8" name="TextBox 7">
            <a:extLst>
              <a:ext uri="{FF2B5EF4-FFF2-40B4-BE49-F238E27FC236}">
                <a16:creationId xmlns:a16="http://schemas.microsoft.com/office/drawing/2014/main" id="{A72A01CC-D177-4596-85FE-04D1A2B20FE7}"/>
              </a:ext>
            </a:extLst>
          </p:cNvPr>
          <p:cNvSpPr txBox="1"/>
          <p:nvPr/>
        </p:nvSpPr>
        <p:spPr>
          <a:xfrm>
            <a:off x="850232" y="1434497"/>
            <a:ext cx="10972800" cy="2677656"/>
          </a:xfrm>
          <a:prstGeom prst="rect">
            <a:avLst/>
          </a:prstGeom>
          <a:noFill/>
        </p:spPr>
        <p:txBody>
          <a:bodyPr wrap="square">
            <a:spAutoFit/>
          </a:bodyPr>
          <a:lstStyle/>
          <a:p>
            <a:pPr algn="just"/>
            <a:r>
              <a:rPr lang="en-US" sz="2400" dirty="0"/>
              <a:t>What do we mean when we make the statement “Ali will probably win the tennis match,” or “I have a fifty-fifty chance of getting an even number when a die is tossed,” or “The university is not likely to win the football game tonight,” or “Most of our graduating class will likely be married within 3 years”? In each case, we are expressing an outcome of which we are not certain, but owing to past information or from an understanding of the structure of the experiment, we have some degree of confidence in the validity of the statement.</a:t>
            </a:r>
            <a:endParaRPr lang="en-PK" sz="2400" dirty="0"/>
          </a:p>
        </p:txBody>
      </p:sp>
      <p:sp>
        <p:nvSpPr>
          <p:cNvPr id="10" name="TextBox 9">
            <a:extLst>
              <a:ext uri="{FF2B5EF4-FFF2-40B4-BE49-F238E27FC236}">
                <a16:creationId xmlns:a16="http://schemas.microsoft.com/office/drawing/2014/main" id="{1F41C1A8-9D02-415E-8CD9-F3B80ABF188F}"/>
              </a:ext>
            </a:extLst>
          </p:cNvPr>
          <p:cNvSpPr txBox="1"/>
          <p:nvPr/>
        </p:nvSpPr>
        <p:spPr>
          <a:xfrm>
            <a:off x="1732546" y="4405991"/>
            <a:ext cx="9561095" cy="1569660"/>
          </a:xfrm>
          <a:prstGeom prst="rect">
            <a:avLst/>
          </a:prstGeom>
          <a:noFill/>
        </p:spPr>
        <p:txBody>
          <a:bodyPr wrap="square">
            <a:spAutoFit/>
          </a:bodyPr>
          <a:lstStyle/>
          <a:p>
            <a:pPr algn="just"/>
            <a:r>
              <a:rPr lang="en-US" sz="2400" dirty="0"/>
              <a:t>we consider only those experiments for which the sample space contains a finite number of elements. The likelihood of the occurrence of an event resulting from such a statistical experiment is evaluated by means of a set of real numbers, called weights or probabilities, ranging from 0 to 1. </a:t>
            </a:r>
            <a:endParaRPr lang="en-PK" sz="2400" dirty="0"/>
          </a:p>
        </p:txBody>
      </p:sp>
    </p:spTree>
    <p:extLst>
      <p:ext uri="{BB962C8B-B14F-4D97-AF65-F5344CB8AC3E}">
        <p14:creationId xmlns:p14="http://schemas.microsoft.com/office/powerpoint/2010/main" val="1671986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2B0284-6E78-4004-BB0E-3BFBCC0EDDF0}"/>
              </a:ext>
            </a:extLst>
          </p:cNvPr>
          <p:cNvSpPr txBox="1"/>
          <p:nvPr/>
        </p:nvSpPr>
        <p:spPr>
          <a:xfrm>
            <a:off x="1010651" y="404608"/>
            <a:ext cx="10700085" cy="1384995"/>
          </a:xfrm>
          <a:prstGeom prst="rect">
            <a:avLst/>
          </a:prstGeom>
          <a:noFill/>
        </p:spPr>
        <p:txBody>
          <a:bodyPr wrap="square">
            <a:spAutoFit/>
          </a:bodyPr>
          <a:lstStyle/>
          <a:p>
            <a:r>
              <a:rPr lang="en-US" sz="2800" b="1" dirty="0"/>
              <a:t>Definition: </a:t>
            </a:r>
            <a:r>
              <a:rPr lang="en-US" sz="2800" dirty="0"/>
              <a:t>If an experiment can result in any one of N different equally likely outcomes, and if exactly n of these outcomes correspond to event A, then the probability of event A is P(A) = n/ N .</a:t>
            </a:r>
            <a:endParaRPr lang="en-PK" sz="2800" dirty="0"/>
          </a:p>
        </p:txBody>
      </p:sp>
      <p:sp>
        <p:nvSpPr>
          <p:cNvPr id="8" name="TextBox 7">
            <a:extLst>
              <a:ext uri="{FF2B5EF4-FFF2-40B4-BE49-F238E27FC236}">
                <a16:creationId xmlns:a16="http://schemas.microsoft.com/office/drawing/2014/main" id="{7621B92C-01C8-4940-9BA1-E1953586EE32}"/>
              </a:ext>
            </a:extLst>
          </p:cNvPr>
          <p:cNvSpPr txBox="1"/>
          <p:nvPr/>
        </p:nvSpPr>
        <p:spPr>
          <a:xfrm>
            <a:off x="1010650" y="2228671"/>
            <a:ext cx="10828423" cy="2308324"/>
          </a:xfrm>
          <a:prstGeom prst="rect">
            <a:avLst/>
          </a:prstGeom>
          <a:noFill/>
        </p:spPr>
        <p:txBody>
          <a:bodyPr wrap="square">
            <a:spAutoFit/>
          </a:bodyPr>
          <a:lstStyle/>
          <a:p>
            <a:r>
              <a:rPr lang="en-US" sz="2400" b="1" dirty="0"/>
              <a:t>Example 2.24: </a:t>
            </a:r>
            <a:r>
              <a:rPr lang="en-US" sz="2400" dirty="0"/>
              <a:t>A coin is tossed twice. What is the probability that at least 1 head occurs </a:t>
            </a:r>
          </a:p>
          <a:p>
            <a:endParaRPr lang="en-US" sz="2400" dirty="0"/>
          </a:p>
          <a:p>
            <a:r>
              <a:rPr lang="en-US" sz="2400" dirty="0"/>
              <a:t>Solution: The sample space for this experiment is </a:t>
            </a:r>
          </a:p>
          <a:p>
            <a:r>
              <a:rPr lang="en-US" sz="2400" dirty="0"/>
              <a:t>S = {HH, HT, TH, TT}. If the coin is balanced, each of these outcomes is equally likely to occur.</a:t>
            </a:r>
            <a:endParaRPr lang="en-PK" sz="2400" dirty="0"/>
          </a:p>
        </p:txBody>
      </p:sp>
      <p:sp>
        <p:nvSpPr>
          <p:cNvPr id="10" name="TextBox 9">
            <a:extLst>
              <a:ext uri="{FF2B5EF4-FFF2-40B4-BE49-F238E27FC236}">
                <a16:creationId xmlns:a16="http://schemas.microsoft.com/office/drawing/2014/main" id="{E10DD0FD-9A9C-4B55-B535-42011FF39D96}"/>
              </a:ext>
            </a:extLst>
          </p:cNvPr>
          <p:cNvSpPr txBox="1"/>
          <p:nvPr/>
        </p:nvSpPr>
        <p:spPr>
          <a:xfrm>
            <a:off x="1299409" y="4976063"/>
            <a:ext cx="9978189" cy="1200329"/>
          </a:xfrm>
          <a:prstGeom prst="rect">
            <a:avLst/>
          </a:prstGeom>
          <a:noFill/>
        </p:spPr>
        <p:txBody>
          <a:bodyPr wrap="square">
            <a:spAutoFit/>
          </a:bodyPr>
          <a:lstStyle/>
          <a:p>
            <a:r>
              <a:rPr lang="en-US" sz="2400" b="1" dirty="0"/>
              <a:t>Example 2.25: </a:t>
            </a:r>
            <a:r>
              <a:rPr lang="en-US" sz="2400" dirty="0"/>
              <a:t>A die is loaded in such a way that an even number is twice as likely to occur as an odd number. If E is the event that a number less than 4 occurs on a single toss of the die, find P(E). </a:t>
            </a:r>
            <a:endParaRPr lang="en-PK" sz="2400" dirty="0"/>
          </a:p>
        </p:txBody>
      </p:sp>
    </p:spTree>
    <p:extLst>
      <p:ext uri="{BB962C8B-B14F-4D97-AF65-F5344CB8AC3E}">
        <p14:creationId xmlns:p14="http://schemas.microsoft.com/office/powerpoint/2010/main" val="2147888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23B1E43-9AE6-4481-9D72-F63C410BD69C}"/>
              </a:ext>
            </a:extLst>
          </p:cNvPr>
          <p:cNvSpPr txBox="1"/>
          <p:nvPr/>
        </p:nvSpPr>
        <p:spPr>
          <a:xfrm>
            <a:off x="994610" y="753252"/>
            <a:ext cx="10651958" cy="1938992"/>
          </a:xfrm>
          <a:prstGeom prst="rect">
            <a:avLst/>
          </a:prstGeom>
          <a:noFill/>
        </p:spPr>
        <p:txBody>
          <a:bodyPr wrap="square">
            <a:spAutoFit/>
          </a:bodyPr>
          <a:lstStyle/>
          <a:p>
            <a:r>
              <a:rPr lang="en-US" sz="2400" b="1" dirty="0"/>
              <a:t>Example 2.26: </a:t>
            </a:r>
            <a:r>
              <a:rPr lang="en-US" sz="2400" dirty="0"/>
              <a:t>In Example 2.25, let A be the event that an even number turns up and let B be the event that a number divisible by 3 occurs. Find P(A ∪ B) and P(A ∩ B).</a:t>
            </a:r>
          </a:p>
          <a:p>
            <a:endParaRPr lang="en-US" sz="2400" dirty="0"/>
          </a:p>
          <a:p>
            <a:r>
              <a:rPr lang="en-US" sz="2400" dirty="0"/>
              <a:t> Solution: For the events A = {2, 4, 6} and B = {3, 6}, we have A ∪ B = {2, 3, 4, 6} and A ∩ B = {6}</a:t>
            </a:r>
            <a:endParaRPr lang="en-PK" sz="2400" dirty="0"/>
          </a:p>
        </p:txBody>
      </p:sp>
    </p:spTree>
    <p:extLst>
      <p:ext uri="{BB962C8B-B14F-4D97-AF65-F5344CB8AC3E}">
        <p14:creationId xmlns:p14="http://schemas.microsoft.com/office/powerpoint/2010/main" val="1734547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F1EA11-CAA6-4AA9-B2DA-56C99F8ADC45}"/>
              </a:ext>
            </a:extLst>
          </p:cNvPr>
          <p:cNvPicPr>
            <a:picLocks noChangeAspect="1"/>
          </p:cNvPicPr>
          <p:nvPr/>
        </p:nvPicPr>
        <p:blipFill>
          <a:blip r:embed="rId2"/>
          <a:stretch>
            <a:fillRect/>
          </a:stretch>
        </p:blipFill>
        <p:spPr>
          <a:xfrm>
            <a:off x="876550" y="319839"/>
            <a:ext cx="11037298" cy="5599697"/>
          </a:xfrm>
          <a:prstGeom prst="rect">
            <a:avLst/>
          </a:prstGeom>
        </p:spPr>
      </p:pic>
    </p:spTree>
    <p:extLst>
      <p:ext uri="{BB962C8B-B14F-4D97-AF65-F5344CB8AC3E}">
        <p14:creationId xmlns:p14="http://schemas.microsoft.com/office/powerpoint/2010/main" val="1117005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A8C6FD-B2A9-449A-B773-DE898D5F85AA}"/>
              </a:ext>
            </a:extLst>
          </p:cNvPr>
          <p:cNvPicPr>
            <a:picLocks noChangeAspect="1"/>
          </p:cNvPicPr>
          <p:nvPr/>
        </p:nvPicPr>
        <p:blipFill>
          <a:blip r:embed="rId2"/>
          <a:stretch>
            <a:fillRect/>
          </a:stretch>
        </p:blipFill>
        <p:spPr>
          <a:xfrm>
            <a:off x="1079082" y="399047"/>
            <a:ext cx="10486262" cy="5873415"/>
          </a:xfrm>
          <a:prstGeom prst="rect">
            <a:avLst/>
          </a:prstGeom>
        </p:spPr>
      </p:pic>
    </p:spTree>
    <p:extLst>
      <p:ext uri="{BB962C8B-B14F-4D97-AF65-F5344CB8AC3E}">
        <p14:creationId xmlns:p14="http://schemas.microsoft.com/office/powerpoint/2010/main" val="395269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C8AC5D-51F4-4406-808F-C776CCF09735}"/>
              </a:ext>
            </a:extLst>
          </p:cNvPr>
          <p:cNvSpPr txBox="1"/>
          <p:nvPr/>
        </p:nvSpPr>
        <p:spPr>
          <a:xfrm>
            <a:off x="226920" y="175001"/>
            <a:ext cx="11406649" cy="954107"/>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Example. If a card drawn from an ordinary deck of 52 playing cards, find the </a:t>
            </a:r>
          </a:p>
          <a:p>
            <a:r>
              <a:rPr lang="en-US" sz="2800" dirty="0">
                <a:latin typeface="Times New Roman" panose="02020603050405020304" pitchFamily="18" charset="0"/>
                <a:cs typeface="Times New Roman" panose="02020603050405020304" pitchFamily="18" charset="0"/>
              </a:rPr>
              <a:t>probability  that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the card is red (ii) the card is a diamond (iii) the card is 10.</a:t>
            </a:r>
            <a:endParaRPr lang="en-PK"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4B846E1-4CC2-47F9-90EE-8363423FF43E}"/>
              </a:ext>
            </a:extLst>
          </p:cNvPr>
          <p:cNvSpPr txBox="1"/>
          <p:nvPr/>
        </p:nvSpPr>
        <p:spPr>
          <a:xfrm>
            <a:off x="397565" y="1524000"/>
            <a:ext cx="11217302" cy="95410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Solution. </a:t>
            </a:r>
            <a:r>
              <a:rPr lang="en-US" sz="2800" dirty="0">
                <a:latin typeface="Times New Roman" panose="02020603050405020304" pitchFamily="18" charset="0"/>
                <a:cs typeface="Times New Roman" panose="02020603050405020304" pitchFamily="18" charset="0"/>
              </a:rPr>
              <a:t> The total number of possible outcomes is 52, and we assume that all </a:t>
            </a:r>
          </a:p>
          <a:p>
            <a:r>
              <a:rPr lang="en-US" sz="2800" dirty="0">
                <a:latin typeface="Times New Roman" panose="02020603050405020304" pitchFamily="18" charset="0"/>
                <a:cs typeface="Times New Roman" panose="02020603050405020304" pitchFamily="18" charset="0"/>
              </a:rPr>
              <a:t>possible outcomes are equally likely.</a:t>
            </a:r>
            <a:endParaRPr lang="en-PK"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EEEB12F-6598-491E-8C3D-0747DAA00A79}"/>
              </a:ext>
            </a:extLst>
          </p:cNvPr>
          <p:cNvSpPr txBox="1"/>
          <p:nvPr/>
        </p:nvSpPr>
        <p:spPr>
          <a:xfrm>
            <a:off x="577133" y="2478107"/>
            <a:ext cx="8230586" cy="954107"/>
          </a:xfrm>
          <a:prstGeom prst="rect">
            <a:avLst/>
          </a:prstGeom>
          <a:noFill/>
        </p:spPr>
        <p:txBody>
          <a:bodyPr wrap="none" rtlCol="0">
            <a:spAutoFit/>
          </a:bodyPr>
          <a:lstStyle/>
          <a:p>
            <a:pPr marL="571500" indent="-571500">
              <a:buAutoNum type="romanLcParenBoth"/>
            </a:pPr>
            <a:r>
              <a:rPr lang="en-US" sz="2800" dirty="0">
                <a:latin typeface="Times New Roman" panose="02020603050405020304" pitchFamily="18" charset="0"/>
                <a:cs typeface="Times New Roman" panose="02020603050405020304" pitchFamily="18" charset="0"/>
              </a:rPr>
              <a:t>Let A be the event that the card drawn is a red card. </a:t>
            </a:r>
          </a:p>
          <a:p>
            <a:r>
              <a:rPr lang="en-US" sz="2800" dirty="0">
                <a:latin typeface="Times New Roman" panose="02020603050405020304" pitchFamily="18" charset="0"/>
                <a:cs typeface="Times New Roman" panose="02020603050405020304" pitchFamily="18" charset="0"/>
              </a:rPr>
              <a:t>  m=n(A)= 26		n= 52				P(A)=26/52=1/2</a:t>
            </a:r>
            <a:endParaRPr lang="en-PK"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9FBC4BB-036B-413E-96D6-CC4B47925FED}"/>
              </a:ext>
            </a:extLst>
          </p:cNvPr>
          <p:cNvSpPr txBox="1"/>
          <p:nvPr/>
        </p:nvSpPr>
        <p:spPr>
          <a:xfrm>
            <a:off x="410817" y="4293989"/>
            <a:ext cx="9258497" cy="1077218"/>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a:t>
            </a:r>
            <a:r>
              <a:rPr lang="en-US" sz="3200" dirty="0">
                <a:latin typeface="Times New Roman" panose="02020603050405020304" pitchFamily="18" charset="0"/>
                <a:cs typeface="Times New Roman" panose="02020603050405020304" pitchFamily="18" charset="0"/>
              </a:rPr>
              <a:t> Let B be the event that the card drawn is a diamond.</a:t>
            </a:r>
          </a:p>
          <a:p>
            <a:r>
              <a:rPr lang="en-US" sz="3200" dirty="0">
                <a:latin typeface="Times New Roman" panose="02020603050405020304" pitchFamily="18" charset="0"/>
                <a:cs typeface="Times New Roman" panose="02020603050405020304" pitchFamily="18" charset="0"/>
              </a:rPr>
              <a:t>m=n(B)=13, n=52, P(B)=13/52= 1/4 </a:t>
            </a:r>
            <a:endParaRPr lang="en-PK"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518C6FD-8FD1-430D-9A00-5D8173E30829}"/>
              </a:ext>
            </a:extLst>
          </p:cNvPr>
          <p:cNvSpPr txBox="1"/>
          <p:nvPr/>
        </p:nvSpPr>
        <p:spPr>
          <a:xfrm>
            <a:off x="577133" y="5486399"/>
            <a:ext cx="6180025"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(iii) Let C be the event that a card drawn is a 10. </a:t>
            </a:r>
          </a:p>
          <a:p>
            <a:r>
              <a:rPr lang="en-US" sz="2400" dirty="0">
                <a:latin typeface="Times New Roman" panose="02020603050405020304" pitchFamily="18" charset="0"/>
                <a:cs typeface="Times New Roman" panose="02020603050405020304" pitchFamily="18" charset="0"/>
              </a:rPr>
              <a:t>m=4, n=52, P(C)= 4/52= 1/13</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201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5FF0D2-9547-4F88-B787-89481BB0401B}"/>
              </a:ext>
            </a:extLst>
          </p:cNvPr>
          <p:cNvPicPr>
            <a:picLocks noChangeAspect="1"/>
          </p:cNvPicPr>
          <p:nvPr/>
        </p:nvPicPr>
        <p:blipFill>
          <a:blip r:embed="rId2"/>
          <a:stretch>
            <a:fillRect/>
          </a:stretch>
        </p:blipFill>
        <p:spPr>
          <a:xfrm>
            <a:off x="461788" y="336409"/>
            <a:ext cx="11026766" cy="6185182"/>
          </a:xfrm>
          <a:prstGeom prst="rect">
            <a:avLst/>
          </a:prstGeom>
        </p:spPr>
      </p:pic>
    </p:spTree>
    <p:extLst>
      <p:ext uri="{BB962C8B-B14F-4D97-AF65-F5344CB8AC3E}">
        <p14:creationId xmlns:p14="http://schemas.microsoft.com/office/powerpoint/2010/main" val="4040839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35A048-9361-4CBF-B9B8-7760B2E8F4F7}"/>
              </a:ext>
            </a:extLst>
          </p:cNvPr>
          <p:cNvPicPr>
            <a:picLocks noChangeAspect="1"/>
          </p:cNvPicPr>
          <p:nvPr/>
        </p:nvPicPr>
        <p:blipFill>
          <a:blip r:embed="rId2"/>
          <a:stretch>
            <a:fillRect/>
          </a:stretch>
        </p:blipFill>
        <p:spPr>
          <a:xfrm>
            <a:off x="487666" y="492495"/>
            <a:ext cx="11045258" cy="5244426"/>
          </a:xfrm>
          <a:prstGeom prst="rect">
            <a:avLst/>
          </a:prstGeom>
        </p:spPr>
      </p:pic>
    </p:spTree>
    <p:extLst>
      <p:ext uri="{BB962C8B-B14F-4D97-AF65-F5344CB8AC3E}">
        <p14:creationId xmlns:p14="http://schemas.microsoft.com/office/powerpoint/2010/main" val="3162100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356</TotalTime>
  <Words>580</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Times New Roman</vt:lpstr>
      <vt:lpstr>Tw Cen MT</vt:lpstr>
      <vt:lpstr>Tw Cen MT Condensed</vt:lpstr>
      <vt:lpstr>Wingdings 3</vt:lpstr>
      <vt:lpstr>Integral</vt:lpstr>
      <vt:lpstr>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dc:title>
  <dc:creator>Dr Asia Anjum</dc:creator>
  <cp:lastModifiedBy>Muhammad Akhlaq Farooq</cp:lastModifiedBy>
  <cp:revision>93</cp:revision>
  <cp:lastPrinted>2021-10-04T12:18:14Z</cp:lastPrinted>
  <dcterms:created xsi:type="dcterms:W3CDTF">2020-09-29T18:09:53Z</dcterms:created>
  <dcterms:modified xsi:type="dcterms:W3CDTF">2022-03-14T15:03:05Z</dcterms:modified>
</cp:coreProperties>
</file>