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6" r:id="rId3"/>
    <p:sldId id="265" r:id="rId4"/>
    <p:sldId id="266" r:id="rId5"/>
    <p:sldId id="267" r:id="rId6"/>
    <p:sldId id="268" r:id="rId7"/>
    <p:sldId id="277" r:id="rId8"/>
    <p:sldId id="278" r:id="rId9"/>
    <p:sldId id="269" r:id="rId10"/>
    <p:sldId id="270" r:id="rId11"/>
    <p:sldId id="271" r:id="rId12"/>
    <p:sldId id="272" r:id="rId13"/>
    <p:sldId id="273" r:id="rId14"/>
    <p:sldId id="274" r:id="rId15"/>
    <p:sldId id="275" r:id="rId16"/>
    <p:sldId id="279" r:id="rId17"/>
    <p:sldId id="280" r:id="rId18"/>
    <p:sldId id="257" r:id="rId19"/>
    <p:sldId id="259" r:id="rId20"/>
    <p:sldId id="258" r:id="rId21"/>
    <p:sldId id="260" r:id="rId22"/>
    <p:sldId id="263"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BCFAB0-27D8-48FC-9750-29362D788CC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7E16-3B48-4902-98F8-0EB5700AE1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CFAB0-27D8-48FC-9750-29362D788CC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3964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CFAB0-27D8-48FC-9750-29362D788CC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331235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CFAB0-27D8-48FC-9750-29362D788CC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405648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CFAB0-27D8-48FC-9750-29362D788CC7}"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17E16-3B48-4902-98F8-0EB5700AE1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6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BCFAB0-27D8-48FC-9750-29362D788CC7}"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93205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CFAB0-27D8-48FC-9750-29362D788CC7}"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338816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BCFAB0-27D8-48FC-9750-29362D788CC7}"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215757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BCFAB0-27D8-48FC-9750-29362D788CC7}" type="datetimeFigureOut">
              <a:rPr lang="en-US" smtClean="0"/>
              <a:t>6/6/2022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198331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EBCFAB0-27D8-48FC-9750-29362D788CC7}" type="datetimeFigureOut">
              <a:rPr lang="en-US" smtClean="0"/>
              <a:t>6/6/2022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417E16-3B48-4902-98F8-0EB5700AE161}" type="slidenum">
              <a:rPr lang="en-US" smtClean="0"/>
              <a:t>‹#›</a:t>
            </a:fld>
            <a:endParaRPr lang="en-US"/>
          </a:p>
        </p:txBody>
      </p:sp>
    </p:spTree>
    <p:extLst>
      <p:ext uri="{BB962C8B-B14F-4D97-AF65-F5344CB8AC3E}">
        <p14:creationId xmlns:p14="http://schemas.microsoft.com/office/powerpoint/2010/main" val="161024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BCFAB0-27D8-48FC-9750-29362D788CC7}"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17E16-3B48-4902-98F8-0EB5700AE161}" type="slidenum">
              <a:rPr lang="en-US" smtClean="0"/>
              <a:t>‹#›</a:t>
            </a:fld>
            <a:endParaRPr lang="en-US"/>
          </a:p>
        </p:txBody>
      </p:sp>
    </p:spTree>
    <p:extLst>
      <p:ext uri="{BB962C8B-B14F-4D97-AF65-F5344CB8AC3E}">
        <p14:creationId xmlns:p14="http://schemas.microsoft.com/office/powerpoint/2010/main" val="414758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BCFAB0-27D8-48FC-9750-29362D788CC7}" type="datetimeFigureOut">
              <a:rPr lang="en-US" smtClean="0"/>
              <a:t>6/6/2022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417E16-3B48-4902-98F8-0EB5700AE16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7117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70">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026" name="Picture 2" descr="An Intuitive Introduction to Probability | Coursera">
            <a:extLst>
              <a:ext uri="{FF2B5EF4-FFF2-40B4-BE49-F238E27FC236}">
                <a16:creationId xmlns:a16="http://schemas.microsoft.com/office/drawing/2014/main" id="{25DD95EE-1862-E732-F9CA-B59CA662A9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1119"/>
          <a:stretch/>
        </p:blipFill>
        <p:spPr bwMode="auto">
          <a:xfrm>
            <a:off x="-6219" y="0"/>
            <a:ext cx="75569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72">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567E5C-F3AD-DA89-DD91-84F671E2A89B}"/>
              </a:ext>
            </a:extLst>
          </p:cNvPr>
          <p:cNvSpPr>
            <a:spLocks noGrp="1"/>
          </p:cNvSpPr>
          <p:nvPr>
            <p:ph type="ctrTitle"/>
          </p:nvPr>
        </p:nvSpPr>
        <p:spPr>
          <a:xfrm>
            <a:off x="7829550" y="640080"/>
            <a:ext cx="3952875" cy="2093595"/>
          </a:xfrm>
        </p:spPr>
        <p:txBody>
          <a:bodyPr>
            <a:normAutofit/>
          </a:bodyPr>
          <a:lstStyle/>
          <a:p>
            <a:pPr algn="ctr"/>
            <a:r>
              <a:rPr lang="en-US" sz="4400" dirty="0">
                <a:solidFill>
                  <a:srgbClr val="FFFFFF"/>
                </a:solidFill>
                <a:latin typeface="Centaur" panose="02030504050205020304" pitchFamily="18" charset="0"/>
              </a:rPr>
              <a:t>Probability</a:t>
            </a:r>
            <a:br>
              <a:rPr lang="en-US" sz="4400" dirty="0">
                <a:solidFill>
                  <a:srgbClr val="FFFFFF"/>
                </a:solidFill>
              </a:rPr>
            </a:br>
            <a:endParaRPr lang="en-US" sz="4400" dirty="0">
              <a:solidFill>
                <a:srgbClr val="FFFFFF"/>
              </a:solidFill>
            </a:endParaRPr>
          </a:p>
        </p:txBody>
      </p:sp>
      <p:sp>
        <p:nvSpPr>
          <p:cNvPr id="3" name="Subtitle 2">
            <a:extLst>
              <a:ext uri="{FF2B5EF4-FFF2-40B4-BE49-F238E27FC236}">
                <a16:creationId xmlns:a16="http://schemas.microsoft.com/office/drawing/2014/main" id="{AA88474B-A972-D3C8-D3B0-53BEBDB8589E}"/>
              </a:ext>
            </a:extLst>
          </p:cNvPr>
          <p:cNvSpPr>
            <a:spLocks noGrp="1"/>
          </p:cNvSpPr>
          <p:nvPr>
            <p:ph type="subTitle" idx="1"/>
          </p:nvPr>
        </p:nvSpPr>
        <p:spPr>
          <a:xfrm>
            <a:off x="8096885" y="3019426"/>
            <a:ext cx="3659246" cy="3198494"/>
          </a:xfrm>
        </p:spPr>
        <p:txBody>
          <a:bodyPr>
            <a:normAutofit/>
          </a:bodyPr>
          <a:lstStyle/>
          <a:p>
            <a:pPr algn="ctr"/>
            <a:r>
              <a:rPr lang="en-US" sz="1500" b="1" dirty="0">
                <a:solidFill>
                  <a:srgbClr val="FFFFFF"/>
                </a:solidFill>
                <a:latin typeface="Centaur" panose="02030504050205020304" pitchFamily="18" charset="0"/>
              </a:rPr>
              <a:t>Submitted by:</a:t>
            </a:r>
          </a:p>
          <a:p>
            <a:pPr algn="ctr"/>
            <a:r>
              <a:rPr lang="en-US" sz="1500" b="1" dirty="0">
                <a:solidFill>
                  <a:srgbClr val="FFFFFF"/>
                </a:solidFill>
                <a:latin typeface="Centaur" panose="02030504050205020304" pitchFamily="18" charset="0"/>
              </a:rPr>
              <a:t>Shahid </a:t>
            </a:r>
            <a:r>
              <a:rPr lang="en-US" sz="1500" b="1" dirty="0" err="1">
                <a:solidFill>
                  <a:srgbClr val="FFFFFF"/>
                </a:solidFill>
                <a:latin typeface="Centaur" panose="02030504050205020304" pitchFamily="18" charset="0"/>
              </a:rPr>
              <a:t>sattar</a:t>
            </a:r>
            <a:r>
              <a:rPr lang="en-US" sz="1500" b="1" dirty="0">
                <a:solidFill>
                  <a:srgbClr val="FFFFFF"/>
                </a:solidFill>
                <a:latin typeface="Centaur" panose="02030504050205020304" pitchFamily="18" charset="0"/>
              </a:rPr>
              <a:t>(2335)</a:t>
            </a:r>
          </a:p>
          <a:p>
            <a:pPr algn="ctr"/>
            <a:r>
              <a:rPr lang="en-US" sz="1500" b="1" dirty="0">
                <a:solidFill>
                  <a:srgbClr val="FFFFFF"/>
                </a:solidFill>
                <a:latin typeface="Centaur" panose="02030504050205020304" pitchFamily="18" charset="0"/>
              </a:rPr>
              <a:t>Aliza Nawaz(2338)</a:t>
            </a:r>
          </a:p>
          <a:p>
            <a:pPr algn="ctr"/>
            <a:r>
              <a:rPr lang="en-US" sz="1500" b="1" dirty="0">
                <a:solidFill>
                  <a:srgbClr val="FFFFFF"/>
                </a:solidFill>
                <a:latin typeface="Centaur" panose="02030504050205020304" pitchFamily="18" charset="0"/>
              </a:rPr>
              <a:t>FARHAN HAIDER(2340)</a:t>
            </a:r>
          </a:p>
          <a:p>
            <a:pPr algn="ctr"/>
            <a:r>
              <a:rPr lang="en-US" sz="1500" b="1" dirty="0">
                <a:solidFill>
                  <a:srgbClr val="FFFFFF"/>
                </a:solidFill>
                <a:latin typeface="Centaur" panose="02030504050205020304" pitchFamily="18" charset="0"/>
              </a:rPr>
              <a:t>MUHAMMAD UZAIR(2345)</a:t>
            </a:r>
          </a:p>
          <a:p>
            <a:pPr algn="ctr"/>
            <a:r>
              <a:rPr lang="en-US" sz="1500" b="1" dirty="0" err="1">
                <a:solidFill>
                  <a:srgbClr val="FFFFFF"/>
                </a:solidFill>
                <a:latin typeface="Centaur" panose="02030504050205020304" pitchFamily="18" charset="0"/>
              </a:rPr>
              <a:t>Awais</a:t>
            </a:r>
            <a:r>
              <a:rPr lang="en-US" sz="1500" b="1" dirty="0">
                <a:solidFill>
                  <a:srgbClr val="FFFFFF"/>
                </a:solidFill>
                <a:latin typeface="Centaur" panose="02030504050205020304" pitchFamily="18" charset="0"/>
              </a:rPr>
              <a:t> Ahmed(2353)</a:t>
            </a:r>
          </a:p>
        </p:txBody>
      </p:sp>
      <p:sp>
        <p:nvSpPr>
          <p:cNvPr id="75" name="Rectangle 74">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359005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F0C5-8069-577C-31A3-B0BD7BDFD13D}"/>
              </a:ext>
            </a:extLst>
          </p:cNvPr>
          <p:cNvSpPr>
            <a:spLocks noGrp="1"/>
          </p:cNvSpPr>
          <p:nvPr>
            <p:ph type="title"/>
          </p:nvPr>
        </p:nvSpPr>
        <p:spPr/>
        <p:txBody>
          <a:bodyPr>
            <a:normAutofit fontScale="90000"/>
          </a:bodyPr>
          <a:lstStyle/>
          <a:p>
            <a:br>
              <a:rPr lang="en-US" sz="4800" dirty="0">
                <a:latin typeface="Centaur" panose="02030504050205020304" pitchFamily="18" charset="0"/>
              </a:rPr>
            </a:br>
            <a:br>
              <a:rPr lang="en-US" sz="4800" dirty="0">
                <a:latin typeface="Centaur" panose="02030504050205020304" pitchFamily="18" charset="0"/>
              </a:rPr>
            </a:br>
            <a:br>
              <a:rPr lang="en-US" sz="4800" dirty="0">
                <a:latin typeface="Centaur" panose="02030504050205020304" pitchFamily="18" charset="0"/>
              </a:rPr>
            </a:br>
            <a:br>
              <a:rPr lang="en-US" sz="4800" dirty="0">
                <a:latin typeface="Centaur" panose="02030504050205020304" pitchFamily="18" charset="0"/>
              </a:rPr>
            </a:br>
            <a:r>
              <a:rPr lang="en-US" sz="4800" dirty="0">
                <a:latin typeface="Centaur" panose="02030504050205020304" pitchFamily="18" charset="0"/>
              </a:rPr>
              <a:t>When We Use </a:t>
            </a:r>
            <a:r>
              <a:rPr lang="en-US" sz="4800" dirty="0" err="1">
                <a:latin typeface="Centaur" panose="02030504050205020304" pitchFamily="18" charset="0"/>
              </a:rPr>
              <a:t>Baye’s</a:t>
            </a:r>
            <a:r>
              <a:rPr lang="en-US" sz="4800" dirty="0">
                <a:latin typeface="Centaur" panose="02030504050205020304" pitchFamily="18" charset="0"/>
              </a:rPr>
              <a:t> Theorem?</a:t>
            </a:r>
            <a:br>
              <a:rPr lang="en-US" sz="4800" dirty="0">
                <a:latin typeface="Centaur" panose="02030504050205020304" pitchFamily="18" charset="0"/>
              </a:rPr>
            </a:br>
            <a:endParaRPr lang="en-US" dirty="0"/>
          </a:p>
        </p:txBody>
      </p:sp>
      <p:sp>
        <p:nvSpPr>
          <p:cNvPr id="3" name="Content Placeholder 2">
            <a:extLst>
              <a:ext uri="{FF2B5EF4-FFF2-40B4-BE49-F238E27FC236}">
                <a16:creationId xmlns:a16="http://schemas.microsoft.com/office/drawing/2014/main" id="{8F7855DC-75CF-0B57-33E8-9E5D76E556DD}"/>
              </a:ext>
            </a:extLst>
          </p:cNvPr>
          <p:cNvSpPr>
            <a:spLocks noGrp="1"/>
          </p:cNvSpPr>
          <p:nvPr>
            <p:ph idx="1"/>
          </p:nvPr>
        </p:nvSpPr>
        <p:spPr/>
        <p:txBody>
          <a:bodyPr/>
          <a:lstStyle/>
          <a:p>
            <a:pPr marL="285750" indent="-285750">
              <a:buFont typeface="Wingdings" panose="05000000000000000000" pitchFamily="2" charset="2"/>
              <a:buChar char="ü"/>
            </a:pPr>
            <a:r>
              <a:rPr lang="en-US" sz="2000" b="0" i="0" dirty="0">
                <a:solidFill>
                  <a:srgbClr val="000000"/>
                </a:solidFill>
                <a:effectLst/>
                <a:latin typeface="Centaur" panose="02030504050205020304" pitchFamily="18" charset="0"/>
              </a:rPr>
              <a:t>suppose that a product was randomly selected and it is defective. </a:t>
            </a:r>
          </a:p>
          <a:p>
            <a:pPr marL="285750" indent="-285750">
              <a:buFont typeface="Wingdings" panose="05000000000000000000" pitchFamily="2" charset="2"/>
              <a:buChar char="ü"/>
            </a:pPr>
            <a:endParaRPr lang="en-US" sz="2000" b="0" i="0" dirty="0">
              <a:solidFill>
                <a:srgbClr val="000000"/>
              </a:solidFill>
              <a:effectLst/>
              <a:latin typeface="Centaur" panose="02030504050205020304" pitchFamily="18" charset="0"/>
            </a:endParaRPr>
          </a:p>
          <a:p>
            <a:pPr marL="285750" indent="-285750">
              <a:buFont typeface="Wingdings" panose="05000000000000000000" pitchFamily="2" charset="2"/>
              <a:buChar char="ü"/>
            </a:pPr>
            <a:r>
              <a:rPr lang="en-US" sz="2000" b="0" i="0" dirty="0">
                <a:solidFill>
                  <a:srgbClr val="000000"/>
                </a:solidFill>
                <a:effectLst/>
                <a:latin typeface="Centaur" panose="02030504050205020304" pitchFamily="18" charset="0"/>
              </a:rPr>
              <a:t>What is the probability that, this product was made by machine P,?</a:t>
            </a:r>
            <a:br>
              <a:rPr lang="en-US" sz="2000" b="0" i="0" dirty="0">
                <a:solidFill>
                  <a:srgbClr val="000000"/>
                </a:solidFill>
                <a:effectLst/>
                <a:latin typeface="Centaur" panose="02030504050205020304" pitchFamily="18" charset="0"/>
              </a:rPr>
            </a:br>
            <a:endParaRPr lang="en-US" sz="2000" b="0" i="0" dirty="0">
              <a:solidFill>
                <a:srgbClr val="000000"/>
              </a:solidFill>
              <a:effectLst/>
              <a:latin typeface="Centaur" panose="02030504050205020304" pitchFamily="18" charset="0"/>
            </a:endParaRPr>
          </a:p>
          <a:p>
            <a:pPr marL="285750" indent="-285750">
              <a:buFont typeface="Wingdings" panose="05000000000000000000" pitchFamily="2" charset="2"/>
              <a:buChar char="ü"/>
            </a:pPr>
            <a:r>
              <a:rPr lang="en-US" sz="2000" b="0" i="0" dirty="0">
                <a:solidFill>
                  <a:srgbClr val="000000"/>
                </a:solidFill>
                <a:effectLst/>
                <a:latin typeface="Centaur" panose="02030504050205020304" pitchFamily="18" charset="0"/>
              </a:rPr>
              <a:t>Questions of this type can lie answered by using the following theorem, called Bayes' rule</a:t>
            </a:r>
            <a:endParaRPr lang="en-US" dirty="0"/>
          </a:p>
        </p:txBody>
      </p:sp>
    </p:spTree>
    <p:extLst>
      <p:ext uri="{BB962C8B-B14F-4D97-AF65-F5344CB8AC3E}">
        <p14:creationId xmlns:p14="http://schemas.microsoft.com/office/powerpoint/2010/main" val="13913587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8BF2-B415-1EAC-7C81-F8139219BEC7}"/>
              </a:ext>
            </a:extLst>
          </p:cNvPr>
          <p:cNvSpPr>
            <a:spLocks noGrp="1"/>
          </p:cNvSpPr>
          <p:nvPr>
            <p:ph type="title"/>
          </p:nvPr>
        </p:nvSpPr>
        <p:spPr/>
        <p:txBody>
          <a:bodyPr/>
          <a:lstStyle/>
          <a:p>
            <a:r>
              <a:rPr lang="en-US" sz="4800" dirty="0">
                <a:latin typeface="Centaur" panose="02030504050205020304" pitchFamily="18" charset="0"/>
              </a:rPr>
              <a:t>Formulas</a:t>
            </a:r>
            <a:br>
              <a:rPr lang="en-US" sz="4800" dirty="0">
                <a:latin typeface="Centaur" panose="02030504050205020304" pitchFamily="18" charset="0"/>
              </a:rPr>
            </a:br>
            <a:endParaRPr lang="en-US" dirty="0"/>
          </a:p>
        </p:txBody>
      </p:sp>
      <p:pic>
        <p:nvPicPr>
          <p:cNvPr id="4" name="Content Placeholder 3">
            <a:extLst>
              <a:ext uri="{FF2B5EF4-FFF2-40B4-BE49-F238E27FC236}">
                <a16:creationId xmlns:a16="http://schemas.microsoft.com/office/drawing/2014/main" id="{B852FF32-22D9-7FF4-074F-519F6B42F819}"/>
              </a:ext>
            </a:extLst>
          </p:cNvPr>
          <p:cNvPicPr>
            <a:picLocks noGrp="1" noChangeAspect="1"/>
          </p:cNvPicPr>
          <p:nvPr>
            <p:ph idx="1"/>
          </p:nvPr>
        </p:nvPicPr>
        <p:blipFill>
          <a:blip r:embed="rId2"/>
          <a:stretch>
            <a:fillRect/>
          </a:stretch>
        </p:blipFill>
        <p:spPr>
          <a:xfrm>
            <a:off x="1097279" y="1952625"/>
            <a:ext cx="10189845" cy="2990849"/>
          </a:xfrm>
          <a:prstGeom prst="rect">
            <a:avLst/>
          </a:prstGeom>
        </p:spPr>
      </p:pic>
    </p:spTree>
    <p:extLst>
      <p:ext uri="{BB962C8B-B14F-4D97-AF65-F5344CB8AC3E}">
        <p14:creationId xmlns:p14="http://schemas.microsoft.com/office/powerpoint/2010/main" val="3528523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6AD68-2A7A-A40E-CAC7-879A329A8717}"/>
              </a:ext>
            </a:extLst>
          </p:cNvPr>
          <p:cNvSpPr>
            <a:spLocks noGrp="1"/>
          </p:cNvSpPr>
          <p:nvPr>
            <p:ph type="title"/>
          </p:nvPr>
        </p:nvSpPr>
        <p:spPr/>
        <p:txBody>
          <a:bodyPr/>
          <a:lstStyle/>
          <a:p>
            <a:r>
              <a:rPr lang="en-US" sz="4800" dirty="0">
                <a:latin typeface="Centaur" panose="02030504050205020304" pitchFamily="18" charset="0"/>
              </a:rPr>
              <a:t>Examples</a:t>
            </a:r>
            <a:br>
              <a:rPr lang="en-US" sz="4800" dirty="0">
                <a:latin typeface="Centaur" panose="02030504050205020304" pitchFamily="18" charset="0"/>
              </a:rPr>
            </a:br>
            <a:endParaRPr lang="en-US" dirty="0">
              <a:latin typeface="Centaur" panose="02030504050205020304" pitchFamily="18" charset="0"/>
            </a:endParaRPr>
          </a:p>
        </p:txBody>
      </p:sp>
      <p:pic>
        <p:nvPicPr>
          <p:cNvPr id="8" name="Content Placeholder 7">
            <a:extLst>
              <a:ext uri="{FF2B5EF4-FFF2-40B4-BE49-F238E27FC236}">
                <a16:creationId xmlns:a16="http://schemas.microsoft.com/office/drawing/2014/main" id="{F7D6CAB3-FB91-136D-FBAF-4F6300E0B440}"/>
              </a:ext>
            </a:extLst>
          </p:cNvPr>
          <p:cNvPicPr>
            <a:picLocks noGrp="1" noChangeAspect="1"/>
          </p:cNvPicPr>
          <p:nvPr>
            <p:ph idx="1"/>
          </p:nvPr>
        </p:nvPicPr>
        <p:blipFill>
          <a:blip r:embed="rId2"/>
          <a:stretch>
            <a:fillRect/>
          </a:stretch>
        </p:blipFill>
        <p:spPr>
          <a:xfrm>
            <a:off x="914400" y="2152650"/>
            <a:ext cx="10241280" cy="2855695"/>
          </a:xfrm>
          <a:prstGeom prst="rect">
            <a:avLst/>
          </a:prstGeom>
        </p:spPr>
      </p:pic>
    </p:spTree>
    <p:extLst>
      <p:ext uri="{BB962C8B-B14F-4D97-AF65-F5344CB8AC3E}">
        <p14:creationId xmlns:p14="http://schemas.microsoft.com/office/powerpoint/2010/main" val="5632368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EB107B-ECC7-B53A-D855-3C466149CEF5}"/>
              </a:ext>
            </a:extLst>
          </p:cNvPr>
          <p:cNvPicPr>
            <a:picLocks noChangeAspect="1"/>
          </p:cNvPicPr>
          <p:nvPr/>
        </p:nvPicPr>
        <p:blipFill>
          <a:blip r:embed="rId2"/>
          <a:stretch>
            <a:fillRect/>
          </a:stretch>
        </p:blipFill>
        <p:spPr>
          <a:xfrm>
            <a:off x="971353" y="897492"/>
            <a:ext cx="10249294" cy="4293243"/>
          </a:xfrm>
          <a:prstGeom prst="rect">
            <a:avLst/>
          </a:prstGeom>
        </p:spPr>
      </p:pic>
    </p:spTree>
    <p:extLst>
      <p:ext uri="{BB962C8B-B14F-4D97-AF65-F5344CB8AC3E}">
        <p14:creationId xmlns:p14="http://schemas.microsoft.com/office/powerpoint/2010/main" val="256698850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4D26-20F7-794C-038D-CD071CB6CBEB}"/>
              </a:ext>
            </a:extLst>
          </p:cNvPr>
          <p:cNvSpPr>
            <a:spLocks noGrp="1"/>
          </p:cNvSpPr>
          <p:nvPr>
            <p:ph type="title"/>
          </p:nvPr>
        </p:nvSpPr>
        <p:spPr/>
        <p:txBody>
          <a:bodyPr>
            <a:normAutofit/>
          </a:bodyPr>
          <a:lstStyle/>
          <a:p>
            <a:r>
              <a:rPr lang="en-US" dirty="0">
                <a:solidFill>
                  <a:schemeClr val="tx1"/>
                </a:solidFill>
                <a:effectLst/>
                <a:latin typeface="Centaur" panose="02030504050205020304" pitchFamily="18" charset="0"/>
                <a:ea typeface="Calibri" panose="020F0502020204030204" pitchFamily="34" charset="0"/>
              </a:rPr>
              <a:t>Probability of an Event</a:t>
            </a:r>
            <a:endParaRPr lang="en-US" dirty="0">
              <a:solidFill>
                <a:schemeClr val="tx1"/>
              </a:solidFill>
              <a:latin typeface="Centaur" panose="02030504050205020304" pitchFamily="18" charset="0"/>
            </a:endParaRPr>
          </a:p>
        </p:txBody>
      </p:sp>
      <p:pic>
        <p:nvPicPr>
          <p:cNvPr id="5" name="Content Placeholder 4">
            <a:extLst>
              <a:ext uri="{FF2B5EF4-FFF2-40B4-BE49-F238E27FC236}">
                <a16:creationId xmlns:a16="http://schemas.microsoft.com/office/drawing/2014/main" id="{666D0C67-3425-CA1C-D1CA-3D3685CF01B3}"/>
              </a:ext>
            </a:extLst>
          </p:cNvPr>
          <p:cNvPicPr>
            <a:picLocks noGrp="1" noChangeAspect="1"/>
          </p:cNvPicPr>
          <p:nvPr>
            <p:ph idx="1"/>
          </p:nvPr>
        </p:nvPicPr>
        <p:blipFill>
          <a:blip r:embed="rId2"/>
          <a:stretch>
            <a:fillRect/>
          </a:stretch>
        </p:blipFill>
        <p:spPr>
          <a:xfrm>
            <a:off x="926633" y="2274045"/>
            <a:ext cx="9019800" cy="2409922"/>
          </a:xfrm>
        </p:spPr>
      </p:pic>
    </p:spTree>
    <p:extLst>
      <p:ext uri="{BB962C8B-B14F-4D97-AF65-F5344CB8AC3E}">
        <p14:creationId xmlns:p14="http://schemas.microsoft.com/office/powerpoint/2010/main" val="20537215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6A38-2A59-5463-9A4C-4D966FAAC541}"/>
              </a:ext>
            </a:extLst>
          </p:cNvPr>
          <p:cNvSpPr>
            <a:spLocks noGrp="1"/>
          </p:cNvSpPr>
          <p:nvPr>
            <p:ph type="title"/>
          </p:nvPr>
        </p:nvSpPr>
        <p:spPr/>
        <p:txBody>
          <a:bodyPr/>
          <a:lstStyle/>
          <a:p>
            <a:r>
              <a:rPr lang="en-US" dirty="0">
                <a:latin typeface="Centaur" panose="02030504050205020304" pitchFamily="18" charset="0"/>
              </a:rPr>
              <a:t>Conditions</a:t>
            </a:r>
          </a:p>
        </p:txBody>
      </p:sp>
      <p:sp>
        <p:nvSpPr>
          <p:cNvPr id="3" name="Content Placeholder 2">
            <a:extLst>
              <a:ext uri="{FF2B5EF4-FFF2-40B4-BE49-F238E27FC236}">
                <a16:creationId xmlns:a16="http://schemas.microsoft.com/office/drawing/2014/main" id="{70BB9A52-12C8-68E6-8844-D06E9ADD24B3}"/>
              </a:ext>
            </a:extLst>
          </p:cNvPr>
          <p:cNvSpPr>
            <a:spLocks noGrp="1"/>
          </p:cNvSpPr>
          <p:nvPr>
            <p:ph idx="1"/>
          </p:nvPr>
        </p:nvSpPr>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probability is a number ranges from 0 to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for an event which cannot occur.(Impossible)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for an event which can occur.(Certain)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 P (E) ≤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993775"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Given the two events "A" and "B",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 (A) &gt; P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If and only if event "A" is more likely to occur the event "B".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68699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FE7A-8FA4-474B-A3A9-1060D26BC5ED}"/>
              </a:ext>
            </a:extLst>
          </p:cNvPr>
          <p:cNvSpPr>
            <a:spLocks noGrp="1"/>
          </p:cNvSpPr>
          <p:nvPr>
            <p:ph type="title"/>
          </p:nvPr>
        </p:nvSpPr>
        <p:spPr/>
        <p:txBody>
          <a:bodyPr/>
          <a:lstStyle/>
          <a:p>
            <a:r>
              <a:rPr lang="en-US" dirty="0">
                <a:latin typeface="Centaur" panose="02030504050205020304" pitchFamily="18" charset="0"/>
              </a:rPr>
              <a:t>Example</a:t>
            </a:r>
          </a:p>
        </p:txBody>
      </p:sp>
      <p:sp>
        <p:nvSpPr>
          <p:cNvPr id="3" name="Content Placeholder 2">
            <a:extLst>
              <a:ext uri="{FF2B5EF4-FFF2-40B4-BE49-F238E27FC236}">
                <a16:creationId xmlns:a16="http://schemas.microsoft.com/office/drawing/2014/main" id="{76E0CDDD-D397-A6BF-CC5A-AAB9A20FF8F0}"/>
              </a:ext>
            </a:extLst>
          </p:cNvPr>
          <p:cNvSpPr>
            <a:spLocks noGrp="1"/>
          </p:cNvSpPr>
          <p:nvPr>
            <p:ph idx="1"/>
          </p:nvPr>
        </p:nvSpPr>
        <p:spPr>
          <a:xfrm>
            <a:off x="1097280" y="1845733"/>
            <a:ext cx="10248744" cy="4387115"/>
          </a:xfrm>
        </p:spPr>
        <p:txBody>
          <a:bodyPr>
            <a:normAutofit fontScale="25000" lnSpcReduction="20000"/>
          </a:bodyPr>
          <a:lstStyle/>
          <a:p>
            <a:pPr marL="342900" marR="0" lvl="0" indent="-342900">
              <a:lnSpc>
                <a:spcPct val="107000"/>
              </a:lnSpc>
              <a:spcBef>
                <a:spcPts val="1200"/>
              </a:spcBef>
              <a:spcAft>
                <a:spcPts val="1200"/>
              </a:spcAft>
              <a:buFont typeface="+mj-lt"/>
              <a:buAutoNum type="arabicPeriod"/>
            </a:pPr>
            <a:r>
              <a:rPr lang="en-US" sz="8000" b="1"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Find the probability of getting 53 Sundays in a leap year.</a:t>
            </a:r>
            <a:endParaRPr lang="en-US" sz="8000" b="1"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b="1"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Solution:</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A leap year has 366 days. So, it has 52 weeks and 2 days.</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So, 52 Sundays are assured. For 53 Sundays, one of the two remaining days must be a Sunday. </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For the remaining 2 days we can have</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Sample space=S= (Sunday, Monday), (Monday, Tuesday), (Tuesday,   </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Wednesday), (Wednesday, Thursday), (Thursday, Friday), </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8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(Friday, Saturday), (Saturday, Sunday).   </a:t>
            </a:r>
            <a:endParaRPr lang="en-US" sz="8000" dirty="0">
              <a:effectLst/>
              <a:latin typeface="Centaur" panose="020305040502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0187251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E8D7-B068-E3BD-A88B-D601F6571A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4AB3BD-3C01-A938-DA96-6C71A83675DA}"/>
              </a:ext>
            </a:extLst>
          </p:cNvPr>
          <p:cNvSpPr>
            <a:spLocks noGrp="1"/>
          </p:cNvSpPr>
          <p:nvPr>
            <p:ph idx="1"/>
          </p:nvPr>
        </p:nvSpPr>
        <p:spPr/>
        <p:txBody>
          <a:bodyPr/>
          <a:lstStyle/>
          <a:p>
            <a:pPr marL="0" marR="0">
              <a:lnSpc>
                <a:spcPct val="107000"/>
              </a:lnSpc>
              <a:spcBef>
                <a:spcPts val="1200"/>
              </a:spcBef>
              <a:spcAft>
                <a:spcPts val="1200"/>
              </a:spcAft>
            </a:pP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total number of possible outcomes =</a:t>
            </a:r>
            <a:r>
              <a:rPr lang="en-US" sz="2000" dirty="0">
                <a:solidFill>
                  <a:srgbClr val="333333"/>
                </a:solidFill>
                <a:effectLst/>
                <a:latin typeface="Centaur" panose="02030504050205020304" pitchFamily="18" charset="0"/>
                <a:ea typeface="Times New Roman" panose="02020603050405020304" pitchFamily="18" charset="0"/>
                <a:cs typeface="Times New Roman" panose="02020603050405020304" pitchFamily="18" charset="0"/>
              </a:rPr>
              <a:t>n(s) </a:t>
            </a: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7.</a:t>
            </a:r>
            <a:endParaRPr lang="en-US" sz="2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Number of favorable outcomes for the event E=</a:t>
            </a:r>
            <a:r>
              <a:rPr lang="en-US" sz="2000" dirty="0">
                <a:solidFill>
                  <a:srgbClr val="333333"/>
                </a:solidFill>
                <a:effectLst/>
                <a:latin typeface="Centaur" panose="02030504050205020304" pitchFamily="18" charset="0"/>
                <a:ea typeface="Times New Roman" panose="02020603050405020304" pitchFamily="18" charset="0"/>
                <a:cs typeface="Times New Roman" panose="02020603050405020304" pitchFamily="18" charset="0"/>
              </a:rPr>
              <a:t> n(A) </a:t>
            </a: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 2</a:t>
            </a:r>
            <a:endParaRPr lang="en-US" sz="2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1200"/>
              </a:spcBef>
              <a:spcAft>
                <a:spcPts val="1200"/>
              </a:spcAft>
            </a:pP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 (Sunday, Monday), (Saturday, Sunday)].</a:t>
            </a:r>
            <a:endParaRPr lang="en-US" sz="2000" dirty="0">
              <a:effectLst/>
              <a:latin typeface="Centaur" panose="020305040502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750"/>
              </a:spcAft>
            </a:pPr>
            <a:r>
              <a:rPr lang="en-US" sz="2000" dirty="0">
                <a:solidFill>
                  <a:srgbClr val="333333"/>
                </a:solidFill>
                <a:effectLst/>
                <a:latin typeface="Centaur" panose="02030504050205020304" pitchFamily="18" charset="0"/>
                <a:ea typeface="Times New Roman" panose="02020603050405020304" pitchFamily="18" charset="0"/>
                <a:cs typeface="Times New Roman" panose="02020603050405020304" pitchFamily="18" charset="0"/>
              </a:rPr>
              <a:t>          Probability=P(A) = n(A)/n(S) </a:t>
            </a:r>
            <a:r>
              <a:rPr lang="en-US" sz="2000" dirty="0">
                <a:solidFill>
                  <a:srgbClr val="000000"/>
                </a:solidFill>
                <a:effectLst/>
                <a:latin typeface="Centaur" panose="020305040502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Centaur" panose="02030504050205020304" pitchFamily="18" charset="0"/>
                <a:ea typeface="Calibri" panose="020F0502020204030204" pitchFamily="34" charset="0"/>
                <a:cs typeface="Times New Roman" panose="02020603050405020304" pitchFamily="18" charset="0"/>
              </a:rPr>
              <a:t>2/7</a:t>
            </a:r>
            <a:endParaRPr lang="en-US" sz="2000" dirty="0">
              <a:effectLst/>
              <a:latin typeface="Centaur" panose="020305040502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11856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8BF8-48E3-FA08-2ECF-B0B25F3ECB9E}"/>
              </a:ext>
            </a:extLst>
          </p:cNvPr>
          <p:cNvSpPr>
            <a:spLocks noGrp="1"/>
          </p:cNvSpPr>
          <p:nvPr>
            <p:ph type="title"/>
          </p:nvPr>
        </p:nvSpPr>
        <p:spPr/>
        <p:txBody>
          <a:bodyPr/>
          <a:lstStyle/>
          <a:p>
            <a:r>
              <a:rPr lang="en-US" b="0" i="0" dirty="0">
                <a:solidFill>
                  <a:srgbClr val="111111"/>
                </a:solidFill>
                <a:effectLst/>
                <a:latin typeface="Centaur" panose="02030504050205020304" pitchFamily="18" charset="0"/>
              </a:rPr>
              <a:t>What Is Conditional Probability?</a:t>
            </a:r>
            <a:br>
              <a:rPr lang="en-US" b="0" i="0" dirty="0">
                <a:solidFill>
                  <a:srgbClr val="111111"/>
                </a:solidFill>
                <a:effectLst/>
                <a:latin typeface="Centaur" panose="02030504050205020304" pitchFamily="18" charset="0"/>
              </a:rPr>
            </a:br>
            <a:endParaRPr lang="en-US" dirty="0">
              <a:latin typeface="Centaur" panose="02030504050205020304" pitchFamily="18" charset="0"/>
            </a:endParaRPr>
          </a:p>
        </p:txBody>
      </p:sp>
      <p:sp>
        <p:nvSpPr>
          <p:cNvPr id="3" name="Content Placeholder 2">
            <a:extLst>
              <a:ext uri="{FF2B5EF4-FFF2-40B4-BE49-F238E27FC236}">
                <a16:creationId xmlns:a16="http://schemas.microsoft.com/office/drawing/2014/main" id="{194F18F6-E19F-0667-76CC-FF2E5588D268}"/>
              </a:ext>
            </a:extLst>
          </p:cNvPr>
          <p:cNvSpPr>
            <a:spLocks noGrp="1"/>
          </p:cNvSpPr>
          <p:nvPr>
            <p:ph idx="1"/>
          </p:nvPr>
        </p:nvSpPr>
        <p:spPr/>
        <p:txBody>
          <a:bodyPr/>
          <a:lstStyle/>
          <a:p>
            <a:pPr>
              <a:buFont typeface="Wingdings" panose="05000000000000000000" pitchFamily="2" charset="2"/>
              <a:buChar char="ü"/>
            </a:pPr>
            <a:r>
              <a:rPr lang="en-US" b="1" i="0" dirty="0">
                <a:effectLst/>
                <a:latin typeface="Centaur" panose="02030504050205020304" pitchFamily="18" charset="0"/>
              </a:rPr>
              <a:t>Conditional probability</a:t>
            </a:r>
            <a:r>
              <a:rPr lang="en-US" b="0" i="0" dirty="0">
                <a:effectLst/>
                <a:latin typeface="Centaur" panose="02030504050205020304" pitchFamily="18" charset="0"/>
              </a:rPr>
              <a:t> is the </a:t>
            </a:r>
            <a:r>
              <a:rPr lang="en-US" b="0" i="0" u="none" strike="noStrike" dirty="0">
                <a:effectLst/>
                <a:latin typeface="Centaur" panose="02030504050205020304" pitchFamily="18" charset="0"/>
              </a:rPr>
              <a:t>probability</a:t>
            </a:r>
            <a:r>
              <a:rPr lang="en-US" b="0" i="0" dirty="0">
                <a:effectLst/>
                <a:latin typeface="Centaur" panose="02030504050205020304" pitchFamily="18" charset="0"/>
              </a:rPr>
              <a:t> of one event occurring with some relationship to one or more other events.</a:t>
            </a:r>
          </a:p>
          <a:p>
            <a:pPr>
              <a:buFont typeface="Wingdings" panose="05000000000000000000" pitchFamily="2" charset="2"/>
              <a:buChar char="ü"/>
            </a:pPr>
            <a:r>
              <a:rPr lang="en-US" b="0" i="0" dirty="0">
                <a:effectLst/>
                <a:latin typeface="Centaur" panose="02030504050205020304" pitchFamily="18" charset="0"/>
              </a:rPr>
              <a:t>Conditional probability is defined as the likelihood of an event or outcome occurring, based on the occurrence of a previous event or outcome. </a:t>
            </a:r>
          </a:p>
          <a:p>
            <a:pPr>
              <a:buFont typeface="Wingdings" panose="05000000000000000000" pitchFamily="2" charset="2"/>
              <a:buChar char="ü"/>
            </a:pPr>
            <a:r>
              <a:rPr lang="en-US" b="0" i="0" dirty="0">
                <a:effectLst/>
                <a:latin typeface="Centaur" panose="02030504050205020304" pitchFamily="18" charset="0"/>
              </a:rPr>
              <a:t>Conditional probability is calculated by multiplying the probability of the preceding event by the updated probability of the succeeding, or conditional, event.</a:t>
            </a:r>
            <a:endParaRPr lang="en-US" dirty="0">
              <a:latin typeface="Centaur" panose="02030504050205020304" pitchFamily="18" charset="0"/>
            </a:endParaRPr>
          </a:p>
        </p:txBody>
      </p:sp>
    </p:spTree>
    <p:extLst>
      <p:ext uri="{BB962C8B-B14F-4D97-AF65-F5344CB8AC3E}">
        <p14:creationId xmlns:p14="http://schemas.microsoft.com/office/powerpoint/2010/main" val="24046704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8BF8-48E3-FA08-2ECF-B0B25F3ECB9E}"/>
              </a:ext>
            </a:extLst>
          </p:cNvPr>
          <p:cNvSpPr>
            <a:spLocks noGrp="1"/>
          </p:cNvSpPr>
          <p:nvPr>
            <p:ph type="title"/>
          </p:nvPr>
        </p:nvSpPr>
        <p:spPr/>
        <p:txBody>
          <a:bodyPr/>
          <a:lstStyle/>
          <a:p>
            <a:r>
              <a:rPr lang="en-US" b="0" i="0" dirty="0">
                <a:solidFill>
                  <a:srgbClr val="111111"/>
                </a:solidFill>
                <a:effectLst/>
                <a:latin typeface="Centaur" panose="02030504050205020304" pitchFamily="18" charset="0"/>
              </a:rPr>
              <a:t>Examples</a:t>
            </a:r>
            <a:br>
              <a:rPr lang="en-US" b="0" i="0" dirty="0">
                <a:solidFill>
                  <a:srgbClr val="111111"/>
                </a:solidFill>
                <a:effectLst/>
                <a:latin typeface="Centaur" panose="02030504050205020304" pitchFamily="18" charset="0"/>
              </a:rPr>
            </a:br>
            <a:endParaRPr lang="en-US" dirty="0">
              <a:latin typeface="Centaur" panose="02030504050205020304" pitchFamily="18" charset="0"/>
            </a:endParaRPr>
          </a:p>
        </p:txBody>
      </p:sp>
      <p:sp>
        <p:nvSpPr>
          <p:cNvPr id="3" name="Content Placeholder 2">
            <a:extLst>
              <a:ext uri="{FF2B5EF4-FFF2-40B4-BE49-F238E27FC236}">
                <a16:creationId xmlns:a16="http://schemas.microsoft.com/office/drawing/2014/main" id="{194F18F6-E19F-0667-76CC-FF2E5588D268}"/>
              </a:ext>
            </a:extLst>
          </p:cNvPr>
          <p:cNvSpPr>
            <a:spLocks noGrp="1"/>
          </p:cNvSpPr>
          <p:nvPr>
            <p:ph idx="1"/>
          </p:nvPr>
        </p:nvSpPr>
        <p:spPr/>
        <p:txBody>
          <a:bodyPr/>
          <a:lstStyle/>
          <a:p>
            <a:pPr algn="l" fontAlgn="base"/>
            <a:r>
              <a:rPr lang="en-US" b="0" i="0" dirty="0">
                <a:effectLst/>
                <a:latin typeface="Centaur" panose="02030504050205020304" pitchFamily="18" charset="0"/>
              </a:rPr>
              <a:t>Conditional probability could describe an event like:</a:t>
            </a:r>
          </a:p>
          <a:p>
            <a:pPr algn="l" fontAlgn="base">
              <a:buFont typeface="Wingdings" panose="05000000000000000000" pitchFamily="2" charset="2"/>
              <a:buChar char="§"/>
            </a:pPr>
            <a:r>
              <a:rPr lang="en-US" b="0" i="0" dirty="0">
                <a:effectLst/>
                <a:latin typeface="Centaur" panose="02030504050205020304" pitchFamily="18" charset="0"/>
              </a:rPr>
              <a:t>Event A is that it is raining outside, and it has a 0.3 (30%) chance of raining today.</a:t>
            </a:r>
          </a:p>
          <a:p>
            <a:pPr algn="l" fontAlgn="base">
              <a:buFont typeface="Wingdings" panose="05000000000000000000" pitchFamily="2" charset="2"/>
              <a:buChar char="§"/>
            </a:pPr>
            <a:r>
              <a:rPr lang="en-US" b="0" i="0" dirty="0">
                <a:effectLst/>
                <a:latin typeface="Centaur" panose="02030504050205020304" pitchFamily="18" charset="0"/>
              </a:rPr>
              <a:t>Event B is that you will need to go outside, and that has a probability of 0.5 (50%).</a:t>
            </a:r>
          </a:p>
          <a:p>
            <a:pPr algn="l" fontAlgn="base">
              <a:buFont typeface="Wingdings" panose="05000000000000000000" pitchFamily="2" charset="2"/>
              <a:buChar char="§"/>
            </a:pPr>
            <a:r>
              <a:rPr lang="en-US" b="0" i="0" dirty="0">
                <a:effectLst/>
                <a:latin typeface="Centaur" panose="02030504050205020304" pitchFamily="18" charset="0"/>
              </a:rPr>
              <a:t>A conditional probability would look at these two events in relationship with one another, such as </a:t>
            </a:r>
            <a:r>
              <a:rPr lang="en-US" b="1" i="0" dirty="0">
                <a:effectLst/>
                <a:latin typeface="Centaur" panose="02030504050205020304" pitchFamily="18" charset="0"/>
              </a:rPr>
              <a:t>the probability that it is both raining </a:t>
            </a:r>
            <a:r>
              <a:rPr lang="en-US" b="1" i="1" dirty="0">
                <a:effectLst/>
                <a:latin typeface="Centaur" panose="02030504050205020304" pitchFamily="18" charset="0"/>
              </a:rPr>
              <a:t>and </a:t>
            </a:r>
            <a:r>
              <a:rPr lang="en-US" b="1" i="0" dirty="0">
                <a:effectLst/>
                <a:latin typeface="Centaur" panose="02030504050205020304" pitchFamily="18" charset="0"/>
              </a:rPr>
              <a:t>you will need to go outside.</a:t>
            </a:r>
          </a:p>
          <a:p>
            <a:pPr fontAlgn="base">
              <a:buFont typeface="Wingdings" panose="05000000000000000000" pitchFamily="2" charset="2"/>
              <a:buChar char="§"/>
            </a:pPr>
            <a:r>
              <a:rPr lang="en-US" b="0" i="0" dirty="0">
                <a:effectLst/>
                <a:latin typeface="Centaur" panose="02030504050205020304" pitchFamily="18" charset="0"/>
              </a:rPr>
              <a:t>Conditional probability is used in many areas, in fields as diverse as </a:t>
            </a:r>
            <a:r>
              <a:rPr lang="en-US" b="0" i="0" u="none" strike="noStrike" dirty="0">
                <a:effectLst/>
                <a:latin typeface="Centaur" panose="02030504050205020304" pitchFamily="18" charset="0"/>
              </a:rPr>
              <a:t>calculus</a:t>
            </a:r>
            <a:r>
              <a:rPr lang="en-US" b="0" i="0" dirty="0">
                <a:effectLst/>
                <a:latin typeface="Centaur" panose="02030504050205020304" pitchFamily="18" charset="0"/>
              </a:rPr>
              <a:t>, insurance, and politics. </a:t>
            </a:r>
          </a:p>
          <a:p>
            <a:pPr fontAlgn="base">
              <a:buFont typeface="Wingdings" panose="05000000000000000000" pitchFamily="2" charset="2"/>
              <a:buChar char="§"/>
            </a:pPr>
            <a:r>
              <a:rPr lang="en-US" b="0" i="0" dirty="0">
                <a:effectLst/>
                <a:latin typeface="Centaur" panose="02030504050205020304" pitchFamily="18" charset="0"/>
              </a:rPr>
              <a:t>However, this fact is </a:t>
            </a:r>
            <a:r>
              <a:rPr lang="en-US" b="0" i="1" dirty="0">
                <a:effectLst/>
                <a:latin typeface="Centaur" panose="02030504050205020304" pitchFamily="18" charset="0"/>
              </a:rPr>
              <a:t>conditional</a:t>
            </a:r>
            <a:r>
              <a:rPr lang="en-US" b="0" i="0" dirty="0">
                <a:effectLst/>
                <a:latin typeface="Centaur" panose="02030504050205020304" pitchFamily="18" charset="0"/>
              </a:rPr>
              <a:t> on many things, such as the probability of rain clouds forming.</a:t>
            </a:r>
            <a:endParaRPr lang="en-US" dirty="0">
              <a:latin typeface="Centaur" panose="02030504050205020304" pitchFamily="18" charset="0"/>
            </a:endParaRPr>
          </a:p>
          <a:p>
            <a:pPr algn="l" fontAlgn="base">
              <a:buFont typeface="Arial" panose="020B0604020202020204" pitchFamily="34" charset="0"/>
              <a:buChar char="•"/>
            </a:pPr>
            <a:endParaRPr lang="en-US" b="0" i="0" dirty="0">
              <a:effectLst/>
              <a:latin typeface="Centaur" panose="02030504050205020304" pitchFamily="18" charset="0"/>
            </a:endParaRPr>
          </a:p>
          <a:p>
            <a:endParaRPr lang="en-US" dirty="0">
              <a:latin typeface="Centaur" panose="02030504050205020304" pitchFamily="18" charset="0"/>
            </a:endParaRPr>
          </a:p>
        </p:txBody>
      </p:sp>
    </p:spTree>
    <p:extLst>
      <p:ext uri="{BB962C8B-B14F-4D97-AF65-F5344CB8AC3E}">
        <p14:creationId xmlns:p14="http://schemas.microsoft.com/office/powerpoint/2010/main" val="423925765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1A16-FF78-A909-ABE4-BE86E4429030}"/>
              </a:ext>
            </a:extLst>
          </p:cNvPr>
          <p:cNvSpPr>
            <a:spLocks noGrp="1"/>
          </p:cNvSpPr>
          <p:nvPr>
            <p:ph type="title"/>
          </p:nvPr>
        </p:nvSpPr>
        <p:spPr/>
        <p:txBody>
          <a:bodyPr/>
          <a:lstStyle/>
          <a:p>
            <a:r>
              <a:rPr lang="en-US" dirty="0">
                <a:latin typeface="Centaur" panose="02030504050205020304" pitchFamily="18" charset="0"/>
              </a:rPr>
              <a:t>Introduction</a:t>
            </a:r>
          </a:p>
        </p:txBody>
      </p:sp>
      <p:pic>
        <p:nvPicPr>
          <p:cNvPr id="2050" name="Picture 2" descr="head tails coin">
            <a:extLst>
              <a:ext uri="{FF2B5EF4-FFF2-40B4-BE49-F238E27FC236}">
                <a16:creationId xmlns:a16="http://schemas.microsoft.com/office/drawing/2014/main" id="{BC6326D8-8C66-F66C-757B-4C38384CC4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182" y="3984232"/>
            <a:ext cx="1688036" cy="15280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004625F-8FF1-04FB-16C7-7F7A49DC88D8}"/>
              </a:ext>
            </a:extLst>
          </p:cNvPr>
          <p:cNvPicPr>
            <a:picLocks noChangeAspect="1"/>
          </p:cNvPicPr>
          <p:nvPr/>
        </p:nvPicPr>
        <p:blipFill>
          <a:blip r:embed="rId3"/>
          <a:stretch>
            <a:fillRect/>
          </a:stretch>
        </p:blipFill>
        <p:spPr>
          <a:xfrm>
            <a:off x="4446193" y="3984232"/>
            <a:ext cx="2430858" cy="1645042"/>
          </a:xfrm>
          <a:prstGeom prst="rect">
            <a:avLst/>
          </a:prstGeom>
        </p:spPr>
      </p:pic>
      <p:sp>
        <p:nvSpPr>
          <p:cNvPr id="11" name="TextBox 10">
            <a:extLst>
              <a:ext uri="{FF2B5EF4-FFF2-40B4-BE49-F238E27FC236}">
                <a16:creationId xmlns:a16="http://schemas.microsoft.com/office/drawing/2014/main" id="{EE019109-DA7C-0E2F-B4F1-B20C4699EC73}"/>
              </a:ext>
            </a:extLst>
          </p:cNvPr>
          <p:cNvSpPr txBox="1"/>
          <p:nvPr/>
        </p:nvSpPr>
        <p:spPr>
          <a:xfrm>
            <a:off x="1005373" y="2240409"/>
            <a:ext cx="10058399" cy="1015663"/>
          </a:xfrm>
          <a:prstGeom prst="rect">
            <a:avLst/>
          </a:prstGeom>
          <a:noFill/>
        </p:spPr>
        <p:txBody>
          <a:bodyPr wrap="square">
            <a:spAutoFit/>
          </a:bodyPr>
          <a:lstStyle/>
          <a:p>
            <a:pPr marL="285750" indent="-285750">
              <a:buFont typeface="Wingdings" panose="05000000000000000000" pitchFamily="2" charset="2"/>
              <a:buChar char="v"/>
            </a:pPr>
            <a:r>
              <a:rPr lang="en-US" sz="2000" b="0" i="0" dirty="0">
                <a:effectLst/>
                <a:latin typeface="Centaur" panose="02030504050205020304" pitchFamily="18" charset="0"/>
              </a:rPr>
              <a:t>Probability is </a:t>
            </a:r>
            <a:r>
              <a:rPr lang="en-US" sz="2000" b="1" i="0" dirty="0">
                <a:effectLst/>
                <a:latin typeface="Centaur" panose="02030504050205020304" pitchFamily="18" charset="0"/>
              </a:rPr>
              <a:t>a branch of mathematics that deals with the occurrence of a random event.</a:t>
            </a:r>
          </a:p>
          <a:p>
            <a:endParaRPr lang="en-US" sz="2000" b="1" i="0" dirty="0">
              <a:effectLst/>
              <a:latin typeface="Centaur" panose="02030504050205020304" pitchFamily="18" charset="0"/>
            </a:endParaRPr>
          </a:p>
          <a:p>
            <a:pPr marL="285750" indent="-285750">
              <a:buFont typeface="Wingdings" panose="05000000000000000000" pitchFamily="2" charset="2"/>
              <a:buChar char="v"/>
            </a:pPr>
            <a:r>
              <a:rPr lang="en-US" sz="2000" b="1" dirty="0">
                <a:latin typeface="Centaur" panose="02030504050205020304" pitchFamily="18" charset="0"/>
              </a:rPr>
              <a:t>EXAMPLE</a:t>
            </a:r>
            <a:endParaRPr lang="en-US" sz="2000" dirty="0">
              <a:latin typeface="Centaur" panose="02030504050205020304" pitchFamily="18" charset="0"/>
            </a:endParaRPr>
          </a:p>
        </p:txBody>
      </p:sp>
      <p:sp>
        <p:nvSpPr>
          <p:cNvPr id="3" name="TextBox 2">
            <a:extLst>
              <a:ext uri="{FF2B5EF4-FFF2-40B4-BE49-F238E27FC236}">
                <a16:creationId xmlns:a16="http://schemas.microsoft.com/office/drawing/2014/main" id="{DA5B2949-E3C2-902D-B01F-E6549F0CB344}"/>
              </a:ext>
            </a:extLst>
          </p:cNvPr>
          <p:cNvSpPr txBox="1"/>
          <p:nvPr/>
        </p:nvSpPr>
        <p:spPr>
          <a:xfrm>
            <a:off x="12858750" y="5882125"/>
            <a:ext cx="722927" cy="494992"/>
          </a:xfrm>
          <a:prstGeom prst="rect">
            <a:avLst/>
          </a:prstGeom>
          <a:noFill/>
        </p:spPr>
        <p:txBody>
          <a:bodyPr wrap="square" rtlCol="0">
            <a:spAutoFit/>
          </a:bodyPr>
          <a:lstStyle/>
          <a:p>
            <a:endParaRPr lang="en-US" dirty="0"/>
          </a:p>
        </p:txBody>
      </p:sp>
      <p:pic>
        <p:nvPicPr>
          <p:cNvPr id="1028" name="Picture 4" descr="Playing Cards Probability">
            <a:extLst>
              <a:ext uri="{FF2B5EF4-FFF2-40B4-BE49-F238E27FC236}">
                <a16:creationId xmlns:a16="http://schemas.microsoft.com/office/drawing/2014/main" id="{EAEED1C4-24E3-BE5A-7A3B-5D8E39C85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523" y="3984232"/>
            <a:ext cx="2668555" cy="164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037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077B-461B-BDA2-73D0-E013E6177A4B}"/>
              </a:ext>
            </a:extLst>
          </p:cNvPr>
          <p:cNvSpPr>
            <a:spLocks noGrp="1"/>
          </p:cNvSpPr>
          <p:nvPr>
            <p:ph type="title"/>
          </p:nvPr>
        </p:nvSpPr>
        <p:spPr/>
        <p:txBody>
          <a:bodyPr>
            <a:normAutofit fontScale="90000"/>
          </a:bodyPr>
          <a:lstStyle/>
          <a:p>
            <a:br>
              <a:rPr lang="en-US" b="0" i="0" cap="all" dirty="0">
                <a:solidFill>
                  <a:srgbClr val="111111"/>
                </a:solidFill>
                <a:effectLst/>
                <a:latin typeface="Centaur" panose="02030504050205020304" pitchFamily="18" charset="0"/>
              </a:rPr>
            </a:br>
            <a:r>
              <a:rPr lang="en-US" b="0" i="0" dirty="0">
                <a:solidFill>
                  <a:srgbClr val="111111"/>
                </a:solidFill>
                <a:effectLst/>
                <a:latin typeface="Centaur" panose="02030504050205020304" pitchFamily="18" charset="0"/>
              </a:rPr>
              <a:t>Key  Takeaways</a:t>
            </a:r>
            <a:br>
              <a:rPr lang="en-US" b="0" i="0" dirty="0">
                <a:solidFill>
                  <a:srgbClr val="111111"/>
                </a:solidFill>
                <a:effectLst/>
                <a:latin typeface="Centaur" panose="02030504050205020304" pitchFamily="18" charset="0"/>
              </a:rPr>
            </a:br>
            <a:endParaRPr lang="en-US" dirty="0">
              <a:latin typeface="Centaur" panose="02030504050205020304" pitchFamily="18" charset="0"/>
            </a:endParaRPr>
          </a:p>
        </p:txBody>
      </p:sp>
      <p:sp>
        <p:nvSpPr>
          <p:cNvPr id="3" name="Content Placeholder 2">
            <a:extLst>
              <a:ext uri="{FF2B5EF4-FFF2-40B4-BE49-F238E27FC236}">
                <a16:creationId xmlns:a16="http://schemas.microsoft.com/office/drawing/2014/main" id="{73B59D4E-E581-E74D-258A-1EEBA40AD311}"/>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Centaur" panose="02030504050205020304" pitchFamily="18" charset="0"/>
              </a:rPr>
              <a:t>Conditional probability refers to the chances that some outcome occurs given that another event has also occurred.</a:t>
            </a:r>
          </a:p>
          <a:p>
            <a:pPr algn="l">
              <a:buFont typeface="Arial" panose="020B0604020202020204" pitchFamily="34" charset="0"/>
              <a:buChar char="•"/>
            </a:pPr>
            <a:r>
              <a:rPr lang="en-US" b="0" i="0" dirty="0">
                <a:solidFill>
                  <a:srgbClr val="111111"/>
                </a:solidFill>
                <a:effectLst/>
                <a:latin typeface="Centaur" panose="02030504050205020304" pitchFamily="18" charset="0"/>
              </a:rPr>
              <a:t>It is often stated as the probability of B given A and is written as P(B|A), where the probability of B depends on that of A happening.</a:t>
            </a:r>
          </a:p>
          <a:p>
            <a:pPr algn="l">
              <a:buFont typeface="Arial" panose="020B0604020202020204" pitchFamily="34" charset="0"/>
              <a:buChar char="•"/>
            </a:pPr>
            <a:r>
              <a:rPr lang="en-US" b="0" i="0" dirty="0">
                <a:solidFill>
                  <a:srgbClr val="111111"/>
                </a:solidFill>
                <a:effectLst/>
                <a:latin typeface="Centaur" panose="02030504050205020304" pitchFamily="18" charset="0"/>
              </a:rPr>
              <a:t>Conditional probability can be contrasted with unconditional probability.</a:t>
            </a:r>
          </a:p>
          <a:p>
            <a:pPr algn="l">
              <a:buFont typeface="Arial" panose="020B0604020202020204" pitchFamily="34" charset="0"/>
              <a:buChar char="•"/>
            </a:pPr>
            <a:r>
              <a:rPr lang="en-US" b="0" i="0" dirty="0">
                <a:solidFill>
                  <a:srgbClr val="111111"/>
                </a:solidFill>
                <a:effectLst/>
                <a:latin typeface="Centaur" panose="02030504050205020304" pitchFamily="18" charset="0"/>
              </a:rPr>
              <a:t>Probabilities are classified as either conditional, marginal, or joint.</a:t>
            </a:r>
          </a:p>
          <a:p>
            <a:pPr algn="l">
              <a:buFont typeface="Arial" panose="020B0604020202020204" pitchFamily="34" charset="0"/>
              <a:buChar char="•"/>
            </a:pPr>
            <a:r>
              <a:rPr lang="en-US" b="0" i="0" dirty="0">
                <a:solidFill>
                  <a:srgbClr val="111111"/>
                </a:solidFill>
                <a:effectLst/>
                <a:latin typeface="Centaur" panose="02030504050205020304" pitchFamily="18" charset="0"/>
              </a:rPr>
              <a:t>Bayes' theorem is a mathematical formula used in calculating conditional probability.</a:t>
            </a:r>
          </a:p>
          <a:p>
            <a:endParaRPr lang="en-US" dirty="0">
              <a:latin typeface="Centaur" panose="02030504050205020304" pitchFamily="18" charset="0"/>
            </a:endParaRPr>
          </a:p>
        </p:txBody>
      </p:sp>
    </p:spTree>
    <p:extLst>
      <p:ext uri="{BB962C8B-B14F-4D97-AF65-F5344CB8AC3E}">
        <p14:creationId xmlns:p14="http://schemas.microsoft.com/office/powerpoint/2010/main" val="1487899259"/>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DA02-7945-F7BA-A163-DBBB78EBACFC}"/>
              </a:ext>
            </a:extLst>
          </p:cNvPr>
          <p:cNvSpPr>
            <a:spLocks noGrp="1"/>
          </p:cNvSpPr>
          <p:nvPr>
            <p:ph type="title"/>
          </p:nvPr>
        </p:nvSpPr>
        <p:spPr/>
        <p:txBody>
          <a:bodyPr/>
          <a:lstStyle/>
          <a:p>
            <a:r>
              <a:rPr lang="en-US" dirty="0">
                <a:latin typeface="Centaur" panose="02030504050205020304" pitchFamily="18" charset="0"/>
              </a:rPr>
              <a:t>Formula</a:t>
            </a:r>
          </a:p>
        </p:txBody>
      </p:sp>
      <p:sp>
        <p:nvSpPr>
          <p:cNvPr id="3" name="Content Placeholder 2">
            <a:extLst>
              <a:ext uri="{FF2B5EF4-FFF2-40B4-BE49-F238E27FC236}">
                <a16:creationId xmlns:a16="http://schemas.microsoft.com/office/drawing/2014/main" id="{D6ACD1F4-6D2E-5245-96FD-C41DD12F5B19}"/>
              </a:ext>
            </a:extLst>
          </p:cNvPr>
          <p:cNvSpPr>
            <a:spLocks noGrp="1"/>
          </p:cNvSpPr>
          <p:nvPr>
            <p:ph idx="1"/>
          </p:nvPr>
        </p:nvSpPr>
        <p:spPr/>
        <p:txBody>
          <a:bodyPr/>
          <a:lstStyle/>
          <a:p>
            <a:pPr fontAlgn="base">
              <a:buFont typeface="Wingdings" panose="05000000000000000000" pitchFamily="2" charset="2"/>
              <a:buChar char="v"/>
            </a:pPr>
            <a:r>
              <a:rPr lang="en-US" b="0" i="1" dirty="0">
                <a:effectLst/>
                <a:latin typeface="Centaur" panose="02030504050205020304" pitchFamily="18" charset="0"/>
              </a:rPr>
              <a:t>The formula for conditional probability is:</a:t>
            </a:r>
          </a:p>
          <a:p>
            <a:pPr fontAlgn="base">
              <a:buFont typeface="Wingdings" panose="05000000000000000000" pitchFamily="2" charset="2"/>
              <a:buChar char="v"/>
            </a:pPr>
            <a:r>
              <a:rPr lang="en-US" b="0" i="1" dirty="0">
                <a:effectLst/>
                <a:latin typeface="Centaur" panose="02030504050205020304" pitchFamily="18" charset="0"/>
              </a:rPr>
              <a:t>P(B|A) = P(A and B) / P(A)</a:t>
            </a:r>
          </a:p>
          <a:p>
            <a:pPr fontAlgn="base">
              <a:buFont typeface="Wingdings" panose="05000000000000000000" pitchFamily="2" charset="2"/>
              <a:buChar char="v"/>
            </a:pPr>
            <a:r>
              <a:rPr lang="en-US" b="0" i="1" dirty="0">
                <a:effectLst/>
                <a:latin typeface="Centaur" panose="02030504050205020304" pitchFamily="18" charset="0"/>
              </a:rPr>
              <a:t>which you can also rewrite as:</a:t>
            </a:r>
          </a:p>
          <a:p>
            <a:pPr fontAlgn="base">
              <a:buFont typeface="Wingdings" panose="05000000000000000000" pitchFamily="2" charset="2"/>
              <a:buChar char="v"/>
            </a:pPr>
            <a:r>
              <a:rPr lang="en-US" b="0" i="1" dirty="0">
                <a:effectLst/>
                <a:latin typeface="Centaur" panose="02030504050205020304" pitchFamily="18" charset="0"/>
              </a:rPr>
              <a:t>P(B|A) = P(A∩B) / P(A)</a:t>
            </a:r>
          </a:p>
          <a:p>
            <a:pPr>
              <a:buFont typeface="Wingdings" panose="05000000000000000000" pitchFamily="2" charset="2"/>
              <a:buChar char="v"/>
            </a:pPr>
            <a:endParaRPr lang="en-US" dirty="0">
              <a:latin typeface="Centaur" panose="02030504050205020304" pitchFamily="18" charset="0"/>
            </a:endParaRPr>
          </a:p>
        </p:txBody>
      </p:sp>
    </p:spTree>
    <p:extLst>
      <p:ext uri="{BB962C8B-B14F-4D97-AF65-F5344CB8AC3E}">
        <p14:creationId xmlns:p14="http://schemas.microsoft.com/office/powerpoint/2010/main" val="5725907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2C409-C094-E699-F1BA-30803DCB76C7}"/>
              </a:ext>
            </a:extLst>
          </p:cNvPr>
          <p:cNvPicPr>
            <a:picLocks noChangeAspect="1"/>
          </p:cNvPicPr>
          <p:nvPr/>
        </p:nvPicPr>
        <p:blipFill>
          <a:blip r:embed="rId2"/>
          <a:stretch>
            <a:fillRect/>
          </a:stretch>
        </p:blipFill>
        <p:spPr>
          <a:xfrm>
            <a:off x="290939" y="753188"/>
            <a:ext cx="10615526" cy="2899746"/>
          </a:xfrm>
          <a:prstGeom prst="rect">
            <a:avLst/>
          </a:prstGeom>
        </p:spPr>
      </p:pic>
      <p:pic>
        <p:nvPicPr>
          <p:cNvPr id="5" name="Picture 4">
            <a:extLst>
              <a:ext uri="{FF2B5EF4-FFF2-40B4-BE49-F238E27FC236}">
                <a16:creationId xmlns:a16="http://schemas.microsoft.com/office/drawing/2014/main" id="{C8ED0814-E5B6-D18C-E2B1-AAB755438D78}"/>
              </a:ext>
            </a:extLst>
          </p:cNvPr>
          <p:cNvPicPr>
            <a:picLocks noChangeAspect="1"/>
          </p:cNvPicPr>
          <p:nvPr/>
        </p:nvPicPr>
        <p:blipFill>
          <a:blip r:embed="rId3"/>
          <a:stretch>
            <a:fillRect/>
          </a:stretch>
        </p:blipFill>
        <p:spPr>
          <a:xfrm>
            <a:off x="2071699" y="4010636"/>
            <a:ext cx="8509215" cy="1419780"/>
          </a:xfrm>
          <a:prstGeom prst="rect">
            <a:avLst/>
          </a:prstGeom>
        </p:spPr>
      </p:pic>
    </p:spTree>
    <p:extLst>
      <p:ext uri="{BB962C8B-B14F-4D97-AF65-F5344CB8AC3E}">
        <p14:creationId xmlns:p14="http://schemas.microsoft.com/office/powerpoint/2010/main" val="277494696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36D5-B96E-2E2F-C388-C21983C07FF3}"/>
              </a:ext>
            </a:extLst>
          </p:cNvPr>
          <p:cNvSpPr>
            <a:spLocks noGrp="1"/>
          </p:cNvSpPr>
          <p:nvPr>
            <p:ph type="title"/>
          </p:nvPr>
        </p:nvSpPr>
        <p:spPr/>
        <p:txBody>
          <a:bodyPr/>
          <a:lstStyle/>
          <a:p>
            <a:r>
              <a:rPr lang="en-US" dirty="0">
                <a:latin typeface="Centaur" panose="02030504050205020304" pitchFamily="18" charset="0"/>
              </a:rPr>
              <a:t>Conclusion</a:t>
            </a:r>
          </a:p>
        </p:txBody>
      </p:sp>
      <p:sp>
        <p:nvSpPr>
          <p:cNvPr id="3" name="Content Placeholder 2">
            <a:extLst>
              <a:ext uri="{FF2B5EF4-FFF2-40B4-BE49-F238E27FC236}">
                <a16:creationId xmlns:a16="http://schemas.microsoft.com/office/drawing/2014/main" id="{9E3BB62A-D771-87F2-1935-2163ED66D8D5}"/>
              </a:ext>
            </a:extLst>
          </p:cNvPr>
          <p:cNvSpPr>
            <a:spLocks noGrp="1"/>
          </p:cNvSpPr>
          <p:nvPr>
            <p:ph idx="1"/>
          </p:nvPr>
        </p:nvSpPr>
        <p:spPr/>
        <p:txBody>
          <a:bodyPr/>
          <a:lstStyle/>
          <a:p>
            <a:pPr marL="194310" marR="0" indent="-285750">
              <a:lnSpc>
                <a:spcPct val="107000"/>
              </a:lnSpc>
              <a:spcBef>
                <a:spcPts val="0"/>
              </a:spcBef>
              <a:spcAft>
                <a:spcPts val="800"/>
              </a:spcAft>
              <a:buFont typeface="Wingdings" panose="05000000000000000000" pitchFamily="2" charset="2"/>
              <a:buChar char="v"/>
            </a:pPr>
            <a:r>
              <a:rPr lang="en-US" sz="1800" dirty="0">
                <a:effectLst/>
                <a:latin typeface="Centaur" panose="02030504050205020304" pitchFamily="18" charset="0"/>
                <a:ea typeface="Calibri" panose="020F0502020204030204" pitchFamily="34" charset="0"/>
                <a:cs typeface="Times New Roman" panose="02020603050405020304" pitchFamily="18" charset="0"/>
              </a:rPr>
              <a:t>The purpose of probability can be thought of as its use informally in our daily lives to plan or make decisions. </a:t>
            </a:r>
          </a:p>
          <a:p>
            <a:pPr marL="194310" marR="0" indent="-285750">
              <a:lnSpc>
                <a:spcPct val="107000"/>
              </a:lnSpc>
              <a:spcBef>
                <a:spcPts val="0"/>
              </a:spcBef>
              <a:spcAft>
                <a:spcPts val="800"/>
              </a:spcAft>
              <a:buFont typeface="Wingdings" panose="05000000000000000000" pitchFamily="2" charset="2"/>
              <a:buChar char="v"/>
            </a:pPr>
            <a:r>
              <a:rPr lang="en-US" sz="1800" dirty="0">
                <a:effectLst/>
                <a:latin typeface="Centaur" panose="02030504050205020304" pitchFamily="18" charset="0"/>
                <a:ea typeface="Calibri" panose="020F0502020204030204" pitchFamily="34" charset="0"/>
                <a:cs typeface="Times New Roman" panose="02020603050405020304" pitchFamily="18" charset="0"/>
              </a:rPr>
              <a:t>Formal probability theory is a fundamental tool used by researchers, healthcare providers, insurance companies, stockbrokers, and many others to make decisions in contexts of uncertainty.</a:t>
            </a:r>
          </a:p>
          <a:p>
            <a:pPr marL="194310" marR="0" indent="-285750">
              <a:lnSpc>
                <a:spcPct val="107000"/>
              </a:lnSpc>
              <a:spcBef>
                <a:spcPts val="0"/>
              </a:spcBef>
              <a:spcAft>
                <a:spcPts val="800"/>
              </a:spcAft>
              <a:buFont typeface="Wingdings" panose="05000000000000000000" pitchFamily="2" charset="2"/>
              <a:buChar char="v"/>
            </a:pPr>
            <a:r>
              <a:rPr lang="en-US" sz="1800" dirty="0">
                <a:effectLst/>
                <a:latin typeface="Centaur" panose="02030504050205020304" pitchFamily="18" charset="0"/>
                <a:ea typeface="Calibri" panose="020F0502020204030204" pitchFamily="34" charset="0"/>
                <a:cs typeface="Times New Roman" panose="02020603050405020304" pitchFamily="18" charset="0"/>
              </a:rPr>
              <a:t>Like on a day in which the probability of precipitation was forecast at 80 percent, but skies were sunny all day, you also have to consider that there was a 20 percent chance that it wouldn’t rain. Still, you made a wise decision to take an umbrella based on the probability you were given.</a:t>
            </a:r>
          </a:p>
          <a:p>
            <a:endParaRPr lang="en-US" dirty="0">
              <a:latin typeface="Centaur" panose="02030504050205020304" pitchFamily="18" charset="0"/>
            </a:endParaRPr>
          </a:p>
        </p:txBody>
      </p:sp>
    </p:spTree>
    <p:extLst>
      <p:ext uri="{BB962C8B-B14F-4D97-AF65-F5344CB8AC3E}">
        <p14:creationId xmlns:p14="http://schemas.microsoft.com/office/powerpoint/2010/main" val="1942521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4879CC7-A668-108E-4190-D3AE61C97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288" y="1806445"/>
            <a:ext cx="3085193" cy="3085193"/>
          </a:xfrm>
        </p:spPr>
      </p:pic>
      <p:sp>
        <p:nvSpPr>
          <p:cNvPr id="6" name="TextBox 5">
            <a:extLst>
              <a:ext uri="{FF2B5EF4-FFF2-40B4-BE49-F238E27FC236}">
                <a16:creationId xmlns:a16="http://schemas.microsoft.com/office/drawing/2014/main" id="{19EBDA70-39DB-E2AA-B938-73582188AE39}"/>
              </a:ext>
            </a:extLst>
          </p:cNvPr>
          <p:cNvSpPr txBox="1"/>
          <p:nvPr/>
        </p:nvSpPr>
        <p:spPr>
          <a:xfrm>
            <a:off x="3123423" y="4774554"/>
            <a:ext cx="6097554" cy="707886"/>
          </a:xfrm>
          <a:prstGeom prst="rect">
            <a:avLst/>
          </a:prstGeom>
          <a:noFill/>
        </p:spPr>
        <p:txBody>
          <a:bodyPr wrap="square">
            <a:spAutoFit/>
          </a:bodyPr>
          <a:lstStyle/>
          <a:p>
            <a:pPr algn="ctr"/>
            <a:r>
              <a:rPr lang="en-US" sz="4000" b="1" dirty="0">
                <a:latin typeface="Centaur" panose="02030504050205020304" pitchFamily="18" charset="0"/>
              </a:rPr>
              <a:t>Thank you</a:t>
            </a:r>
          </a:p>
        </p:txBody>
      </p:sp>
    </p:spTree>
    <p:extLst>
      <p:ext uri="{BB962C8B-B14F-4D97-AF65-F5344CB8AC3E}">
        <p14:creationId xmlns:p14="http://schemas.microsoft.com/office/powerpoint/2010/main" val="2641684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72D4-33CF-A038-92CF-AF1E9B3E332C}"/>
              </a:ext>
            </a:extLst>
          </p:cNvPr>
          <p:cNvSpPr>
            <a:spLocks noGrp="1"/>
          </p:cNvSpPr>
          <p:nvPr>
            <p:ph type="title"/>
          </p:nvPr>
        </p:nvSpPr>
        <p:spPr/>
        <p:txBody>
          <a:bodyPr/>
          <a:lstStyle/>
          <a:p>
            <a:r>
              <a:rPr lang="en-US" dirty="0">
                <a:latin typeface="Centaur" panose="02030504050205020304" pitchFamily="18" charset="0"/>
              </a:rPr>
              <a:t>What is Sample Space?</a:t>
            </a:r>
          </a:p>
        </p:txBody>
      </p:sp>
      <p:sp>
        <p:nvSpPr>
          <p:cNvPr id="3" name="Content Placeholder 2">
            <a:extLst>
              <a:ext uri="{FF2B5EF4-FFF2-40B4-BE49-F238E27FC236}">
                <a16:creationId xmlns:a16="http://schemas.microsoft.com/office/drawing/2014/main" id="{74E8B812-4E95-D6FF-0676-C70A2906D483}"/>
              </a:ext>
            </a:extLst>
          </p:cNvPr>
          <p:cNvSpPr>
            <a:spLocks noGrp="1"/>
          </p:cNvSpPr>
          <p:nvPr>
            <p:ph idx="1"/>
          </p:nvPr>
        </p:nvSpPr>
        <p:spPr>
          <a:xfrm>
            <a:off x="1097280" y="1845734"/>
            <a:ext cx="10058400" cy="4023360"/>
          </a:xfrm>
        </p:spPr>
        <p:txBody>
          <a:bodyPr>
            <a:normAutofit fontScale="92500" lnSpcReduction="20000"/>
          </a:bodyPr>
          <a:lstStyle/>
          <a:p>
            <a:pPr>
              <a:buFont typeface="Wingdings" panose="05000000000000000000" pitchFamily="2" charset="2"/>
              <a:buChar char="q"/>
            </a:pPr>
            <a:r>
              <a:rPr lang="en-US" dirty="0">
                <a:latin typeface="Centaur" panose="02030504050205020304" pitchFamily="18" charset="0"/>
              </a:rPr>
              <a:t>Sample space is an organized listing of all possible outcomes from an experiment. </a:t>
            </a:r>
          </a:p>
          <a:p>
            <a:pPr>
              <a:buFont typeface="Wingdings" panose="05000000000000000000" pitchFamily="2" charset="2"/>
              <a:buChar char="q"/>
            </a:pPr>
            <a:r>
              <a:rPr lang="en-US" dirty="0">
                <a:latin typeface="Centaur" panose="02030504050205020304" pitchFamily="18" charset="0"/>
              </a:rPr>
              <a:t>They are sometimes referred to as sample points.</a:t>
            </a:r>
          </a:p>
          <a:p>
            <a:pPr>
              <a:buFont typeface="Wingdings" panose="05000000000000000000" pitchFamily="2" charset="2"/>
              <a:buChar char="q"/>
            </a:pPr>
            <a:r>
              <a:rPr lang="en-US" dirty="0">
                <a:latin typeface="Centaur" panose="02030504050205020304" pitchFamily="18" charset="0"/>
              </a:rPr>
              <a:t>The sample space of an experiment is denoted by </a:t>
            </a:r>
            <a:r>
              <a:rPr lang="en-US" b="1" dirty="0">
                <a:latin typeface="Centaur" panose="02030504050205020304" pitchFamily="18" charset="0"/>
              </a:rPr>
              <a:t>“S”.</a:t>
            </a:r>
          </a:p>
          <a:p>
            <a:pPr>
              <a:buFont typeface="Wingdings" panose="05000000000000000000" pitchFamily="2" charset="2"/>
              <a:buChar char="q"/>
            </a:pPr>
            <a:r>
              <a:rPr lang="en-US" b="1" dirty="0">
                <a:latin typeface="Centaur" panose="02030504050205020304" pitchFamily="18" charset="0"/>
              </a:rPr>
              <a:t>Example:</a:t>
            </a:r>
          </a:p>
          <a:p>
            <a:pPr lvl="1">
              <a:tabLst>
                <a:tab pos="457200" algn="l"/>
                <a:tab pos="1371600" algn="l"/>
                <a:tab pos="1547813" algn="l"/>
              </a:tabLst>
            </a:pPr>
            <a:r>
              <a:rPr lang="en-US" altLang="en-US" dirty="0">
                <a:latin typeface="Centaur" panose="02030504050205020304" pitchFamily="18" charset="0"/>
              </a:rPr>
              <a:t>The simplest experiment to which probability applies is one with two possible outcomes.</a:t>
            </a:r>
          </a:p>
          <a:p>
            <a:pPr lvl="1">
              <a:tabLst>
                <a:tab pos="457200" algn="l"/>
                <a:tab pos="1371600" algn="l"/>
                <a:tab pos="1547813" algn="l"/>
              </a:tabLst>
            </a:pPr>
            <a:r>
              <a:rPr lang="en-US" altLang="en-US" dirty="0">
                <a:latin typeface="Centaur" panose="02030504050205020304" pitchFamily="18" charset="0"/>
              </a:rPr>
              <a:t>One such experiment consists of examining a single bulb from a box of 30 pieces to see whether it is defective or not.</a:t>
            </a:r>
          </a:p>
          <a:p>
            <a:pPr>
              <a:buFont typeface="Wingdings" panose="05000000000000000000" pitchFamily="2" charset="2"/>
              <a:buChar char="q"/>
            </a:pPr>
            <a:endParaRPr lang="en-US" b="1" dirty="0">
              <a:latin typeface="Centaur" panose="02030504050205020304" pitchFamily="18" charset="0"/>
            </a:endParaRPr>
          </a:p>
          <a:p>
            <a:pPr marL="0" indent="0">
              <a:buNone/>
            </a:pPr>
            <a:endParaRPr lang="en-US" dirty="0"/>
          </a:p>
          <a:p>
            <a:pPr marL="457200" indent="-457200">
              <a:buFont typeface="+mj-lt"/>
              <a:buAutoNum type="arabicPeriod"/>
            </a:pPr>
            <a:endParaRPr lang="en-US" dirty="0"/>
          </a:p>
          <a:p>
            <a:pPr marL="0" indent="0">
              <a:buNone/>
            </a:pPr>
            <a:endParaRPr lang="en-US" b="1" dirty="0"/>
          </a:p>
          <a:p>
            <a:pPr marL="0" indent="0">
              <a:buNone/>
            </a:pPr>
            <a:r>
              <a:rPr lang="en-US" dirty="0"/>
              <a:t>  </a:t>
            </a:r>
          </a:p>
          <a:p>
            <a:endParaRPr lang="en-US" dirty="0"/>
          </a:p>
        </p:txBody>
      </p:sp>
    </p:spTree>
    <p:extLst>
      <p:ext uri="{BB962C8B-B14F-4D97-AF65-F5344CB8AC3E}">
        <p14:creationId xmlns:p14="http://schemas.microsoft.com/office/powerpoint/2010/main" val="186279804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75BF3D-ACDA-0815-15E8-B4CFCF65DB0E}"/>
              </a:ext>
            </a:extLst>
          </p:cNvPr>
          <p:cNvSpPr>
            <a:spLocks noGrp="1"/>
          </p:cNvSpPr>
          <p:nvPr>
            <p:ph type="title"/>
          </p:nvPr>
        </p:nvSpPr>
        <p:spPr>
          <a:xfrm>
            <a:off x="1097280" y="286603"/>
            <a:ext cx="10058400" cy="1450757"/>
          </a:xfrm>
        </p:spPr>
        <p:txBody>
          <a:bodyPr>
            <a:normAutofit/>
          </a:bodyPr>
          <a:lstStyle/>
          <a:p>
            <a:r>
              <a:rPr lang="en-US" dirty="0">
                <a:latin typeface="Centaur" panose="02030504050205020304" pitchFamily="18" charset="0"/>
              </a:rPr>
              <a:t>Common Ways To Organize A Sample Space</a:t>
            </a: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18F1FA-3F66-6C0A-9076-6B5A8920685F}"/>
              </a:ext>
            </a:extLst>
          </p:cNvPr>
          <p:cNvSpPr>
            <a:spLocks noGrp="1"/>
          </p:cNvSpPr>
          <p:nvPr>
            <p:ph idx="1"/>
          </p:nvPr>
        </p:nvSpPr>
        <p:spPr>
          <a:xfrm>
            <a:off x="877079" y="1845734"/>
            <a:ext cx="7249884" cy="4023360"/>
          </a:xfrm>
        </p:spPr>
        <p:txBody>
          <a:bodyPr>
            <a:normAutofit/>
          </a:bodyPr>
          <a:lstStyle/>
          <a:p>
            <a:pPr marL="0" indent="0">
              <a:buNone/>
            </a:pPr>
            <a:r>
              <a:rPr lang="en-US" dirty="0">
                <a:latin typeface="Centaur" panose="02030504050205020304" pitchFamily="18" charset="0"/>
              </a:rPr>
              <a:t>1. </a:t>
            </a:r>
            <a:r>
              <a:rPr lang="en-US" b="1" dirty="0">
                <a:latin typeface="Centaur" panose="02030504050205020304" pitchFamily="18" charset="0"/>
              </a:rPr>
              <a:t>Listing the elements: </a:t>
            </a:r>
          </a:p>
          <a:p>
            <a:pPr marL="0" indent="0">
              <a:buNone/>
            </a:pPr>
            <a:r>
              <a:rPr lang="en-US" dirty="0">
                <a:latin typeface="Centaur" panose="02030504050205020304" pitchFamily="18" charset="0"/>
              </a:rPr>
              <a:t>For example, when we roll a die, there are six possible outcomes we list the elements as: {1,2,3,4,5,6}. </a:t>
            </a:r>
          </a:p>
          <a:p>
            <a:pPr marL="0" indent="0">
              <a:buNone/>
            </a:pPr>
            <a:r>
              <a:rPr lang="en-US" dirty="0">
                <a:latin typeface="Centaur" panose="02030504050205020304" pitchFamily="18" charset="0"/>
              </a:rPr>
              <a:t>2. </a:t>
            </a:r>
            <a:r>
              <a:rPr lang="en-US" b="1" dirty="0">
                <a:latin typeface="Centaur" panose="02030504050205020304" pitchFamily="18" charset="0"/>
              </a:rPr>
              <a:t>Using an outcome table:</a:t>
            </a:r>
          </a:p>
          <a:p>
            <a:pPr marL="0" indent="0">
              <a:buNone/>
            </a:pPr>
            <a:r>
              <a:rPr lang="en-US" dirty="0">
                <a:latin typeface="Centaur" panose="02030504050205020304" pitchFamily="18" charset="0"/>
              </a:rPr>
              <a:t>        A </a:t>
            </a:r>
            <a:r>
              <a:rPr lang="en-US" b="1" dirty="0">
                <a:latin typeface="Centaur" panose="02030504050205020304" pitchFamily="18" charset="0"/>
              </a:rPr>
              <a:t>table of outcomes</a:t>
            </a:r>
            <a:r>
              <a:rPr lang="en-US" dirty="0">
                <a:latin typeface="Centaur" panose="02030504050205020304" pitchFamily="18" charset="0"/>
              </a:rPr>
              <a:t> is a table where the first row and first column represent the possible outcomes in each event. For instance, the first column would be each shirt, and the first row would be each pair of pants. Then we simply fill in the table with the possible outcomes.</a:t>
            </a:r>
          </a:p>
        </p:txBody>
      </p:sp>
      <p:pic>
        <p:nvPicPr>
          <p:cNvPr id="4" name="Picture 3" descr="Table&#10;&#10;Description automatically generated">
            <a:extLst>
              <a:ext uri="{FF2B5EF4-FFF2-40B4-BE49-F238E27FC236}">
                <a16:creationId xmlns:a16="http://schemas.microsoft.com/office/drawing/2014/main" id="{D58DFCAB-EF92-3D10-8CA9-672CD09EE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963" y="2741474"/>
            <a:ext cx="3028716" cy="1820700"/>
          </a:xfrm>
          <a:prstGeom prst="rect">
            <a:avLst/>
          </a:prstGeom>
        </p:spPr>
      </p:pic>
      <p:sp>
        <p:nvSpPr>
          <p:cNvPr id="13" name="Rectangle 12">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426FB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60583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349A0-D33D-2ED7-7987-15ADF0432D75}"/>
              </a:ext>
            </a:extLst>
          </p:cNvPr>
          <p:cNvSpPr>
            <a:spLocks noGrp="1"/>
          </p:cNvSpPr>
          <p:nvPr>
            <p:ph type="title"/>
          </p:nvPr>
        </p:nvSpPr>
        <p:spPr>
          <a:xfrm>
            <a:off x="1097280" y="286603"/>
            <a:ext cx="10058400" cy="1450757"/>
          </a:xfrm>
        </p:spPr>
        <p:txBody>
          <a:bodyPr>
            <a:normAutofit/>
          </a:bodyPr>
          <a:lstStyle/>
          <a:p>
            <a:endParaRPr lang="en-US"/>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34FD68-1186-7A32-47C7-33474AADEE02}"/>
              </a:ext>
            </a:extLst>
          </p:cNvPr>
          <p:cNvSpPr>
            <a:spLocks noGrp="1"/>
          </p:cNvSpPr>
          <p:nvPr>
            <p:ph idx="1"/>
          </p:nvPr>
        </p:nvSpPr>
        <p:spPr>
          <a:xfrm>
            <a:off x="1097279" y="1845734"/>
            <a:ext cx="6454987" cy="4023360"/>
          </a:xfrm>
        </p:spPr>
        <p:txBody>
          <a:bodyPr>
            <a:normAutofit/>
          </a:bodyPr>
          <a:lstStyle/>
          <a:p>
            <a:pPr marL="0" indent="0">
              <a:buNone/>
            </a:pPr>
            <a:r>
              <a:rPr lang="en-US" b="1" dirty="0">
                <a:latin typeface="Centaur" panose="02030504050205020304" pitchFamily="18" charset="0"/>
              </a:rPr>
              <a:t>3. Drawing a tree diagram</a:t>
            </a:r>
            <a:r>
              <a:rPr lang="en-US" dirty="0">
                <a:latin typeface="Centaur" panose="02030504050205020304" pitchFamily="18" charset="0"/>
              </a:rPr>
              <a:t>.</a:t>
            </a:r>
          </a:p>
          <a:p>
            <a:pPr marL="0" indent="0">
              <a:buNone/>
            </a:pPr>
            <a:r>
              <a:rPr lang="en-US" dirty="0">
                <a:latin typeface="Centaur" panose="02030504050205020304" pitchFamily="18" charset="0"/>
              </a:rPr>
              <a:t>A tree diagram is a drawing with "line segments" pointing out all of the different possible "paths" for the outcomes.</a:t>
            </a:r>
          </a:p>
          <a:p>
            <a:pPr marL="0" indent="0">
              <a:buNone/>
            </a:pPr>
            <a:r>
              <a:rPr lang="en-US" b="1" dirty="0">
                <a:latin typeface="Centaur" panose="02030504050205020304" pitchFamily="18" charset="0"/>
              </a:rPr>
              <a:t>For example:</a:t>
            </a:r>
          </a:p>
          <a:p>
            <a:pPr marL="0" indent="0">
              <a:buNone/>
            </a:pPr>
            <a:r>
              <a:rPr lang="en-US" dirty="0">
                <a:latin typeface="Centaur" panose="02030504050205020304" pitchFamily="18" charset="0"/>
              </a:rPr>
              <a:t>The sample space for tossing one coin and rolling one die in tree diagram is shown below:</a:t>
            </a:r>
          </a:p>
          <a:p>
            <a:endParaRPr lang="en-US" dirty="0">
              <a:latin typeface="Centaur" panose="02030504050205020304" pitchFamily="18" charset="0"/>
            </a:endParaRPr>
          </a:p>
        </p:txBody>
      </p:sp>
      <p:pic>
        <p:nvPicPr>
          <p:cNvPr id="4" name="Picture 3">
            <a:extLst>
              <a:ext uri="{FF2B5EF4-FFF2-40B4-BE49-F238E27FC236}">
                <a16:creationId xmlns:a16="http://schemas.microsoft.com/office/drawing/2014/main" id="{A20BA7A9-FC5C-F1CF-C1EC-C3603A1AF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564" y="1916318"/>
            <a:ext cx="2571120" cy="3471012"/>
          </a:xfrm>
          <a:prstGeom prst="rect">
            <a:avLst/>
          </a:prstGeom>
        </p:spPr>
      </p:pic>
      <p:sp>
        <p:nvSpPr>
          <p:cNvPr id="13" name="Rectangle 12">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36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09537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3CAA-AC0E-2A07-2C9A-9339A1D3C481}"/>
              </a:ext>
            </a:extLst>
          </p:cNvPr>
          <p:cNvSpPr>
            <a:spLocks noGrp="1"/>
          </p:cNvSpPr>
          <p:nvPr>
            <p:ph type="title"/>
          </p:nvPr>
        </p:nvSpPr>
        <p:spPr/>
        <p:txBody>
          <a:bodyPr/>
          <a:lstStyle/>
          <a:p>
            <a:r>
              <a:rPr lang="en-US" dirty="0">
                <a:latin typeface="Centaur" panose="02030504050205020304" pitchFamily="18" charset="0"/>
              </a:rPr>
              <a:t>Example</a:t>
            </a:r>
          </a:p>
        </p:txBody>
      </p:sp>
      <p:pic>
        <p:nvPicPr>
          <p:cNvPr id="5" name="Content Placeholder 4">
            <a:extLst>
              <a:ext uri="{FF2B5EF4-FFF2-40B4-BE49-F238E27FC236}">
                <a16:creationId xmlns:a16="http://schemas.microsoft.com/office/drawing/2014/main" id="{560862B4-A600-6D94-1BAE-D2DFE8C9FF10}"/>
              </a:ext>
            </a:extLst>
          </p:cNvPr>
          <p:cNvPicPr>
            <a:picLocks noGrp="1" noChangeAspect="1"/>
          </p:cNvPicPr>
          <p:nvPr>
            <p:ph idx="1"/>
          </p:nvPr>
        </p:nvPicPr>
        <p:blipFill>
          <a:blip r:embed="rId2"/>
          <a:stretch>
            <a:fillRect/>
          </a:stretch>
        </p:blipFill>
        <p:spPr>
          <a:xfrm>
            <a:off x="1256598" y="2116392"/>
            <a:ext cx="9899081" cy="1463167"/>
          </a:xfrm>
        </p:spPr>
      </p:pic>
    </p:spTree>
    <p:extLst>
      <p:ext uri="{BB962C8B-B14F-4D97-AF65-F5344CB8AC3E}">
        <p14:creationId xmlns:p14="http://schemas.microsoft.com/office/powerpoint/2010/main" val="11390999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4C4C-CB8F-A7C0-DC8C-75C1DE7B6CFC}"/>
              </a:ext>
            </a:extLst>
          </p:cNvPr>
          <p:cNvSpPr>
            <a:spLocks noGrp="1"/>
          </p:cNvSpPr>
          <p:nvPr>
            <p:ph type="title"/>
          </p:nvPr>
        </p:nvSpPr>
        <p:spPr/>
        <p:txBody>
          <a:bodyPr/>
          <a:lstStyle/>
          <a:p>
            <a:r>
              <a:rPr lang="en-US" dirty="0">
                <a:latin typeface="Centaur" panose="02030504050205020304" pitchFamily="18" charset="0"/>
              </a:rPr>
              <a:t>Events</a:t>
            </a:r>
          </a:p>
        </p:txBody>
      </p:sp>
      <p:sp>
        <p:nvSpPr>
          <p:cNvPr id="3" name="Content Placeholder 2">
            <a:extLst>
              <a:ext uri="{FF2B5EF4-FFF2-40B4-BE49-F238E27FC236}">
                <a16:creationId xmlns:a16="http://schemas.microsoft.com/office/drawing/2014/main" id="{DB992AD1-BAD0-0DD6-6E05-9457C6157AD1}"/>
              </a:ext>
            </a:extLst>
          </p:cNvPr>
          <p:cNvSpPr>
            <a:spLocks noGrp="1"/>
          </p:cNvSpPr>
          <p:nvPr>
            <p:ph idx="1"/>
          </p:nvPr>
        </p:nvSpPr>
        <p:spPr>
          <a:xfrm>
            <a:off x="873345" y="2004354"/>
            <a:ext cx="11051178" cy="4023360"/>
          </a:xfrm>
        </p:spPr>
        <p:txBody>
          <a:bodyPr/>
          <a:lstStyle/>
          <a:p>
            <a:pPr>
              <a:buFont typeface="Wingdings" panose="05000000000000000000" pitchFamily="2" charset="2"/>
              <a:buChar char="§"/>
            </a:pPr>
            <a:r>
              <a:rPr lang="en-US" b="0" i="0" dirty="0">
                <a:solidFill>
                  <a:srgbClr val="333333"/>
                </a:solidFill>
                <a:effectLst/>
                <a:latin typeface="Centaur" panose="02030504050205020304" pitchFamily="18" charset="0"/>
              </a:rPr>
              <a:t>Events in probability can be defined as a set of outcomes of a random experiment. </a:t>
            </a:r>
          </a:p>
          <a:p>
            <a:pPr>
              <a:buFont typeface="Wingdings" panose="05000000000000000000" pitchFamily="2" charset="2"/>
              <a:buChar char="§"/>
            </a:pPr>
            <a:r>
              <a:rPr lang="en-US" b="0" i="0" dirty="0">
                <a:solidFill>
                  <a:srgbClr val="333333"/>
                </a:solidFill>
                <a:effectLst/>
                <a:latin typeface="Centaur" panose="02030504050205020304" pitchFamily="18" charset="0"/>
              </a:rPr>
              <a:t>The sample space indicates all possible outcomes of an experiment. </a:t>
            </a:r>
          </a:p>
          <a:p>
            <a:pPr>
              <a:buFont typeface="Wingdings" panose="05000000000000000000" pitchFamily="2" charset="2"/>
              <a:buChar char="§"/>
            </a:pPr>
            <a:r>
              <a:rPr lang="en-US" b="0" i="0" dirty="0">
                <a:solidFill>
                  <a:srgbClr val="333333"/>
                </a:solidFill>
                <a:effectLst/>
                <a:latin typeface="Centaur" panose="02030504050205020304" pitchFamily="18" charset="0"/>
              </a:rPr>
              <a:t>Thus, events in probability can also be described as subsets of the sample space.</a:t>
            </a:r>
          </a:p>
          <a:p>
            <a:pPr>
              <a:buFont typeface="Wingdings" panose="05000000000000000000" pitchFamily="2" charset="2"/>
              <a:buChar char="§"/>
            </a:pPr>
            <a:r>
              <a:rPr lang="en-US" b="1" i="0" dirty="0">
                <a:solidFill>
                  <a:srgbClr val="333333"/>
                </a:solidFill>
                <a:effectLst/>
                <a:latin typeface="Centaur" panose="02030504050205020304" pitchFamily="18" charset="0"/>
              </a:rPr>
              <a:t>E</a:t>
            </a:r>
            <a:r>
              <a:rPr lang="en-US" b="1" dirty="0">
                <a:solidFill>
                  <a:srgbClr val="333333"/>
                </a:solidFill>
                <a:latin typeface="Centaur" panose="02030504050205020304" pitchFamily="18" charset="0"/>
              </a:rPr>
              <a:t>xample</a:t>
            </a:r>
            <a:r>
              <a:rPr lang="en-US" b="1" i="0" dirty="0">
                <a:solidFill>
                  <a:srgbClr val="333333"/>
                </a:solidFill>
                <a:effectLst/>
                <a:latin typeface="Centaur" panose="02030504050205020304" pitchFamily="18" charset="0"/>
              </a:rPr>
              <a:t>:</a:t>
            </a:r>
            <a:r>
              <a:rPr lang="en-US" b="0" i="0" dirty="0">
                <a:solidFill>
                  <a:srgbClr val="333333"/>
                </a:solidFill>
                <a:effectLst/>
                <a:latin typeface="Centaur" panose="02030504050205020304" pitchFamily="18" charset="0"/>
              </a:rPr>
              <a:t> Suppose a fair </a:t>
            </a:r>
            <a:r>
              <a:rPr lang="en-US" b="0" i="0" u="none" strike="noStrike" dirty="0">
                <a:solidFill>
                  <a:srgbClr val="01A5F2"/>
                </a:solidFill>
                <a:effectLst/>
                <a:latin typeface="Centaur" panose="02030504050205020304" pitchFamily="18" charset="0"/>
              </a:rPr>
              <a:t>die is rolled</a:t>
            </a:r>
            <a:r>
              <a:rPr lang="en-US" b="0" i="0" dirty="0">
                <a:solidFill>
                  <a:srgbClr val="333333"/>
                </a:solidFill>
                <a:effectLst/>
                <a:latin typeface="Centaur" panose="02030504050205020304" pitchFamily="18" charset="0"/>
              </a:rPr>
              <a:t>. The total number of possible outcomes will form the sample space and are given by {1, 2, 3, 4, 5, 6}.</a:t>
            </a:r>
          </a:p>
          <a:p>
            <a:pPr>
              <a:buFont typeface="Wingdings" panose="05000000000000000000" pitchFamily="2" charset="2"/>
              <a:buChar char="§"/>
            </a:pPr>
            <a:r>
              <a:rPr lang="en-US" b="0" i="0" dirty="0">
                <a:solidFill>
                  <a:srgbClr val="333333"/>
                </a:solidFill>
                <a:effectLst/>
                <a:latin typeface="Centaur" panose="02030504050205020304" pitchFamily="18" charset="0"/>
              </a:rPr>
              <a:t> Let an event, E, be defined as getting an even number on the die. </a:t>
            </a:r>
          </a:p>
          <a:p>
            <a:pPr>
              <a:buFont typeface="Wingdings" panose="05000000000000000000" pitchFamily="2" charset="2"/>
              <a:buChar char="§"/>
            </a:pPr>
            <a:r>
              <a:rPr lang="en-US" b="0" i="0" dirty="0">
                <a:solidFill>
                  <a:srgbClr val="333333"/>
                </a:solidFill>
                <a:effectLst/>
                <a:latin typeface="Centaur" panose="02030504050205020304" pitchFamily="18" charset="0"/>
              </a:rPr>
              <a:t>Then E = {2, 4, 6}. </a:t>
            </a:r>
          </a:p>
          <a:p>
            <a:pPr>
              <a:buFont typeface="Wingdings" panose="05000000000000000000" pitchFamily="2" charset="2"/>
              <a:buChar char="§"/>
            </a:pPr>
            <a:r>
              <a:rPr lang="en-US" b="0" i="0" dirty="0">
                <a:solidFill>
                  <a:srgbClr val="333333"/>
                </a:solidFill>
                <a:effectLst/>
                <a:latin typeface="Centaur" panose="02030504050205020304" pitchFamily="18" charset="0"/>
              </a:rPr>
              <a:t>Thus, it can be seen that E is a subset of the sample space and is an outcome of the rolling of a die.</a:t>
            </a:r>
            <a:r>
              <a:rPr lang="en-US" dirty="0">
                <a:solidFill>
                  <a:srgbClr val="333333"/>
                </a:solidFill>
                <a:latin typeface="Centaur" panose="02030504050205020304" pitchFamily="18" charset="0"/>
              </a:rPr>
              <a:t> </a:t>
            </a:r>
            <a:endParaRPr lang="en-US" dirty="0">
              <a:latin typeface="Centaur" panose="02030504050205020304" pitchFamily="18" charset="0"/>
            </a:endParaRPr>
          </a:p>
          <a:p>
            <a:pPr>
              <a:buFont typeface="Wingdings" panose="05000000000000000000" pitchFamily="2" charset="2"/>
              <a:buChar char="§"/>
            </a:pPr>
            <a:endParaRPr lang="en-US" b="0" i="0" dirty="0">
              <a:solidFill>
                <a:srgbClr val="333333"/>
              </a:solidFill>
              <a:effectLst/>
              <a:latin typeface="Untitled Sans"/>
            </a:endParaRPr>
          </a:p>
          <a:p>
            <a:endParaRPr lang="en-US" dirty="0">
              <a:solidFill>
                <a:srgbClr val="333333"/>
              </a:solidFill>
              <a:latin typeface="Untitled Sans"/>
            </a:endParaRPr>
          </a:p>
        </p:txBody>
      </p:sp>
    </p:spTree>
    <p:extLst>
      <p:ext uri="{BB962C8B-B14F-4D97-AF65-F5344CB8AC3E}">
        <p14:creationId xmlns:p14="http://schemas.microsoft.com/office/powerpoint/2010/main" val="42612444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9131-D2DB-7D7F-1755-C2D54E905ACE}"/>
              </a:ext>
            </a:extLst>
          </p:cNvPr>
          <p:cNvSpPr>
            <a:spLocks noGrp="1"/>
          </p:cNvSpPr>
          <p:nvPr>
            <p:ph type="title"/>
          </p:nvPr>
        </p:nvSpPr>
        <p:spPr/>
        <p:txBody>
          <a:bodyPr/>
          <a:lstStyle/>
          <a:p>
            <a:r>
              <a:rPr lang="en-US" i="0" dirty="0">
                <a:solidFill>
                  <a:srgbClr val="000000"/>
                </a:solidFill>
                <a:effectLst/>
                <a:latin typeface="Centaur" panose="02030504050205020304" pitchFamily="18" charset="0"/>
              </a:rPr>
              <a:t>Mutually Exclusive Events</a:t>
            </a:r>
            <a:br>
              <a:rPr lang="en-US" i="0" dirty="0">
                <a:solidFill>
                  <a:srgbClr val="000000"/>
                </a:solidFill>
                <a:effectLst/>
                <a:latin typeface="Centaur" panose="02030504050205020304" pitchFamily="18" charset="0"/>
              </a:rPr>
            </a:br>
            <a:endParaRPr lang="en-US" dirty="0">
              <a:latin typeface="Centaur" panose="02030504050205020304" pitchFamily="18" charset="0"/>
            </a:endParaRPr>
          </a:p>
        </p:txBody>
      </p:sp>
      <p:pic>
        <p:nvPicPr>
          <p:cNvPr id="5" name="Content Placeholder 4">
            <a:extLst>
              <a:ext uri="{FF2B5EF4-FFF2-40B4-BE49-F238E27FC236}">
                <a16:creationId xmlns:a16="http://schemas.microsoft.com/office/drawing/2014/main" id="{25A4A917-46BB-7A59-0B32-E8EBE9E1CE1B}"/>
              </a:ext>
            </a:extLst>
          </p:cNvPr>
          <p:cNvPicPr>
            <a:picLocks noGrp="1" noChangeAspect="1"/>
          </p:cNvPicPr>
          <p:nvPr>
            <p:ph idx="1"/>
          </p:nvPr>
        </p:nvPicPr>
        <p:blipFill>
          <a:blip r:embed="rId2"/>
          <a:stretch>
            <a:fillRect/>
          </a:stretch>
        </p:blipFill>
        <p:spPr>
          <a:xfrm>
            <a:off x="1097279" y="2916294"/>
            <a:ext cx="10058400" cy="2878015"/>
          </a:xfrm>
        </p:spPr>
      </p:pic>
      <p:sp>
        <p:nvSpPr>
          <p:cNvPr id="7" name="TextBox 6">
            <a:extLst>
              <a:ext uri="{FF2B5EF4-FFF2-40B4-BE49-F238E27FC236}">
                <a16:creationId xmlns:a16="http://schemas.microsoft.com/office/drawing/2014/main" id="{FDBEF13C-988C-027C-7CD7-DB170985707B}"/>
              </a:ext>
            </a:extLst>
          </p:cNvPr>
          <p:cNvSpPr txBox="1"/>
          <p:nvPr/>
        </p:nvSpPr>
        <p:spPr>
          <a:xfrm>
            <a:off x="1097279" y="1994331"/>
            <a:ext cx="9744891" cy="461665"/>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333333"/>
                </a:solidFill>
                <a:effectLst/>
                <a:latin typeface="Centaur" panose="02030504050205020304" pitchFamily="18" charset="0"/>
              </a:rPr>
              <a:t>Events that cannot occur at the same time are known as </a:t>
            </a:r>
            <a:r>
              <a:rPr lang="en-US" sz="2400" b="0" i="0" u="none" strike="noStrike" dirty="0">
                <a:solidFill>
                  <a:srgbClr val="01A5F2"/>
                </a:solidFill>
                <a:effectLst/>
                <a:latin typeface="Centaur" panose="02030504050205020304" pitchFamily="18" charset="0"/>
              </a:rPr>
              <a:t>mutually exclusive events</a:t>
            </a:r>
            <a:r>
              <a:rPr lang="en-US" sz="2400" b="0" i="0" dirty="0">
                <a:solidFill>
                  <a:srgbClr val="333333"/>
                </a:solidFill>
                <a:effectLst/>
                <a:latin typeface="Centaur" panose="02030504050205020304" pitchFamily="18" charset="0"/>
              </a:rPr>
              <a:t>. </a:t>
            </a:r>
            <a:endParaRPr lang="en-US" sz="2400" dirty="0">
              <a:latin typeface="Centaur" panose="02030504050205020304" pitchFamily="18" charset="0"/>
            </a:endParaRPr>
          </a:p>
        </p:txBody>
      </p:sp>
    </p:spTree>
    <p:extLst>
      <p:ext uri="{BB962C8B-B14F-4D97-AF65-F5344CB8AC3E}">
        <p14:creationId xmlns:p14="http://schemas.microsoft.com/office/powerpoint/2010/main" val="27680506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AA4B-D1E9-EE59-751A-D8B264D2D4A1}"/>
              </a:ext>
            </a:extLst>
          </p:cNvPr>
          <p:cNvSpPr>
            <a:spLocks noGrp="1"/>
          </p:cNvSpPr>
          <p:nvPr>
            <p:ph type="title"/>
          </p:nvPr>
        </p:nvSpPr>
        <p:spPr/>
        <p:txBody>
          <a:bodyPr/>
          <a:lstStyle/>
          <a:p>
            <a:r>
              <a:rPr lang="en-US" sz="4800" dirty="0">
                <a:latin typeface="Centaur" panose="02030504050205020304" pitchFamily="18" charset="0"/>
              </a:rPr>
              <a:t>WHAT IS BAYE’S THEOREM</a:t>
            </a:r>
            <a:br>
              <a:rPr lang="en-US" sz="4800" dirty="0">
                <a:latin typeface="Centaur" panose="02030504050205020304" pitchFamily="18" charset="0"/>
              </a:rPr>
            </a:br>
            <a:endParaRPr lang="en-US" dirty="0"/>
          </a:p>
        </p:txBody>
      </p:sp>
      <p:sp>
        <p:nvSpPr>
          <p:cNvPr id="6" name="Content Placeholder 5">
            <a:extLst>
              <a:ext uri="{FF2B5EF4-FFF2-40B4-BE49-F238E27FC236}">
                <a16:creationId xmlns:a16="http://schemas.microsoft.com/office/drawing/2014/main" id="{701D4B58-AF93-6B10-8328-4757691FE4E0}"/>
              </a:ext>
            </a:extLst>
          </p:cNvPr>
          <p:cNvSpPr>
            <a:spLocks noGrp="1"/>
          </p:cNvSpPr>
          <p:nvPr>
            <p:ph idx="1"/>
          </p:nvPr>
        </p:nvSpPr>
        <p:spPr>
          <a:xfrm>
            <a:off x="1097280" y="2004354"/>
            <a:ext cx="10058400" cy="4023360"/>
          </a:xfrm>
        </p:spPr>
        <p:txBody>
          <a:bodyPr/>
          <a:lstStyle/>
          <a:p>
            <a:pPr>
              <a:buFont typeface="Wingdings" panose="05000000000000000000" pitchFamily="2" charset="2"/>
              <a:buChar char="ü"/>
            </a:pPr>
            <a:r>
              <a:rPr lang="en-US" b="0" i="0" dirty="0">
                <a:solidFill>
                  <a:schemeClr val="tx1"/>
                </a:solidFill>
                <a:effectLst/>
                <a:latin typeface="Centaur" panose="02030504050205020304" pitchFamily="18" charset="0"/>
              </a:rPr>
              <a:t>In statistics and probability theory, the Bayes’ theorem is a mathematical formula used to determine the conditional probability of events. </a:t>
            </a:r>
          </a:p>
          <a:p>
            <a:pPr>
              <a:buFont typeface="Wingdings" panose="05000000000000000000" pitchFamily="2" charset="2"/>
              <a:buChar char="ü"/>
            </a:pPr>
            <a:r>
              <a:rPr lang="en-US" b="0" i="0" dirty="0">
                <a:solidFill>
                  <a:schemeClr val="tx1"/>
                </a:solidFill>
                <a:effectLst/>
                <a:latin typeface="Centaur" panose="02030504050205020304" pitchFamily="18" charset="0"/>
              </a:rPr>
              <a:t>Essentially, Bayes’ theorem describes the </a:t>
            </a:r>
            <a:r>
              <a:rPr lang="en-US" b="0" i="0" u="none" strike="noStrike" dirty="0">
                <a:solidFill>
                  <a:schemeClr val="tx1"/>
                </a:solidFill>
                <a:effectLst/>
                <a:latin typeface="Centaur" panose="02030504050205020304" pitchFamily="18" charset="0"/>
              </a:rPr>
              <a:t>probability</a:t>
            </a:r>
            <a:r>
              <a:rPr lang="en-US" b="0" i="0" dirty="0">
                <a:solidFill>
                  <a:schemeClr val="tx1"/>
                </a:solidFill>
                <a:effectLst/>
                <a:latin typeface="Centaur" panose="02030504050205020304" pitchFamily="18" charset="0"/>
              </a:rPr>
              <a:t> of an event based on prior knowledge of the conditions that might be relevant to the event.</a:t>
            </a:r>
          </a:p>
          <a:p>
            <a:pPr>
              <a:buFont typeface="Wingdings" panose="05000000000000000000" pitchFamily="2" charset="2"/>
              <a:buChar char="ü"/>
            </a:pPr>
            <a:r>
              <a:rPr lang="en-US" sz="2000" b="0" i="0" dirty="0">
                <a:solidFill>
                  <a:srgbClr val="111111"/>
                </a:solidFill>
                <a:effectLst/>
                <a:latin typeface="Centaur" panose="02030504050205020304" pitchFamily="18" charset="0"/>
              </a:rPr>
              <a:t>Bayes’ rule is used on various occasions including medical testing for a rare disease. </a:t>
            </a:r>
          </a:p>
          <a:p>
            <a:pPr>
              <a:buFont typeface="Wingdings" panose="05000000000000000000" pitchFamily="2" charset="2"/>
              <a:buChar char="ü"/>
            </a:pPr>
            <a:endParaRPr lang="en-US" dirty="0">
              <a:solidFill>
                <a:schemeClr val="tx1"/>
              </a:solidFill>
              <a:latin typeface="Centaur" panose="02030504050205020304" pitchFamily="18" charset="0"/>
            </a:endParaRPr>
          </a:p>
        </p:txBody>
      </p:sp>
    </p:spTree>
    <p:extLst>
      <p:ext uri="{BB962C8B-B14F-4D97-AF65-F5344CB8AC3E}">
        <p14:creationId xmlns:p14="http://schemas.microsoft.com/office/powerpoint/2010/main" val="66136673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829</TotalTime>
  <Words>1268</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Centaur</vt:lpstr>
      <vt:lpstr>Symbol</vt:lpstr>
      <vt:lpstr>Times New Roman</vt:lpstr>
      <vt:lpstr>Untitled Sans</vt:lpstr>
      <vt:lpstr>Wingdings</vt:lpstr>
      <vt:lpstr>Retrospect</vt:lpstr>
      <vt:lpstr>Probability </vt:lpstr>
      <vt:lpstr>Introduction</vt:lpstr>
      <vt:lpstr>What is Sample Space?</vt:lpstr>
      <vt:lpstr>Common Ways To Organize A Sample Space</vt:lpstr>
      <vt:lpstr>PowerPoint Presentation</vt:lpstr>
      <vt:lpstr>Example</vt:lpstr>
      <vt:lpstr>Events</vt:lpstr>
      <vt:lpstr>Mutually Exclusive Events </vt:lpstr>
      <vt:lpstr>WHAT IS BAYE’S THEOREM </vt:lpstr>
      <vt:lpstr>    When We Use Baye’s Theorem? </vt:lpstr>
      <vt:lpstr>Formulas </vt:lpstr>
      <vt:lpstr>Examples </vt:lpstr>
      <vt:lpstr>PowerPoint Presentation</vt:lpstr>
      <vt:lpstr>Probability of an Event</vt:lpstr>
      <vt:lpstr>Conditions</vt:lpstr>
      <vt:lpstr>Example</vt:lpstr>
      <vt:lpstr>PowerPoint Presentation</vt:lpstr>
      <vt:lpstr>What Is Conditional Probability? </vt:lpstr>
      <vt:lpstr>Examples </vt:lpstr>
      <vt:lpstr> Key  Takeaways </vt:lpstr>
      <vt:lpstr>Formula</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Nageen Zahra</dc:creator>
  <cp:lastModifiedBy>Nageen Zahra</cp:lastModifiedBy>
  <cp:revision>10</cp:revision>
  <dcterms:created xsi:type="dcterms:W3CDTF">2022-05-26T02:58:53Z</dcterms:created>
  <dcterms:modified xsi:type="dcterms:W3CDTF">2022-06-06T07:05:39Z</dcterms:modified>
</cp:coreProperties>
</file>