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8" autoAdjust="0"/>
    <p:restoredTop sz="94660"/>
  </p:normalViewPr>
  <p:slideViewPr>
    <p:cSldViewPr snapToGrid="0">
      <p:cViewPr varScale="1">
        <p:scale>
          <a:sx n="76" d="100"/>
          <a:sy n="76" d="100"/>
        </p:scale>
        <p:origin x="232"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379412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28207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8006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262107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5578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946562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1263499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123524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109638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28B0D-A875-49E4-BB9E-ABF1AB5AFF56}" type="datetimeFigureOut">
              <a:rPr lang="en-CA" smtClean="0"/>
              <a:t>2020-09-21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386681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28B0D-A875-49E4-BB9E-ABF1AB5AFF56}" type="datetimeFigureOut">
              <a:rPr lang="en-CA" smtClean="0"/>
              <a:t>2020-09-21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103180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28B0D-A875-49E4-BB9E-ABF1AB5AFF56}" type="datetimeFigureOut">
              <a:rPr lang="en-CA" smtClean="0"/>
              <a:t>2020-09-21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201124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28B0D-A875-49E4-BB9E-ABF1AB5AFF56}" type="datetimeFigureOut">
              <a:rPr lang="en-CA" smtClean="0"/>
              <a:t>2020-09-21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268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8B0D-A875-49E4-BB9E-ABF1AB5AFF56}" type="datetimeFigureOut">
              <a:rPr lang="en-CA" smtClean="0"/>
              <a:t>2020-09-21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153332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D28B0D-A875-49E4-BB9E-ABF1AB5AFF56}" type="datetimeFigureOut">
              <a:rPr lang="en-CA" smtClean="0"/>
              <a:t>2020-09-21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A5F8A8-8222-40DE-BCA4-09F7E04D2104}" type="slidenum">
              <a:rPr lang="en-CA" smtClean="0"/>
              <a:t>‹#›</a:t>
            </a:fld>
            <a:endParaRPr lang="en-CA"/>
          </a:p>
        </p:txBody>
      </p:sp>
    </p:spTree>
    <p:extLst>
      <p:ext uri="{BB962C8B-B14F-4D97-AF65-F5344CB8AC3E}">
        <p14:creationId xmlns:p14="http://schemas.microsoft.com/office/powerpoint/2010/main" val="164495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A5F8A8-8222-40DE-BCA4-09F7E04D2104}" type="slidenum">
              <a:rPr lang="en-CA" smtClean="0"/>
              <a:t>‹#›</a:t>
            </a:fld>
            <a:endParaRPr lang="en-CA"/>
          </a:p>
        </p:txBody>
      </p:sp>
      <p:sp>
        <p:nvSpPr>
          <p:cNvPr id="5" name="Date Placeholder 4"/>
          <p:cNvSpPr>
            <a:spLocks noGrp="1"/>
          </p:cNvSpPr>
          <p:nvPr>
            <p:ph type="dt" sz="half" idx="10"/>
          </p:nvPr>
        </p:nvSpPr>
        <p:spPr/>
        <p:txBody>
          <a:bodyPr/>
          <a:lstStyle/>
          <a:p>
            <a:fld id="{C3D28B0D-A875-49E4-BB9E-ABF1AB5AFF56}" type="datetimeFigureOut">
              <a:rPr lang="en-CA" smtClean="0"/>
              <a:t>2020-09-21</a:t>
            </a:fld>
            <a:endParaRPr lang="en-CA"/>
          </a:p>
        </p:txBody>
      </p:sp>
    </p:spTree>
    <p:extLst>
      <p:ext uri="{BB962C8B-B14F-4D97-AF65-F5344CB8AC3E}">
        <p14:creationId xmlns:p14="http://schemas.microsoft.com/office/powerpoint/2010/main" val="372337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D28B0D-A875-49E4-BB9E-ABF1AB5AFF56}" type="datetimeFigureOut">
              <a:rPr lang="en-CA" smtClean="0"/>
              <a:t>2020-09-21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A5F8A8-8222-40DE-BCA4-09F7E04D2104}" type="slidenum">
              <a:rPr lang="en-CA" smtClean="0"/>
              <a:t>‹#›</a:t>
            </a:fld>
            <a:endParaRPr lang="en-CA"/>
          </a:p>
        </p:txBody>
      </p:sp>
    </p:spTree>
    <p:extLst>
      <p:ext uri="{BB962C8B-B14F-4D97-AF65-F5344CB8AC3E}">
        <p14:creationId xmlns:p14="http://schemas.microsoft.com/office/powerpoint/2010/main" val="414785806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4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C7F0D-4A73-46EA-83BE-880B1C59AD94}"/>
              </a:ext>
            </a:extLst>
          </p:cNvPr>
          <p:cNvSpPr>
            <a:spLocks noGrp="1"/>
          </p:cNvSpPr>
          <p:nvPr>
            <p:ph type="ctrTitle"/>
          </p:nvPr>
        </p:nvSpPr>
        <p:spPr>
          <a:xfrm>
            <a:off x="4419136" y="1020871"/>
            <a:ext cx="6960759" cy="2849671"/>
          </a:xfrm>
        </p:spPr>
        <p:txBody>
          <a:bodyPr>
            <a:normAutofit/>
          </a:bodyPr>
          <a:lstStyle/>
          <a:p>
            <a:pPr algn="l"/>
            <a:r>
              <a:rPr lang="en-CA" sz="6000" dirty="0">
                <a:solidFill>
                  <a:srgbClr val="FFFFFF"/>
                </a:solidFill>
              </a:rPr>
              <a:t>Boating Collision Warning and Identification</a:t>
            </a:r>
          </a:p>
        </p:txBody>
      </p:sp>
      <p:sp>
        <p:nvSpPr>
          <p:cNvPr id="3" name="Subtitle 2">
            <a:extLst>
              <a:ext uri="{FF2B5EF4-FFF2-40B4-BE49-F238E27FC236}">
                <a16:creationId xmlns:a16="http://schemas.microsoft.com/office/drawing/2014/main" id="{B4B01269-022A-4021-B053-6628744EDFE9}"/>
              </a:ext>
            </a:extLst>
          </p:cNvPr>
          <p:cNvSpPr>
            <a:spLocks noGrp="1"/>
          </p:cNvSpPr>
          <p:nvPr>
            <p:ph type="subTitle" idx="1"/>
          </p:nvPr>
        </p:nvSpPr>
        <p:spPr>
          <a:xfrm>
            <a:off x="4456386" y="3962088"/>
            <a:ext cx="6203795" cy="1186108"/>
          </a:xfrm>
        </p:spPr>
        <p:txBody>
          <a:bodyPr>
            <a:normAutofit fontScale="92500" lnSpcReduction="20000"/>
          </a:bodyPr>
          <a:lstStyle/>
          <a:p>
            <a:pPr algn="l"/>
            <a:r>
              <a:rPr lang="en-CA" dirty="0">
                <a:solidFill>
                  <a:srgbClr val="FFFFFF">
                    <a:alpha val="70000"/>
                  </a:srgbClr>
                </a:solidFill>
              </a:rPr>
              <a:t>4</a:t>
            </a:r>
            <a:r>
              <a:rPr lang="en-CA" baseline="30000" dirty="0">
                <a:solidFill>
                  <a:srgbClr val="FFFFFF">
                    <a:alpha val="70000"/>
                  </a:srgbClr>
                </a:solidFill>
              </a:rPr>
              <a:t>th</a:t>
            </a:r>
            <a:r>
              <a:rPr lang="en-CA" dirty="0">
                <a:solidFill>
                  <a:srgbClr val="FFFFFF">
                    <a:alpha val="70000"/>
                  </a:srgbClr>
                </a:solidFill>
              </a:rPr>
              <a:t> Year Project 2020</a:t>
            </a:r>
          </a:p>
          <a:p>
            <a:pPr algn="l"/>
            <a:endParaRPr lang="en-CA" dirty="0">
              <a:solidFill>
                <a:srgbClr val="FFFFFF">
                  <a:alpha val="70000"/>
                </a:srgbClr>
              </a:solidFill>
            </a:endParaRPr>
          </a:p>
          <a:p>
            <a:pPr algn="ctr"/>
            <a:r>
              <a:rPr lang="en-CA" dirty="0">
                <a:solidFill>
                  <a:srgbClr val="FFFFFF">
                    <a:alpha val="70000"/>
                  </a:srgbClr>
                </a:solidFill>
              </a:rPr>
              <a:t>Daniel </a:t>
            </a:r>
            <a:r>
              <a:rPr lang="en-CA" dirty="0" err="1">
                <a:solidFill>
                  <a:srgbClr val="FFFFFF">
                    <a:alpha val="70000"/>
                  </a:srgbClr>
                </a:solidFill>
              </a:rPr>
              <a:t>Ellingwood</a:t>
            </a:r>
            <a:r>
              <a:rPr lang="en-CA" dirty="0">
                <a:solidFill>
                  <a:srgbClr val="FFFFFF">
                    <a:alpha val="70000"/>
                  </a:srgbClr>
                </a:solidFill>
              </a:rPr>
              <a:t>, Jonathan Lunn, Sean Sullivan, Joseph </a:t>
            </a:r>
            <a:r>
              <a:rPr lang="en-CA" dirty="0" err="1">
                <a:solidFill>
                  <a:srgbClr val="FFFFFF">
                    <a:alpha val="70000"/>
                  </a:srgbClr>
                </a:solidFill>
              </a:rPr>
              <a:t>Amiah</a:t>
            </a:r>
            <a:r>
              <a:rPr lang="en-CA" dirty="0">
                <a:solidFill>
                  <a:srgbClr val="FFFFFF">
                    <a:alpha val="70000"/>
                  </a:srgbClr>
                </a:solidFill>
              </a:rPr>
              <a:t>, Jennifer Tryon, Farhan Chowdhury</a:t>
            </a:r>
          </a:p>
        </p:txBody>
      </p:sp>
      <p:sp>
        <p:nvSpPr>
          <p:cNvPr id="46" name="Isosceles Triangle 4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4845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AB3EF-C2FD-4AEA-876A-578C9B90F534}"/>
              </a:ext>
            </a:extLst>
          </p:cNvPr>
          <p:cNvSpPr>
            <a:spLocks noGrp="1"/>
          </p:cNvSpPr>
          <p:nvPr>
            <p:ph type="title"/>
          </p:nvPr>
        </p:nvSpPr>
        <p:spPr>
          <a:xfrm>
            <a:off x="492938" y="1179151"/>
            <a:ext cx="3851658" cy="4463889"/>
          </a:xfrm>
        </p:spPr>
        <p:txBody>
          <a:bodyPr anchor="ctr">
            <a:normAutofit/>
          </a:bodyPr>
          <a:lstStyle/>
          <a:p>
            <a:r>
              <a:rPr lang="en-CA" dirty="0"/>
              <a:t>Project Summary</a:t>
            </a:r>
          </a:p>
        </p:txBody>
      </p:sp>
      <p:sp>
        <p:nvSpPr>
          <p:cNvPr id="2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1"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37B891-AB37-424F-81FC-D523C748C95D}"/>
              </a:ext>
            </a:extLst>
          </p:cNvPr>
          <p:cNvSpPr>
            <a:spLocks noGrp="1"/>
          </p:cNvSpPr>
          <p:nvPr>
            <p:ph idx="1"/>
          </p:nvPr>
        </p:nvSpPr>
        <p:spPr>
          <a:xfrm>
            <a:off x="4978918" y="1109145"/>
            <a:ext cx="6341016" cy="4603900"/>
          </a:xfrm>
        </p:spPr>
        <p:txBody>
          <a:bodyPr anchor="ctr">
            <a:normAutofit/>
          </a:bodyPr>
          <a:lstStyle/>
          <a:p>
            <a:pPr marL="0" indent="0">
              <a:buNone/>
            </a:pPr>
            <a:r>
              <a:rPr lang="en-CA" dirty="0"/>
              <a:t>The Boating Collision Warning and Identification System will be capable of detecting and identifying a range of different objects underwater that could pose danger while boating. Such objects include rocks, logs, and weeds. The system would be able to distinguish between these objects and give warning to the boater before the collision occurs. A combination of hardware, software and AI would be needed to create these results. Bathymetric LIDAR technology would be used to give improved imagining results underwater. </a:t>
            </a:r>
          </a:p>
        </p:txBody>
      </p:sp>
      <p:sp>
        <p:nvSpPr>
          <p:cNvPr id="22"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675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42D2-8D78-44D1-866D-0CFFF4A73530}"/>
              </a:ext>
            </a:extLst>
          </p:cNvPr>
          <p:cNvSpPr>
            <a:spLocks noGrp="1"/>
          </p:cNvSpPr>
          <p:nvPr>
            <p:ph type="title"/>
          </p:nvPr>
        </p:nvSpPr>
        <p:spPr>
          <a:xfrm>
            <a:off x="1286933" y="609600"/>
            <a:ext cx="10197494" cy="1099457"/>
          </a:xfrm>
        </p:spPr>
        <p:txBody>
          <a:bodyPr>
            <a:normAutofit/>
          </a:bodyPr>
          <a:lstStyle/>
          <a:p>
            <a:r>
              <a:rPr lang="en-CA" sz="4400" dirty="0"/>
              <a:t>General System Diagram</a:t>
            </a:r>
          </a:p>
        </p:txBody>
      </p:sp>
      <p:sp>
        <p:nvSpPr>
          <p:cNvPr id="33" name="Isosceles Triangle 13">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C8C597F2-9855-794E-ACB2-E10981966979}"/>
              </a:ext>
            </a:extLst>
          </p:cNvPr>
          <p:cNvPicPr>
            <a:picLocks noChangeAspect="1"/>
          </p:cNvPicPr>
          <p:nvPr/>
        </p:nvPicPr>
        <p:blipFill>
          <a:blip r:embed="rId2"/>
          <a:stretch>
            <a:fillRect/>
          </a:stretch>
        </p:blipFill>
        <p:spPr>
          <a:xfrm>
            <a:off x="2194559" y="1464680"/>
            <a:ext cx="6692235" cy="5393320"/>
          </a:xfrm>
          <a:prstGeom prst="rect">
            <a:avLst/>
          </a:prstGeom>
        </p:spPr>
      </p:pic>
      <p:sp>
        <p:nvSpPr>
          <p:cNvPr id="3" name="Right Brace 2">
            <a:extLst>
              <a:ext uri="{FF2B5EF4-FFF2-40B4-BE49-F238E27FC236}">
                <a16:creationId xmlns:a16="http://schemas.microsoft.com/office/drawing/2014/main" id="{92ECC061-786C-A94A-9DD0-786E9BA2B87A}"/>
              </a:ext>
            </a:extLst>
          </p:cNvPr>
          <p:cNvSpPr/>
          <p:nvPr/>
        </p:nvSpPr>
        <p:spPr>
          <a:xfrm>
            <a:off x="8111067" y="5266267"/>
            <a:ext cx="270933" cy="11514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FB5037-5C75-554E-87DD-AE9F979D0D13}"/>
              </a:ext>
            </a:extLst>
          </p:cNvPr>
          <p:cNvSpPr txBox="1"/>
          <p:nvPr/>
        </p:nvSpPr>
        <p:spPr>
          <a:xfrm>
            <a:off x="8602133" y="5393320"/>
            <a:ext cx="1896534" cy="923330"/>
          </a:xfrm>
          <a:prstGeom prst="rect">
            <a:avLst/>
          </a:prstGeom>
          <a:noFill/>
        </p:spPr>
        <p:txBody>
          <a:bodyPr wrap="square" rtlCol="0">
            <a:spAutoFit/>
          </a:bodyPr>
          <a:lstStyle/>
          <a:p>
            <a:r>
              <a:rPr lang="en-US" dirty="0"/>
              <a:t>Daniel, Jonathan, Kingsley</a:t>
            </a:r>
          </a:p>
        </p:txBody>
      </p:sp>
      <p:sp>
        <p:nvSpPr>
          <p:cNvPr id="9" name="Right Brace 8">
            <a:extLst>
              <a:ext uri="{FF2B5EF4-FFF2-40B4-BE49-F238E27FC236}">
                <a16:creationId xmlns:a16="http://schemas.microsoft.com/office/drawing/2014/main" id="{F5AD7C60-6590-0243-A123-D540F0D705FC}"/>
              </a:ext>
            </a:extLst>
          </p:cNvPr>
          <p:cNvSpPr/>
          <p:nvPr/>
        </p:nvSpPr>
        <p:spPr>
          <a:xfrm>
            <a:off x="8355087" y="1582004"/>
            <a:ext cx="270933" cy="11514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D8D4260-D35A-A143-8F2B-0A8E8A0AA60A}"/>
              </a:ext>
            </a:extLst>
          </p:cNvPr>
          <p:cNvSpPr txBox="1"/>
          <p:nvPr/>
        </p:nvSpPr>
        <p:spPr>
          <a:xfrm>
            <a:off x="8846153" y="1709057"/>
            <a:ext cx="1392603" cy="923330"/>
          </a:xfrm>
          <a:prstGeom prst="rect">
            <a:avLst/>
          </a:prstGeom>
          <a:noFill/>
        </p:spPr>
        <p:txBody>
          <a:bodyPr wrap="square" rtlCol="0">
            <a:spAutoFit/>
          </a:bodyPr>
          <a:lstStyle/>
          <a:p>
            <a:r>
              <a:rPr lang="en-US" dirty="0"/>
              <a:t>Jennifer, Farhan, Sean</a:t>
            </a:r>
          </a:p>
        </p:txBody>
      </p:sp>
    </p:spTree>
    <p:extLst>
      <p:ext uri="{BB962C8B-B14F-4D97-AF65-F5344CB8AC3E}">
        <p14:creationId xmlns:p14="http://schemas.microsoft.com/office/powerpoint/2010/main" val="134657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42D2-8D78-44D1-866D-0CFFF4A73530}"/>
              </a:ext>
            </a:extLst>
          </p:cNvPr>
          <p:cNvSpPr>
            <a:spLocks noGrp="1"/>
          </p:cNvSpPr>
          <p:nvPr>
            <p:ph type="title"/>
          </p:nvPr>
        </p:nvSpPr>
        <p:spPr>
          <a:xfrm>
            <a:off x="1286933" y="609600"/>
            <a:ext cx="10197494" cy="1099457"/>
          </a:xfrm>
        </p:spPr>
        <p:txBody>
          <a:bodyPr>
            <a:normAutofit/>
          </a:bodyPr>
          <a:lstStyle/>
          <a:p>
            <a:r>
              <a:rPr lang="en-CA" sz="4400" dirty="0"/>
              <a:t>Work Breakdown</a:t>
            </a:r>
          </a:p>
        </p:txBody>
      </p:sp>
      <p:graphicFrame>
        <p:nvGraphicFramePr>
          <p:cNvPr id="7" name="Table 7">
            <a:extLst>
              <a:ext uri="{FF2B5EF4-FFF2-40B4-BE49-F238E27FC236}">
                <a16:creationId xmlns:a16="http://schemas.microsoft.com/office/drawing/2014/main" id="{D8DCDFBC-3A2C-4BD5-83BA-7D8BF46AD3D8}"/>
              </a:ext>
            </a:extLst>
          </p:cNvPr>
          <p:cNvGraphicFramePr>
            <a:graphicFrameLocks noGrp="1"/>
          </p:cNvGraphicFramePr>
          <p:nvPr>
            <p:ph idx="1"/>
            <p:extLst>
              <p:ext uri="{D42A27DB-BD31-4B8C-83A1-F6EECF244321}">
                <p14:modId xmlns:p14="http://schemas.microsoft.com/office/powerpoint/2010/main" val="3921467969"/>
              </p:ext>
            </p:extLst>
          </p:nvPr>
        </p:nvGraphicFramePr>
        <p:xfrm>
          <a:off x="1492059" y="1948543"/>
          <a:ext cx="9207881" cy="4032559"/>
        </p:xfrm>
        <a:graphic>
          <a:graphicData uri="http://schemas.openxmlformats.org/drawingml/2006/table">
            <a:tbl>
              <a:tblPr firstRow="1" bandRow="1">
                <a:tableStyleId>{5C22544A-7EE6-4342-B048-85BDC9FD1C3A}</a:tableStyleId>
              </a:tblPr>
              <a:tblGrid>
                <a:gridCol w="4527822">
                  <a:extLst>
                    <a:ext uri="{9D8B030D-6E8A-4147-A177-3AD203B41FA5}">
                      <a16:colId xmlns:a16="http://schemas.microsoft.com/office/drawing/2014/main" val="360751521"/>
                    </a:ext>
                  </a:extLst>
                </a:gridCol>
                <a:gridCol w="4680059">
                  <a:extLst>
                    <a:ext uri="{9D8B030D-6E8A-4147-A177-3AD203B41FA5}">
                      <a16:colId xmlns:a16="http://schemas.microsoft.com/office/drawing/2014/main" val="1317804789"/>
                    </a:ext>
                  </a:extLst>
                </a:gridCol>
              </a:tblGrid>
              <a:tr h="386619">
                <a:tc>
                  <a:txBody>
                    <a:bodyPr/>
                    <a:lstStyle/>
                    <a:p>
                      <a:pPr algn="ctr"/>
                      <a:r>
                        <a:rPr lang="en-CA" sz="2000" dirty="0"/>
                        <a:t>Hardware</a:t>
                      </a:r>
                    </a:p>
                  </a:txBody>
                  <a:tcPr marL="76010" marR="76010" marT="39890" marB="39890" anchor="ctr"/>
                </a:tc>
                <a:tc>
                  <a:txBody>
                    <a:bodyPr/>
                    <a:lstStyle/>
                    <a:p>
                      <a:pPr algn="ctr"/>
                      <a:r>
                        <a:rPr lang="en-CA" sz="2000" dirty="0"/>
                        <a:t>Software</a:t>
                      </a:r>
                    </a:p>
                  </a:txBody>
                  <a:tcPr marL="76010" marR="76010" marT="39890" marB="39890" anchor="ctr"/>
                </a:tc>
                <a:extLst>
                  <a:ext uri="{0D108BD9-81ED-4DB2-BD59-A6C34878D82A}">
                    <a16:rowId xmlns:a16="http://schemas.microsoft.com/office/drawing/2014/main" val="3192072000"/>
                  </a:ext>
                </a:extLst>
              </a:tr>
              <a:tr h="3608438">
                <a:tc>
                  <a:txBody>
                    <a:bodyPr/>
                    <a:lstStyle/>
                    <a:p>
                      <a:pPr marL="285750" indent="-285750">
                        <a:lnSpc>
                          <a:spcPct val="200000"/>
                        </a:lnSpc>
                        <a:buFont typeface="Arial" panose="020B0604020202020204" pitchFamily="34" charset="0"/>
                        <a:buChar char="•"/>
                      </a:pPr>
                      <a:r>
                        <a:rPr lang="en-CA" sz="1800" dirty="0"/>
                        <a:t>Lidar system</a:t>
                      </a:r>
                    </a:p>
                    <a:p>
                      <a:pPr marL="285750" indent="-285750">
                        <a:lnSpc>
                          <a:spcPct val="200000"/>
                        </a:lnSpc>
                        <a:buFont typeface="Arial" panose="020B0604020202020204" pitchFamily="34" charset="0"/>
                        <a:buChar char="•"/>
                      </a:pPr>
                      <a:r>
                        <a:rPr lang="en-CA" sz="1800" dirty="0"/>
                        <a:t>Bluetooth communication system</a:t>
                      </a:r>
                    </a:p>
                    <a:p>
                      <a:pPr marL="285750" indent="-285750">
                        <a:lnSpc>
                          <a:spcPct val="200000"/>
                        </a:lnSpc>
                        <a:buFont typeface="Arial" panose="020B0604020202020204" pitchFamily="34" charset="0"/>
                        <a:buChar char="•"/>
                      </a:pPr>
                      <a:r>
                        <a:rPr lang="en-CA" sz="1800" dirty="0"/>
                        <a:t>Power system</a:t>
                      </a:r>
                    </a:p>
                    <a:p>
                      <a:pPr marL="285750" indent="-285750">
                        <a:lnSpc>
                          <a:spcPct val="200000"/>
                        </a:lnSpc>
                        <a:buFont typeface="Arial" panose="020B0604020202020204" pitchFamily="34" charset="0"/>
                        <a:buChar char="•"/>
                      </a:pPr>
                      <a:r>
                        <a:rPr lang="en-CA" sz="1800" dirty="0"/>
                        <a:t>Remotely adjustable attachment arm</a:t>
                      </a:r>
                    </a:p>
                    <a:p>
                      <a:pPr marL="285750" indent="-285750">
                        <a:lnSpc>
                          <a:spcPct val="200000"/>
                        </a:lnSpc>
                        <a:buFont typeface="Arial" panose="020B0604020202020204" pitchFamily="34" charset="0"/>
                        <a:buChar char="•"/>
                      </a:pPr>
                      <a:r>
                        <a:rPr lang="en-CA" sz="1800" dirty="0"/>
                        <a:t>3D printed packaging  </a:t>
                      </a:r>
                    </a:p>
                  </a:txBody>
                  <a:tcPr marL="76010" marR="76010" marT="39890" marB="39890"/>
                </a:tc>
                <a:tc>
                  <a:txBody>
                    <a:bodyPr/>
                    <a:lstStyle/>
                    <a:p>
                      <a:pPr marL="285750" indent="-285750">
                        <a:lnSpc>
                          <a:spcPct val="200000"/>
                        </a:lnSpc>
                        <a:buFont typeface="Arial" panose="020B0604020202020204" pitchFamily="34" charset="0"/>
                        <a:buChar char="•"/>
                      </a:pPr>
                      <a:r>
                        <a:rPr lang="en-CA" sz="1800" dirty="0"/>
                        <a:t>General Android application design</a:t>
                      </a:r>
                    </a:p>
                    <a:p>
                      <a:pPr marL="285750" indent="-285750">
                        <a:lnSpc>
                          <a:spcPct val="200000"/>
                        </a:lnSpc>
                        <a:buFont typeface="Arial" panose="020B0604020202020204" pitchFamily="34" charset="0"/>
                        <a:buChar char="•"/>
                      </a:pPr>
                      <a:r>
                        <a:rPr lang="en-CA" sz="1800" dirty="0"/>
                        <a:t>Communication via Bluetooth</a:t>
                      </a:r>
                    </a:p>
                    <a:p>
                      <a:pPr marL="285750" indent="-285750">
                        <a:lnSpc>
                          <a:spcPct val="200000"/>
                        </a:lnSpc>
                        <a:buFont typeface="Arial" panose="020B0604020202020204" pitchFamily="34" charset="0"/>
                        <a:buChar char="•"/>
                      </a:pPr>
                      <a:r>
                        <a:rPr lang="en-CA" sz="1800" dirty="0"/>
                        <a:t>Attachment arm controls</a:t>
                      </a:r>
                    </a:p>
                    <a:p>
                      <a:pPr marL="285750" indent="-285750">
                        <a:lnSpc>
                          <a:spcPct val="200000"/>
                        </a:lnSpc>
                        <a:buFont typeface="Arial" panose="020B0604020202020204" pitchFamily="34" charset="0"/>
                        <a:buChar char="•"/>
                      </a:pPr>
                      <a:r>
                        <a:rPr lang="en-CA" sz="1800" dirty="0"/>
                        <a:t>Machine Learning model training and production deployment</a:t>
                      </a:r>
                    </a:p>
                    <a:p>
                      <a:pPr marL="285750" indent="-285750">
                        <a:lnSpc>
                          <a:spcPct val="200000"/>
                        </a:lnSpc>
                        <a:buFont typeface="Arial" panose="020B0604020202020204" pitchFamily="34" charset="0"/>
                        <a:buChar char="•"/>
                      </a:pPr>
                      <a:endParaRPr lang="en-CA" sz="1800" dirty="0"/>
                    </a:p>
                    <a:p>
                      <a:pPr marL="285750" indent="-285750">
                        <a:buFont typeface="Arial" panose="020B0604020202020204" pitchFamily="34" charset="0"/>
                        <a:buChar char="•"/>
                      </a:pPr>
                      <a:endParaRPr lang="en-CA" sz="1800" dirty="0"/>
                    </a:p>
                  </a:txBody>
                  <a:tcPr marL="76010" marR="76010" marT="39890" marB="39890"/>
                </a:tc>
                <a:extLst>
                  <a:ext uri="{0D108BD9-81ED-4DB2-BD59-A6C34878D82A}">
                    <a16:rowId xmlns:a16="http://schemas.microsoft.com/office/drawing/2014/main" val="649925025"/>
                  </a:ext>
                </a:extLst>
              </a:tr>
            </a:tbl>
          </a:graphicData>
        </a:graphic>
      </p:graphicFrame>
    </p:spTree>
    <p:extLst>
      <p:ext uri="{BB962C8B-B14F-4D97-AF65-F5344CB8AC3E}">
        <p14:creationId xmlns:p14="http://schemas.microsoft.com/office/powerpoint/2010/main" val="397620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42D2-8D78-44D1-866D-0CFFF4A73530}"/>
              </a:ext>
            </a:extLst>
          </p:cNvPr>
          <p:cNvSpPr>
            <a:spLocks noGrp="1"/>
          </p:cNvSpPr>
          <p:nvPr>
            <p:ph type="title"/>
          </p:nvPr>
        </p:nvSpPr>
        <p:spPr>
          <a:xfrm>
            <a:off x="1286933" y="609600"/>
            <a:ext cx="10197494" cy="1099457"/>
          </a:xfrm>
        </p:spPr>
        <p:txBody>
          <a:bodyPr>
            <a:normAutofit/>
          </a:bodyPr>
          <a:lstStyle/>
          <a:p>
            <a:r>
              <a:rPr lang="en-CA" sz="4400" dirty="0"/>
              <a:t>Primary Group Role Assignments</a:t>
            </a:r>
          </a:p>
        </p:txBody>
      </p:sp>
      <p:graphicFrame>
        <p:nvGraphicFramePr>
          <p:cNvPr id="6" name="Table 4">
            <a:extLst>
              <a:ext uri="{FF2B5EF4-FFF2-40B4-BE49-F238E27FC236}">
                <a16:creationId xmlns:a16="http://schemas.microsoft.com/office/drawing/2014/main" id="{22A3F2CD-19E8-0243-A804-C1F38363394F}"/>
              </a:ext>
            </a:extLst>
          </p:cNvPr>
          <p:cNvGraphicFramePr>
            <a:graphicFrameLocks noGrp="1"/>
          </p:cNvGraphicFramePr>
          <p:nvPr>
            <p:extLst>
              <p:ext uri="{D42A27DB-BD31-4B8C-83A1-F6EECF244321}">
                <p14:modId xmlns:p14="http://schemas.microsoft.com/office/powerpoint/2010/main" val="566203519"/>
              </p:ext>
            </p:extLst>
          </p:nvPr>
        </p:nvGraphicFramePr>
        <p:xfrm>
          <a:off x="1439333" y="1497995"/>
          <a:ext cx="7337950" cy="4902805"/>
        </p:xfrm>
        <a:graphic>
          <a:graphicData uri="http://schemas.openxmlformats.org/drawingml/2006/table">
            <a:tbl>
              <a:tblPr firstRow="1" bandRow="1">
                <a:tableStyleId>{5C22544A-7EE6-4342-B048-85BDC9FD1C3A}</a:tableStyleId>
              </a:tblPr>
              <a:tblGrid>
                <a:gridCol w="3734718">
                  <a:extLst>
                    <a:ext uri="{9D8B030D-6E8A-4147-A177-3AD203B41FA5}">
                      <a16:colId xmlns:a16="http://schemas.microsoft.com/office/drawing/2014/main" val="2832458436"/>
                    </a:ext>
                  </a:extLst>
                </a:gridCol>
                <a:gridCol w="3603232">
                  <a:extLst>
                    <a:ext uri="{9D8B030D-6E8A-4147-A177-3AD203B41FA5}">
                      <a16:colId xmlns:a16="http://schemas.microsoft.com/office/drawing/2014/main" val="197322555"/>
                    </a:ext>
                  </a:extLst>
                </a:gridCol>
              </a:tblGrid>
              <a:tr h="500139">
                <a:tc>
                  <a:txBody>
                    <a:bodyPr/>
                    <a:lstStyle/>
                    <a:p>
                      <a:pPr algn="ctr"/>
                      <a:r>
                        <a:rPr lang="en-CA" dirty="0"/>
                        <a:t>Role</a:t>
                      </a:r>
                    </a:p>
                  </a:txBody>
                  <a:tcPr anchor="ctr"/>
                </a:tc>
                <a:tc>
                  <a:txBody>
                    <a:bodyPr/>
                    <a:lstStyle/>
                    <a:p>
                      <a:pPr algn="ctr"/>
                      <a:r>
                        <a:rPr lang="en-CA" dirty="0"/>
                        <a:t>Group Member</a:t>
                      </a:r>
                    </a:p>
                  </a:txBody>
                  <a:tcPr anchor="ctr"/>
                </a:tc>
                <a:extLst>
                  <a:ext uri="{0D108BD9-81ED-4DB2-BD59-A6C34878D82A}">
                    <a16:rowId xmlns:a16="http://schemas.microsoft.com/office/drawing/2014/main" val="2146500065"/>
                  </a:ext>
                </a:extLst>
              </a:tr>
              <a:tr h="728133">
                <a:tc>
                  <a:txBody>
                    <a:bodyPr/>
                    <a:lstStyle/>
                    <a:p>
                      <a:pPr algn="ctr"/>
                      <a:r>
                        <a:rPr lang="en-CA" sz="1800" dirty="0"/>
                        <a:t>LiDAR Hardware Designer</a:t>
                      </a:r>
                    </a:p>
                  </a:txBody>
                  <a:tcPr anchor="ctr"/>
                </a:tc>
                <a:tc>
                  <a:txBody>
                    <a:bodyPr/>
                    <a:lstStyle/>
                    <a:p>
                      <a:pPr algn="ctr"/>
                      <a:r>
                        <a:rPr lang="en-CA" sz="1800" dirty="0"/>
                        <a:t>Daniel</a:t>
                      </a:r>
                    </a:p>
                  </a:txBody>
                  <a:tcPr anchor="ctr"/>
                </a:tc>
                <a:extLst>
                  <a:ext uri="{0D108BD9-81ED-4DB2-BD59-A6C34878D82A}">
                    <a16:rowId xmlns:a16="http://schemas.microsoft.com/office/drawing/2014/main" val="2681377255"/>
                  </a:ext>
                </a:extLst>
              </a:tr>
              <a:tr h="717402">
                <a:tc>
                  <a:txBody>
                    <a:bodyPr/>
                    <a:lstStyle/>
                    <a:p>
                      <a:pPr algn="ctr"/>
                      <a:r>
                        <a:rPr lang="en-CA" sz="1800" dirty="0"/>
                        <a:t>LiDAR System &amp; Power Designer</a:t>
                      </a:r>
                    </a:p>
                  </a:txBody>
                  <a:tcPr anchor="ctr"/>
                </a:tc>
                <a:tc>
                  <a:txBody>
                    <a:bodyPr/>
                    <a:lstStyle/>
                    <a:p>
                      <a:pPr algn="ctr"/>
                      <a:r>
                        <a:rPr lang="en-CA" sz="1800" dirty="0"/>
                        <a:t>Jonathan</a:t>
                      </a:r>
                    </a:p>
                  </a:txBody>
                  <a:tcPr anchor="ctr"/>
                </a:tc>
                <a:extLst>
                  <a:ext uri="{0D108BD9-81ED-4DB2-BD59-A6C34878D82A}">
                    <a16:rowId xmlns:a16="http://schemas.microsoft.com/office/drawing/2014/main" val="1290993635"/>
                  </a:ext>
                </a:extLst>
              </a:tr>
              <a:tr h="825987">
                <a:tc>
                  <a:txBody>
                    <a:bodyPr/>
                    <a:lstStyle/>
                    <a:p>
                      <a:pPr algn="ctr"/>
                      <a:r>
                        <a:rPr lang="en-CA" sz="1800" dirty="0"/>
                        <a:t>General Application Developer</a:t>
                      </a:r>
                    </a:p>
                  </a:txBody>
                  <a:tcPr anchor="ctr"/>
                </a:tc>
                <a:tc>
                  <a:txBody>
                    <a:bodyPr/>
                    <a:lstStyle/>
                    <a:p>
                      <a:pPr algn="ctr"/>
                      <a:r>
                        <a:rPr lang="en-CA" sz="1800" dirty="0"/>
                        <a:t>Jennifer</a:t>
                      </a:r>
                    </a:p>
                  </a:txBody>
                  <a:tcPr anchor="ctr"/>
                </a:tc>
                <a:extLst>
                  <a:ext uri="{0D108BD9-81ED-4DB2-BD59-A6C34878D82A}">
                    <a16:rowId xmlns:a16="http://schemas.microsoft.com/office/drawing/2014/main" val="2648287675"/>
                  </a:ext>
                </a:extLst>
              </a:tr>
              <a:tr h="624078">
                <a:tc>
                  <a:txBody>
                    <a:bodyPr/>
                    <a:lstStyle/>
                    <a:p>
                      <a:pPr algn="ctr"/>
                      <a:r>
                        <a:rPr lang="en-CA" sz="1800" dirty="0"/>
                        <a:t>AI Developer</a:t>
                      </a:r>
                    </a:p>
                  </a:txBody>
                  <a:tcPr anchor="ctr"/>
                </a:tc>
                <a:tc>
                  <a:txBody>
                    <a:bodyPr/>
                    <a:lstStyle/>
                    <a:p>
                      <a:pPr algn="ctr"/>
                      <a:r>
                        <a:rPr lang="en-CA" sz="1800" dirty="0"/>
                        <a:t>Sean</a:t>
                      </a:r>
                    </a:p>
                  </a:txBody>
                  <a:tcPr anchor="ctr"/>
                </a:tc>
                <a:extLst>
                  <a:ext uri="{0D108BD9-81ED-4DB2-BD59-A6C34878D82A}">
                    <a16:rowId xmlns:a16="http://schemas.microsoft.com/office/drawing/2014/main" val="1835994627"/>
                  </a:ext>
                </a:extLst>
              </a:tr>
              <a:tr h="825987">
                <a:tc>
                  <a:txBody>
                    <a:bodyPr/>
                    <a:lstStyle/>
                    <a:p>
                      <a:pPr algn="ctr"/>
                      <a:r>
                        <a:rPr lang="en-CA" sz="1800" dirty="0"/>
                        <a:t>Communications Designer</a:t>
                      </a:r>
                    </a:p>
                  </a:txBody>
                  <a:tcPr anchor="ctr"/>
                </a:tc>
                <a:tc>
                  <a:txBody>
                    <a:bodyPr/>
                    <a:lstStyle/>
                    <a:p>
                      <a:pPr algn="ctr"/>
                      <a:r>
                        <a:rPr lang="en-CA" sz="1800" dirty="0"/>
                        <a:t>Kingsley</a:t>
                      </a:r>
                    </a:p>
                  </a:txBody>
                  <a:tcPr anchor="ctr"/>
                </a:tc>
                <a:extLst>
                  <a:ext uri="{0D108BD9-81ED-4DB2-BD59-A6C34878D82A}">
                    <a16:rowId xmlns:a16="http://schemas.microsoft.com/office/drawing/2014/main" val="1005465264"/>
                  </a:ext>
                </a:extLst>
              </a:tr>
              <a:tr h="681079">
                <a:tc>
                  <a:txBody>
                    <a:bodyPr/>
                    <a:lstStyle/>
                    <a:p>
                      <a:pPr algn="ctr"/>
                      <a:r>
                        <a:rPr lang="en-CA" sz="1800" dirty="0"/>
                        <a:t>LiDAR Software Designer</a:t>
                      </a:r>
                    </a:p>
                  </a:txBody>
                  <a:tcPr anchor="ctr"/>
                </a:tc>
                <a:tc>
                  <a:txBody>
                    <a:bodyPr/>
                    <a:lstStyle/>
                    <a:p>
                      <a:pPr algn="ctr"/>
                      <a:r>
                        <a:rPr lang="en-CA" sz="1800" dirty="0"/>
                        <a:t>Farhan</a:t>
                      </a:r>
                    </a:p>
                  </a:txBody>
                  <a:tcPr anchor="ctr"/>
                </a:tc>
                <a:extLst>
                  <a:ext uri="{0D108BD9-81ED-4DB2-BD59-A6C34878D82A}">
                    <a16:rowId xmlns:a16="http://schemas.microsoft.com/office/drawing/2014/main" val="3397551511"/>
                  </a:ext>
                </a:extLst>
              </a:tr>
            </a:tbl>
          </a:graphicData>
        </a:graphic>
      </p:graphicFrame>
    </p:spTree>
    <p:extLst>
      <p:ext uri="{BB962C8B-B14F-4D97-AF65-F5344CB8AC3E}">
        <p14:creationId xmlns:p14="http://schemas.microsoft.com/office/powerpoint/2010/main" val="384531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42D2-8D78-44D1-866D-0CFFF4A73530}"/>
              </a:ext>
            </a:extLst>
          </p:cNvPr>
          <p:cNvSpPr>
            <a:spLocks noGrp="1"/>
          </p:cNvSpPr>
          <p:nvPr>
            <p:ph type="title"/>
          </p:nvPr>
        </p:nvSpPr>
        <p:spPr>
          <a:xfrm>
            <a:off x="1286933" y="609600"/>
            <a:ext cx="10197494" cy="1099457"/>
          </a:xfrm>
        </p:spPr>
        <p:txBody>
          <a:bodyPr>
            <a:normAutofit/>
          </a:bodyPr>
          <a:lstStyle/>
          <a:p>
            <a:r>
              <a:rPr lang="en-CA" sz="4400" dirty="0"/>
              <a:t>Initial Project Timeline</a:t>
            </a:r>
          </a:p>
        </p:txBody>
      </p:sp>
      <p:pic>
        <p:nvPicPr>
          <p:cNvPr id="5" name="Picture 4">
            <a:extLst>
              <a:ext uri="{FF2B5EF4-FFF2-40B4-BE49-F238E27FC236}">
                <a16:creationId xmlns:a16="http://schemas.microsoft.com/office/drawing/2014/main" id="{35385BFE-C15B-2E4C-90B1-550EC5547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7" y="1549400"/>
            <a:ext cx="10248900" cy="4699000"/>
          </a:xfrm>
          <a:prstGeom prst="rect">
            <a:avLst/>
          </a:prstGeom>
        </p:spPr>
      </p:pic>
    </p:spTree>
    <p:extLst>
      <p:ext uri="{BB962C8B-B14F-4D97-AF65-F5344CB8AC3E}">
        <p14:creationId xmlns:p14="http://schemas.microsoft.com/office/powerpoint/2010/main" val="389913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42D2-8D78-44D1-866D-0CFFF4A73530}"/>
              </a:ext>
            </a:extLst>
          </p:cNvPr>
          <p:cNvSpPr>
            <a:spLocks noGrp="1"/>
          </p:cNvSpPr>
          <p:nvPr>
            <p:ph type="title"/>
          </p:nvPr>
        </p:nvSpPr>
        <p:spPr>
          <a:xfrm>
            <a:off x="1286933" y="609600"/>
            <a:ext cx="10197494" cy="1099457"/>
          </a:xfrm>
        </p:spPr>
        <p:txBody>
          <a:bodyPr>
            <a:normAutofit/>
          </a:bodyPr>
          <a:lstStyle/>
          <a:p>
            <a:r>
              <a:rPr lang="en-CA" sz="4400" dirty="0"/>
              <a:t>General Project Schematic</a:t>
            </a:r>
          </a:p>
        </p:txBody>
      </p:sp>
      <p:pic>
        <p:nvPicPr>
          <p:cNvPr id="5" name="Picture 4">
            <a:extLst>
              <a:ext uri="{FF2B5EF4-FFF2-40B4-BE49-F238E27FC236}">
                <a16:creationId xmlns:a16="http://schemas.microsoft.com/office/drawing/2014/main" id="{9FF750E9-C475-4A40-8E41-8228B0A0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934" y="1347885"/>
            <a:ext cx="5824247" cy="5289981"/>
          </a:xfrm>
          <a:prstGeom prst="rect">
            <a:avLst/>
          </a:prstGeom>
        </p:spPr>
      </p:pic>
    </p:spTree>
    <p:extLst>
      <p:ext uri="{BB962C8B-B14F-4D97-AF65-F5344CB8AC3E}">
        <p14:creationId xmlns:p14="http://schemas.microsoft.com/office/powerpoint/2010/main" val="1478780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1661</TotalTime>
  <Words>200</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Boating Collision Warning and Identification</vt:lpstr>
      <vt:lpstr>Project Summary</vt:lpstr>
      <vt:lpstr>General System Diagram</vt:lpstr>
      <vt:lpstr>Work Breakdown</vt:lpstr>
      <vt:lpstr>Primary Group Role Assignments</vt:lpstr>
      <vt:lpstr>Initial Project Timeline</vt:lpstr>
      <vt:lpstr>General Project Schematic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Boating Collision Warning and Identification</dc:title>
  <dc:creator>Daniel Ellingwood</dc:creator>
  <cp:lastModifiedBy>Sean Sullivan</cp:lastModifiedBy>
  <cp:revision>11</cp:revision>
  <cp:lastPrinted>2020-09-22T23:44:00Z</cp:lastPrinted>
  <dcterms:created xsi:type="dcterms:W3CDTF">2020-08-21T01:42:12Z</dcterms:created>
  <dcterms:modified xsi:type="dcterms:W3CDTF">2020-09-22T23:44:01Z</dcterms:modified>
</cp:coreProperties>
</file>