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85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8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653B61-F054-442D-881D-6A81C2774BFE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431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091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20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5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1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F1824E7-1432-4F89-B9E6-59843C6C91FE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32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20AAD9C-D29C-4D1E-A739-CC3C95B41085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70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relasi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MATERI DAN TUGAs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48680"/>
            <a:ext cx="8229600" cy="1066800"/>
          </a:xfrm>
        </p:spPr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43116"/>
            <a:ext cx="8058150" cy="443142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Reflexive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Transitive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Symmetric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Antisymmentric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Invers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7568" y="2708920"/>
            <a:ext cx="778446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07568" y="1849954"/>
            <a:ext cx="7784462" cy="6429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714356"/>
            <a:ext cx="8115328" cy="1066800"/>
          </a:xfrm>
        </p:spPr>
        <p:txBody>
          <a:bodyPr/>
          <a:lstStyle/>
          <a:p>
            <a:r>
              <a:rPr lang="en-US" dirty="0" smtClean="0"/>
              <a:t>Reflexive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472" y="1988840"/>
            <a:ext cx="8286808" cy="45142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bg1"/>
                </a:solidFill>
              </a:rPr>
              <a:t>Jika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 </a:t>
            </a:r>
            <a:r>
              <a:rPr lang="en-US" i="1" dirty="0" err="1" smtClean="0">
                <a:solidFill>
                  <a:schemeClr val="bg1"/>
                </a:solidFill>
              </a:rPr>
              <a:t>maka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refleksif</a:t>
            </a:r>
            <a:endParaRPr lang="en-US" i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/>
          </a:p>
          <a:p>
            <a:pPr lvl="0"/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refleksif</a:t>
            </a:r>
            <a:r>
              <a:rPr lang="en-US" sz="2400" dirty="0"/>
              <a:t> 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sedemikian</a:t>
            </a:r>
            <a:r>
              <a:rPr lang="en-US" sz="2400" dirty="0"/>
              <a:t>  </a:t>
            </a:r>
            <a:r>
              <a:rPr lang="en-US" sz="2400" dirty="0" err="1"/>
              <a:t>sehingga</a:t>
            </a:r>
            <a:r>
              <a:rPr lang="en-US" sz="2400" dirty="0"/>
              <a:t> 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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.</a:t>
            </a:r>
          </a:p>
          <a:p>
            <a:r>
              <a:rPr lang="en-US" sz="2400" dirty="0"/>
              <a:t>A={1,2,3,4}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lvl="1"/>
            <a:r>
              <a:rPr lang="en-US" sz="2200" i="1" smtClean="0">
                <a:solidFill>
                  <a:srgbClr val="FF0000"/>
                </a:solidFill>
              </a:rPr>
              <a:t>R1</a:t>
            </a:r>
            <a:r>
              <a:rPr lang="en-US" sz="220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= {(1, 1), (1, 3), (2, 1), (2, 2), (3, 3), (4, 2), (4, 3), (4, 4)}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</a:rPr>
              <a:t>R2</a:t>
            </a:r>
            <a:r>
              <a:rPr lang="en-US" sz="2200" dirty="0">
                <a:solidFill>
                  <a:srgbClr val="FF0000"/>
                </a:solidFill>
              </a:rPr>
              <a:t>= {(1, 1), (2, 2), (2, 3), (4, 2), (4, 3), (4, 4) }</a:t>
            </a:r>
          </a:p>
          <a:p>
            <a:r>
              <a:rPr lang="en-US" sz="2400" dirty="0" err="1"/>
              <a:t>Matriks</a:t>
            </a:r>
            <a:r>
              <a:rPr lang="en-US" sz="2400" dirty="0"/>
              <a:t>  </a:t>
            </a:r>
            <a:r>
              <a:rPr lang="en-US" sz="2400" dirty="0" err="1"/>
              <a:t>relasi</a:t>
            </a:r>
            <a:r>
              <a:rPr lang="en-US" sz="2400" dirty="0"/>
              <a:t> yang </a:t>
            </a:r>
            <a:r>
              <a:rPr lang="en-US" sz="2400" dirty="0" err="1"/>
              <a:t>refleksif</a:t>
            </a:r>
            <a:endParaRPr lang="en-US" sz="2400" dirty="0"/>
          </a:p>
          <a:p>
            <a:r>
              <a:rPr lang="en-US" sz="2400" dirty="0"/>
              <a:t>Graf </a:t>
            </a:r>
            <a:r>
              <a:rPr lang="en-US" sz="2400" dirty="0" err="1"/>
              <a:t>memiliki</a:t>
            </a:r>
            <a:r>
              <a:rPr lang="en-US" sz="2400" dirty="0"/>
              <a:t> loop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7990566" y="4929198"/>
          <a:ext cx="1391582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511300" imgH="1498600" progId="Equation.3">
                  <p:embed/>
                </p:oleObj>
              </mc:Choice>
              <mc:Fallback>
                <p:oleObj name="Equation" r:id="rId3" imgW="15113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566" y="4929198"/>
                        <a:ext cx="1391582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1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1818352"/>
            <a:ext cx="7715304" cy="710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642918"/>
            <a:ext cx="7975198" cy="1066800"/>
          </a:xfrm>
        </p:spPr>
        <p:txBody>
          <a:bodyPr/>
          <a:lstStyle/>
          <a:p>
            <a:r>
              <a:rPr lang="en-US" dirty="0" smtClean="0"/>
              <a:t>Transitive (</a:t>
            </a:r>
            <a:r>
              <a:rPr lang="en-US" dirty="0" err="1" smtClean="0"/>
              <a:t>menghantar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988840"/>
            <a:ext cx="8075240" cy="4585696"/>
          </a:xfrm>
          <a:prstGeom prst="rect">
            <a:avLst/>
          </a:prstGeom>
        </p:spPr>
        <p:txBody>
          <a:bodyPr/>
          <a:lstStyle/>
          <a:p>
            <a:pPr marL="182563" indent="-73025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maka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A={1,2,3,4}</a:t>
            </a:r>
          </a:p>
          <a:p>
            <a:pPr lvl="0"/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</a:rPr>
              <a:t>R1</a:t>
            </a:r>
            <a:r>
              <a:rPr lang="en-US" sz="2200" dirty="0">
                <a:solidFill>
                  <a:srgbClr val="FF0000"/>
                </a:solidFill>
              </a:rPr>
              <a:t> = {(2, 1), (3, 1), (3, 2), (4, 1), (4, 2), (4, 3) }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</a:rPr>
              <a:t>R</a:t>
            </a:r>
            <a:r>
              <a:rPr lang="en-US" sz="2200" dirty="0">
                <a:solidFill>
                  <a:srgbClr val="FF0000"/>
                </a:solidFill>
              </a:rPr>
              <a:t>2= {(1, 1), (2, 3), (2, 4), (4, 2)}</a:t>
            </a:r>
          </a:p>
          <a:p>
            <a:pPr lvl="0"/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= {(1, 1), (2, 2), (3, 3), (4, 4) } </a:t>
            </a:r>
            <a:r>
              <a:rPr lang="en-US" sz="2400" dirty="0" err="1"/>
              <a:t>menghantar</a:t>
            </a:r>
            <a:r>
              <a:rPr lang="en-US" sz="2400" dirty="0"/>
              <a:t> </a:t>
            </a:r>
          </a:p>
          <a:p>
            <a:pPr lvl="0"/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= {(1, 2), (3, 4)} </a:t>
            </a:r>
            <a:r>
              <a:rPr lang="en-US" sz="2400" dirty="0" err="1"/>
              <a:t>menghantar</a:t>
            </a:r>
            <a:endParaRPr lang="en-US" sz="2400" dirty="0"/>
          </a:p>
          <a:p>
            <a:pPr lvl="0"/>
            <a:r>
              <a:rPr lang="en-US" sz="2400" i="1" dirty="0"/>
              <a:t>R</a:t>
            </a:r>
            <a:r>
              <a:rPr lang="en-US" sz="2400" dirty="0"/>
              <a:t> = {(3, 4)}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menghantar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79576" y="2924944"/>
            <a:ext cx="676875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95472" y="1819213"/>
            <a:ext cx="6286544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500042"/>
            <a:ext cx="8115328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Symmetric (</a:t>
            </a:r>
            <a:r>
              <a:rPr lang="en-US" dirty="0" err="1" smtClean="0"/>
              <a:t>setangkup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27269"/>
            <a:ext cx="8001000" cy="46472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chemeClr val="bg1"/>
                </a:solidFill>
              </a:rPr>
              <a:t>Jika</a:t>
            </a:r>
            <a:r>
              <a:rPr lang="en-US" sz="2400" dirty="0">
                <a:solidFill>
                  <a:schemeClr val="bg1"/>
                </a:solidFill>
              </a:rPr>
              <a:t>  (</a:t>
            </a:r>
            <a:r>
              <a:rPr lang="en-US" sz="2400" i="1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maka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i="1" dirty="0">
                <a:solidFill>
                  <a:schemeClr val="bg1"/>
                </a:solidFill>
              </a:rPr>
              <a:t>b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i="1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3200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setangkup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 </a:t>
            </a:r>
            <a:r>
              <a:rPr lang="en-US" dirty="0" err="1" smtClean="0"/>
              <a:t>sehingga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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err="1"/>
              <a:t>Elemen-elemen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diagonal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pencerminan</a:t>
            </a:r>
            <a:r>
              <a:rPr lang="en-US" sz="2400" dirty="0"/>
              <a:t> 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en-US" sz="2400" dirty="0"/>
              <a:t> =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ji</a:t>
            </a:r>
            <a:r>
              <a:rPr lang="en-US" sz="2400" i="1" dirty="0"/>
              <a:t> </a:t>
            </a:r>
            <a:r>
              <a:rPr lang="en-US" sz="2400" dirty="0"/>
              <a:t>= 1,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= 1, 2, …, </a:t>
            </a:r>
            <a:r>
              <a:rPr lang="en-US" sz="2400" i="1" dirty="0"/>
              <a:t>n</a:t>
            </a:r>
            <a:endParaRPr lang="en-US" sz="2400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524001" y="1438275"/>
          <a:ext cx="1047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01556" imgH="190417" progId="Equation.3">
                  <p:embed/>
                </p:oleObj>
              </mc:Choice>
              <mc:Fallback>
                <p:oleObj name="Equation" r:id="rId3" imgW="10155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438275"/>
                        <a:ext cx="1047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024826" y="4029559"/>
            <a:ext cx="1857388" cy="1952153"/>
            <a:chOff x="6500826" y="4029558"/>
            <a:chExt cx="1857388" cy="1952153"/>
          </a:xfrm>
        </p:grpSpPr>
        <p:graphicFrame>
          <p:nvGraphicFramePr>
            <p:cNvPr id="44036" name="Object 4"/>
            <p:cNvGraphicFramePr>
              <a:graphicFrameLocks noChangeAspect="1"/>
            </p:cNvGraphicFramePr>
            <p:nvPr/>
          </p:nvGraphicFramePr>
          <p:xfrm>
            <a:off x="6500826" y="4029558"/>
            <a:ext cx="1857388" cy="1952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5" imgW="927100" imgH="977900" progId="Equation.3">
                    <p:embed/>
                  </p:oleObj>
                </mc:Choice>
                <mc:Fallback>
                  <p:oleObj name="Equation" r:id="rId5" imgW="9271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4029558"/>
                          <a:ext cx="1857388" cy="1952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6858016" y="4357694"/>
              <a:ext cx="1060456" cy="1203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V="1">
              <a:off x="6858016" y="4357694"/>
              <a:ext cx="428628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V="1">
              <a:off x="7215206" y="4786322"/>
              <a:ext cx="714380" cy="642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5888251" y="4393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28600" algn="just"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09801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209801" y="1253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209801" y="1444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51584" y="2852936"/>
            <a:ext cx="753063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95472" y="1852593"/>
            <a:ext cx="7786742" cy="7905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500042"/>
            <a:ext cx="8115328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(</a:t>
            </a:r>
            <a:r>
              <a:rPr lang="en-US" dirty="0" err="1" smtClean="0"/>
              <a:t>tolak</a:t>
            </a:r>
            <a:r>
              <a:rPr lang="en-US" dirty="0" smtClean="0"/>
              <a:t> </a:t>
            </a:r>
            <a:r>
              <a:rPr lang="en-US" dirty="0" err="1" smtClean="0"/>
              <a:t>setangkup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66883"/>
            <a:ext cx="8229600" cy="4507653"/>
          </a:xfrm>
          <a:prstGeom prst="rect">
            <a:avLst/>
          </a:prstGeom>
        </p:spPr>
        <p:txBody>
          <a:bodyPr/>
          <a:lstStyle/>
          <a:p>
            <a:pPr marL="92075" indent="17463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(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hanya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i="1" dirty="0" smtClean="0">
                <a:solidFill>
                  <a:schemeClr val="bg1"/>
                </a:solidFill>
              </a:rPr>
              <a:t>b</a:t>
            </a:r>
          </a:p>
          <a:p>
            <a:pPr marL="92075" indent="17463">
              <a:buNone/>
            </a:pPr>
            <a:endParaRPr lang="en-US" i="1" dirty="0" smtClean="0"/>
          </a:p>
          <a:p>
            <a:pPr marL="365125" indent="-255588"/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tolak-setangkup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marL="365125" indent="-255588"/>
            <a:endParaRPr lang="en-US" sz="2400"/>
          </a:p>
          <a:p>
            <a:pPr marL="365125" indent="-255588"/>
            <a:r>
              <a:rPr lang="en-US"/>
              <a:t>Matriks  jika </a:t>
            </a:r>
            <a:r>
              <a:rPr lang="en-US" i="1"/>
              <a:t>m</a:t>
            </a:r>
            <a:r>
              <a:rPr lang="en-US" i="1" baseline="-25000"/>
              <a:t>ij</a:t>
            </a:r>
            <a:r>
              <a:rPr lang="en-US"/>
              <a:t> = 1 dengan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>
                <a:sym typeface="Symbol"/>
              </a:rPr>
              <a:t></a:t>
            </a:r>
            <a:r>
              <a:rPr lang="en-US"/>
              <a:t> </a:t>
            </a:r>
            <a:r>
              <a:rPr lang="en-US" i="1"/>
              <a:t>j</a:t>
            </a:r>
            <a:r>
              <a:rPr lang="en-US"/>
              <a:t>, maka </a:t>
            </a:r>
            <a:r>
              <a:rPr lang="en-US" i="1"/>
              <a:t>m</a:t>
            </a:r>
            <a:r>
              <a:rPr lang="en-US" i="1" baseline="-25000"/>
              <a:t>ji</a:t>
            </a:r>
            <a:r>
              <a:rPr lang="en-US" i="1"/>
              <a:t> </a:t>
            </a:r>
            <a:r>
              <a:rPr lang="en-US"/>
              <a:t>= 0</a:t>
            </a:r>
          </a:p>
          <a:p>
            <a:pPr marL="365125" indent="-255588">
              <a:buNone/>
            </a:pPr>
            <a:r>
              <a:rPr lang="en-US"/>
              <a:t>    matriks dari relasi tolak-setangkup adalah </a:t>
            </a:r>
          </a:p>
          <a:p>
            <a:pPr marL="365125" indent="-255588">
              <a:buNone/>
            </a:pPr>
            <a:r>
              <a:rPr lang="en-US"/>
              <a:t>    jika salah satu dari </a:t>
            </a:r>
            <a:r>
              <a:rPr lang="en-US" i="1"/>
              <a:t>m</a:t>
            </a:r>
            <a:r>
              <a:rPr lang="en-US" i="1" baseline="-25000"/>
              <a:t>ij</a:t>
            </a:r>
            <a:r>
              <a:rPr lang="en-US"/>
              <a:t> = 0 atau </a:t>
            </a:r>
            <a:r>
              <a:rPr lang="en-US" i="1"/>
              <a:t>m</a:t>
            </a:r>
            <a:r>
              <a:rPr lang="en-US" i="1" baseline="-25000"/>
              <a:t>ji</a:t>
            </a:r>
            <a:r>
              <a:rPr lang="en-US"/>
              <a:t> = 0 bila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>
                <a:sym typeface="Symbol"/>
              </a:rPr>
              <a:t></a:t>
            </a:r>
            <a:r>
              <a:rPr lang="en-US"/>
              <a:t> </a:t>
            </a:r>
            <a:r>
              <a:rPr lang="en-US" i="1"/>
              <a:t>j</a:t>
            </a:r>
            <a:endParaRPr lang="en-US" dirty="0"/>
          </a:p>
          <a:p>
            <a:pPr marL="365125" indent="-255588"/>
            <a:endParaRPr lang="en-US" dirty="0" smtClean="0"/>
          </a:p>
          <a:p>
            <a:pPr marL="365125" indent="-255588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953388" y="4214818"/>
            <a:ext cx="2143140" cy="2252484"/>
            <a:chOff x="6429388" y="4214818"/>
            <a:chExt cx="2143140" cy="2252484"/>
          </a:xfrm>
        </p:grpSpPr>
        <p:graphicFrame>
          <p:nvGraphicFramePr>
            <p:cNvPr id="43009" name="Object 1"/>
            <p:cNvGraphicFramePr>
              <a:graphicFrameLocks noChangeAspect="1"/>
            </p:cNvGraphicFramePr>
            <p:nvPr/>
          </p:nvGraphicFramePr>
          <p:xfrm>
            <a:off x="6429388" y="4214818"/>
            <a:ext cx="2143140" cy="2252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3" imgW="927100" imgH="977900" progId="Equation.3">
                    <p:embed/>
                  </p:oleObj>
                </mc:Choice>
                <mc:Fallback>
                  <p:oleObj name="Equation" r:id="rId3" imgW="9271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88" y="4214818"/>
                          <a:ext cx="2143140" cy="2252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rot="16200000" flipH="1">
              <a:off x="6643702" y="4643446"/>
              <a:ext cx="1643074" cy="1357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858016" y="4643446"/>
              <a:ext cx="50006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7215206" y="5072074"/>
              <a:ext cx="50006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7643834" y="5572140"/>
              <a:ext cx="50006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607536"/>
            <a:ext cx="8229600" cy="1066800"/>
          </a:xfrm>
        </p:spPr>
        <p:txBody>
          <a:bodyPr>
            <a:noAutofit/>
          </a:bodyPr>
          <a:lstStyle/>
          <a:p>
            <a:r>
              <a:rPr lang="en-US" sz="4000" smtClean="0"/>
              <a:t>Contoh </a:t>
            </a:r>
            <a:br>
              <a:rPr lang="en-US" sz="4000" smtClean="0"/>
            </a:br>
            <a:r>
              <a:rPr lang="en-US" sz="4000" cap="none" smtClean="0"/>
              <a:t>Latihan Sifat Relasi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44824"/>
            <a:ext cx="8229600" cy="47297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i="1" dirty="0"/>
              <a:t>R1</a:t>
            </a:r>
            <a:r>
              <a:rPr lang="en-US" sz="2400" dirty="0"/>
              <a:t> = {(1, 1), (1, 2), (2, 1), (2, 2), (2, 4), (4, 2), (4, 4) </a:t>
            </a:r>
            <a:r>
              <a:rPr lang="en-US" sz="2400"/>
              <a:t>} </a:t>
            </a:r>
            <a:endParaRPr lang="en-US" sz="2400" dirty="0"/>
          </a:p>
          <a:p>
            <a:r>
              <a:rPr lang="en-US" sz="2400" i="1" dirty="0"/>
              <a:t>R2</a:t>
            </a:r>
            <a:r>
              <a:rPr lang="en-US" sz="2400" dirty="0"/>
              <a:t> = {(1, 1), (2, 3), (2, 4), (4, 2</a:t>
            </a:r>
            <a:r>
              <a:rPr lang="en-US" sz="2400"/>
              <a:t>) </a:t>
            </a:r>
            <a:r>
              <a:rPr lang="en-US" sz="2400" smtClean="0"/>
              <a:t>}</a:t>
            </a:r>
            <a:endParaRPr lang="en-US" sz="2400" dirty="0"/>
          </a:p>
          <a:p>
            <a:r>
              <a:rPr lang="en-US" sz="2400" i="1" dirty="0"/>
              <a:t>R3</a:t>
            </a:r>
            <a:r>
              <a:rPr lang="en-US" sz="2400" dirty="0"/>
              <a:t> = {(1, 1), (2, 2), (3, 3) </a:t>
            </a:r>
            <a:r>
              <a:rPr lang="en-US" sz="2400"/>
              <a:t>} </a:t>
            </a:r>
            <a:endParaRPr lang="en-US" sz="2400" smtClean="0"/>
          </a:p>
          <a:p>
            <a:r>
              <a:rPr lang="en-US" sz="2400" i="1" smtClean="0"/>
              <a:t>R4</a:t>
            </a:r>
            <a:r>
              <a:rPr lang="en-US" sz="2400" smtClean="0"/>
              <a:t> </a:t>
            </a:r>
            <a:r>
              <a:rPr lang="en-US" sz="2400" dirty="0"/>
              <a:t>= {(1, 1), (1, 2), (2, 2), (2, 3</a:t>
            </a:r>
            <a:r>
              <a:rPr lang="en-US" sz="2400"/>
              <a:t>)} </a:t>
            </a:r>
            <a:endParaRPr lang="en-US" sz="2400" smtClean="0"/>
          </a:p>
          <a:p>
            <a:r>
              <a:rPr lang="en-US" sz="2400" i="1" smtClean="0"/>
              <a:t>R5</a:t>
            </a:r>
            <a:r>
              <a:rPr lang="en-US" sz="2400" smtClean="0"/>
              <a:t> </a:t>
            </a:r>
            <a:r>
              <a:rPr lang="en-US" sz="2400" dirty="0"/>
              <a:t>= {(1, 1), (2, 4), (3, 3), (4, 2) </a:t>
            </a:r>
            <a:r>
              <a:rPr lang="en-US" sz="2400"/>
              <a:t>} </a:t>
            </a:r>
            <a:endParaRPr lang="en-US" sz="2400" smtClean="0"/>
          </a:p>
          <a:p>
            <a:r>
              <a:rPr lang="en-US" sz="2400" i="1" smtClean="0"/>
              <a:t>R6</a:t>
            </a:r>
            <a:r>
              <a:rPr lang="en-US" sz="2400" smtClean="0"/>
              <a:t> </a:t>
            </a:r>
            <a:r>
              <a:rPr lang="en-US" sz="2400" dirty="0"/>
              <a:t>= {(1, 2), (2, 3), (1, 3) </a:t>
            </a:r>
            <a:r>
              <a:rPr lang="en-US" sz="2400"/>
              <a:t>} </a:t>
            </a:r>
          </a:p>
          <a:p>
            <a:r>
              <a:rPr lang="en-US" sz="2400" i="1" smtClean="0"/>
              <a:t>R7</a:t>
            </a:r>
            <a:r>
              <a:rPr lang="en-US" sz="2400" smtClean="0"/>
              <a:t> </a:t>
            </a:r>
            <a:r>
              <a:rPr lang="en-US" sz="2400" dirty="0"/>
              <a:t>= {(1, 1), (2, 2), (2, 3), (3, 2), (4, 2), (4, 4</a:t>
            </a:r>
            <a:r>
              <a:rPr lang="en-US" sz="2400"/>
              <a:t>)}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7168"/>
          </a:xfrm>
        </p:spPr>
        <p:txBody>
          <a:bodyPr>
            <a:normAutofit fontScale="90000"/>
          </a:bodyPr>
          <a:lstStyle/>
          <a:p>
            <a:r>
              <a:rPr lang="en-US" sz="4800" cap="none" smtClean="0"/>
              <a:t>Latihan Relasi</a:t>
            </a:r>
            <a:endParaRPr lang="en-US" sz="4800" cap="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29553"/>
                <a:ext cx="10648969" cy="4750039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Tentukan sifat-sifat relasi untuk (a,b)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 jika dan hanya jika 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/>
                  <a:t>a</a:t>
                </a:r>
                <a:r>
                  <a:rPr lang="en-US" smtClean="0"/>
                  <a:t> lebih tinggi dari b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mtClean="0"/>
                  <a:t>a dan b lahir pada hari yang sama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/>
                  <a:t>a</a:t>
                </a:r>
                <a:r>
                  <a:rPr lang="en-US" smtClean="0"/>
                  <a:t> memiliki nama pertama yang sama dengan b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Pada relasi R = {(a,b)| a membagi b} pada himpunan { 1,2,3,4,5,6}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/>
                  <a:t>Tuliskan pasangan terurut (</a:t>
                </a:r>
                <a:r>
                  <a:rPr lang="en-US"/>
                  <a:t>a,b</a:t>
                </a:r>
                <a:r>
                  <a:rPr lang="en-US" smtClean="0"/>
                  <a:t>)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mtClean="0"/>
                  <a:t>Gambarkan dalam bentuk graph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mtClean="0"/>
                  <a:t>Gambarkan dalam bentuk matriks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Berikan contoh relasi yang memiliki sifat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mtClean="0"/>
                  <a:t>Symmetric dan antisymmetric</a:t>
                </a:r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en-US" smtClean="0"/>
                  <a:t>Tidak symmetric dan tidak antisymmetric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mtClean="0"/>
                  <a:t>Diketahui 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mtClean="0"/>
                  <a:t> tentukan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29553"/>
                <a:ext cx="10648969" cy="4750039"/>
              </a:xfrm>
              <a:blipFill rotWithShape="0">
                <a:blip r:embed="rId2"/>
                <a:stretch>
                  <a:fillRect l="-458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29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620688"/>
            <a:ext cx="8075240" cy="874716"/>
          </a:xfrm>
        </p:spPr>
        <p:txBody>
          <a:bodyPr/>
          <a:lstStyle/>
          <a:p>
            <a:r>
              <a:rPr lang="en-US" dirty="0" err="1" smtClean="0"/>
              <a:t>Inversi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0"/>
            <a:ext cx="8229600" cy="45856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i="1" dirty="0"/>
              <a:t>R</a:t>
            </a:r>
            <a:r>
              <a:rPr lang="en-US" sz="2400" baseline="30000" dirty="0"/>
              <a:t>–1</a:t>
            </a:r>
            <a:r>
              <a:rPr lang="en-US" sz="2400" dirty="0"/>
              <a:t> = {(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dirty="0"/>
              <a:t>) | 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}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</a:p>
          <a:p>
            <a:pPr lvl="1">
              <a:buNone/>
            </a:pPr>
            <a:r>
              <a:rPr lang="en-US" i="1" dirty="0"/>
              <a:t>P</a:t>
            </a:r>
            <a:r>
              <a:rPr lang="en-US" dirty="0"/>
              <a:t> = {2, 3, 4}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= {2, 4, 8, 9, 15}. </a:t>
            </a:r>
          </a:p>
          <a:p>
            <a:pPr lvl="1">
              <a:buNone/>
            </a:pP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i="1"/>
              <a:t>q</a:t>
            </a:r>
            <a:r>
              <a:rPr lang="en-US"/>
              <a:t>  maka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en-US" sz="2800" i="1" dirty="0"/>
              <a:t>R</a:t>
            </a:r>
            <a:r>
              <a:rPr lang="en-US" sz="2800" dirty="0"/>
              <a:t>  = {(2, 2), (2, 4), (4, 4), (2, 8), (4, 8), (3, 9), (3, 15) }</a:t>
            </a:r>
          </a:p>
          <a:p>
            <a:pPr marL="365125" lvl="1" indent="46038">
              <a:buNone/>
            </a:pPr>
            <a:endParaRPr lang="en-US" sz="2800" dirty="0"/>
          </a:p>
          <a:p>
            <a:pPr marL="365125" lvl="1" indent="-279400">
              <a:buNone/>
            </a:pPr>
            <a:r>
              <a:rPr lang="en-US" i="1"/>
              <a:t>R</a:t>
            </a:r>
            <a:r>
              <a:rPr lang="en-US" baseline="30000"/>
              <a:t>–1</a:t>
            </a:r>
            <a:r>
              <a:rPr lang="en-US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invers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R, </a:t>
            </a:r>
            <a:r>
              <a:rPr lang="en-US" dirty="0" err="1"/>
              <a:t>yaitu</a:t>
            </a:r>
            <a:r>
              <a:rPr lang="en-US" dirty="0"/>
              <a:t> Q </a:t>
            </a:r>
            <a:r>
              <a:rPr lang="en-US" dirty="0" err="1"/>
              <a:t>ke</a:t>
            </a:r>
            <a:r>
              <a:rPr lang="en-US" dirty="0"/>
              <a:t> P </a:t>
            </a:r>
            <a:r>
              <a:rPr lang="en-US" dirty="0" err="1"/>
              <a:t>dengan</a:t>
            </a:r>
            <a:r>
              <a:rPr lang="en-US" dirty="0"/>
              <a:t> (</a:t>
            </a:r>
            <a:r>
              <a:rPr lang="en-US" dirty="0" err="1"/>
              <a:t>q,p</a:t>
            </a:r>
            <a:r>
              <a:rPr lang="en-US" dirty="0"/>
              <a:t>) E </a:t>
            </a:r>
            <a:r>
              <a:rPr lang="en-US" i="1" dirty="0"/>
              <a:t>R</a:t>
            </a:r>
            <a:r>
              <a:rPr lang="en-US" baseline="30000" dirty="0"/>
              <a:t>–1</a:t>
            </a:r>
            <a:r>
              <a:rPr lang="en-US" dirty="0"/>
              <a:t>  </a:t>
            </a:r>
            <a:r>
              <a:rPr lang="en-US" dirty="0" err="1"/>
              <a:t>jika</a:t>
            </a:r>
            <a:r>
              <a:rPr lang="en-US" dirty="0"/>
              <a:t> q </a:t>
            </a:r>
            <a:r>
              <a:rPr lang="en-US" dirty="0" err="1"/>
              <a:t>kelipatan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096" y="836712"/>
            <a:ext cx="7918704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Klosur</a:t>
            </a:r>
            <a:r>
              <a:rPr lang="en-US" dirty="0"/>
              <a:t> </a:t>
            </a:r>
            <a:r>
              <a:rPr lang="en-US" err="1"/>
              <a:t>Relasi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dirty="0"/>
              <a:t>closure of relation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92096" y="2286000"/>
            <a:ext cx="7620328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>
                <a:cs typeface="Times New Roman" pitchFamily="18" charset="0"/>
              </a:rPr>
              <a:t>Misalkan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. </a:t>
            </a:r>
          </a:p>
          <a:p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memiliki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memiliki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sifat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seperti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refleksif</a:t>
            </a:r>
            <a:r>
              <a:rPr lang="en-US" sz="2400">
                <a:cs typeface="Times New Roman" pitchFamily="18" charset="0"/>
              </a:rPr>
              <a:t>, setangkup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menghantar</a:t>
            </a:r>
            <a:r>
              <a:rPr lang="en-US" sz="2400" dirty="0">
                <a:cs typeface="Times New Roman" pitchFamily="18" charset="0"/>
              </a:rPr>
              <a:t>. 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baseline="300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sifat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mengandung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sedemikian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sehingga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bagian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setiap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sifat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P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mengandung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disebut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closure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tutupan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[ROS03].  </a:t>
            </a:r>
          </a:p>
          <a:p>
            <a:endParaRPr lang="en-GB" sz="2400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4A724-6710-47E4-ACDD-31BE084B53DA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552" y="500042"/>
            <a:ext cx="8147248" cy="1066800"/>
          </a:xfrm>
        </p:spPr>
        <p:txBody>
          <a:bodyPr/>
          <a:lstStyle/>
          <a:p>
            <a:r>
              <a:rPr lang="en-US" dirty="0" err="1"/>
              <a:t>Klosur</a:t>
            </a:r>
            <a:r>
              <a:rPr lang="en-US" dirty="0"/>
              <a:t> </a:t>
            </a:r>
            <a:r>
              <a:rPr lang="en-US" dirty="0" err="1"/>
              <a:t>Refleksif</a:t>
            </a:r>
            <a:endParaRPr lang="en-GB" dirty="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>
                <a:cs typeface="Times New Roman" pitchFamily="18" charset="0"/>
              </a:rPr>
              <a:t>Misalkan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adalah sebuah relasi pada himpunan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. 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Klosur refleksif dari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adalah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>
                <a:cs typeface="Times New Roman" pitchFamily="18" charset="0"/>
              </a:rPr>
              <a:t>, yang dalam hal ini </a:t>
            </a:r>
            <a:endParaRPr lang="en-US" sz="2400">
              <a:cs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= {(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) |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}. </a:t>
            </a:r>
            <a:endParaRPr lang="en-GB" sz="240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F1BB-1C6A-4AF5-BF6B-CFA40EE4578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562000"/>
            <a:ext cx="8075240" cy="1066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RELASI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16832"/>
            <a:ext cx="8229600" cy="465770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 R b</a:t>
            </a:r>
            <a:r>
              <a:rPr lang="en-US" dirty="0" smtClean="0"/>
              <a:t> , </a:t>
            </a:r>
            <a:r>
              <a:rPr lang="en-US" dirty="0" err="1" smtClean="0"/>
              <a:t>untuk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R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dihubungankan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strike="sngStrike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, </a:t>
            </a:r>
            <a:r>
              <a:rPr lang="en-US" dirty="0" err="1" smtClean="0"/>
              <a:t>untuk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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38678" y="2571745"/>
          <a:ext cx="2286016" cy="64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698400" imgH="203040" progId="Equation.3">
                  <p:embed/>
                </p:oleObj>
              </mc:Choice>
              <mc:Fallback>
                <p:oleObj name="Equation" r:id="rId3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78" y="2571745"/>
                        <a:ext cx="2286016" cy="643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1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024034" y="1916832"/>
            <a:ext cx="8215370" cy="436968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= {(1, 1), (1, 3), (2, 3), (3, 2)}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2, 3}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 dirty="0">
                <a:cs typeface="Times New Roman" pitchFamily="18" charset="0"/>
              </a:rPr>
              <a:t> = {(1, 1), (2, 2), (3, 3)},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sehingga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refleksif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 dirty="0">
                <a:cs typeface="Times New Roman" pitchFamily="18" charset="0"/>
              </a:rPr>
              <a:t> = {(1, 1), (1, 3), (2, 3), (3, 2</a:t>
            </a:r>
            <a:r>
              <a:rPr lang="en-US" sz="2400" dirty="0">
                <a:cs typeface="Times New Roman" pitchFamily="18" charset="0"/>
              </a:rPr>
              <a:t>)}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 </a:t>
            </a:r>
            <a:r>
              <a:rPr lang="en-US" sz="2400">
                <a:cs typeface="Times New Roman" pitchFamily="18" charset="0"/>
              </a:rPr>
              <a:t>{(</a:t>
            </a:r>
            <a:r>
              <a:rPr lang="en-US" sz="2400" dirty="0">
                <a:cs typeface="Times New Roman" pitchFamily="18" charset="0"/>
              </a:rPr>
              <a:t>1, 1), (2, 2), (3, 3)}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    </a:t>
            </a:r>
            <a:r>
              <a:rPr lang="en-US" sz="2400">
                <a:cs typeface="Times New Roman" pitchFamily="18" charset="0"/>
              </a:rPr>
              <a:t>      =  </a:t>
            </a:r>
            <a:r>
              <a:rPr lang="en-US" sz="2400" dirty="0">
                <a:cs typeface="Times New Roman" pitchFamily="18" charset="0"/>
              </a:rPr>
              <a:t>{(1, 1), (1, 3), (2, 2), (2, 3),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>
                <a:cs typeface="Times New Roman" pitchFamily="18" charset="0"/>
              </a:rPr>
              <a:t>3, 2), (3, 3)}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2926F-1B72-4C62-B643-DB9690C41839}" type="slidenum">
              <a:rPr lang="en-GB"/>
              <a:pPr/>
              <a:t>20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207567" y="692697"/>
            <a:ext cx="237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  <a:cs typeface="Times New Roman" pitchFamily="18" charset="0"/>
              </a:rPr>
              <a:t>Contoh: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7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988840"/>
            <a:ext cx="7772400" cy="44405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400">
                <a:cs typeface="Times New Roman" pitchFamily="18" charset="0"/>
              </a:rPr>
              <a:t>Misalkan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|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}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refleksif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>
              <a:buFont typeface="Wingding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 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400" dirty="0">
                <a:cs typeface="Times New Roman" pitchFamily="18" charset="0"/>
              </a:rPr>
              <a:t> = 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|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}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) |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Z</a:t>
            </a:r>
            <a:r>
              <a:rPr lang="en-US" sz="2400" dirty="0">
                <a:cs typeface="Times New Roman" pitchFamily="18" charset="0"/>
              </a:rPr>
              <a:t>} </a:t>
            </a:r>
          </a:p>
          <a:p>
            <a:pPr algn="just"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	 </a:t>
            </a:r>
            <a:r>
              <a:rPr lang="en-US" sz="2400">
                <a:cs typeface="Times New Roman" pitchFamily="18" charset="0"/>
              </a:rPr>
              <a:t>         = </a:t>
            </a:r>
            <a:r>
              <a:rPr lang="en-US" sz="2400" dirty="0">
                <a:cs typeface="Times New Roman" pitchFamily="18" charset="0"/>
              </a:rPr>
              <a:t>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|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Z</a:t>
            </a:r>
            <a:r>
              <a:rPr lang="en-US" sz="2400" dirty="0">
                <a:cs typeface="Times New Roman" pitchFamily="18" charset="0"/>
              </a:rPr>
              <a:t>}</a:t>
            </a:r>
          </a:p>
          <a:p>
            <a:endParaRPr lang="en-GB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F3B5-948B-4862-9489-55DD091832F7}" type="slidenum">
              <a:rPr lang="en-GB"/>
              <a:pPr/>
              <a:t>21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35560" y="764705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  <a:cs typeface="Times New Roman" pitchFamily="18" charset="0"/>
              </a:rPr>
              <a:t>Contoh: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1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 1: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{(1, 1), (1, 3), (2, 3), (3, 2)}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2, 3} 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refleksif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 err="1">
                <a:cs typeface="Times New Roman" pitchFamily="18" charset="0"/>
              </a:rPr>
              <a:t>Bagaimana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membuat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refleksif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sesedikit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mungkin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mengandung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? </a:t>
            </a:r>
            <a:endParaRPr lang="en-GB" sz="2400" dirty="0"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988840"/>
            <a:ext cx="7772400" cy="43691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cs typeface="Times New Roman" pitchFamily="18" charset="0"/>
              </a:rPr>
              <a:t>Tambahkan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dirty="0">
                <a:cs typeface="Times New Roman" pitchFamily="18" charset="0"/>
              </a:rPr>
              <a:t>2,2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dirty="0">
                <a:cs typeface="Times New Roman" pitchFamily="18" charset="0"/>
              </a:rPr>
              <a:t>3,3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ke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dirty="0" err="1">
                <a:cs typeface="Times New Roman" pitchFamily="18" charset="0"/>
              </a:rPr>
              <a:t>karena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dua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belum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algn="just"/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baru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mengandung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yaitu</a:t>
            </a: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 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= {(1, 1), (1, 3), </a:t>
            </a:r>
            <a:r>
              <a:rPr lang="en-US" sz="2400" b="1" dirty="0">
                <a:cs typeface="Times New Roman" pitchFamily="18" charset="0"/>
              </a:rPr>
              <a:t>(2, 2)</a:t>
            </a:r>
            <a:r>
              <a:rPr lang="en-US" sz="2400" dirty="0">
                <a:cs typeface="Times New Roman" pitchFamily="18" charset="0"/>
              </a:rPr>
              <a:t>, (2, 3), 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	    (3, 2), </a:t>
            </a:r>
            <a:r>
              <a:rPr lang="en-US" sz="2400" b="1" dirty="0">
                <a:cs typeface="Times New Roman" pitchFamily="18" charset="0"/>
              </a:rPr>
              <a:t>(3, 3)</a:t>
            </a:r>
            <a:r>
              <a:rPr lang="en-US" sz="2400" dirty="0">
                <a:cs typeface="Times New Roman" pitchFamily="18" charset="0"/>
              </a:rPr>
              <a:t> }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disebut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klosur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refleksif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reflexive closure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. </a:t>
            </a:r>
            <a:endParaRPr lang="en-GB" sz="2400" dirty="0">
              <a:cs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C325-E78F-46BA-8F07-33A2FF02663F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1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571480"/>
            <a:ext cx="8075240" cy="1066800"/>
          </a:xfrm>
        </p:spPr>
        <p:txBody>
          <a:bodyPr/>
          <a:lstStyle/>
          <a:p>
            <a:r>
              <a:rPr lang="en-US" dirty="0" err="1"/>
              <a:t>Klosur</a:t>
            </a:r>
            <a:r>
              <a:rPr lang="en-US" dirty="0"/>
              <a:t> </a:t>
            </a:r>
            <a:r>
              <a:rPr lang="en-US" dirty="0" err="1"/>
              <a:t>setangkup</a:t>
            </a:r>
            <a:endParaRPr lang="en-GB" dirty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>
                <a:cs typeface="Times New Roman" pitchFamily="18" charset="0"/>
              </a:rPr>
              <a:t>Misalkan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adalah sebuah relasi pada himpunan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. 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Klosur setangkup dari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adalah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 baseline="30000">
                <a:cs typeface="Times New Roman" pitchFamily="18" charset="0"/>
              </a:rPr>
              <a:t>-1</a:t>
            </a:r>
            <a:r>
              <a:rPr lang="en-US" sz="2400">
                <a:cs typeface="Times New Roman" pitchFamily="18" charset="0"/>
              </a:rPr>
              <a:t>, dengan </a:t>
            </a:r>
            <a:endParaRPr lang="en-US" sz="2400">
              <a:cs typeface="Times New Roman" pitchFamily="18" charset="0"/>
            </a:endParaRPr>
          </a:p>
          <a:p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 baseline="30000">
                <a:cs typeface="Times New Roman" pitchFamily="18" charset="0"/>
              </a:rPr>
              <a:t>-1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= {(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) | (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)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}. </a:t>
            </a:r>
            <a:endParaRPr lang="en-GB" sz="240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A7FA-0E96-4FC2-9F60-30EA1840C65B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80882" y="1772816"/>
            <a:ext cx="9749118" cy="4085076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= {(1, 3), (1, 2), (2, 1), (3, 2), (3, 3)}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err="1">
                <a:cs typeface="Times New Roman" pitchFamily="18" charset="0"/>
              </a:rPr>
              <a:t>pada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 smtClean="0">
                <a:cs typeface="Times New Roman" pitchFamily="18" charset="0"/>
              </a:rPr>
              <a:t>A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= {1, 2, </a:t>
            </a:r>
            <a:r>
              <a:rPr lang="en-US" sz="2400">
                <a:cs typeface="Times New Roman" pitchFamily="18" charset="0"/>
              </a:rPr>
              <a:t>3</a:t>
            </a:r>
            <a:r>
              <a:rPr lang="en-US" sz="2400" smtClean="0">
                <a:cs typeface="Times New Roman" pitchFamily="18" charset="0"/>
              </a:rPr>
              <a:t>}, maka </a:t>
            </a: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-1</a:t>
            </a:r>
            <a:r>
              <a:rPr lang="en-US" sz="2400" dirty="0">
                <a:cs typeface="Times New Roman" pitchFamily="18" charset="0"/>
              </a:rPr>
              <a:t>  = {(3, 1), (2, 1), (1, 2), (2, 3), (3, 3)} 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sehingga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setangkup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>
              <a:buFont typeface="Wingding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	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-1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 = </a:t>
            </a:r>
            <a:r>
              <a:rPr lang="en-US" sz="2400" dirty="0">
                <a:cs typeface="Times New Roman" pitchFamily="18" charset="0"/>
              </a:rPr>
              <a:t>{(1, 3), (1, 2), (2, 1), (3, 2), (3, 3</a:t>
            </a:r>
            <a:r>
              <a:rPr lang="en-US" sz="2400">
                <a:cs typeface="Times New Roman" pitchFamily="18" charset="0"/>
              </a:rPr>
              <a:t>)}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 </a:t>
            </a:r>
            <a:r>
              <a:rPr lang="en-US" sz="2400" smtClean="0">
                <a:cs typeface="Times New Roman" pitchFamily="18" charset="0"/>
              </a:rPr>
              <a:t>{(</a:t>
            </a:r>
            <a:r>
              <a:rPr lang="en-US" sz="2400" dirty="0">
                <a:cs typeface="Times New Roman" pitchFamily="18" charset="0"/>
              </a:rPr>
              <a:t>3, 1), (2, 1), (1, 2), (2, 3), (3, 3)}</a:t>
            </a:r>
          </a:p>
          <a:p>
            <a:pPr algn="just"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              </a:t>
            </a:r>
            <a:r>
              <a:rPr lang="en-US" sz="2400" smtClean="0">
                <a:cs typeface="Times New Roman" pitchFamily="18" charset="0"/>
              </a:rPr>
              <a:t>  ={(</a:t>
            </a:r>
            <a:r>
              <a:rPr lang="en-US" sz="2400" dirty="0">
                <a:cs typeface="Times New Roman" pitchFamily="18" charset="0"/>
              </a:rPr>
              <a:t>1, 3), (3, 1), (1, 2), (2, 1), (3, 2), (2, 3), (3, 3)}</a:t>
            </a:r>
          </a:p>
          <a:p>
            <a:endParaRPr lang="en-GB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1BBA-0EEB-4E32-8222-3587439392AC}" type="slidenum">
              <a:rPr lang="en-GB"/>
              <a:pPr/>
              <a:t>25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35560" y="764705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+mj-lt"/>
                <a:cs typeface="Times New Roman" pitchFamily="18" charset="0"/>
              </a:rPr>
              <a:t>Contoh: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06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2060848"/>
            <a:ext cx="7772400" cy="39589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/>
              <a:t>Contoh 2: Relasi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= {(1, 3), (1, 2), (2, 1), (3, 2), (3, 3)} pada himpunan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= {1, 2, 3} tidak setangkup.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Bagaimana membuat relasi setangkup yang sesedikit mungkin dan mengandung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?</a:t>
            </a:r>
            <a:r>
              <a:rPr lang="en-GB" sz="2400">
                <a:cs typeface="Times New Roman" pitchFamily="18" charset="0"/>
              </a:rPr>
              <a:t> </a:t>
            </a:r>
            <a:r>
              <a:rPr lang="en-GB" sz="24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A907-2FE6-4CD7-B755-5621AE612F2F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0" y="1916832"/>
            <a:ext cx="8001000" cy="45840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Tambahkan</a:t>
            </a:r>
            <a:r>
              <a:rPr lang="en-US" sz="2400" dirty="0">
                <a:cs typeface="Times New Roman" pitchFamily="18" charset="0"/>
              </a:rPr>
              <a:t> (3, 1)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(2, 3) </a:t>
            </a:r>
            <a:r>
              <a:rPr lang="en-US" sz="2400" dirty="0" err="1">
                <a:cs typeface="Times New Roman" pitchFamily="18" charset="0"/>
              </a:rPr>
              <a:t>ke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(</a:t>
            </a:r>
            <a:r>
              <a:rPr lang="en-US" sz="2400" dirty="0" err="1">
                <a:cs typeface="Times New Roman" pitchFamily="18" charset="0"/>
              </a:rPr>
              <a:t>karena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dua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belum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agar </a:t>
            </a:r>
            <a:r>
              <a:rPr lang="en-US" sz="2400" i="1" dirty="0">
                <a:cs typeface="Times New Roman" pitchFamily="18" charset="0"/>
              </a:rPr>
              <a:t>S </a:t>
            </a:r>
            <a:r>
              <a:rPr lang="en-US" sz="2400" dirty="0" err="1">
                <a:cs typeface="Times New Roman" pitchFamily="18" charset="0"/>
              </a:rPr>
              <a:t>menjadi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setangkup</a:t>
            </a:r>
            <a:r>
              <a:rPr lang="en-US" sz="2400" dirty="0">
                <a:cs typeface="Times New Roman" pitchFamily="18" charset="0"/>
              </a:rPr>
              <a:t>).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baru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mengandung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 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= {(1, 3), (3, 1), (1, 2), (2, 1), (3, 2), (2, 3), (3, 3)}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disebut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klosur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setangkup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symmetric closure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CBD4-E67D-4E91-A852-623D69421385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024034" y="1841922"/>
            <a:ext cx="8358216" cy="41778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Misalkan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err="1">
                <a:cs typeface="Times New Roman" pitchFamily="18" charset="0"/>
              </a:rPr>
              <a:t>adalah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relasi 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|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habis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membagi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setangkup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 </a:t>
            </a:r>
            <a:r>
              <a:rPr lang="en-US" sz="2400" smtClean="0">
                <a:cs typeface="Times New Roman" pitchFamily="18" charset="0"/>
              </a:rPr>
              <a:t>  </a:t>
            </a:r>
            <a:r>
              <a:rPr lang="en-US" sz="2400" i="1" smtClean="0">
                <a:cs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 baseline="30000">
                <a:cs typeface="Times New Roman" pitchFamily="18" charset="0"/>
              </a:rPr>
              <a:t>-1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= 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)|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habis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membagi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}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{(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)|</a:t>
            </a:r>
            <a:r>
              <a:rPr lang="en-US" sz="2400" i="1">
                <a:cs typeface="Times New Roman" pitchFamily="18" charset="0"/>
              </a:rPr>
              <a:t>b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habis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membagi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}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   </a:t>
            </a:r>
            <a:r>
              <a:rPr lang="en-US" sz="2400" smtClean="0">
                <a:cs typeface="Times New Roman" pitchFamily="18" charset="0"/>
              </a:rPr>
              <a:t>          </a:t>
            </a:r>
            <a:r>
              <a:rPr lang="en-US" sz="2400">
                <a:cs typeface="Times New Roman" pitchFamily="18" charset="0"/>
              </a:rPr>
              <a:t>= </a:t>
            </a:r>
            <a:r>
              <a:rPr lang="en-US" sz="2400" dirty="0">
                <a:cs typeface="Times New Roman" pitchFamily="18" charset="0"/>
              </a:rPr>
              <a:t>{(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|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habis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membagi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habis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membagi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A156-E7A8-4F26-ACA1-A949A692B79B}" type="slidenum">
              <a:rPr lang="en-GB"/>
              <a:pPr/>
              <a:t>28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35560" y="764704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cs typeface="Times New Roman" pitchFamily="18" charset="0"/>
              </a:rPr>
              <a:t>Contoh: 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876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8229600" cy="1066800"/>
          </a:xfrm>
        </p:spPr>
        <p:txBody>
          <a:bodyPr/>
          <a:lstStyle/>
          <a:p>
            <a:r>
              <a:rPr lang="en-US" dirty="0" err="1"/>
              <a:t>Klosur</a:t>
            </a:r>
            <a:r>
              <a:rPr lang="en-US" dirty="0"/>
              <a:t> </a:t>
            </a:r>
            <a:r>
              <a:rPr lang="en-US" dirty="0" err="1"/>
              <a:t>menghantar</a:t>
            </a:r>
            <a:endParaRPr lang="en-GB" dirty="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8529918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Contoh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{(1, 2), (1, 4), (2, 1), (3, 2)}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{1, 2, 3, 4}.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transitif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karena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mengandung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semua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pasangan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sedemikian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sehingga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Pasangan</a:t>
            </a:r>
            <a:r>
              <a:rPr lang="en-US" sz="2400" dirty="0">
                <a:cs typeface="Times New Roman" pitchFamily="18" charset="0"/>
              </a:rPr>
              <a:t> 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) yang </a:t>
            </a:r>
            <a:r>
              <a:rPr lang="en-US" sz="2400" dirty="0" err="1">
                <a:cs typeface="Times New Roman" pitchFamily="18" charset="0"/>
              </a:rPr>
              <a:t>tidak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(1, 1), (2, 2), (2, 4),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(3, 1). 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7A38-5B94-49F0-83B1-9967B804692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562000"/>
            <a:ext cx="807524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60848"/>
            <a:ext cx="8229600" cy="45136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i="1" dirty="0" smtClean="0"/>
              <a:t>A</a:t>
            </a:r>
            <a:r>
              <a:rPr lang="en-US" dirty="0" smtClean="0"/>
              <a:t> = {Amir, Budi, </a:t>
            </a:r>
            <a:r>
              <a:rPr lang="en-US" dirty="0" err="1" smtClean="0"/>
              <a:t>Cecep</a:t>
            </a:r>
            <a:r>
              <a:rPr lang="en-US" dirty="0" smtClean="0"/>
              <a:t>},  </a:t>
            </a:r>
          </a:p>
          <a:p>
            <a:pPr>
              <a:buNone/>
            </a:pPr>
            <a:r>
              <a:rPr lang="en-US" i="1" dirty="0" smtClean="0"/>
              <a:t>B</a:t>
            </a:r>
            <a:r>
              <a:rPr lang="en-US" dirty="0" smtClean="0"/>
              <a:t> = {IF221, IF251, IF342, IF323} 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sz="2400" dirty="0"/>
              <a:t>{(Amir, IF221), (Amir, IF251), (Amir, IF342), (Amir, IF323),  (Budi, IF221), (Budi, IF251), (Budi, IF342), (Budi, IF323), (</a:t>
            </a:r>
            <a:r>
              <a:rPr lang="en-US" sz="2400" dirty="0" err="1"/>
              <a:t>Cecep</a:t>
            </a:r>
            <a:r>
              <a:rPr lang="en-US" sz="2400" dirty="0"/>
              <a:t>, IF221),(</a:t>
            </a:r>
            <a:r>
              <a:rPr lang="en-US" sz="2400" dirty="0" err="1"/>
              <a:t>Cecep</a:t>
            </a:r>
            <a:r>
              <a:rPr lang="en-US" sz="2400" dirty="0"/>
              <a:t>, IF251), (</a:t>
            </a:r>
            <a:r>
              <a:rPr lang="en-US" sz="2400" dirty="0" err="1"/>
              <a:t>Cecep</a:t>
            </a:r>
            <a:r>
              <a:rPr lang="en-US" sz="2400" dirty="0"/>
              <a:t>, IF342), (</a:t>
            </a:r>
            <a:r>
              <a:rPr lang="en-US" sz="2400" dirty="0" err="1"/>
              <a:t>Cecep</a:t>
            </a:r>
            <a:r>
              <a:rPr lang="en-US" sz="2400" dirty="0"/>
              <a:t>, IF323)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063552" y="1916832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Penambahan semua pasangan ini ke dalam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sehingga menjadi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>
                <a:cs typeface="Times New Roman" pitchFamily="18" charset="0"/>
              </a:rPr>
              <a:t>S</a:t>
            </a:r>
            <a:r>
              <a:rPr lang="en-US" sz="2400">
                <a:cs typeface="Times New Roman" pitchFamily="18" charset="0"/>
              </a:rPr>
              <a:t> = {(1, 2), (1, 4), (2, 1), (3, 2), (1, </a:t>
            </a:r>
            <a:r>
              <a:rPr lang="en-US" sz="2400">
                <a:cs typeface="Times New Roman" pitchFamily="18" charset="0"/>
              </a:rPr>
              <a:t>1</a:t>
            </a:r>
            <a:r>
              <a:rPr lang="en-US" sz="2400" smtClean="0">
                <a:cs typeface="Times New Roman" pitchFamily="18" charset="0"/>
              </a:rPr>
              <a:t>),(</a:t>
            </a:r>
            <a:r>
              <a:rPr lang="en-US" sz="2400">
                <a:cs typeface="Times New Roman" pitchFamily="18" charset="0"/>
              </a:rPr>
              <a:t>2, 2), (2, 4), (3, 1)}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	tidak menghasilkan relasi yang bersifat menghantar karena, misalnya terdapat (3, 1)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S</a:t>
            </a:r>
            <a:r>
              <a:rPr lang="en-US" sz="2400">
                <a:cs typeface="Times New Roman" pitchFamily="18" charset="0"/>
              </a:rPr>
              <a:t>  dan (1, 4)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S</a:t>
            </a:r>
            <a:r>
              <a:rPr lang="en-US" sz="2400">
                <a:cs typeface="Times New Roman" pitchFamily="18" charset="0"/>
              </a:rPr>
              <a:t>, tetapi (3, 4)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S</a:t>
            </a:r>
            <a:r>
              <a:rPr lang="en-US" sz="240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ED8A-212E-4A5C-9B48-A610913B5250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0" y="1916832"/>
            <a:ext cx="7772400" cy="425536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menghantar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*</a:t>
            </a:r>
            <a:r>
              <a:rPr lang="en-US" sz="2400" dirty="0">
                <a:cs typeface="Times New Roman" pitchFamily="18" charset="0"/>
              </a:rPr>
              <a:t> = 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…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R</a:t>
            </a:r>
            <a:r>
              <a:rPr lang="en-US" sz="2400" i="1" baseline="30000" dirty="0" err="1">
                <a:cs typeface="Times New Roman" pitchFamily="18" charset="0"/>
              </a:rPr>
              <a:t>n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i="1" baseline="-30000" dirty="0">
                <a:cs typeface="Times New Roman" pitchFamily="18" charset="0"/>
              </a:rPr>
              <a:t>R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matriks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merepresentasikan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sebuah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himpunan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dengan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elemen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matriks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klosur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menghantar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* 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endParaRPr lang="en-GB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3036-1952-4EE5-BDC9-91F845171D8A}" type="slidenum">
              <a:rPr lang="en-GB"/>
              <a:pPr/>
              <a:t>31</a:t>
            </a:fld>
            <a:endParaRPr lang="en-GB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024166" y="5214951"/>
          <a:ext cx="10668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5491805" imgH="254534" progId="Word.Document.8">
                  <p:embed/>
                </p:oleObj>
              </mc:Choice>
              <mc:Fallback>
                <p:oleObj name="Document" r:id="rId3" imgW="5491805" imgH="254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66" y="5214951"/>
                        <a:ext cx="10668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7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2650" y="538001"/>
            <a:ext cx="8229600" cy="1066800"/>
          </a:xfrm>
        </p:spPr>
        <p:txBody>
          <a:bodyPr/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2132856"/>
            <a:ext cx="8229600" cy="41536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 </a:t>
            </a:r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dirty="0" err="1"/>
              <a:t>masing-masing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 </a:t>
            </a:r>
            <a:r>
              <a:rPr lang="en-US" sz="2400" dirty="0" err="1"/>
              <a:t>relasi</a:t>
            </a:r>
            <a:r>
              <a:rPr lang="en-US" sz="2400" dirty="0"/>
              <a:t>  </a:t>
            </a:r>
            <a:r>
              <a:rPr lang="en-US" sz="2400" dirty="0" err="1"/>
              <a:t>dari</a:t>
            </a:r>
            <a:r>
              <a:rPr lang="en-US" sz="2400" dirty="0"/>
              <a:t>  </a:t>
            </a:r>
            <a:r>
              <a:rPr lang="en-US" sz="2400" dirty="0" err="1"/>
              <a:t>himpunan</a:t>
            </a:r>
            <a:r>
              <a:rPr lang="en-US" sz="2400" dirty="0"/>
              <a:t>   </a:t>
            </a:r>
            <a:r>
              <a:rPr lang="en-US" sz="2400" i="1" dirty="0"/>
              <a:t>A</a:t>
            </a:r>
            <a:r>
              <a:rPr lang="en-US" sz="2400" dirty="0"/>
              <a:t> 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err="1"/>
              <a:t>maka</a:t>
            </a:r>
            <a:r>
              <a:rPr lang="en-US" sz="2400"/>
              <a:t>   </a:t>
            </a:r>
          </a:p>
          <a:p>
            <a:r>
              <a:rPr lang="en-US" sz="2400"/>
              <a:t>   </a:t>
            </a:r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/>
              <a:t>2 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– </a:t>
            </a:r>
            <a:r>
              <a:rPr lang="en-US" sz="2400" i="1" dirty="0"/>
              <a:t>R</a:t>
            </a:r>
            <a:r>
              <a:rPr lang="en-US" sz="2400" baseline="-25000" dirty="0"/>
              <a:t>2</a:t>
            </a:r>
            <a:r>
              <a:rPr lang="en-US" sz="2400"/>
              <a:t>,  dan  </a:t>
            </a:r>
            <a:r>
              <a:rPr lang="en-US" sz="2400" i="1"/>
              <a:t>R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dirty="0">
                <a:sym typeface="Symbol"/>
              </a:rPr>
              <a:t></a:t>
            </a:r>
            <a:r>
              <a:rPr lang="en-US" sz="2400" dirty="0"/>
              <a:t> </a:t>
            </a:r>
            <a:r>
              <a:rPr lang="en-US" sz="2400" i="1"/>
              <a:t>R</a:t>
            </a:r>
            <a:r>
              <a:rPr lang="en-US" sz="2400" baseline="-25000"/>
              <a:t>2</a:t>
            </a:r>
            <a:r>
              <a:rPr lang="en-US" sz="2400"/>
              <a:t> </a:t>
            </a:r>
          </a:p>
          <a:p>
            <a:r>
              <a:rPr lang="en-US" sz="2400"/>
              <a:t>juga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0FE3-E08E-4C35-BBA7-C73E4F4135DC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i="1" dirty="0" smtClean="0"/>
              <a:t>A</a:t>
            </a:r>
            <a:r>
              <a:rPr lang="en-US" sz="3000" dirty="0" smtClean="0"/>
              <a:t> = {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b</a:t>
            </a:r>
            <a:r>
              <a:rPr lang="en-US" sz="3000" dirty="0" smtClean="0"/>
              <a:t>, </a:t>
            </a:r>
            <a:r>
              <a:rPr lang="en-US" sz="3000" i="1" dirty="0" smtClean="0"/>
              <a:t>c</a:t>
            </a:r>
            <a:r>
              <a:rPr lang="en-US" sz="3000" dirty="0" smtClean="0"/>
              <a:t>}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i="1" dirty="0" smtClean="0"/>
              <a:t>B</a:t>
            </a:r>
            <a:r>
              <a:rPr lang="en-US" sz="3000" dirty="0" smtClean="0"/>
              <a:t> = {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b</a:t>
            </a:r>
            <a:r>
              <a:rPr lang="en-US" sz="3000" dirty="0" smtClean="0"/>
              <a:t>, </a:t>
            </a:r>
            <a:r>
              <a:rPr lang="en-US" sz="3000" i="1" dirty="0" smtClean="0"/>
              <a:t>c</a:t>
            </a:r>
            <a:r>
              <a:rPr lang="en-US" sz="3000" dirty="0" smtClean="0"/>
              <a:t>, </a:t>
            </a:r>
            <a:r>
              <a:rPr lang="en-US" sz="3000" i="1" dirty="0" smtClean="0"/>
              <a:t>d</a:t>
            </a:r>
            <a:r>
              <a:rPr lang="en-US" sz="3000" dirty="0" smtClean="0"/>
              <a:t>}.</a:t>
            </a:r>
          </a:p>
          <a:p>
            <a:r>
              <a:rPr lang="en-US" sz="3000" dirty="0" err="1" smtClean="0"/>
              <a:t>Relasi</a:t>
            </a:r>
            <a:r>
              <a:rPr lang="en-US" sz="3000" dirty="0" smtClean="0"/>
              <a:t> </a:t>
            </a:r>
            <a:r>
              <a:rPr lang="en-US" sz="3000" i="1" dirty="0" smtClean="0"/>
              <a:t>R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= {(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a</a:t>
            </a:r>
            <a:r>
              <a:rPr lang="en-US" sz="3000" dirty="0" smtClean="0"/>
              <a:t>), (</a:t>
            </a:r>
            <a:r>
              <a:rPr lang="en-US" sz="3000" i="1" dirty="0" smtClean="0"/>
              <a:t>b</a:t>
            </a:r>
            <a:r>
              <a:rPr lang="en-US" sz="3000" dirty="0" smtClean="0"/>
              <a:t>, </a:t>
            </a:r>
            <a:r>
              <a:rPr lang="en-US" sz="3000" i="1" dirty="0" smtClean="0"/>
              <a:t>b</a:t>
            </a:r>
            <a:r>
              <a:rPr lang="en-US" sz="3000" dirty="0" smtClean="0"/>
              <a:t>), (</a:t>
            </a:r>
            <a:r>
              <a:rPr lang="en-US" sz="3000" i="1" dirty="0" smtClean="0"/>
              <a:t>c</a:t>
            </a:r>
            <a:r>
              <a:rPr lang="en-US" sz="3000" dirty="0" smtClean="0"/>
              <a:t>, </a:t>
            </a:r>
            <a:r>
              <a:rPr lang="en-US" sz="3000" i="1" dirty="0" smtClean="0"/>
              <a:t>c</a:t>
            </a:r>
            <a:r>
              <a:rPr lang="en-US" sz="3000" dirty="0" smtClean="0"/>
              <a:t>)}</a:t>
            </a:r>
          </a:p>
          <a:p>
            <a:r>
              <a:rPr lang="en-US" sz="3000" dirty="0" err="1" smtClean="0"/>
              <a:t>Relasi</a:t>
            </a:r>
            <a:r>
              <a:rPr lang="en-US" sz="3000" dirty="0" smtClean="0"/>
              <a:t> </a:t>
            </a:r>
            <a:r>
              <a:rPr lang="en-US" sz="3000" i="1" dirty="0" smtClean="0"/>
              <a:t>R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{(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a</a:t>
            </a:r>
            <a:r>
              <a:rPr lang="en-US" sz="3000" dirty="0" smtClean="0"/>
              <a:t>), (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b</a:t>
            </a:r>
            <a:r>
              <a:rPr lang="en-US" sz="3000" dirty="0" smtClean="0"/>
              <a:t>), (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c</a:t>
            </a:r>
            <a:r>
              <a:rPr lang="en-US" sz="3000" dirty="0" smtClean="0"/>
              <a:t>), (</a:t>
            </a:r>
            <a:r>
              <a:rPr lang="en-US" sz="3000" i="1" dirty="0" smtClean="0"/>
              <a:t>a</a:t>
            </a:r>
            <a:r>
              <a:rPr lang="en-US" sz="3000" dirty="0" smtClean="0"/>
              <a:t>, </a:t>
            </a:r>
            <a:r>
              <a:rPr lang="en-US" sz="3000" i="1" dirty="0" smtClean="0"/>
              <a:t>d</a:t>
            </a:r>
            <a:r>
              <a:rPr lang="en-US" sz="3000" dirty="0" smtClean="0"/>
              <a:t>)}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sym typeface="Symbol"/>
              </a:rPr>
              <a:t>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= {(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)}</a:t>
            </a:r>
          </a:p>
          <a:p>
            <a:pPr lvl="1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sym typeface="Symbol"/>
              </a:rPr>
              <a:t>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= {(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)} </a:t>
            </a:r>
          </a:p>
          <a:p>
            <a:pPr lvl="1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sym typeface="Symbol"/>
              </a:rPr>
              <a:t>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= {(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)} </a:t>
            </a:r>
          </a:p>
          <a:p>
            <a:pPr lvl="1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sym typeface="Symbol"/>
              </a:rPr>
              <a:t>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= {(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)} </a:t>
            </a:r>
          </a:p>
          <a:p>
            <a:pPr lvl="1"/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sym typeface="Symbol"/>
              </a:rPr>
              <a:t>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= {(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), (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)} 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matriks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2 </a:t>
            </a:r>
            <a:r>
              <a:rPr lang="en-US" sz="2800" dirty="0" err="1" smtClean="0"/>
              <a:t>maka</a:t>
            </a:r>
            <a:endParaRPr lang="en-US" sz="2800" baseline="-25000" dirty="0" smtClean="0"/>
          </a:p>
          <a:p>
            <a:pPr algn="ctr">
              <a:buNone/>
            </a:pP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1 </a:t>
            </a:r>
            <a:r>
              <a:rPr lang="en-US" sz="2800" baseline="-25000" dirty="0" smtClean="0">
                <a:sym typeface="Symbol"/>
              </a:rPr>
              <a:t></a:t>
            </a:r>
            <a:r>
              <a:rPr lang="en-US" sz="2800" baseline="-25000" dirty="0" smtClean="0"/>
              <a:t> 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2</a:t>
            </a:r>
          </a:p>
          <a:p>
            <a:pPr algn="ctr">
              <a:buNone/>
            </a:pP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1 </a:t>
            </a:r>
            <a:r>
              <a:rPr lang="en-US" sz="2800" baseline="-25000" dirty="0" smtClean="0">
                <a:sym typeface="Symbol"/>
              </a:rPr>
              <a:t></a:t>
            </a:r>
            <a:r>
              <a:rPr lang="en-US" sz="2800" baseline="-25000" dirty="0" smtClean="0"/>
              <a:t> 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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715" y="591913"/>
            <a:ext cx="8046636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97554"/>
            <a:ext cx="8229600" cy="4915823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err="1" smtClean="0"/>
              <a:t>oleh</a:t>
            </a:r>
            <a:r>
              <a:rPr lang="en-US" smtClean="0"/>
              <a:t> </a:t>
            </a:r>
            <a:r>
              <a:rPr lang="en-US" smtClean="0"/>
              <a:t>matriks</a:t>
            </a:r>
          </a:p>
          <a:p>
            <a:endParaRPr lang="en-US" dirty="0" smtClean="0"/>
          </a:p>
          <a:p>
            <a:r>
              <a:rPr lang="en-US" dirty="0" smtClean="0"/>
              <a:t>R1 </a:t>
            </a:r>
            <a:r>
              <a:rPr lang="en-US" smtClean="0"/>
              <a:t>=                                 R2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1 </a:t>
            </a:r>
            <a:r>
              <a:rPr lang="en-US" baseline="-25000" dirty="0" smtClean="0">
                <a:sym typeface="Symbol"/>
              </a:rPr>
              <a:t></a:t>
            </a:r>
            <a:r>
              <a:rPr lang="en-US" baseline="-25000" dirty="0" smtClean="0"/>
              <a:t> 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1 </a:t>
            </a:r>
            <a:r>
              <a:rPr lang="en-US" baseline="-25000" dirty="0" smtClean="0">
                <a:sym typeface="Symbol"/>
              </a:rPr>
              <a:t></a:t>
            </a:r>
            <a:r>
              <a:rPr lang="en-US" baseline="-25000" dirty="0" smtClean="0"/>
              <a:t> 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=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47579"/>
              </p:ext>
            </p:extLst>
          </p:nvPr>
        </p:nvGraphicFramePr>
        <p:xfrm>
          <a:off x="2909894" y="2366066"/>
          <a:ext cx="1143008" cy="120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863600" imgH="914400" progId="Equation.3">
                  <p:embed/>
                </p:oleObj>
              </mc:Choice>
              <mc:Fallback>
                <p:oleObj name="Equation" r:id="rId3" imgW="863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94" y="2366066"/>
                        <a:ext cx="1143008" cy="1205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824578"/>
              </p:ext>
            </p:extLst>
          </p:nvPr>
        </p:nvGraphicFramePr>
        <p:xfrm>
          <a:off x="5939729" y="2366066"/>
          <a:ext cx="1192122" cy="121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889000" imgH="914400" progId="Equation.3">
                  <p:embed/>
                </p:oleObj>
              </mc:Choice>
              <mc:Fallback>
                <p:oleObj name="Equation" r:id="rId5" imgW="889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729" y="2366066"/>
                        <a:ext cx="1192122" cy="1217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32691"/>
              </p:ext>
            </p:extLst>
          </p:nvPr>
        </p:nvGraphicFramePr>
        <p:xfrm>
          <a:off x="6000005" y="3684178"/>
          <a:ext cx="1071570" cy="1196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825500" imgH="914400" progId="Equation.3">
                  <p:embed/>
                </p:oleObj>
              </mc:Choice>
              <mc:Fallback>
                <p:oleObj name="Equation" r:id="rId7" imgW="825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005" y="3684178"/>
                        <a:ext cx="1071570" cy="1196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9333"/>
              </p:ext>
            </p:extLst>
          </p:nvPr>
        </p:nvGraphicFramePr>
        <p:xfrm>
          <a:off x="6000005" y="4980975"/>
          <a:ext cx="1071570" cy="109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889000" imgH="914400" progId="Equation.3">
                  <p:embed/>
                </p:oleObj>
              </mc:Choice>
              <mc:Fallback>
                <p:oleObj name="Equation" r:id="rId9" imgW="889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005" y="4980975"/>
                        <a:ext cx="1071570" cy="1094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583575"/>
            <a:ext cx="8075240" cy="1066800"/>
          </a:xfrm>
        </p:spPr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486" y="1844824"/>
            <a:ext cx="10210800" cy="4729712"/>
          </a:xfrm>
          <a:prstGeom prst="rect">
            <a:avLst/>
          </a:prstGeom>
        </p:spPr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</a:p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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sz="2400" i="1" dirty="0">
                <a:latin typeface="+mj-lt"/>
                <a:ea typeface="BatangChe" pitchFamily="49" charset="-127"/>
              </a:rPr>
              <a:t>S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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R</a:t>
            </a:r>
            <a:r>
              <a:rPr lang="en-US" sz="2400" dirty="0">
                <a:latin typeface="+mj-lt"/>
                <a:ea typeface="BatangChe" pitchFamily="49" charset="-127"/>
              </a:rPr>
              <a:t> = {(</a:t>
            </a:r>
            <a:r>
              <a:rPr lang="en-US" sz="2400" i="1" dirty="0">
                <a:latin typeface="+mj-lt"/>
                <a:ea typeface="BatangChe" pitchFamily="49" charset="-127"/>
              </a:rPr>
              <a:t>a</a:t>
            </a:r>
            <a:r>
              <a:rPr lang="en-US" sz="2400">
                <a:latin typeface="+mj-lt"/>
                <a:ea typeface="BatangChe" pitchFamily="49" charset="-127"/>
              </a:rPr>
              <a:t>, </a:t>
            </a:r>
            <a:r>
              <a:rPr lang="en-US" sz="2400" i="1" smtClean="0">
                <a:latin typeface="+mj-lt"/>
                <a:ea typeface="BatangChe" pitchFamily="49" charset="-127"/>
              </a:rPr>
              <a:t>c </a:t>
            </a:r>
            <a:r>
              <a:rPr lang="en-US" sz="2400" smtClean="0">
                <a:latin typeface="+mj-lt"/>
                <a:ea typeface="BatangChe" pitchFamily="49" charset="-127"/>
              </a:rPr>
              <a:t>)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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a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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A</a:t>
            </a:r>
            <a:r>
              <a:rPr lang="en-US" sz="2400" dirty="0">
                <a:latin typeface="+mj-lt"/>
                <a:ea typeface="BatangChe" pitchFamily="49" charset="-127"/>
              </a:rPr>
              <a:t>, </a:t>
            </a:r>
            <a:r>
              <a:rPr lang="en-US" sz="2400" i="1" dirty="0">
                <a:latin typeface="+mj-lt"/>
                <a:ea typeface="BatangChe" pitchFamily="49" charset="-127"/>
              </a:rPr>
              <a:t>c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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C</a:t>
            </a:r>
            <a:r>
              <a:rPr lang="en-US" sz="2400" dirty="0">
                <a:latin typeface="+mj-lt"/>
                <a:ea typeface="BatangChe" pitchFamily="49" charset="-127"/>
              </a:rPr>
              <a:t>, </a:t>
            </a:r>
            <a:r>
              <a:rPr lang="en-US" sz="2400" dirty="0" err="1">
                <a:latin typeface="+mj-lt"/>
                <a:ea typeface="BatangChe" pitchFamily="49" charset="-127"/>
              </a:rPr>
              <a:t>dan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dirty="0" err="1">
                <a:latin typeface="+mj-lt"/>
                <a:ea typeface="BatangChe" pitchFamily="49" charset="-127"/>
              </a:rPr>
              <a:t>untuk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dirty="0" err="1">
                <a:latin typeface="+mj-lt"/>
                <a:ea typeface="BatangChe" pitchFamily="49" charset="-127"/>
              </a:rPr>
              <a:t>beberapa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b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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B</a:t>
            </a:r>
            <a:r>
              <a:rPr lang="en-US" sz="2400" dirty="0">
                <a:latin typeface="+mj-lt"/>
                <a:ea typeface="BatangChe" pitchFamily="49" charset="-127"/>
              </a:rPr>
              <a:t>, (</a:t>
            </a:r>
            <a:r>
              <a:rPr lang="en-US" sz="2400" i="1" dirty="0">
                <a:latin typeface="+mj-lt"/>
                <a:ea typeface="BatangChe" pitchFamily="49" charset="-127"/>
              </a:rPr>
              <a:t>a</a:t>
            </a:r>
            <a:r>
              <a:rPr lang="en-US" sz="2400">
                <a:latin typeface="+mj-lt"/>
                <a:ea typeface="BatangChe" pitchFamily="49" charset="-127"/>
              </a:rPr>
              <a:t>, </a:t>
            </a:r>
            <a:r>
              <a:rPr lang="en-US" sz="2400" i="1" smtClean="0">
                <a:latin typeface="+mj-lt"/>
                <a:ea typeface="BatangChe" pitchFamily="49" charset="-127"/>
              </a:rPr>
              <a:t>b </a:t>
            </a:r>
            <a:r>
              <a:rPr lang="en-US" sz="2400" smtClean="0">
                <a:latin typeface="+mj-lt"/>
                <a:ea typeface="BatangChe" pitchFamily="49" charset="-127"/>
              </a:rPr>
              <a:t>)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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R</a:t>
            </a:r>
            <a:r>
              <a:rPr lang="en-US" sz="2400" dirty="0">
                <a:latin typeface="+mj-lt"/>
                <a:ea typeface="BatangChe" pitchFamily="49" charset="-127"/>
              </a:rPr>
              <a:t>  </a:t>
            </a:r>
            <a:r>
              <a:rPr lang="en-US" sz="2400" dirty="0" err="1">
                <a:latin typeface="+mj-lt"/>
                <a:ea typeface="BatangChe" pitchFamily="49" charset="-127"/>
              </a:rPr>
              <a:t>dan</a:t>
            </a:r>
            <a:r>
              <a:rPr lang="en-US" sz="2400" dirty="0">
                <a:latin typeface="+mj-lt"/>
                <a:ea typeface="BatangChe" pitchFamily="49" charset="-127"/>
              </a:rPr>
              <a:t> (</a:t>
            </a:r>
            <a:r>
              <a:rPr lang="en-US" sz="2400" i="1" dirty="0">
                <a:latin typeface="+mj-lt"/>
                <a:ea typeface="BatangChe" pitchFamily="49" charset="-127"/>
              </a:rPr>
              <a:t>b</a:t>
            </a:r>
            <a:r>
              <a:rPr lang="en-US" sz="2400">
                <a:latin typeface="+mj-lt"/>
                <a:ea typeface="BatangChe" pitchFamily="49" charset="-127"/>
              </a:rPr>
              <a:t>, </a:t>
            </a:r>
            <a:r>
              <a:rPr lang="en-US" sz="2400" i="1" smtClean="0">
                <a:latin typeface="+mj-lt"/>
                <a:ea typeface="BatangChe" pitchFamily="49" charset="-127"/>
              </a:rPr>
              <a:t>c </a:t>
            </a:r>
            <a:r>
              <a:rPr lang="en-US" sz="2400" smtClean="0">
                <a:latin typeface="+mj-lt"/>
                <a:ea typeface="BatangChe" pitchFamily="49" charset="-127"/>
              </a:rPr>
              <a:t>) </a:t>
            </a:r>
            <a:r>
              <a:rPr lang="en-US" sz="2400" dirty="0">
                <a:latin typeface="+mj-lt"/>
                <a:ea typeface="BatangChe" pitchFamily="49" charset="-127"/>
                <a:sym typeface="Symbol"/>
              </a:rPr>
              <a:t></a:t>
            </a:r>
            <a:r>
              <a:rPr lang="en-US" sz="2400" dirty="0">
                <a:latin typeface="+mj-lt"/>
                <a:ea typeface="BatangChe" pitchFamily="49" charset="-127"/>
              </a:rPr>
              <a:t> </a:t>
            </a:r>
            <a:r>
              <a:rPr lang="en-US" sz="2400" i="1" dirty="0">
                <a:latin typeface="+mj-lt"/>
                <a:ea typeface="BatangChe" pitchFamily="49" charset="-127"/>
              </a:rPr>
              <a:t>S</a:t>
            </a:r>
            <a:r>
              <a:rPr lang="en-US" sz="2400" dirty="0">
                <a:latin typeface="+mj-lt"/>
                <a:ea typeface="BatangChe" pitchFamily="49" charset="-127"/>
              </a:rPr>
              <a:t>  }</a:t>
            </a:r>
            <a:endParaRPr lang="en-US" sz="2400" dirty="0">
              <a:latin typeface="+mj-lt"/>
              <a:ea typeface="BatangChe" pitchFamily="49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500042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44824"/>
            <a:ext cx="8229600" cy="4729712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Agency FB" pitchFamily="34" charset="0"/>
              </a:rPr>
              <a:t>R</a:t>
            </a:r>
            <a:r>
              <a:rPr lang="en-US" dirty="0" smtClean="0">
                <a:latin typeface="Agency FB" pitchFamily="34" charset="0"/>
              </a:rPr>
              <a:t> = {(1, 2), (1, 6), (2, 4), (3, 4), (3, 6), (3, 8)} </a:t>
            </a:r>
          </a:p>
          <a:p>
            <a:pPr marL="95250" indent="14288">
              <a:buNone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{1, 2, 3} </a:t>
            </a:r>
            <a:r>
              <a:rPr lang="en-US" dirty="0" err="1" smtClean="0"/>
              <a:t>ke</a:t>
            </a:r>
            <a:r>
              <a:rPr lang="en-US" dirty="0" smtClean="0"/>
              <a:t> {2, 4, 6, 8}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i="1" dirty="0" smtClean="0">
              <a:latin typeface="Agency FB" pitchFamily="34" charset="0"/>
            </a:endParaRPr>
          </a:p>
          <a:p>
            <a:pPr algn="ctr">
              <a:buNone/>
            </a:pPr>
            <a:r>
              <a:rPr lang="en-US" i="1" dirty="0" smtClean="0">
                <a:latin typeface="Agency FB" pitchFamily="34" charset="0"/>
              </a:rPr>
              <a:t>S</a:t>
            </a:r>
            <a:r>
              <a:rPr lang="en-US" dirty="0" smtClean="0">
                <a:latin typeface="Agency FB" pitchFamily="34" charset="0"/>
              </a:rPr>
              <a:t> = {(2, </a:t>
            </a:r>
            <a:r>
              <a:rPr lang="en-US" i="1" dirty="0" smtClean="0">
                <a:latin typeface="Agency FB" pitchFamily="34" charset="0"/>
              </a:rPr>
              <a:t>u</a:t>
            </a:r>
            <a:r>
              <a:rPr lang="en-US" dirty="0" smtClean="0">
                <a:latin typeface="Agency FB" pitchFamily="34" charset="0"/>
              </a:rPr>
              <a:t>), (4, </a:t>
            </a:r>
            <a:r>
              <a:rPr lang="en-US" i="1" dirty="0" smtClean="0">
                <a:latin typeface="Agency FB" pitchFamily="34" charset="0"/>
              </a:rPr>
              <a:t>s</a:t>
            </a:r>
            <a:r>
              <a:rPr lang="en-US" dirty="0" smtClean="0">
                <a:latin typeface="Agency FB" pitchFamily="34" charset="0"/>
              </a:rPr>
              <a:t>), (4, </a:t>
            </a:r>
            <a:r>
              <a:rPr lang="en-US" i="1" dirty="0" smtClean="0">
                <a:latin typeface="Agency FB" pitchFamily="34" charset="0"/>
              </a:rPr>
              <a:t>t</a:t>
            </a:r>
            <a:r>
              <a:rPr lang="en-US" dirty="0" smtClean="0">
                <a:latin typeface="Agency FB" pitchFamily="34" charset="0"/>
              </a:rPr>
              <a:t>), (6, </a:t>
            </a:r>
            <a:r>
              <a:rPr lang="en-US" i="1" dirty="0" smtClean="0">
                <a:latin typeface="Agency FB" pitchFamily="34" charset="0"/>
              </a:rPr>
              <a:t>t</a:t>
            </a:r>
            <a:r>
              <a:rPr lang="en-US" dirty="0" smtClean="0">
                <a:latin typeface="Agency FB" pitchFamily="34" charset="0"/>
              </a:rPr>
              <a:t>), (8, </a:t>
            </a:r>
            <a:r>
              <a:rPr lang="en-US" i="1" dirty="0" smtClean="0">
                <a:latin typeface="Agency FB" pitchFamily="34" charset="0"/>
              </a:rPr>
              <a:t>u</a:t>
            </a:r>
            <a:r>
              <a:rPr lang="en-US" dirty="0" smtClean="0">
                <a:latin typeface="Agency FB" pitchFamily="34" charset="0"/>
              </a:rPr>
              <a:t>)} </a:t>
            </a:r>
          </a:p>
          <a:p>
            <a:pPr marL="95250" indent="14288">
              <a:buNone/>
            </a:pP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{2, 4, 6, 8} </a:t>
            </a:r>
            <a:r>
              <a:rPr lang="en-US" dirty="0" err="1" smtClean="0"/>
              <a:t>ke</a:t>
            </a:r>
            <a:r>
              <a:rPr lang="en-US" dirty="0" smtClean="0"/>
              <a:t> {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}. </a:t>
            </a:r>
          </a:p>
          <a:p>
            <a:pPr marL="95250" indent="14288">
              <a:buNone/>
            </a:pPr>
            <a:endParaRPr lang="en-US" dirty="0" smtClean="0"/>
          </a:p>
          <a:p>
            <a:pPr marL="95250" indent="14288"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marL="95250" indent="14288">
              <a:buNone/>
            </a:pPr>
            <a:endParaRPr lang="en-US" dirty="0" smtClean="0">
              <a:latin typeface="Agency FB" pitchFamily="34" charset="0"/>
            </a:endParaRPr>
          </a:p>
          <a:p>
            <a:pPr marL="95250" indent="14288" algn="ctr">
              <a:buNone/>
            </a:pPr>
            <a:r>
              <a:rPr lang="en-US" dirty="0" smtClean="0">
                <a:latin typeface="Agency FB" pitchFamily="34" charset="0"/>
              </a:rPr>
              <a:t>S </a:t>
            </a:r>
            <a:r>
              <a:rPr lang="en-US" dirty="0" smtClean="0">
                <a:latin typeface="Agency FB" pitchFamily="34" charset="0"/>
                <a:sym typeface="Symbol"/>
              </a:rPr>
              <a:t></a:t>
            </a:r>
            <a:r>
              <a:rPr lang="en-US" dirty="0" smtClean="0">
                <a:latin typeface="Agency FB" pitchFamily="34" charset="0"/>
              </a:rPr>
              <a:t> R = {(1, u), (1, t), (2, s), (2, t), (3, s), (3, t), (3, u)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446590" cy="1499616"/>
          </a:xfrm>
        </p:spPr>
        <p:txBody>
          <a:bodyPr>
            <a:normAutofit/>
          </a:bodyPr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diagram </a:t>
            </a:r>
            <a:r>
              <a:rPr lang="en-US" dirty="0" err="1" smtClean="0"/>
              <a:t>panah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452794" y="2547942"/>
          <a:ext cx="5429288" cy="241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3098292" imgH="1383792" progId="Visio.Drawing.11">
                  <p:embed/>
                </p:oleObj>
              </mc:Choice>
              <mc:Fallback>
                <p:oleObj name="Visio" r:id="rId3" imgW="3098292" imgH="13837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2547942"/>
                        <a:ext cx="5429288" cy="2414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4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500042"/>
            <a:ext cx="8118074" cy="1066800"/>
          </a:xfrm>
        </p:spPr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0"/>
            <a:ext cx="8229600" cy="45856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komposisi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endParaRPr lang="en-US" sz="2400" dirty="0"/>
          </a:p>
          <a:p>
            <a:pPr algn="ctr">
              <a:buNone/>
            </a:pPr>
            <a:r>
              <a:rPr lang="en-US" sz="2400" dirty="0"/>
              <a:t>		</a:t>
            </a:r>
            <a:r>
              <a:rPr lang="en-US" sz="2400" i="1" dirty="0"/>
              <a:t>M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2 </a:t>
            </a:r>
            <a:r>
              <a:rPr lang="en-US" sz="2400" baseline="-25000" dirty="0">
                <a:sym typeface="Symbol"/>
              </a:rPr>
              <a:t></a:t>
            </a:r>
            <a:r>
              <a:rPr lang="en-US" sz="2400" baseline="-25000" dirty="0"/>
              <a:t> 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/>
              <a:t>M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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i="1" baseline="-25000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706016"/>
            <a:ext cx="8075240" cy="1066800"/>
          </a:xfrm>
        </p:spPr>
        <p:txBody>
          <a:bodyPr>
            <a:noAutofit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 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159" y="5286388"/>
            <a:ext cx="9284405" cy="12881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indent="-255588"/>
            <a:r>
              <a:rPr lang="en-US" sz="2400"/>
              <a:t>R = mata kuliah yang diambil mahasiswa </a:t>
            </a:r>
          </a:p>
          <a:p>
            <a:pPr marL="365125" indent="-255588"/>
            <a:r>
              <a:rPr lang="en-US" sz="2400"/>
              <a:t>R</a:t>
            </a:r>
            <a:r>
              <a:rPr lang="en-US" sz="2400" dirty="0"/>
              <a:t>={(Amir,IF251),(Amir,IF323),(</a:t>
            </a:r>
            <a:r>
              <a:rPr lang="en-US" sz="2400"/>
              <a:t>Budi,IF221),(</a:t>
            </a:r>
            <a:r>
              <a:rPr lang="en-US" sz="2400" dirty="0"/>
              <a:t>Budi,IF251),(Cecep,IF323)}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24232" y="1928802"/>
            <a:ext cx="5500726" cy="3000396"/>
            <a:chOff x="2000232" y="1928802"/>
            <a:chExt cx="5500726" cy="3000396"/>
          </a:xfrm>
        </p:grpSpPr>
        <p:sp>
          <p:nvSpPr>
            <p:cNvPr id="32" name="Rounded Rectangle 31"/>
            <p:cNvSpPr/>
            <p:nvPr/>
          </p:nvSpPr>
          <p:spPr>
            <a:xfrm>
              <a:off x="2000232" y="1928802"/>
              <a:ext cx="1571636" cy="30003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Amir</a:t>
              </a:r>
            </a:p>
            <a:p>
              <a:pPr algn="ctr">
                <a:lnSpc>
                  <a:spcPct val="150000"/>
                </a:lnSpc>
              </a:pPr>
              <a:r>
                <a:rPr lang="en-US" sz="2800" dirty="0"/>
                <a:t> Budi </a:t>
              </a:r>
              <a:r>
                <a:rPr lang="en-US" sz="2800" dirty="0" err="1"/>
                <a:t>Cecep</a:t>
              </a:r>
              <a:endParaRPr lang="en-US" sz="28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572132" y="2000240"/>
              <a:ext cx="1928826" cy="2928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IF221 IF251 IF342 IF323</a:t>
              </a:r>
              <a:endParaRPr lang="en-US" sz="28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57554" y="2786058"/>
              <a:ext cx="2500330" cy="428628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357554" y="2786058"/>
              <a:ext cx="2520000" cy="135891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57554" y="2787646"/>
              <a:ext cx="2520000" cy="641354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357554" y="3214686"/>
              <a:ext cx="2500330" cy="142876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357554" y="4143380"/>
              <a:ext cx="2520000" cy="1588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07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642918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98697"/>
            <a:ext cx="8229600" cy="467583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R1 =                           R2 =</a:t>
            </a:r>
          </a:p>
          <a:p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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2 </a:t>
            </a:r>
            <a:r>
              <a:rPr lang="en-US" baseline="-25000" dirty="0" smtClean="0">
                <a:sym typeface="Symbol"/>
              </a:rPr>
              <a:t></a:t>
            </a:r>
            <a:r>
              <a:rPr lang="en-US" baseline="-25000" dirty="0" smtClean="0"/>
              <a:t> 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.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=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/>
          </p:nvPr>
        </p:nvGraphicFramePr>
        <p:xfrm>
          <a:off x="3000379" y="1823417"/>
          <a:ext cx="895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889000" imgH="914400" progId="Equation.3">
                  <p:embed/>
                </p:oleObj>
              </mc:Choice>
              <mc:Fallback>
                <p:oleObj name="Equation" r:id="rId3" imgW="889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9" y="1823417"/>
                        <a:ext cx="8953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" name="Object 1"/>
          <p:cNvGraphicFramePr>
            <a:graphicFrameLocks noChangeAspect="1"/>
          </p:cNvGraphicFramePr>
          <p:nvPr>
            <p:extLst/>
          </p:nvPr>
        </p:nvGraphicFramePr>
        <p:xfrm>
          <a:off x="5648325" y="1823417"/>
          <a:ext cx="895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889000" imgH="914400" progId="Equation.3">
                  <p:embed/>
                </p:oleObj>
              </mc:Choice>
              <mc:Fallback>
                <p:oleObj name="Equation" r:id="rId5" imgW="889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1823417"/>
                        <a:ext cx="8953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524100" y="3429000"/>
          <a:ext cx="741876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3289300" imgH="508000" progId="Equation.3">
                  <p:embed/>
                </p:oleObj>
              </mc:Choice>
              <mc:Fallback>
                <p:oleObj name="Equation" r:id="rId7" imgW="3289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429000"/>
                        <a:ext cx="7418769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666976" y="4857760"/>
          <a:ext cx="100107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685800" imgH="711200" progId="Equation.3">
                  <p:embed/>
                </p:oleObj>
              </mc:Choice>
              <mc:Fallback>
                <p:oleObj name="Equation" r:id="rId9" imgW="685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4857760"/>
                        <a:ext cx="1001072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1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642918"/>
            <a:ext cx="8015286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Representasi</a:t>
            </a:r>
            <a:br>
              <a:rPr lang="en-US" smtClean="0"/>
            </a:br>
            <a:r>
              <a:rPr lang="en-US" sz="2800" cap="none"/>
              <a:t>1. Diagram Panah</a:t>
            </a:r>
            <a:endParaRPr lang="en-US" sz="2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098675" y="2857522"/>
          <a:ext cx="7812088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5491805" imgH="2464223" progId="Word.Document.8">
                  <p:embed/>
                </p:oleObj>
              </mc:Choice>
              <mc:Fallback>
                <p:oleObj name="Document" r:id="rId3" imgW="5491805" imgH="24642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857522"/>
                        <a:ext cx="7812088" cy="350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7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04" y="585216"/>
            <a:ext cx="7594547" cy="1499616"/>
          </a:xfrm>
        </p:spPr>
        <p:txBody>
          <a:bodyPr>
            <a:normAutofit/>
          </a:bodyPr>
          <a:lstStyle/>
          <a:p>
            <a:r>
              <a:rPr lang="en-US" sz="2800" cap="none"/>
              <a:t> 2.  Tabel</a:t>
            </a:r>
            <a:endParaRPr lang="en-US" sz="2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2487640" y="1922468"/>
          <a:ext cx="7394575" cy="457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5791260" imgH="3837842" progId="Word.Document.8">
                  <p:embed/>
                </p:oleObj>
              </mc:Choice>
              <mc:Fallback>
                <p:oleObj name="Document" r:id="rId3" imgW="5791260" imgH="3837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40" y="1922468"/>
                        <a:ext cx="7394575" cy="4578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4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3. Matriks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49424"/>
            <a:ext cx="8258204" cy="4325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/>
              <a:t>Misalkan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= {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m</a:t>
            </a:r>
            <a:r>
              <a:rPr lang="en-US" sz="2400" dirty="0"/>
              <a:t>}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</a:p>
          <a:p>
            <a:pPr lvl="0">
              <a:buNone/>
            </a:pPr>
            <a:r>
              <a:rPr lang="en-US" sz="2400" i="1"/>
              <a:t>	   B</a:t>
            </a:r>
            <a:r>
              <a:rPr lang="en-US" sz="2400"/>
              <a:t> </a:t>
            </a:r>
            <a:r>
              <a:rPr lang="en-US" sz="2400" dirty="0"/>
              <a:t>= {</a:t>
            </a:r>
            <a:r>
              <a:rPr lang="en-US" sz="2400" i="1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n</a:t>
            </a:r>
            <a:r>
              <a:rPr lang="en-US" sz="2400" dirty="0"/>
              <a:t>}. </a:t>
            </a:r>
          </a:p>
          <a:p>
            <a:pPr lvl="0"/>
            <a:r>
              <a:rPr lang="en-US" sz="2400"/>
              <a:t>   Relasi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disajikan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= [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en-US" sz="2400" dirty="0"/>
              <a:t>], 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/>
          </p:nvPr>
        </p:nvGraphicFramePr>
        <p:xfrm>
          <a:off x="4329780" y="4380528"/>
          <a:ext cx="32146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828800" imgH="609600" progId="Equation.3">
                  <p:embed/>
                </p:oleObj>
              </mc:Choice>
              <mc:Fallback>
                <p:oleObj name="Equation" r:id="rId3" imgW="1828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780" y="4380528"/>
                        <a:ext cx="3214687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7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Graf </a:t>
            </a:r>
            <a:r>
              <a:rPr lang="en-US" sz="2800" dirty="0" err="1"/>
              <a:t>berarah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097" y="2286000"/>
            <a:ext cx="7290055" cy="40233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 err="1"/>
              <a:t>Jika</a:t>
            </a:r>
            <a:r>
              <a:rPr lang="en-US" sz="2400" dirty="0"/>
              <a:t> 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busur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.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en-US" sz="2400" b="1" dirty="0" err="1"/>
              <a:t>asal</a:t>
            </a:r>
            <a:r>
              <a:rPr lang="en-US" sz="2400" dirty="0"/>
              <a:t> (</a:t>
            </a:r>
            <a:r>
              <a:rPr lang="en-US" sz="2400" i="1" dirty="0"/>
              <a:t>initial vertex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en-US" sz="2400" b="1" dirty="0" err="1"/>
              <a:t>tujuan</a:t>
            </a:r>
            <a:r>
              <a:rPr lang="en-US" sz="2400" dirty="0"/>
              <a:t> (</a:t>
            </a:r>
            <a:r>
              <a:rPr lang="en-US" sz="2400" i="1" dirty="0"/>
              <a:t>terminal vertex</a:t>
            </a:r>
            <a:r>
              <a:rPr lang="en-US" sz="2400" dirty="0"/>
              <a:t>).  </a:t>
            </a:r>
          </a:p>
          <a:p>
            <a:pPr lvl="0"/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r>
              <a:rPr lang="en-US" sz="2400" dirty="0"/>
              <a:t> 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dirty="0"/>
              <a:t>)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busur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  <a:r>
              <a:rPr lang="en-US" sz="2400" dirty="0" err="1"/>
              <a:t>Busur</a:t>
            </a:r>
            <a:r>
              <a:rPr lang="en-US" sz="2400" dirty="0"/>
              <a:t> </a:t>
            </a:r>
            <a:r>
              <a:rPr lang="en-US" sz="2400" dirty="0" err="1"/>
              <a:t>semacam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 err="1"/>
              <a:t>gelang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kalang</a:t>
            </a:r>
            <a:r>
              <a:rPr lang="en-US" sz="2400" dirty="0"/>
              <a:t> (</a:t>
            </a:r>
            <a:r>
              <a:rPr lang="en-US" sz="2400" i="1" dirty="0"/>
              <a:t>loop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500042"/>
            <a:ext cx="8075240" cy="1066800"/>
          </a:xfrm>
        </p:spPr>
        <p:txBody>
          <a:bodyPr>
            <a:norm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graf</a:t>
            </a:r>
            <a:r>
              <a:rPr lang="en-US" sz="3200" dirty="0"/>
              <a:t> </a:t>
            </a:r>
            <a:r>
              <a:rPr lang="en-US" sz="3200" dirty="0" err="1"/>
              <a:t>berarah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28802"/>
            <a:ext cx="8229600" cy="4645734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(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)}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E7D-FB5B-4C46-AD49-C32F5035AD9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952861" y="3429000"/>
          <a:ext cx="3730805" cy="271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1793880" imgH="1312560" progId="Visio.Drawing.11">
                  <p:embed/>
                </p:oleObj>
              </mc:Choice>
              <mc:Fallback>
                <p:oleObj name="Visio" r:id="rId3" imgW="1793880" imgH="1312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61" y="3429000"/>
                        <a:ext cx="3730805" cy="2714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6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108</TotalTime>
  <Words>2155</Words>
  <Application>Microsoft Office PowerPoint</Application>
  <PresentationFormat>Widescreen</PresentationFormat>
  <Paragraphs>285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BatangChe</vt:lpstr>
      <vt:lpstr>Agency FB</vt:lpstr>
      <vt:lpstr>Arial</vt:lpstr>
      <vt:lpstr>Cambria Math</vt:lpstr>
      <vt:lpstr>Gill Sans MT</vt:lpstr>
      <vt:lpstr>Impact</vt:lpstr>
      <vt:lpstr>Symbol</vt:lpstr>
      <vt:lpstr>Times New Roman</vt:lpstr>
      <vt:lpstr>Wingdings</vt:lpstr>
      <vt:lpstr>Badge</vt:lpstr>
      <vt:lpstr>Equation</vt:lpstr>
      <vt:lpstr>Document</vt:lpstr>
      <vt:lpstr>Visio</vt:lpstr>
      <vt:lpstr>relasi</vt:lpstr>
      <vt:lpstr>RELASI </vt:lpstr>
      <vt:lpstr>Contoh :</vt:lpstr>
      <vt:lpstr>Ilustrasi   </vt:lpstr>
      <vt:lpstr>Representasi 1. Diagram Panah</vt:lpstr>
      <vt:lpstr> 2.  Tabel</vt:lpstr>
      <vt:lpstr>3. Matriks </vt:lpstr>
      <vt:lpstr>4. Graf berarah</vt:lpstr>
      <vt:lpstr>Contoh graf berarah</vt:lpstr>
      <vt:lpstr>Sifat relasi </vt:lpstr>
      <vt:lpstr>Reflexive </vt:lpstr>
      <vt:lpstr>Transitive (menghantar)</vt:lpstr>
      <vt:lpstr>Symmetric (setangkup) </vt:lpstr>
      <vt:lpstr>Antisymmetric (tolak setangkup) </vt:lpstr>
      <vt:lpstr>Contoh  Latihan Sifat Relasi </vt:lpstr>
      <vt:lpstr>Latihan Relasi</vt:lpstr>
      <vt:lpstr>Inversi </vt:lpstr>
      <vt:lpstr>Klosur Relasi  (closure of relation)</vt:lpstr>
      <vt:lpstr>Klosur Refleksif</vt:lpstr>
      <vt:lpstr>PowerPoint Presentation</vt:lpstr>
      <vt:lpstr>PowerPoint Presentation</vt:lpstr>
      <vt:lpstr>PowerPoint Presentation</vt:lpstr>
      <vt:lpstr>PowerPoint Presentation</vt:lpstr>
      <vt:lpstr>Klosur setangkup</vt:lpstr>
      <vt:lpstr>PowerPoint Presentation</vt:lpstr>
      <vt:lpstr>PowerPoint Presentation</vt:lpstr>
      <vt:lpstr>PowerPoint Presentation</vt:lpstr>
      <vt:lpstr>PowerPoint Presentation</vt:lpstr>
      <vt:lpstr>Klosur menghantar</vt:lpstr>
      <vt:lpstr>PowerPoint Presentation</vt:lpstr>
      <vt:lpstr>PowerPoint Presentation</vt:lpstr>
      <vt:lpstr>Kombinasi Relasi</vt:lpstr>
      <vt:lpstr>Contoh </vt:lpstr>
      <vt:lpstr>Kombinasi Relasi dalam Matriks</vt:lpstr>
      <vt:lpstr>Contoh </vt:lpstr>
      <vt:lpstr>Komposisi Relasi</vt:lpstr>
      <vt:lpstr>Contoh </vt:lpstr>
      <vt:lpstr>Komposisi dalam diagram panah</vt:lpstr>
      <vt:lpstr>Komposisi dalam Matriks</vt:lpstr>
      <vt:lpstr>Contoh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</dc:title>
  <dc:creator>indi widi</dc:creator>
  <cp:lastModifiedBy>indi widi</cp:lastModifiedBy>
  <cp:revision>7</cp:revision>
  <dcterms:created xsi:type="dcterms:W3CDTF">2016-03-22T09:37:39Z</dcterms:created>
  <dcterms:modified xsi:type="dcterms:W3CDTF">2016-03-22T11:25:45Z</dcterms:modified>
</cp:coreProperties>
</file>