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B903-6082-4798-A35E-F74CDEC12225}" type="datetimeFigureOut">
              <a:rPr lang="en-US" smtClean="0"/>
              <a:t>5/19/2011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C5ECF-3FCE-4CA7-A48D-C3AB5C559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5D6B-3E01-438B-AB9C-D3725AB2D21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391-74F8-4FFE-9B53-957B6DC78970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A60-AE54-442F-9B6E-D0521137EC62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F3D-33AA-453C-B78F-F544D0117BB3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D0F9-884F-4059-8622-9CE8C01C7262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963F-5540-42AB-AE11-2063C22E1B0A}" type="datetime1">
              <a:rPr lang="en-US" smtClean="0"/>
              <a:t>5/19/2011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0F3A-AC89-4060-A303-95FBA0AA6129}" type="datetime1">
              <a:rPr lang="en-US" smtClean="0"/>
              <a:t>5/19/2011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0AF9-225B-45CE-BE94-50E7AF81EC08}" type="datetime1">
              <a:rPr lang="en-US" smtClean="0"/>
              <a:t>5/19/2011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85F-4162-4CD8-A494-ECF014C6CD0D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F3B8-3158-42B6-A246-20690F845A20}" type="datetime1">
              <a:rPr lang="en-US" smtClean="0"/>
              <a:t>5/19/2011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4B71BC-9659-4480-AF05-4821EB9FCB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894CF4B-BD70-4717-9ADF-9CA9D5450FF6}" type="datetime1">
              <a:rPr lang="en-US" smtClean="0"/>
              <a:t>5/19/2011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543800" cy="1676399"/>
          </a:xfrm>
        </p:spPr>
        <p:txBody>
          <a:bodyPr/>
          <a:lstStyle/>
          <a:p>
            <a:pPr algn="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err="1" smtClean="0"/>
              <a:t>Komunikasi</a:t>
            </a:r>
            <a:r>
              <a:rPr lang="en-US" sz="4000" b="1" dirty="0" smtClean="0"/>
              <a:t> Data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Multiplexing, Flow Control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err="1" smtClean="0"/>
              <a:t>Deteksi</a:t>
            </a:r>
            <a:r>
              <a:rPr lang="en-US" sz="4000" b="1" dirty="0" smtClean="0"/>
              <a:t>  </a:t>
            </a:r>
            <a:r>
              <a:rPr lang="en-US" sz="4000" b="1" dirty="0" err="1" smtClean="0"/>
              <a:t>Kesalahan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391400" cy="1066800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 smtClean="0">
                <a:solidFill>
                  <a:srgbClr val="0070C0"/>
                </a:solidFill>
              </a:rPr>
              <a:t>Dosen</a:t>
            </a:r>
            <a:r>
              <a:rPr lang="en-US" sz="2800" dirty="0" smtClean="0">
                <a:solidFill>
                  <a:srgbClr val="0070C0"/>
                </a:solidFill>
              </a:rPr>
              <a:t>:</a:t>
            </a:r>
          </a:p>
          <a:p>
            <a:pPr algn="r"/>
            <a:r>
              <a:rPr lang="en-US" sz="2800" dirty="0" smtClean="0">
                <a:solidFill>
                  <a:srgbClr val="0070C0"/>
                </a:solidFill>
              </a:rPr>
              <a:t>Sri </a:t>
            </a:r>
            <a:r>
              <a:rPr lang="en-US" sz="2800" smtClean="0">
                <a:solidFill>
                  <a:srgbClr val="0070C0"/>
                </a:solidFill>
              </a:rPr>
              <a:t>Supatmi,S.Kom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AD68-9376-4E54-9818-1C561A1E32A7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1. Stop </a:t>
            </a:r>
            <a:r>
              <a:rPr lang="en-US" dirty="0"/>
              <a:t>and wait flow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5257800"/>
          </a:xfrm>
        </p:spPr>
        <p:txBody>
          <a:bodyPr/>
          <a:lstStyle/>
          <a:p>
            <a:pPr algn="just"/>
            <a:r>
              <a:rPr lang="en-US" dirty="0"/>
              <a:t>Cara </a:t>
            </a:r>
            <a:r>
              <a:rPr lang="en-US" dirty="0" err="1"/>
              <a:t>kerjanya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frame.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frame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acknowledgement </a:t>
            </a:r>
            <a:r>
              <a:rPr lang="en-US" dirty="0" err="1"/>
              <a:t>ke</a:t>
            </a:r>
            <a:r>
              <a:rPr lang="en-US" dirty="0"/>
              <a:t> frame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acknowledgement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frame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acknowledgement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Frame yang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framenya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stop and wait control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9B94-4563-4DCC-A069-B3DD9E8BF747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639762"/>
          </a:xfrm>
        </p:spPr>
        <p:txBody>
          <a:bodyPr/>
          <a:lstStyle/>
          <a:p>
            <a:r>
              <a:rPr lang="en-US" sz="3600" b="1" dirty="0" err="1" smtClean="0"/>
              <a:t>Ilustrasi</a:t>
            </a:r>
            <a:r>
              <a:rPr lang="en-US" sz="3600" b="1" dirty="0" smtClean="0"/>
              <a:t> Stop </a:t>
            </a:r>
            <a:r>
              <a:rPr lang="en-US" sz="3600" b="1" dirty="0"/>
              <a:t>and wait flow control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134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91B-66E6-4057-94FA-3512138551C3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48736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Sliding window flow control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7848600" cy="5486400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 smtClean="0"/>
                  <a:t>Masalah</a:t>
                </a:r>
                <a:r>
                  <a:rPr lang="en-US" dirty="0"/>
                  <a:t> </a:t>
                </a:r>
                <a:r>
                  <a:rPr lang="en-US" dirty="0" err="1"/>
                  <a:t>utama</a:t>
                </a:r>
                <a:r>
                  <a:rPr lang="en-US" dirty="0"/>
                  <a:t> yang </a:t>
                </a:r>
                <a:r>
                  <a:rPr lang="en-US" dirty="0" err="1"/>
                  <a:t>dimiliki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stop and wait control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frame yang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dikirimkan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saat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algn="just"/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/>
                  <a:t>keadaan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bit yang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dikirimkan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 </a:t>
                </a:r>
                <a:r>
                  <a:rPr lang="en-US" dirty="0" err="1"/>
                  <a:t>daripada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frame (a&gt;1)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diperlukan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langkah</a:t>
                </a:r>
                <a:r>
                  <a:rPr lang="en-US" dirty="0"/>
                  <a:t> </a:t>
                </a:r>
                <a:r>
                  <a:rPr lang="en-US" dirty="0" err="1"/>
                  <a:t>efisiensi</a:t>
                </a:r>
                <a:r>
                  <a:rPr lang="en-US" dirty="0"/>
                  <a:t> (</a:t>
                </a:r>
                <a:r>
                  <a:rPr lang="en-US" dirty="0" err="1"/>
                  <a:t>memperbolehkan</a:t>
                </a:r>
                <a:r>
                  <a:rPr lang="en-US" dirty="0"/>
                  <a:t> </a:t>
                </a:r>
                <a:r>
                  <a:rPr lang="en-US" dirty="0" err="1"/>
                  <a:t>pengiriman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frame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saat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). </a:t>
                </a:r>
                <a:endParaRPr lang="en-US" dirty="0" smtClean="0"/>
              </a:p>
              <a:p>
                <a:pPr algn="just"/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/>
                  <a:t>langkah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, </a:t>
                </a:r>
                <a:r>
                  <a:rPr lang="en-US" dirty="0" err="1"/>
                  <a:t>ditambahkan</a:t>
                </a:r>
                <a:r>
                  <a:rPr lang="en-US" dirty="0"/>
                  <a:t> </a:t>
                </a:r>
                <a:r>
                  <a:rPr lang="en-US" dirty="0" err="1"/>
                  <a:t>juga</a:t>
                </a:r>
                <a:r>
                  <a:rPr lang="en-US" dirty="0"/>
                  <a:t> label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frame yang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penanda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sejauh</a:t>
                </a:r>
                <a:r>
                  <a:rPr lang="en-US" dirty="0"/>
                  <a:t> </a:t>
                </a:r>
                <a:r>
                  <a:rPr lang="en-US" dirty="0" err="1"/>
                  <a:t>mana</a:t>
                </a:r>
                <a:r>
                  <a:rPr lang="en-US" dirty="0"/>
                  <a:t> frame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diterima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Sliding </a:t>
                </a:r>
                <a:r>
                  <a:rPr lang="en-US" dirty="0"/>
                  <a:t>window flow control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mengizinkan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pengiriman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frame.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Receiver </a:t>
                </a:r>
                <a:r>
                  <a:rPr lang="en-US" dirty="0" err="1"/>
                  <a:t>juga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buffer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menampung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frame yang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frame yang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diberi</a:t>
                </a:r>
                <a:r>
                  <a:rPr lang="en-US" dirty="0"/>
                  <a:t> </a:t>
                </a:r>
                <a:r>
                  <a:rPr lang="en-US" dirty="0" err="1"/>
                  <a:t>nomor</a:t>
                </a:r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 smtClean="0"/>
                  <a:t> </a:t>
                </a:r>
                <a:r>
                  <a:rPr lang="en-US" dirty="0" err="1"/>
                  <a:t>Nomor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nantinya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penanda</a:t>
                </a:r>
                <a:r>
                  <a:rPr lang="en-US" dirty="0"/>
                  <a:t> yang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diloncati</a:t>
                </a:r>
                <a:r>
                  <a:rPr lang="en-US" dirty="0"/>
                  <a:t>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field (k). frame yang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dinomori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7848600" cy="5486400"/>
              </a:xfrm>
              <a:blipFill rotWithShape="1">
                <a:blip r:embed="rId2"/>
                <a:stretch>
                  <a:fillRect t="-556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9792-3F67-4C47-B0EF-906D27FA4043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487362"/>
          </a:xfrm>
        </p:spPr>
        <p:txBody>
          <a:bodyPr/>
          <a:lstStyle/>
          <a:p>
            <a:r>
              <a:rPr lang="en-US" sz="4000" u="sng" dirty="0" err="1" smtClean="0"/>
              <a:t>Ilustrasi</a:t>
            </a:r>
            <a:r>
              <a:rPr lang="en-US" sz="4000" u="sng" dirty="0" smtClean="0"/>
              <a:t> Sliding </a:t>
            </a:r>
            <a:r>
              <a:rPr lang="en-US" sz="4000" u="sng" dirty="0"/>
              <a:t>window flow control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5863"/>
            <a:ext cx="7848600" cy="5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DD52-C548-47BF-B672-95A801E11BAD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b="1" dirty="0" smtClean="0"/>
              <a:t>DETEKSI KESALAHAN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96200" cy="52578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3200" b="1" u="sng" dirty="0" smtClean="0"/>
              <a:t>PRINSIP DASAR</a:t>
            </a:r>
            <a:endParaRPr lang="en-US" sz="3200" b="1" u="sng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501" y="1828799"/>
            <a:ext cx="80574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th-TH" sz="2800" dirty="0" smtClean="0">
                <a:cs typeface="Angsana New" pitchFamily="18" charset="-34"/>
              </a:rPr>
              <a:t>Masalah utama dalam komunikasi data</a:t>
            </a:r>
            <a:r>
              <a:rPr lang="en-US" sz="2800" dirty="0" smtClean="0">
                <a:cs typeface="Angsana New" pitchFamily="18" charset="-34"/>
              </a:rPr>
              <a:t> </a:t>
            </a:r>
            <a:r>
              <a:rPr lang="en-US" sz="2800" dirty="0" err="1" smtClean="0">
                <a:cs typeface="Angsana New" pitchFamily="18" charset="-34"/>
              </a:rPr>
              <a:t>ialah</a:t>
            </a:r>
            <a:r>
              <a:rPr lang="en-US" sz="2800" dirty="0" smtClean="0">
                <a:cs typeface="Angsana New" pitchFamily="18" charset="-34"/>
              </a:rPr>
              <a:t> </a:t>
            </a:r>
            <a:r>
              <a:rPr lang="th-TH" sz="2800" b="1" i="1" dirty="0" smtClean="0">
                <a:cs typeface="Angsana New" pitchFamily="18" charset="-34"/>
              </a:rPr>
              <a:t>realibility</a:t>
            </a:r>
            <a:r>
              <a:rPr lang="en-US" sz="2800" b="1" i="1" dirty="0" smtClean="0">
                <a:cs typeface="Angsana New" pitchFamily="18" charset="-34"/>
              </a:rPr>
              <a:t> </a:t>
            </a:r>
            <a:r>
              <a:rPr lang="en-US" sz="2800" dirty="0" err="1" smtClean="0">
                <a:cs typeface="Angsana New" pitchFamily="18" charset="-34"/>
              </a:rPr>
              <a:t>atau</a:t>
            </a:r>
            <a:r>
              <a:rPr lang="en-US" sz="2800" dirty="0" smtClean="0">
                <a:cs typeface="Angsana New" pitchFamily="18" charset="-34"/>
              </a:rPr>
              <a:t> </a:t>
            </a:r>
            <a:r>
              <a:rPr lang="en-US" sz="2800" dirty="0" err="1" smtClean="0">
                <a:cs typeface="Angsana New" pitchFamily="18" charset="-34"/>
              </a:rPr>
              <a:t>keandalan</a:t>
            </a:r>
            <a:r>
              <a:rPr lang="th-TH" sz="2800" dirty="0" smtClean="0">
                <a:cs typeface="Angsana New" pitchFamily="18" charset="-34"/>
              </a:rPr>
              <a:t>. </a:t>
            </a:r>
            <a:endParaRPr lang="en-US" sz="2800" dirty="0" smtClean="0">
              <a:cs typeface="Angsana New" pitchFamily="18" charset="-34"/>
            </a:endParaRPr>
          </a:p>
          <a:p>
            <a:pPr algn="just">
              <a:lnSpc>
                <a:spcPct val="150000"/>
              </a:lnSpc>
            </a:pPr>
            <a:r>
              <a:rPr lang="th-TH" sz="2800" dirty="0" smtClean="0">
                <a:cs typeface="Angsana New" pitchFamily="18" charset="-34"/>
              </a:rPr>
              <a:t>Sinyal yang dikirim melalui medium</a:t>
            </a:r>
            <a:r>
              <a:rPr lang="en-US" sz="2800" dirty="0" smtClean="0">
                <a:cs typeface="Angsana New" pitchFamily="18" charset="-34"/>
              </a:rPr>
              <a:t> </a:t>
            </a:r>
            <a:r>
              <a:rPr lang="th-TH" sz="2800" dirty="0" smtClean="0">
                <a:cs typeface="Angsana New" pitchFamily="18" charset="-34"/>
              </a:rPr>
              <a:t>tertentu dapat mengalami pelemahan, distorsi,</a:t>
            </a:r>
            <a:r>
              <a:rPr lang="en-US" sz="2800" dirty="0" smtClean="0">
                <a:cs typeface="Angsana New" pitchFamily="18" charset="-34"/>
              </a:rPr>
              <a:t> </a:t>
            </a:r>
            <a:r>
              <a:rPr lang="th-TH" sz="2800" dirty="0" smtClean="0">
                <a:cs typeface="Angsana New" pitchFamily="18" charset="-34"/>
              </a:rPr>
              <a:t>keterbatasan bandwidth</a:t>
            </a:r>
            <a:endParaRPr lang="en-US" sz="2800" dirty="0" smtClean="0">
              <a:cs typeface="Angsana New" pitchFamily="18" charset="-34"/>
            </a:endParaRPr>
          </a:p>
          <a:p>
            <a:pPr algn="just">
              <a:lnSpc>
                <a:spcPct val="150000"/>
              </a:lnSpc>
            </a:pPr>
            <a:r>
              <a:rPr lang="th-TH" sz="2800" dirty="0" smtClean="0">
                <a:cs typeface="Angsana New" pitchFamily="18" charset="-34"/>
              </a:rPr>
              <a:t>Data yang dikirim dapat menjadi rusak, hilang,</a:t>
            </a:r>
            <a:r>
              <a:rPr lang="en-US" sz="2800" dirty="0" smtClean="0">
                <a:cs typeface="Angsana New" pitchFamily="18" charset="-34"/>
              </a:rPr>
              <a:t> </a:t>
            </a:r>
            <a:r>
              <a:rPr lang="th-TH" sz="2800" dirty="0" smtClean="0">
                <a:cs typeface="Angsana New" pitchFamily="18" charset="-34"/>
              </a:rPr>
              <a:t>berubah</a:t>
            </a:r>
          </a:p>
          <a:p>
            <a:pPr algn="just">
              <a:lnSpc>
                <a:spcPct val="150000"/>
              </a:lnSpc>
            </a:pPr>
            <a:endParaRPr lang="th-TH" sz="2800" dirty="0" smtClean="0">
              <a:cs typeface="Angsana New" pitchFamily="18" charset="-34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th-TH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2708-7710-4C4F-9812-92793F32DDBF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PRINSIP DASAR (2)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3581400"/>
            <a:ext cx="7620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 err="1" smtClean="0"/>
              <a:t>mengirim</a:t>
            </a:r>
            <a:r>
              <a:rPr lang="en-US" sz="2400" dirty="0" smtClean="0"/>
              <a:t> data </a:t>
            </a:r>
            <a:r>
              <a:rPr lang="en-US" sz="2400" dirty="0" err="1" smtClean="0"/>
              <a:t>ke</a:t>
            </a:r>
            <a:r>
              <a:rPr lang="en-US" sz="2400" dirty="0" smtClean="0"/>
              <a:t> B. </a:t>
            </a:r>
            <a:r>
              <a:rPr lang="en-US" sz="2400" dirty="0" err="1" smtClean="0"/>
              <a:t>Jalur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B </a:t>
            </a:r>
            <a:r>
              <a:rPr lang="en-US" sz="2400" dirty="0" err="1" smtClean="0"/>
              <a:t>tidak</a:t>
            </a:r>
            <a:r>
              <a:rPr lang="en-US" sz="2400" dirty="0" smtClean="0"/>
              <a:t> reliable,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rusak</a:t>
            </a:r>
            <a:r>
              <a:rPr lang="en-US" sz="2400" dirty="0" smtClean="0"/>
              <a:t>/</a:t>
            </a:r>
            <a:r>
              <a:rPr lang="en-US" sz="2400" dirty="0" err="1" smtClean="0"/>
              <a:t>hilang</a:t>
            </a:r>
            <a:r>
              <a:rPr lang="en-US" sz="2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menjamin</a:t>
            </a:r>
            <a:r>
              <a:rPr lang="en-US" sz="2400" dirty="0" smtClean="0"/>
              <a:t> </a:t>
            </a:r>
            <a:r>
              <a:rPr lang="en-US" sz="2400" dirty="0" err="1" smtClean="0"/>
              <a:t>transmisi</a:t>
            </a:r>
            <a:r>
              <a:rPr lang="en-US" sz="2400" dirty="0" smtClean="0"/>
              <a:t> data A </a:t>
            </a:r>
            <a:r>
              <a:rPr lang="en-US" sz="2400" dirty="0" err="1" smtClean="0"/>
              <a:t>ke</a:t>
            </a:r>
            <a:r>
              <a:rPr lang="en-US" sz="2400" dirty="0" smtClean="0"/>
              <a:t> B </a:t>
            </a:r>
            <a:r>
              <a:rPr lang="en-US" sz="2400" dirty="0" err="1" smtClean="0"/>
              <a:t>tetap</a:t>
            </a:r>
            <a:r>
              <a:rPr lang="en-US" sz="2400" dirty="0" smtClean="0"/>
              <a:t> reliable? </a:t>
            </a:r>
            <a:endParaRPr lang="th-TH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584" y="2016123"/>
            <a:ext cx="4103077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8218-E981-4057-8BF0-8F11C3A24BC6}" type="datetime1">
              <a:rPr lang="en-US" smtClean="0"/>
              <a:t>5/19/2011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PRINSIP DASAR (3)</a:t>
            </a:r>
            <a:endParaRPr lang="en-US" dirty="0"/>
          </a:p>
        </p:txBody>
      </p:sp>
      <p:sp>
        <p:nvSpPr>
          <p:cNvPr id="6" name="AutoShape 3"/>
          <p:cNvSpPr txBox="1">
            <a:spLocks noChangeAspect="1" noChangeArrowheads="1"/>
          </p:cNvSpPr>
          <p:nvPr/>
        </p:nvSpPr>
        <p:spPr>
          <a:xfrm>
            <a:off x="133336" y="3175010"/>
            <a:ext cx="8229600" cy="2644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smtClean="0"/>
              <a:t>A tidak mengirim data yang panjang ke B</a:t>
            </a:r>
            <a:r>
              <a:rPr lang="th-TH" sz="2800" smtClean="0"/>
              <a:t>. </a:t>
            </a:r>
            <a:r>
              <a:rPr lang="en-US" sz="2800" smtClean="0"/>
              <a:t>Data dibagi menjadi frame, sehingga kerusakan sebuah frame tidak merusak keseluruhan data</a:t>
            </a:r>
            <a:r>
              <a:rPr lang="th-TH" sz="280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800" smtClean="0"/>
              <a:t>Bagaimana B dapat mendeteksi bahwa frame yang dikirim A mengalami kerusakan? </a:t>
            </a:r>
            <a:endParaRPr lang="th-TH" sz="2800" smtClean="0"/>
          </a:p>
          <a:p>
            <a:pPr>
              <a:lnSpc>
                <a:spcPct val="150000"/>
              </a:lnSpc>
            </a:pPr>
            <a:r>
              <a:rPr lang="en-US" sz="2800" smtClean="0"/>
              <a:t>A menambahkan error check bits ke frame, sehingga B dapat memeriksa frame dan menentukan apakah telah terjadi perubahan </a:t>
            </a:r>
            <a:endParaRPr lang="th-TH" sz="28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41370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BBA-B8EB-4C62-B0A6-37C40347E0F1}" type="datetime1">
              <a:rPr lang="en-US" smtClean="0"/>
              <a:t>5/19/2011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PRINSIP DASAR (4)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46" y="3584581"/>
            <a:ext cx="7924800" cy="2343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smtClean="0"/>
              <a:t>Bagaimana A mengetahui data yang dikirimnya telah diterima B? </a:t>
            </a:r>
            <a:endParaRPr lang="th-TH" sz="2000" smtClean="0"/>
          </a:p>
          <a:p>
            <a:pPr>
              <a:lnSpc>
                <a:spcPct val="150000"/>
              </a:lnSpc>
            </a:pPr>
            <a:r>
              <a:rPr lang="en-US" sz="2000" smtClean="0"/>
              <a:t>B dapat mengirimkan ack (acknowledgment)</a:t>
            </a:r>
            <a:r>
              <a:rPr lang="th-TH" sz="2000" smtClean="0"/>
              <a:t>/</a:t>
            </a:r>
            <a:r>
              <a:rPr lang="en-US" sz="2000" smtClean="0"/>
              <a:t>pemberitahuan jika data diterima dengan benar, dan nak (negative acknowledgment) </a:t>
            </a:r>
            <a:r>
              <a:rPr lang="th-TH" sz="2000" smtClean="0"/>
              <a:t>/</a:t>
            </a:r>
            <a:r>
              <a:rPr lang="en-US" sz="2000" smtClean="0"/>
              <a:t>pemberitahuan data salah jika data rusak </a:t>
            </a:r>
            <a:endParaRPr lang="th-TH" sz="2000" smtClean="0"/>
          </a:p>
          <a:p>
            <a:pPr>
              <a:lnSpc>
                <a:spcPct val="150000"/>
              </a:lnSpc>
            </a:pPr>
            <a:r>
              <a:rPr lang="en-US" sz="2000" smtClean="0"/>
              <a:t>A dapat mengirimkan ulang frame yang rusak</a:t>
            </a:r>
            <a:endParaRPr lang="th-TH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42672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FAC3-F958-4AF2-9B0E-6A0FBD7A956B}" type="datetime1">
              <a:rPr lang="en-US" smtClean="0"/>
              <a:t>5/19/2011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PRINSIP DASAR (5)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3697" y="2362200"/>
            <a:ext cx="79248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 smtClean="0"/>
              <a:t>Mengapa</a:t>
            </a:r>
            <a:r>
              <a:rPr lang="en-US" sz="2000" dirty="0" smtClean="0"/>
              <a:t> frame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hilang</a:t>
            </a:r>
            <a:r>
              <a:rPr lang="en-US" sz="2000" dirty="0" smtClean="0"/>
              <a:t>? </a:t>
            </a:r>
            <a:endParaRPr lang="th-TH" sz="2000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th-TH" dirty="0" smtClean="0"/>
              <a:t>/</a:t>
            </a:r>
            <a:r>
              <a:rPr lang="en-US" dirty="0" smtClean="0"/>
              <a:t>id</a:t>
            </a:r>
            <a:r>
              <a:rPr lang="th-TH" dirty="0" smtClean="0"/>
              <a:t>/</a:t>
            </a:r>
            <a:r>
              <a:rPr lang="en-US" dirty="0" smtClean="0"/>
              <a:t>header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frame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dikenali</a:t>
            </a:r>
            <a:r>
              <a:rPr lang="en-US" dirty="0" smtClean="0"/>
              <a:t> </a:t>
            </a:r>
            <a:endParaRPr lang="th-TH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Temporer</a:t>
            </a:r>
            <a:r>
              <a:rPr lang="en-US" dirty="0" smtClean="0"/>
              <a:t> disconnection </a:t>
            </a:r>
            <a:endParaRPr lang="th-TH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frame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hilang</a:t>
            </a:r>
            <a:r>
              <a:rPr lang="en-US" sz="2000" dirty="0" smtClean="0"/>
              <a:t>? </a:t>
            </a:r>
            <a:endParaRPr lang="th-TH" sz="20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B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A. </a:t>
            </a:r>
            <a:endParaRPr lang="th-TH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B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 di </a:t>
            </a:r>
            <a:r>
              <a:rPr lang="en-US" dirty="0" err="1" smtClean="0"/>
              <a:t>jalan</a:t>
            </a:r>
            <a:r>
              <a:rPr lang="en-US" dirty="0" smtClean="0"/>
              <a:t>.</a:t>
            </a:r>
            <a:endParaRPr lang="th-TH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771" y="990600"/>
            <a:ext cx="4067175" cy="12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DC61-35B1-492D-B595-E9443FC5DF7E}" type="datetime1">
              <a:rPr lang="en-US" smtClean="0"/>
              <a:t>5/19/2011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PRINSIP DASAR (6)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16" y="2729138"/>
            <a:ext cx="7924800" cy="27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timer,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</a:t>
            </a:r>
            <a:r>
              <a:rPr lang="en-US" sz="2400" dirty="0" smtClean="0"/>
              <a:t> 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kabar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</a:t>
            </a:r>
          </a:p>
          <a:p>
            <a:pPr algn="just"/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timeout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diatur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 err="1" smtClean="0"/>
              <a:t>Jika</a:t>
            </a:r>
            <a:r>
              <a:rPr lang="en-US" sz="2400" dirty="0" smtClean="0"/>
              <a:t> timeout </a:t>
            </a:r>
            <a:r>
              <a:rPr lang="en-US" sz="2400" dirty="0" err="1" smtClean="0"/>
              <a:t>terlalu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 smtClean="0"/>
              <a:t>, A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mengirimkan</a:t>
            </a:r>
            <a:r>
              <a:rPr lang="en-US" sz="2400" dirty="0" smtClean="0"/>
              <a:t> 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ack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 </a:t>
            </a:r>
            <a:r>
              <a:rPr lang="en-US" sz="2400" dirty="0" err="1" smtClean="0"/>
              <a:t>tiba</a:t>
            </a:r>
            <a:r>
              <a:rPr lang="en-US" sz="2400" dirty="0" smtClean="0"/>
              <a:t>. </a:t>
            </a:r>
          </a:p>
          <a:p>
            <a:pPr lvl="1" algn="just"/>
            <a:r>
              <a:rPr lang="en-US" sz="2400" dirty="0" err="1" smtClean="0"/>
              <a:t>Jika</a:t>
            </a:r>
            <a:r>
              <a:rPr lang="en-US" sz="2400" dirty="0" smtClean="0"/>
              <a:t> timeout </a:t>
            </a:r>
            <a:r>
              <a:rPr lang="en-US" sz="2400" dirty="0" err="1" smtClean="0"/>
              <a:t>terlalu</a:t>
            </a:r>
            <a:r>
              <a:rPr lang="en-US" sz="2400" dirty="0" smtClean="0"/>
              <a:t> lama, A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menunggu</a:t>
            </a:r>
            <a:r>
              <a:rPr lang="en-US" sz="2400" dirty="0" smtClean="0"/>
              <a:t> </a:t>
            </a:r>
            <a:r>
              <a:rPr lang="en-US" sz="2400" dirty="0" err="1" smtClean="0"/>
              <a:t>terlalu</a:t>
            </a:r>
            <a:r>
              <a:rPr lang="en-US" sz="2400" dirty="0" smtClean="0"/>
              <a:t> lama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frame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hilang</a:t>
            </a:r>
            <a:r>
              <a:rPr lang="en-US" sz="2400" dirty="0" smtClean="0"/>
              <a:t> </a:t>
            </a:r>
            <a:endParaRPr lang="th-TH" sz="24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00378"/>
            <a:ext cx="406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E92-69DB-41C2-81D3-F0FA2C8474A5}" type="datetime1">
              <a:rPr lang="en-US" smtClean="0"/>
              <a:t>5/19/2011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Multiplexing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Multiplex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(analog </a:t>
            </a:r>
            <a:r>
              <a:rPr lang="en-US" dirty="0" err="1" smtClean="0"/>
              <a:t>atau</a:t>
            </a:r>
            <a:r>
              <a:rPr lang="en-US" dirty="0" smtClean="0"/>
              <a:t> digital)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media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Cara </a:t>
            </a:r>
            <a:r>
              <a:rPr lang="en-US" dirty="0" err="1" smtClean="0"/>
              <a:t>umum</a:t>
            </a:r>
            <a:r>
              <a:rPr lang="en-US" dirty="0" smtClean="0"/>
              <a:t>  multiplexing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berkecepatan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berkecepatan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Multiplexer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sirkuit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1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multiplex :</a:t>
            </a:r>
          </a:p>
          <a:p>
            <a:pPr marL="571500" lvl="0" indent="-457200" algn="just">
              <a:buFont typeface="+mj-lt"/>
              <a:buAutoNum type="arabicPeriod"/>
            </a:pP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pPr marL="571500" lvl="0" indent="-457200" algn="just">
              <a:buFont typeface="+mj-lt"/>
              <a:buAutoNum type="arabicPeriod"/>
            </a:pP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seefisien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pPr marL="571500" lvl="0" indent="-457200" algn="just">
              <a:buFont typeface="+mj-lt"/>
              <a:buAutoNum type="arabicPeriod"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semaksimal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pPr marL="571500" lvl="0" indent="-457200" algn="just">
              <a:buFont typeface="+mj-lt"/>
              <a:buAutoNum type="arabicPeriod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penyaluran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terminal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8CF-E13F-484E-A5A8-21E7A857CFA4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PRINSIP DASAR (6)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3063" y="3014698"/>
            <a:ext cx="8205137" cy="279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000" dirty="0" smtClean="0"/>
              <a:t>A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frame 1</a:t>
            </a:r>
            <a:r>
              <a:rPr lang="th-TH" sz="2000" dirty="0" smtClean="0"/>
              <a:t> </a:t>
            </a:r>
          </a:p>
          <a:p>
            <a:pPr algn="just">
              <a:lnSpc>
                <a:spcPct val="110000"/>
              </a:lnSpc>
            </a:pPr>
            <a:r>
              <a:rPr lang="en-US" sz="2000" dirty="0" smtClean="0"/>
              <a:t>A </a:t>
            </a:r>
            <a:r>
              <a:rPr lang="en-US" sz="2000" dirty="0" err="1" smtClean="0"/>
              <a:t>mengalami</a:t>
            </a:r>
            <a:r>
              <a:rPr lang="en-US" sz="2000" dirty="0" smtClean="0"/>
              <a:t> timeout,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mengirimkan</a:t>
            </a:r>
            <a:r>
              <a:rPr lang="en-US" sz="2000" dirty="0" smtClean="0"/>
              <a:t> </a:t>
            </a:r>
            <a:r>
              <a:rPr lang="en-US" sz="2000" dirty="0" err="1" smtClean="0"/>
              <a:t>ulang</a:t>
            </a:r>
            <a:r>
              <a:rPr lang="en-US" sz="2000" dirty="0" smtClean="0"/>
              <a:t> frame 1</a:t>
            </a:r>
            <a:r>
              <a:rPr lang="th-TH" sz="2000" dirty="0" smtClean="0"/>
              <a:t> </a:t>
            </a:r>
          </a:p>
          <a:p>
            <a:pPr algn="just">
              <a:lnSpc>
                <a:spcPct val="110000"/>
              </a:lnSpc>
            </a:pPr>
            <a:r>
              <a:rPr lang="en-US" sz="2000" dirty="0" smtClean="0"/>
              <a:t>A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ack</a:t>
            </a:r>
            <a:r>
              <a:rPr lang="en-US" sz="2000" dirty="0" smtClean="0"/>
              <a:t>, </a:t>
            </a:r>
            <a:r>
              <a:rPr lang="en-US" sz="2000" dirty="0" err="1" smtClean="0"/>
              <a:t>melanjutkan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frame 2</a:t>
            </a:r>
            <a:r>
              <a:rPr lang="th-TH" sz="2000" dirty="0" smtClean="0"/>
              <a:t> </a:t>
            </a:r>
          </a:p>
          <a:p>
            <a:pPr algn="just">
              <a:lnSpc>
                <a:spcPct val="110000"/>
              </a:lnSpc>
            </a:pPr>
            <a:r>
              <a:rPr lang="en-US" sz="2000" dirty="0" smtClean="0"/>
              <a:t>A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ack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frame 1,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dianggap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ack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frame 2</a:t>
            </a:r>
            <a:r>
              <a:rPr lang="th-TH" sz="2000" dirty="0" smtClean="0"/>
              <a:t> (</a:t>
            </a:r>
            <a:r>
              <a:rPr lang="en-US" sz="2000" dirty="0" smtClean="0"/>
              <a:t>error</a:t>
            </a:r>
            <a:r>
              <a:rPr lang="th-TH" sz="2000" dirty="0" smtClean="0"/>
              <a:t>) 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mencegah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A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frame number,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B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ack</a:t>
            </a:r>
            <a:r>
              <a:rPr lang="en-US" sz="2000" dirty="0" smtClean="0"/>
              <a:t> </a:t>
            </a:r>
            <a:r>
              <a:rPr lang="en-US" sz="2000" dirty="0" err="1" smtClean="0"/>
              <a:t>spesifik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frame number </a:t>
            </a:r>
            <a:r>
              <a:rPr lang="en-US" sz="2000" dirty="0" err="1" smtClean="0"/>
              <a:t>tertentu</a:t>
            </a:r>
            <a:r>
              <a:rPr lang="en-US" sz="1100" dirty="0" smtClean="0"/>
              <a:t> </a:t>
            </a:r>
            <a:endParaRPr lang="th-TH" sz="11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3344" y="1447800"/>
            <a:ext cx="4376056" cy="130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6AF7-BD85-4245-BC3C-17B8DF329944}" type="datetime1">
              <a:rPr lang="en-US" smtClean="0"/>
              <a:t>5/19/2011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Error Detection and Correction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i="1" dirty="0"/>
              <a:t>Error detection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data </a:t>
            </a:r>
            <a:r>
              <a:rPr lang="en-US" sz="2400" dirty="0" err="1"/>
              <a:t>akibat</a:t>
            </a:r>
            <a:r>
              <a:rPr lang="en-US" sz="2400" dirty="0"/>
              <a:t> noise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lain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transmisi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transmitter </a:t>
            </a:r>
            <a:r>
              <a:rPr lang="en-US" sz="2400" dirty="0"/>
              <a:t>(</a:t>
            </a:r>
            <a:r>
              <a:rPr lang="en-US" sz="2400" dirty="0" err="1"/>
              <a:t>Tx</a:t>
            </a:r>
            <a:r>
              <a:rPr lang="en-US" sz="2400" dirty="0"/>
              <a:t>)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receiver </a:t>
            </a:r>
            <a:r>
              <a:rPr lang="en-US" sz="2400" dirty="0"/>
              <a:t>(Rx)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/>
              <a:t>Error correction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i="1" dirty="0"/>
              <a:t>original &amp; error free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B4F-F42B-451B-AD2B-C358C574A456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4000" u="sng" dirty="0" smtClean="0"/>
              <a:t>METODE PENDETEKSIAN ERROR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nb-NO" dirty="0"/>
              <a:t> Ada dua metode deteksi kesalahan yang sering digunakan, yaitu: 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dirty="0" smtClean="0"/>
              <a:t>Echo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. </a:t>
            </a:r>
            <a:endParaRPr lang="en-US" dirty="0" smtClean="0"/>
          </a:p>
          <a:p>
            <a:pPr marL="565150" indent="0" algn="just">
              <a:buNone/>
            </a:pPr>
            <a:r>
              <a:rPr lang="en-US" dirty="0" smtClean="0"/>
              <a:t>Operator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terminal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lain,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terminal </a:t>
            </a:r>
            <a:r>
              <a:rPr lang="en-US" dirty="0" err="1"/>
              <a:t>sehingga</a:t>
            </a:r>
            <a:r>
              <a:rPr lang="en-US" dirty="0"/>
              <a:t> operator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data yang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endParaRPr lang="en-US" dirty="0" smtClean="0"/>
          </a:p>
          <a:p>
            <a:pPr marL="571500" indent="-457200" algn="just">
              <a:buFont typeface="+mj-lt"/>
              <a:buAutoNum type="arabicPeriod" startAt="2"/>
            </a:pPr>
            <a:r>
              <a:rPr lang="en-US" dirty="0" smtClean="0"/>
              <a:t>Error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bit </a:t>
            </a:r>
            <a:r>
              <a:rPr lang="en-US" dirty="0" err="1"/>
              <a:t>pariti</a:t>
            </a:r>
            <a:r>
              <a:rPr lang="en-US" dirty="0"/>
              <a:t> (</a:t>
            </a:r>
            <a:r>
              <a:rPr lang="en-US" dirty="0" err="1"/>
              <a:t>pariti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pariti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). </a:t>
            </a:r>
            <a:endParaRPr lang="en-US" dirty="0" smtClean="0"/>
          </a:p>
          <a:p>
            <a:pPr marL="565150" indent="0" algn="just">
              <a:buNone/>
            </a:pPr>
            <a:r>
              <a:rPr lang="en-US" dirty="0" smtClean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 error, </a:t>
            </a:r>
            <a:r>
              <a:rPr lang="en-US" dirty="0" err="1"/>
              <a:t>antara</a:t>
            </a:r>
            <a:r>
              <a:rPr lang="en-US" dirty="0"/>
              <a:t> lain: </a:t>
            </a:r>
            <a:endParaRPr lang="en-US" dirty="0" smtClean="0"/>
          </a:p>
          <a:p>
            <a:pPr marL="1022350" indent="-457200" algn="just">
              <a:buAutoNum type="arabicPeriod"/>
            </a:pPr>
            <a:r>
              <a:rPr lang="en-US" dirty="0" smtClean="0"/>
              <a:t>Vertical </a:t>
            </a:r>
            <a:r>
              <a:rPr lang="en-US" dirty="0"/>
              <a:t>redundancy checking </a:t>
            </a:r>
            <a:endParaRPr lang="en-US" dirty="0" smtClean="0"/>
          </a:p>
          <a:p>
            <a:pPr marL="1022350" indent="-457200" algn="just">
              <a:buAutoNum type="arabicPeriod"/>
            </a:pPr>
            <a:r>
              <a:rPr lang="en-US" dirty="0" smtClean="0"/>
              <a:t>Longitudinal </a:t>
            </a:r>
            <a:r>
              <a:rPr lang="en-US" dirty="0"/>
              <a:t>redundancy </a:t>
            </a:r>
            <a:r>
              <a:rPr lang="en-US" dirty="0" smtClean="0"/>
              <a:t>checking</a:t>
            </a:r>
          </a:p>
          <a:p>
            <a:pPr marL="1022350" indent="-457200" algn="just">
              <a:buAutoNum type="arabicPeriod"/>
            </a:pPr>
            <a:r>
              <a:rPr lang="en-US" dirty="0" smtClean="0"/>
              <a:t>Cyclic </a:t>
            </a:r>
            <a:r>
              <a:rPr lang="en-US" dirty="0"/>
              <a:t>redundancy checking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BA17-5475-42F7-B8F5-89A91BB1AD14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dirty="0" smtClean="0"/>
              <a:t>Bit Parity / Bit </a:t>
            </a:r>
            <a:r>
              <a:rPr lang="en-US" dirty="0" err="1" smtClean="0"/>
              <a:t>Paritas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1" dirty="0" err="1"/>
              <a:t>Jenis</a:t>
            </a:r>
            <a:r>
              <a:rPr lang="en-US" sz="2400" b="1" dirty="0"/>
              <a:t> Parity Check :</a:t>
            </a:r>
            <a:endParaRPr lang="en-US" sz="2400" dirty="0"/>
          </a:p>
          <a:p>
            <a:pPr marL="571500" lvl="0" indent="-457200" algn="just">
              <a:lnSpc>
                <a:spcPct val="150000"/>
              </a:lnSpc>
              <a:buAutoNum type="arabicPeriod"/>
            </a:pPr>
            <a:r>
              <a:rPr lang="en-US" sz="2400" dirty="0" smtClean="0"/>
              <a:t>Even </a:t>
            </a:r>
            <a:r>
              <a:rPr lang="en-US" sz="2400" dirty="0"/>
              <a:t>parity (</a:t>
            </a:r>
            <a:r>
              <a:rPr lang="en-US" sz="2400" dirty="0" err="1"/>
              <a:t>paritas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r>
              <a:rPr lang="en-US" sz="2400" dirty="0"/>
              <a:t>),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transmisi</a:t>
            </a:r>
            <a:r>
              <a:rPr lang="en-US" sz="2400" dirty="0"/>
              <a:t> </a:t>
            </a:r>
            <a:r>
              <a:rPr lang="en-US" sz="2400" b="1" u="sng" dirty="0"/>
              <a:t>asynchronous</a:t>
            </a:r>
            <a:r>
              <a:rPr lang="en-US" sz="2400" dirty="0"/>
              <a:t>. Bit parity </a:t>
            </a:r>
            <a:r>
              <a:rPr lang="en-US" sz="2400" dirty="0" err="1"/>
              <a:t>ditambahkan</a:t>
            </a:r>
            <a:r>
              <a:rPr lang="en-US" sz="2400" dirty="0"/>
              <a:t> </a:t>
            </a:r>
            <a:r>
              <a:rPr lang="en-US" sz="2400" dirty="0" err="1"/>
              <a:t>supaya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‘1’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/ data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 smtClean="0"/>
              <a:t>genap</a:t>
            </a:r>
            <a:endParaRPr lang="en-US" sz="2400" dirty="0"/>
          </a:p>
          <a:p>
            <a:pPr marL="571500" lvl="0" indent="-457200" algn="just">
              <a:lnSpc>
                <a:spcPct val="150000"/>
              </a:lnSpc>
              <a:buAutoNum type="arabicPeriod"/>
            </a:pPr>
            <a:r>
              <a:rPr lang="en-US" sz="2400" dirty="0" smtClean="0"/>
              <a:t>Odd </a:t>
            </a:r>
            <a:r>
              <a:rPr lang="en-US" sz="2400" dirty="0"/>
              <a:t>parity (</a:t>
            </a:r>
            <a:r>
              <a:rPr lang="en-US" sz="2400" dirty="0" err="1"/>
              <a:t>paritas</a:t>
            </a:r>
            <a:r>
              <a:rPr lang="en-US" sz="2400" dirty="0"/>
              <a:t> </a:t>
            </a:r>
            <a:r>
              <a:rPr lang="en-US" sz="2400" dirty="0" err="1"/>
              <a:t>ganjil</a:t>
            </a:r>
            <a:r>
              <a:rPr lang="en-US" sz="2400" dirty="0"/>
              <a:t>),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transmisi</a:t>
            </a:r>
            <a:r>
              <a:rPr lang="en-US" sz="2400" dirty="0"/>
              <a:t> </a:t>
            </a:r>
            <a:r>
              <a:rPr lang="en-US" sz="2400" b="1" u="sng" dirty="0"/>
              <a:t>synchronous</a:t>
            </a:r>
            <a:r>
              <a:rPr lang="en-US" sz="2400" dirty="0"/>
              <a:t>. Bit parity </a:t>
            </a:r>
            <a:r>
              <a:rPr lang="en-US" sz="2400" dirty="0" err="1"/>
              <a:t>ditambahkan</a:t>
            </a:r>
            <a:r>
              <a:rPr lang="en-US" sz="2400" dirty="0"/>
              <a:t> </a:t>
            </a:r>
            <a:r>
              <a:rPr lang="en-US" sz="2400" dirty="0" err="1"/>
              <a:t>supaya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‘1’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/ data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 smtClean="0"/>
              <a:t>ganjil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E4D-A7D7-4885-9567-765DCAC8BD41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4000" dirty="0" smtClean="0"/>
              <a:t>1. VERTICAL REDUNDANCY CHECK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848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VRC (Vertical Redundancy Check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</a:rPr>
              <a:t>Sebuah</a:t>
            </a:r>
            <a:r>
              <a:rPr lang="en-US" altLang="ko-KR" dirty="0" smtClean="0">
                <a:solidFill>
                  <a:srgbClr val="000000"/>
                </a:solidFill>
              </a:rPr>
              <a:t> bit </a:t>
            </a:r>
            <a:r>
              <a:rPr lang="en-US" altLang="ko-KR" dirty="0" err="1" smtClean="0">
                <a:solidFill>
                  <a:srgbClr val="000000"/>
                </a:solidFill>
              </a:rPr>
              <a:t>paritas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ditambahkan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ke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setiap</a:t>
            </a:r>
            <a:r>
              <a:rPr lang="en-US" altLang="ko-KR" dirty="0" smtClean="0">
                <a:solidFill>
                  <a:srgbClr val="000000"/>
                </a:solidFill>
              </a:rPr>
              <a:t> unit data </a:t>
            </a:r>
            <a:r>
              <a:rPr lang="en-US" altLang="ko-KR" dirty="0" err="1" smtClean="0">
                <a:solidFill>
                  <a:srgbClr val="000000"/>
                </a:solidFill>
              </a:rPr>
              <a:t>sehingga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jumlah</a:t>
            </a:r>
            <a:r>
              <a:rPr lang="en-US" altLang="ko-KR" dirty="0" smtClean="0">
                <a:solidFill>
                  <a:srgbClr val="000000"/>
                </a:solidFill>
              </a:rPr>
              <a:t> total </a:t>
            </a:r>
            <a:r>
              <a:rPr lang="en-US" altLang="ko-KR" dirty="0" err="1" smtClean="0">
                <a:solidFill>
                  <a:srgbClr val="000000"/>
                </a:solidFill>
              </a:rPr>
              <a:t>biner</a:t>
            </a:r>
            <a:r>
              <a:rPr lang="en-US" altLang="ko-KR" dirty="0" smtClean="0">
                <a:solidFill>
                  <a:srgbClr val="000000"/>
                </a:solidFill>
              </a:rPr>
              <a:t> ‘1’ (</a:t>
            </a:r>
            <a:r>
              <a:rPr lang="en-US" altLang="ko-KR" dirty="0" err="1" smtClean="0">
                <a:solidFill>
                  <a:srgbClr val="000000"/>
                </a:solidFill>
              </a:rPr>
              <a:t>termasuk</a:t>
            </a:r>
            <a:r>
              <a:rPr lang="en-US" altLang="ko-KR" dirty="0" smtClean="0">
                <a:solidFill>
                  <a:srgbClr val="000000"/>
                </a:solidFill>
              </a:rPr>
              <a:t> bit </a:t>
            </a:r>
            <a:r>
              <a:rPr lang="en-US" altLang="ko-KR" dirty="0" err="1" smtClean="0">
                <a:solidFill>
                  <a:srgbClr val="000000"/>
                </a:solidFill>
              </a:rPr>
              <a:t>paritas</a:t>
            </a:r>
            <a:r>
              <a:rPr lang="en-US" altLang="ko-KR" dirty="0" smtClean="0">
                <a:solidFill>
                  <a:srgbClr val="000000"/>
                </a:solidFill>
              </a:rPr>
              <a:t>) </a:t>
            </a:r>
            <a:r>
              <a:rPr lang="en-US" altLang="ko-KR" dirty="0" err="1" smtClean="0">
                <a:solidFill>
                  <a:srgbClr val="000000"/>
                </a:solidFill>
              </a:rPr>
              <a:t>menjadi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genap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untuk</a:t>
            </a:r>
            <a:r>
              <a:rPr lang="en-US" altLang="ko-KR" dirty="0" smtClean="0">
                <a:solidFill>
                  <a:srgbClr val="000000"/>
                </a:solidFill>
              </a:rPr>
              <a:t> parity </a:t>
            </a:r>
            <a:r>
              <a:rPr lang="en-US" altLang="ko-KR" dirty="0" err="1" smtClean="0">
                <a:solidFill>
                  <a:srgbClr val="000000"/>
                </a:solidFill>
              </a:rPr>
              <a:t>cek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genap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dan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ganjil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untuk</a:t>
            </a:r>
            <a:r>
              <a:rPr lang="en-US" altLang="ko-KR" dirty="0" smtClean="0">
                <a:solidFill>
                  <a:srgbClr val="000000"/>
                </a:solidFill>
              </a:rPr>
              <a:t> parity </a:t>
            </a:r>
            <a:r>
              <a:rPr lang="en-US" altLang="ko-KR" dirty="0" err="1" smtClean="0">
                <a:solidFill>
                  <a:srgbClr val="000000"/>
                </a:solidFill>
              </a:rPr>
              <a:t>chek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ganjil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</a:rPr>
              <a:t>Konsep</a:t>
            </a:r>
            <a:r>
              <a:rPr lang="en-US" altLang="ko-KR" dirty="0" smtClean="0">
                <a:solidFill>
                  <a:srgbClr val="000000"/>
                </a:solidFill>
              </a:rPr>
              <a:t> VRC </a:t>
            </a:r>
            <a:r>
              <a:rPr lang="en-US" altLang="ko-KR" dirty="0" err="1" smtClean="0">
                <a:solidFill>
                  <a:srgbClr val="000000"/>
                </a:solidFill>
              </a:rPr>
              <a:t>paritas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genap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483428"/>
            <a:ext cx="4355488" cy="284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E122-F88A-46A7-9352-9664907E4DDA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Generator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024" y="1066800"/>
            <a:ext cx="788375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472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4000" dirty="0" smtClean="0"/>
              <a:t>2. Longitudinal Redundancy Check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/>
          <a:lstStyle/>
          <a:p>
            <a:pPr algn="just"/>
            <a:r>
              <a:rPr lang="en-US" altLang="ko-KR" sz="2800" dirty="0">
                <a:solidFill>
                  <a:srgbClr val="000000"/>
                </a:solidFill>
              </a:rPr>
              <a:t>LRC (Longitudinal Redundancy Check)</a:t>
            </a:r>
          </a:p>
          <a:p>
            <a:pPr lvl="1" algn="just"/>
            <a:r>
              <a:rPr lang="en-US" altLang="ko-KR" sz="2400" dirty="0" smtClean="0">
                <a:solidFill>
                  <a:srgbClr val="000000"/>
                </a:solidFill>
              </a:rPr>
              <a:t>Bit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paritas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pada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semua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posisi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diurutkan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ke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dalam</a:t>
            </a:r>
            <a:r>
              <a:rPr lang="en-US" altLang="ko-KR" sz="2400" dirty="0" smtClean="0">
                <a:solidFill>
                  <a:srgbClr val="000000"/>
                </a:solidFill>
              </a:rPr>
              <a:t> unit data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baru</a:t>
            </a:r>
            <a:r>
              <a:rPr lang="en-US" altLang="ko-KR" sz="2400" dirty="0" smtClean="0">
                <a:solidFill>
                  <a:srgbClr val="000000"/>
                </a:solidFill>
              </a:rPr>
              <a:t>, yang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ditambahkan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ke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bagian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akhir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pada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blok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308" y="2590800"/>
            <a:ext cx="5905292" cy="370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07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79600"/>
            <a:ext cx="8153400" cy="378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6751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543" y="1600200"/>
            <a:ext cx="8106362" cy="347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000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dirty="0" smtClean="0"/>
              <a:t>3. Cyclic Redundancy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SG" sz="2400" b="1" dirty="0"/>
              <a:t>CRC</a:t>
            </a:r>
            <a:r>
              <a:rPr lang="en-SG" sz="2400" dirty="0"/>
              <a:t> (Cyclic Redundancy Check) </a:t>
            </a:r>
            <a:r>
              <a:rPr lang="en-SG" sz="2400" dirty="0" err="1"/>
              <a:t>adalah</a:t>
            </a:r>
            <a:r>
              <a:rPr lang="en-SG" sz="2400" dirty="0"/>
              <a:t> </a:t>
            </a:r>
            <a:r>
              <a:rPr lang="en-SG" sz="2400" dirty="0" err="1"/>
              <a:t>algoritma</a:t>
            </a:r>
            <a:r>
              <a:rPr lang="en-SG" sz="2400" dirty="0"/>
              <a:t> </a:t>
            </a:r>
            <a:r>
              <a:rPr lang="en-SG" sz="2400" dirty="0" err="1"/>
              <a:t>untuk</a:t>
            </a:r>
            <a:r>
              <a:rPr lang="en-SG" sz="2400" dirty="0"/>
              <a:t> </a:t>
            </a:r>
            <a:r>
              <a:rPr lang="en-SG" sz="2400" dirty="0" err="1"/>
              <a:t>memastikan</a:t>
            </a:r>
            <a:r>
              <a:rPr lang="en-SG" sz="2400" dirty="0"/>
              <a:t> </a:t>
            </a:r>
            <a:r>
              <a:rPr lang="en-SG" sz="2400" dirty="0" err="1"/>
              <a:t>integritas</a:t>
            </a:r>
            <a:r>
              <a:rPr lang="en-SG" sz="2400" dirty="0"/>
              <a:t> data </a:t>
            </a:r>
            <a:r>
              <a:rPr lang="en-SG" sz="2400" dirty="0" err="1"/>
              <a:t>dan</a:t>
            </a:r>
            <a:r>
              <a:rPr lang="en-SG" sz="2400" dirty="0"/>
              <a:t> </a:t>
            </a:r>
            <a:r>
              <a:rPr lang="en-SG" sz="2400" dirty="0" err="1"/>
              <a:t>mengecek</a:t>
            </a:r>
            <a:r>
              <a:rPr lang="en-SG" sz="2400" dirty="0"/>
              <a:t> </a:t>
            </a:r>
            <a:r>
              <a:rPr lang="en-SG" sz="2400" dirty="0" err="1"/>
              <a:t>kesalahan</a:t>
            </a:r>
            <a:r>
              <a:rPr lang="en-SG" sz="2400" dirty="0"/>
              <a:t> </a:t>
            </a:r>
            <a:r>
              <a:rPr lang="en-SG" sz="2400" dirty="0" err="1"/>
              <a:t>pada</a:t>
            </a:r>
            <a:r>
              <a:rPr lang="en-SG" sz="2400" dirty="0"/>
              <a:t> </a:t>
            </a:r>
            <a:r>
              <a:rPr lang="en-SG" sz="2400" dirty="0" err="1"/>
              <a:t>suatu</a:t>
            </a:r>
            <a:r>
              <a:rPr lang="en-SG" sz="2400" dirty="0"/>
              <a:t> data yang </a:t>
            </a:r>
            <a:r>
              <a:rPr lang="en-SG" sz="2400" dirty="0" err="1"/>
              <a:t>akan</a:t>
            </a:r>
            <a:r>
              <a:rPr lang="en-SG" sz="2400" dirty="0"/>
              <a:t> </a:t>
            </a:r>
            <a:r>
              <a:rPr lang="en-SG" sz="2400" dirty="0" err="1"/>
              <a:t>ditransmisikan</a:t>
            </a:r>
            <a:r>
              <a:rPr lang="en-SG" sz="2400" dirty="0"/>
              <a:t> </a:t>
            </a:r>
            <a:r>
              <a:rPr lang="en-SG" sz="2400" dirty="0" err="1"/>
              <a:t>atau</a:t>
            </a:r>
            <a:r>
              <a:rPr lang="en-SG" sz="2400" dirty="0"/>
              <a:t> </a:t>
            </a:r>
            <a:r>
              <a:rPr lang="en-SG" sz="2400" dirty="0" err="1"/>
              <a:t>disimpan</a:t>
            </a:r>
            <a:r>
              <a:rPr lang="en-SG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SG" sz="2400" dirty="0"/>
              <a:t>CRC </a:t>
            </a:r>
            <a:r>
              <a:rPr lang="en-SG" sz="2400" dirty="0" err="1"/>
              <a:t>bekerja</a:t>
            </a:r>
            <a:r>
              <a:rPr lang="en-SG" sz="2400" dirty="0"/>
              <a:t> </a:t>
            </a:r>
            <a:r>
              <a:rPr lang="en-SG" sz="2400" dirty="0" err="1"/>
              <a:t>secara</a:t>
            </a:r>
            <a:r>
              <a:rPr lang="en-SG" sz="2400" dirty="0"/>
              <a:t> </a:t>
            </a:r>
            <a:r>
              <a:rPr lang="en-SG" sz="2400" dirty="0" err="1"/>
              <a:t>sederhana</a:t>
            </a:r>
            <a:r>
              <a:rPr lang="en-SG" sz="2400" dirty="0"/>
              <a:t>, </a:t>
            </a:r>
            <a:r>
              <a:rPr lang="en-SG" sz="2400" dirty="0" err="1"/>
              <a:t>yakni</a:t>
            </a:r>
            <a:r>
              <a:rPr lang="en-SG" sz="2400" dirty="0"/>
              <a:t> </a:t>
            </a:r>
            <a:r>
              <a:rPr lang="en-SG" sz="2400" dirty="0" err="1"/>
              <a:t>dengan</a:t>
            </a:r>
            <a:r>
              <a:rPr lang="en-SG" sz="2400" dirty="0"/>
              <a:t> </a:t>
            </a:r>
            <a:r>
              <a:rPr lang="en-SG" sz="2400" dirty="0" err="1"/>
              <a:t>menggunakan</a:t>
            </a:r>
            <a:r>
              <a:rPr lang="en-SG" sz="2400" dirty="0"/>
              <a:t> </a:t>
            </a:r>
            <a:r>
              <a:rPr lang="en-SG" sz="2400" dirty="0" err="1"/>
              <a:t>perhitungan</a:t>
            </a:r>
            <a:r>
              <a:rPr lang="en-SG" sz="2400" dirty="0"/>
              <a:t> </a:t>
            </a:r>
            <a:r>
              <a:rPr lang="en-SG" sz="2400" dirty="0" err="1"/>
              <a:t>matematika</a:t>
            </a:r>
            <a:r>
              <a:rPr lang="en-SG" sz="2400" dirty="0"/>
              <a:t> </a:t>
            </a:r>
            <a:r>
              <a:rPr lang="en-SG" sz="2400" dirty="0" err="1"/>
              <a:t>terhadap</a:t>
            </a:r>
            <a:r>
              <a:rPr lang="en-SG" sz="2400" dirty="0"/>
              <a:t> </a:t>
            </a:r>
            <a:r>
              <a:rPr lang="en-SG" sz="2400" dirty="0" err="1"/>
              <a:t>sebuah</a:t>
            </a:r>
            <a:r>
              <a:rPr lang="en-SG" sz="2400" dirty="0"/>
              <a:t> </a:t>
            </a:r>
            <a:r>
              <a:rPr lang="en-SG" sz="2400" dirty="0" err="1"/>
              <a:t>bilangan</a:t>
            </a:r>
            <a:r>
              <a:rPr lang="en-SG" sz="2400" dirty="0"/>
              <a:t> yang </a:t>
            </a:r>
            <a:r>
              <a:rPr lang="en-SG" sz="2400" dirty="0" err="1"/>
              <a:t>disebut</a:t>
            </a:r>
            <a:r>
              <a:rPr lang="en-SG" sz="2400" dirty="0"/>
              <a:t> </a:t>
            </a:r>
            <a:r>
              <a:rPr lang="en-SG" sz="2400" dirty="0" err="1"/>
              <a:t>sebagai</a:t>
            </a:r>
            <a:r>
              <a:rPr lang="en-SG" sz="2400" dirty="0"/>
              <a:t> </a:t>
            </a:r>
            <a:r>
              <a:rPr lang="en-SG" sz="2400" b="1" dirty="0"/>
              <a:t>Checksum</a:t>
            </a:r>
            <a:r>
              <a:rPr lang="en-SG" sz="2400" dirty="0"/>
              <a:t>, yang </a:t>
            </a:r>
            <a:r>
              <a:rPr lang="en-SG" sz="2400" dirty="0" err="1"/>
              <a:t>dibuat</a:t>
            </a:r>
            <a:r>
              <a:rPr lang="en-SG" sz="2400" dirty="0"/>
              <a:t> </a:t>
            </a:r>
            <a:r>
              <a:rPr lang="en-SG" sz="2400" dirty="0" err="1"/>
              <a:t>berdasarkan</a:t>
            </a:r>
            <a:r>
              <a:rPr lang="en-SG" sz="2400" dirty="0"/>
              <a:t> total bit yang </a:t>
            </a:r>
            <a:r>
              <a:rPr lang="en-SG" sz="2400" dirty="0" err="1"/>
              <a:t>hendak</a:t>
            </a:r>
            <a:r>
              <a:rPr lang="en-SG" sz="2400" dirty="0"/>
              <a:t> </a:t>
            </a:r>
            <a:r>
              <a:rPr lang="en-SG" sz="2400" dirty="0" err="1"/>
              <a:t>ditransmisikan</a:t>
            </a:r>
            <a:r>
              <a:rPr lang="en-SG" sz="2400" dirty="0"/>
              <a:t> </a:t>
            </a:r>
            <a:r>
              <a:rPr lang="en-SG" sz="2400" dirty="0" err="1"/>
              <a:t>atau</a:t>
            </a:r>
            <a:r>
              <a:rPr lang="en-SG" sz="2400" dirty="0"/>
              <a:t> yang </a:t>
            </a:r>
            <a:r>
              <a:rPr lang="en-SG" sz="2400" dirty="0" err="1"/>
              <a:t>hendak</a:t>
            </a:r>
            <a:r>
              <a:rPr lang="en-SG" sz="2400" dirty="0"/>
              <a:t> </a:t>
            </a:r>
            <a:r>
              <a:rPr lang="en-SG" sz="2400" dirty="0" err="1"/>
              <a:t>disimpan</a:t>
            </a:r>
            <a:r>
              <a:rPr lang="en-SG" sz="2400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8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153400" cy="59436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b="1" dirty="0" err="1"/>
              <a:t>Fungsi</a:t>
            </a:r>
            <a:r>
              <a:rPr lang="en-US" b="1" dirty="0"/>
              <a:t> multiplex:</a:t>
            </a:r>
          </a:p>
          <a:p>
            <a:pPr marL="571500" lvl="0" indent="-457200" algn="just">
              <a:buFont typeface="+mj-lt"/>
              <a:buAutoNum type="arabicPeriod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dirty="0" err="1"/>
              <a:t>Memetakan</a:t>
            </a:r>
            <a:r>
              <a:rPr lang="en-US" dirty="0"/>
              <a:t> 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err="1"/>
              <a:t>Keterangan</a:t>
            </a:r>
            <a:r>
              <a:rPr lang="en-US" b="1" dirty="0"/>
              <a:t>:</a:t>
            </a:r>
          </a:p>
          <a:p>
            <a:pPr marL="571500" lvl="0" indent="-457200" algn="just">
              <a:buFont typeface="+mj-lt"/>
              <a:buAutoNum type="arabicPeriod"/>
            </a:pPr>
            <a:r>
              <a:rPr lang="en-US" dirty="0"/>
              <a:t>Multiplexer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demultiplexer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.</a:t>
            </a:r>
          </a:p>
          <a:p>
            <a:pPr marL="571500" lvl="0" indent="-457200" algn="just">
              <a:buFont typeface="+mj-lt"/>
              <a:buAutoNum type="arabicPeriod"/>
            </a:pP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n channel yang </a:t>
            </a:r>
            <a:r>
              <a:rPr lang="en-US" dirty="0" err="1"/>
              <a:t>terpisah</a:t>
            </a:r>
            <a:endParaRPr lang="en-US" dirty="0"/>
          </a:p>
          <a:p>
            <a:pPr marL="571500" lvl="0" indent="-457200" algn="just">
              <a:buFont typeface="+mj-lt"/>
              <a:buAutoNum type="arabicPeriod"/>
            </a:pPr>
            <a:r>
              <a:rPr lang="en-US" dirty="0"/>
              <a:t>Multiplexer </a:t>
            </a:r>
            <a:r>
              <a:rPr lang="en-US" dirty="0" err="1"/>
              <a:t>menggabungkan</a:t>
            </a:r>
            <a:r>
              <a:rPr lang="en-US" dirty="0"/>
              <a:t> multiplexing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input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mentransmisikannya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berkapasitas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pPr marL="571500" lvl="0" indent="-457200" algn="just">
              <a:buFont typeface="+mj-lt"/>
              <a:buAutoNum type="arabicPeriod"/>
            </a:pPr>
            <a:r>
              <a:rPr lang="en-US" dirty="0" err="1"/>
              <a:t>Demultiplexer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dimultiplexkan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channel,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 smtClean="0"/>
              <a:t>mengirimkannya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199"/>
            <a:ext cx="51625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0DDB-E559-4959-BEC8-8B0F030C51E1}" type="datetime1">
              <a:rPr lang="en-US" smtClean="0"/>
              <a:t>5/19/2011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3. Cyclic Redundancy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3340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SG" dirty="0" err="1"/>
              <a:t>Dengan</a:t>
            </a:r>
            <a:r>
              <a:rPr lang="en-SG" dirty="0"/>
              <a:t> </a:t>
            </a:r>
            <a:r>
              <a:rPr lang="en-SG" dirty="0" err="1"/>
              <a:t>adanya</a:t>
            </a:r>
            <a:r>
              <a:rPr lang="en-SG" dirty="0"/>
              <a:t> </a:t>
            </a:r>
            <a:r>
              <a:rPr lang="en-SG" dirty="0" err="1"/>
              <a:t>blok</a:t>
            </a:r>
            <a:r>
              <a:rPr lang="en-SG" dirty="0"/>
              <a:t> bit k bit, </a:t>
            </a:r>
            <a:r>
              <a:rPr lang="en-SG" dirty="0" err="1"/>
              <a:t>atau</a:t>
            </a:r>
            <a:r>
              <a:rPr lang="en-SG" dirty="0"/>
              <a:t> </a:t>
            </a:r>
            <a:r>
              <a:rPr lang="en-SG" dirty="0" err="1"/>
              <a:t>pesan</a:t>
            </a:r>
            <a:r>
              <a:rPr lang="en-SG" dirty="0"/>
              <a:t>, transmitter </a:t>
            </a:r>
            <a:r>
              <a:rPr lang="en-SG" dirty="0" err="1"/>
              <a:t>mengirimkan</a:t>
            </a:r>
            <a:r>
              <a:rPr lang="en-SG" dirty="0"/>
              <a:t> </a:t>
            </a:r>
            <a:r>
              <a:rPr lang="en-SG" dirty="0" err="1"/>
              <a:t>suatu</a:t>
            </a:r>
            <a:r>
              <a:rPr lang="en-SG" dirty="0"/>
              <a:t> </a:t>
            </a:r>
            <a:r>
              <a:rPr lang="en-SG" dirty="0" err="1"/>
              <a:t>deretan</a:t>
            </a:r>
            <a:r>
              <a:rPr lang="en-SG" dirty="0"/>
              <a:t> n bit, </a:t>
            </a:r>
            <a:r>
              <a:rPr lang="en-SG" dirty="0" err="1"/>
              <a:t>disebut</a:t>
            </a:r>
            <a:r>
              <a:rPr lang="en-SG" dirty="0"/>
              <a:t> </a:t>
            </a:r>
            <a:r>
              <a:rPr lang="en-SG" dirty="0" err="1"/>
              <a:t>sebagai</a:t>
            </a:r>
            <a:r>
              <a:rPr lang="en-SG" dirty="0"/>
              <a:t> Frame Check Sequence (FCS), </a:t>
            </a:r>
            <a:r>
              <a:rPr lang="en-SG" dirty="0" err="1"/>
              <a:t>sehingga</a:t>
            </a:r>
            <a:r>
              <a:rPr lang="en-SG" dirty="0"/>
              <a:t> frame yang </a:t>
            </a:r>
            <a:r>
              <a:rPr lang="en-SG" dirty="0" err="1"/>
              <a:t>dihasilkan</a:t>
            </a:r>
            <a:r>
              <a:rPr lang="en-SG" dirty="0"/>
              <a:t>, </a:t>
            </a:r>
            <a:r>
              <a:rPr lang="en-SG" dirty="0" err="1"/>
              <a:t>terdiri</a:t>
            </a:r>
            <a:r>
              <a:rPr lang="en-SG" dirty="0"/>
              <a:t>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i="1" dirty="0" err="1"/>
              <a:t>k+n</a:t>
            </a:r>
            <a:r>
              <a:rPr lang="en-SG" i="1" dirty="0"/>
              <a:t> bit, </a:t>
            </a:r>
            <a:r>
              <a:rPr lang="en-SG" dirty="0" err="1"/>
              <a:t>dapat</a:t>
            </a:r>
            <a:r>
              <a:rPr lang="en-SG" dirty="0"/>
              <a:t> </a:t>
            </a:r>
            <a:r>
              <a:rPr lang="en-SG" dirty="0" err="1"/>
              <a:t>dibagi</a:t>
            </a:r>
            <a:r>
              <a:rPr lang="en-SG" dirty="0"/>
              <a:t> </a:t>
            </a:r>
            <a:r>
              <a:rPr lang="en-SG" dirty="0" err="1"/>
              <a:t>dengan</a:t>
            </a:r>
            <a:r>
              <a:rPr lang="en-SG" dirty="0"/>
              <a:t> </a:t>
            </a:r>
            <a:r>
              <a:rPr lang="en-SG" dirty="0" err="1"/>
              <a:t>jelas</a:t>
            </a:r>
            <a:r>
              <a:rPr lang="en-SG" dirty="0"/>
              <a:t> </a:t>
            </a:r>
            <a:r>
              <a:rPr lang="en-SG" dirty="0" err="1"/>
              <a:t>oleh</a:t>
            </a:r>
            <a:r>
              <a:rPr lang="en-SG" dirty="0"/>
              <a:t> </a:t>
            </a:r>
            <a:r>
              <a:rPr lang="en-SG" dirty="0" err="1"/>
              <a:t>beberapa</a:t>
            </a:r>
            <a:r>
              <a:rPr lang="en-SG" dirty="0"/>
              <a:t> </a:t>
            </a:r>
            <a:r>
              <a:rPr lang="en-SG" dirty="0" err="1"/>
              <a:t>nomor</a:t>
            </a:r>
            <a:r>
              <a:rPr lang="en-SG" dirty="0"/>
              <a:t> yang </a:t>
            </a:r>
            <a:r>
              <a:rPr lang="en-SG" dirty="0" err="1"/>
              <a:t>sebelumnya</a:t>
            </a:r>
            <a:r>
              <a:rPr lang="en-SG" dirty="0"/>
              <a:t> </a:t>
            </a:r>
            <a:r>
              <a:rPr lang="en-SG" dirty="0" err="1"/>
              <a:t>sudah</a:t>
            </a:r>
            <a:r>
              <a:rPr lang="en-SG" dirty="0"/>
              <a:t> </a:t>
            </a:r>
            <a:r>
              <a:rPr lang="en-SG" dirty="0" err="1"/>
              <a:t>ditetapkan</a:t>
            </a:r>
            <a:r>
              <a:rPr lang="en-SG" dirty="0"/>
              <a:t>. </a:t>
            </a:r>
            <a:endParaRPr lang="en-SG" dirty="0" smtClean="0"/>
          </a:p>
          <a:p>
            <a:pPr algn="just"/>
            <a:r>
              <a:rPr lang="en-SG" dirty="0" err="1" smtClean="0"/>
              <a:t>Kemudian</a:t>
            </a:r>
            <a:r>
              <a:rPr lang="en-SG" dirty="0" smtClean="0"/>
              <a:t> </a:t>
            </a:r>
            <a:r>
              <a:rPr lang="en-SG" dirty="0"/>
              <a:t>receiver </a:t>
            </a:r>
            <a:r>
              <a:rPr lang="en-SG" dirty="0" err="1"/>
              <a:t>membagi</a:t>
            </a:r>
            <a:r>
              <a:rPr lang="en-SG" dirty="0"/>
              <a:t> frame yang </a:t>
            </a:r>
            <a:r>
              <a:rPr lang="en-SG" dirty="0" err="1"/>
              <a:t>datang</a:t>
            </a:r>
            <a:r>
              <a:rPr lang="en-SG" dirty="0"/>
              <a:t> </a:t>
            </a:r>
            <a:r>
              <a:rPr lang="en-SG" dirty="0" err="1"/>
              <a:t>dengan</a:t>
            </a:r>
            <a:r>
              <a:rPr lang="en-SG" dirty="0"/>
              <a:t> </a:t>
            </a:r>
            <a:r>
              <a:rPr lang="en-SG" dirty="0" err="1"/>
              <a:t>nomor</a:t>
            </a:r>
            <a:r>
              <a:rPr lang="en-SG" dirty="0"/>
              <a:t> </a:t>
            </a:r>
            <a:r>
              <a:rPr lang="en-SG" dirty="0" err="1"/>
              <a:t>tersebut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, </a:t>
            </a:r>
            <a:r>
              <a:rPr lang="en-SG" dirty="0" err="1"/>
              <a:t>bila</a:t>
            </a:r>
            <a:r>
              <a:rPr lang="en-SG" dirty="0"/>
              <a:t> </a:t>
            </a:r>
            <a:r>
              <a:rPr lang="en-SG" dirty="0" err="1"/>
              <a:t>tidak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</a:t>
            </a:r>
            <a:r>
              <a:rPr lang="en-SG" dirty="0" err="1"/>
              <a:t>sisa</a:t>
            </a:r>
            <a:r>
              <a:rPr lang="en-SG" dirty="0"/>
              <a:t>, </a:t>
            </a:r>
            <a:r>
              <a:rPr lang="en-SG" dirty="0" err="1"/>
              <a:t>maka</a:t>
            </a:r>
            <a:r>
              <a:rPr lang="en-SG" dirty="0"/>
              <a:t> </a:t>
            </a:r>
            <a:r>
              <a:rPr lang="en-SG" dirty="0" err="1"/>
              <a:t>diasumsikan</a:t>
            </a:r>
            <a:r>
              <a:rPr lang="en-SG" dirty="0"/>
              <a:t> </a:t>
            </a:r>
            <a:r>
              <a:rPr lang="en-SG" dirty="0" err="1"/>
              <a:t>tidak</a:t>
            </a:r>
            <a:r>
              <a:rPr lang="en-SG" dirty="0"/>
              <a:t> </a:t>
            </a:r>
            <a:r>
              <a:rPr lang="en-SG" dirty="0" err="1"/>
              <a:t>terdapat</a:t>
            </a:r>
            <a:r>
              <a:rPr lang="en-SG" dirty="0"/>
              <a:t> </a:t>
            </a:r>
            <a:r>
              <a:rPr lang="en-SG" dirty="0" err="1"/>
              <a:t>kesalahan</a:t>
            </a:r>
            <a:r>
              <a:rPr lang="en-SG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001000" cy="298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5454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CRC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err="1"/>
              <a:t>Prosedur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2 </a:t>
            </a:r>
            <a:r>
              <a:rPr lang="en-US" sz="3600" dirty="0" err="1"/>
              <a:t>cara</a:t>
            </a:r>
            <a:r>
              <a:rPr lang="en-US" sz="3600" dirty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Modulo 2 </a:t>
            </a:r>
            <a:r>
              <a:rPr lang="en-US" sz="3600" dirty="0" err="1"/>
              <a:t>Aritmatik</a:t>
            </a:r>
            <a:endParaRPr lang="en-US" sz="36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Polynomial</a:t>
            </a:r>
            <a:endParaRPr lang="en-SG" sz="36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85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800" dirty="0"/>
              <a:t>Modulo 2 Arithmetic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399"/>
            <a:ext cx="6934200" cy="452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78929" y="4537612"/>
            <a:ext cx="5429288" cy="1285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Operasi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penambahan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pengurangan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 </a:t>
            </a: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XOR</a:t>
            </a:r>
            <a:endParaRPr kumimoji="0" lang="th-TH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853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800" dirty="0"/>
              <a:t>Modulo 2 Arithmetic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5720" y="1219200"/>
            <a:ext cx="527688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/>
              <a:t>Contoh</a:t>
            </a:r>
            <a:r>
              <a:rPr lang="th-TH" sz="2400" b="1" dirty="0" smtClean="0"/>
              <a:t>:</a:t>
            </a:r>
            <a:r>
              <a:rPr lang="th-TH" sz="2400" dirty="0" smtClean="0"/>
              <a:t> </a:t>
            </a:r>
            <a:endParaRPr lang="en-US" sz="2400" dirty="0" smtClean="0"/>
          </a:p>
          <a:p>
            <a:pPr marL="533400" indent="-533400">
              <a:lnSpc>
                <a:spcPct val="80000"/>
              </a:lnSpc>
            </a:pPr>
            <a:r>
              <a:rPr lang="en-US" sz="2400" dirty="0" smtClean="0"/>
              <a:t>Data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m bit </a:t>
            </a:r>
            <a:endParaRPr lang="th-TH" sz="2400" dirty="0" smtClean="0"/>
          </a:p>
          <a:p>
            <a:pPr marL="914400" lvl="1" indent="-457200">
              <a:lnSpc>
                <a:spcPct val="80000"/>
              </a:lnSpc>
            </a:pPr>
            <a:r>
              <a:rPr lang="en-US" dirty="0" err="1" smtClean="0"/>
              <a:t>Misalnya</a:t>
            </a:r>
            <a:r>
              <a:rPr lang="en-US" dirty="0" smtClean="0"/>
              <a:t>: 1001, di </a:t>
            </a:r>
            <a:r>
              <a:rPr lang="en-US" dirty="0" err="1" smtClean="0"/>
              <a:t>mana</a:t>
            </a:r>
            <a:r>
              <a:rPr lang="en-US" dirty="0" smtClean="0"/>
              <a:t> m </a:t>
            </a:r>
            <a:r>
              <a:rPr lang="th-TH" dirty="0" smtClean="0"/>
              <a:t>= </a:t>
            </a:r>
            <a:r>
              <a:rPr lang="en-US" dirty="0" smtClean="0"/>
              <a:t>4</a:t>
            </a:r>
            <a:r>
              <a:rPr lang="th-TH" dirty="0" smtClean="0"/>
              <a:t> 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dirty="0" smtClean="0"/>
              <a:t>Generator (</a:t>
            </a:r>
            <a:r>
              <a:rPr lang="en-US" sz="2400" dirty="0" err="1" smtClean="0"/>
              <a:t>pembagi</a:t>
            </a:r>
            <a:r>
              <a:rPr lang="en-US" sz="2400" dirty="0" smtClean="0"/>
              <a:t>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r bit </a:t>
            </a:r>
            <a:endParaRPr lang="th-TH" sz="2400" dirty="0" smtClean="0"/>
          </a:p>
          <a:p>
            <a:pPr marL="914400" lvl="1" indent="-457200">
              <a:lnSpc>
                <a:spcPct val="80000"/>
              </a:lnSpc>
            </a:pPr>
            <a:r>
              <a:rPr lang="en-US" dirty="0" err="1" smtClean="0"/>
              <a:t>Misalnya</a:t>
            </a:r>
            <a:r>
              <a:rPr lang="en-US" dirty="0" smtClean="0"/>
              <a:t>: 101, di </a:t>
            </a:r>
            <a:r>
              <a:rPr lang="en-US" dirty="0" err="1" smtClean="0"/>
              <a:t>mana</a:t>
            </a:r>
            <a:r>
              <a:rPr lang="en-US" dirty="0" smtClean="0"/>
              <a:t> r </a:t>
            </a:r>
            <a:r>
              <a:rPr lang="th-TH" dirty="0" smtClean="0"/>
              <a:t>= </a:t>
            </a:r>
            <a:r>
              <a:rPr lang="en-US" dirty="0" smtClean="0"/>
              <a:t>3</a:t>
            </a:r>
            <a:r>
              <a:rPr lang="th-TH" dirty="0" smtClean="0"/>
              <a:t> </a:t>
            </a:r>
            <a:endParaRPr lang="en-US" dirty="0" smtClean="0"/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/>
              <a:t>Menentukan</a:t>
            </a:r>
            <a:r>
              <a:rPr lang="en-US" sz="2400" b="1" dirty="0" smtClean="0"/>
              <a:t> checksum:</a:t>
            </a:r>
            <a:endParaRPr lang="th-TH" sz="2400" b="1" dirty="0" smtClean="0"/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r-1 bit 0 </a:t>
            </a:r>
            <a:r>
              <a:rPr lang="en-US" sz="2400" dirty="0" err="1" smtClean="0"/>
              <a:t>ke</a:t>
            </a:r>
            <a:r>
              <a:rPr lang="en-US" sz="2400" dirty="0" smtClean="0"/>
              <a:t> data</a:t>
            </a:r>
            <a:r>
              <a:rPr lang="th-TH" sz="2400" dirty="0" smtClean="0"/>
              <a:t>: </a:t>
            </a:r>
            <a:endParaRPr lang="en-US" sz="2400" dirty="0" smtClean="0"/>
          </a:p>
          <a:p>
            <a:pPr marL="1295400" lvl="2" indent="-381000">
              <a:lnSpc>
                <a:spcPct val="80000"/>
              </a:lnSpc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100100</a:t>
            </a:r>
            <a:r>
              <a:rPr lang="th-TH" dirty="0" smtClean="0"/>
              <a:t> </a:t>
            </a:r>
          </a:p>
          <a:p>
            <a:pPr marL="1295400" lvl="2" indent="-381000">
              <a:lnSpc>
                <a:spcPct val="80000"/>
              </a:lnSpc>
              <a:buFont typeface="Wingdings" pitchFamily="2" charset="2"/>
              <a:buNone/>
            </a:pPr>
            <a:endParaRPr lang="th-TH" dirty="0" smtClean="0"/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generator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Sisanya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checksum </a:t>
            </a:r>
            <a:r>
              <a:rPr lang="th-TH" sz="2400" dirty="0" smtClean="0"/>
              <a:t>(</a:t>
            </a:r>
            <a:r>
              <a:rPr lang="en-US" sz="2400" dirty="0" smtClean="0"/>
              <a:t>11</a:t>
            </a:r>
            <a:r>
              <a:rPr lang="th-TH" sz="2400" dirty="0" smtClean="0"/>
              <a:t>)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checksum </a:t>
            </a:r>
            <a:r>
              <a:rPr lang="en-US" sz="2400" dirty="0" err="1" smtClean="0"/>
              <a:t>ke</a:t>
            </a:r>
            <a:r>
              <a:rPr lang="en-US" sz="2400" dirty="0" smtClean="0"/>
              <a:t> data </a:t>
            </a:r>
            <a:r>
              <a:rPr lang="en-US" sz="2400" dirty="0" err="1" smtClean="0"/>
              <a:t>asal</a:t>
            </a:r>
            <a:r>
              <a:rPr lang="th-TH" sz="2400" dirty="0" smtClean="0"/>
              <a:t>: 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dirty="0" smtClean="0"/>
              <a:t>100111</a:t>
            </a:r>
            <a:r>
              <a:rPr lang="th-TH" dirty="0" smtClean="0"/>
              <a:t> </a:t>
            </a:r>
            <a:endParaRPr lang="th-TH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524000"/>
            <a:ext cx="2697162" cy="44196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66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5720" y="1676400"/>
            <a:ext cx="5572164" cy="447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400" dirty="0" smtClean="0"/>
              <a:t>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checksum </a:t>
            </a:r>
            <a:r>
              <a:rPr lang="en-US" sz="2400" dirty="0" err="1" smtClean="0"/>
              <a:t>dikirimkan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</a:t>
            </a:r>
            <a:r>
              <a:rPr lang="en-US" sz="2400" dirty="0" err="1" smtClean="0"/>
              <a:t>penerima</a:t>
            </a:r>
            <a:r>
              <a:rPr lang="en-US" sz="2400" dirty="0" smtClean="0"/>
              <a:t>, 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checksum yang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generator</a:t>
            </a:r>
            <a:r>
              <a:rPr lang="th-TH" sz="2400" dirty="0" smtClean="0"/>
              <a:t>.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sisanya</a:t>
            </a:r>
            <a:r>
              <a:rPr lang="en-US" sz="2400" dirty="0" smtClean="0"/>
              <a:t> 0,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sisanya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0,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endParaRPr lang="th-TH" sz="2400" dirty="0" smtClean="0"/>
          </a:p>
          <a:p>
            <a:pPr algn="just">
              <a:lnSpc>
                <a:spcPct val="90000"/>
              </a:lnSpc>
            </a:pPr>
            <a:endParaRPr lang="th-TH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816899"/>
            <a:ext cx="2514600" cy="4191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138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0872" y="1371600"/>
            <a:ext cx="80611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 smtClean="0"/>
              <a:t>Cara lain </a:t>
            </a:r>
            <a:r>
              <a:rPr lang="en-US" sz="2400" dirty="0" err="1" smtClean="0"/>
              <a:t>mengamati</a:t>
            </a:r>
            <a:r>
              <a:rPr lang="en-US" sz="2400" dirty="0" smtClean="0"/>
              <a:t> proses CRC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polynomial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model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X,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koefisien-koefisien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M=110011</a:t>
            </a:r>
            <a:r>
              <a:rPr lang="en-US" dirty="0" smtClean="0">
                <a:cs typeface="Arial" pitchFamily="34" charset="0"/>
              </a:rPr>
              <a:t>→ M(X) = X</a:t>
            </a:r>
            <a:r>
              <a:rPr lang="en-US" baseline="30000" dirty="0" smtClean="0">
                <a:cs typeface="Arial" pitchFamily="34" charset="0"/>
              </a:rPr>
              <a:t>5</a:t>
            </a:r>
            <a:r>
              <a:rPr lang="en-US" dirty="0" smtClean="0">
                <a:cs typeface="Arial" pitchFamily="34" charset="0"/>
              </a:rPr>
              <a:t>+X</a:t>
            </a:r>
            <a:r>
              <a:rPr lang="en-US" baseline="30000" dirty="0" smtClean="0">
                <a:cs typeface="Arial" pitchFamily="34" charset="0"/>
              </a:rPr>
              <a:t>4</a:t>
            </a:r>
            <a:r>
              <a:rPr lang="en-US" dirty="0" smtClean="0">
                <a:cs typeface="Arial" pitchFamily="34" charset="0"/>
              </a:rPr>
              <a:t>+X+1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R=1101 </a:t>
            </a:r>
            <a:r>
              <a:rPr lang="en-US" dirty="0" smtClean="0">
                <a:cs typeface="Arial" pitchFamily="34" charset="0"/>
              </a:rPr>
              <a:t>→ R(X)= X</a:t>
            </a:r>
            <a:r>
              <a:rPr lang="en-US" baseline="30000" dirty="0" smtClean="0">
                <a:cs typeface="Arial" pitchFamily="34" charset="0"/>
              </a:rPr>
              <a:t>4</a:t>
            </a:r>
            <a:r>
              <a:rPr lang="en-US" dirty="0" smtClean="0">
                <a:cs typeface="Arial" pitchFamily="34" charset="0"/>
              </a:rPr>
              <a:t>+X</a:t>
            </a:r>
            <a:r>
              <a:rPr lang="en-US" baseline="30000" dirty="0" smtClean="0">
                <a:cs typeface="Arial" pitchFamily="34" charset="0"/>
              </a:rPr>
              <a:t>3</a:t>
            </a:r>
            <a:r>
              <a:rPr lang="en-US" dirty="0" smtClean="0">
                <a:cs typeface="Arial" pitchFamily="34" charset="0"/>
              </a:rPr>
              <a:t>+1</a:t>
            </a:r>
          </a:p>
          <a:p>
            <a:pPr algn="just">
              <a:lnSpc>
                <a:spcPct val="150000"/>
              </a:lnSpc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019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752600"/>
            <a:ext cx="666275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52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22971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Polynomial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divisor (</a:t>
            </a:r>
            <a:r>
              <a:rPr lang="en-US" sz="2800" dirty="0" err="1" smtClean="0"/>
              <a:t>pembagi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722506"/>
            <a:ext cx="3643338" cy="43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8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71604" y="214290"/>
            <a:ext cx="7115196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mtClean="0"/>
              <a:t>Standard Polynomials</a:t>
            </a:r>
            <a:endParaRPr lang="en-US" altLang="ko-KR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2642" y="1676400"/>
            <a:ext cx="83296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rgbClr val="000000"/>
                </a:solidFill>
              </a:rPr>
              <a:t>Standard polynomials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versi</a:t>
            </a:r>
            <a:r>
              <a:rPr lang="en-US" sz="2400" dirty="0" smtClean="0"/>
              <a:t> R(X)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endParaRPr lang="en-US" altLang="ko-KR" sz="2400" dirty="0" smtClean="0">
              <a:solidFill>
                <a:srgbClr val="000000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899" y="3276600"/>
            <a:ext cx="8095901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62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6200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you next week…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Multiplexing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848600" cy="5334000"/>
          </a:xfrm>
        </p:spPr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Multiplexing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:</a:t>
            </a:r>
          </a:p>
          <a:p>
            <a:pPr marL="114300" lvl="0" indent="0">
              <a:buNone/>
            </a:pPr>
            <a:r>
              <a:rPr lang="en-US" b="1" dirty="0" smtClean="0"/>
              <a:t>1. Frequency </a:t>
            </a:r>
            <a:r>
              <a:rPr lang="en-US" b="1" dirty="0"/>
              <a:t>Division Multiplexing (FDM)</a:t>
            </a:r>
          </a:p>
          <a:p>
            <a:pPr marL="503238" lvl="0" algn="just"/>
            <a:r>
              <a:rPr lang="en-US" dirty="0" err="1"/>
              <a:t>Pada</a:t>
            </a:r>
            <a:r>
              <a:rPr lang="en-US" dirty="0"/>
              <a:t> FDM, </a:t>
            </a:r>
            <a:r>
              <a:rPr lang="en-US" dirty="0" err="1"/>
              <a:t>berbagai</a:t>
            </a:r>
            <a:r>
              <a:rPr lang="en-US" dirty="0"/>
              <a:t> channel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signal </a:t>
            </a:r>
            <a:r>
              <a:rPr lang="en-US" dirty="0" err="1"/>
              <a:t>pembawa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transmisikan</a:t>
            </a:r>
            <a:endParaRPr lang="en-US" dirty="0"/>
          </a:p>
          <a:p>
            <a:pPr marL="503238" lvl="0" algn="just"/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pembawa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tumpang</a:t>
            </a:r>
            <a:r>
              <a:rPr lang="en-US" dirty="0"/>
              <a:t> </a:t>
            </a:r>
            <a:r>
              <a:rPr lang="en-US" dirty="0" err="1"/>
              <a:t>tindih</a:t>
            </a:r>
            <a:r>
              <a:rPr lang="en-US" dirty="0"/>
              <a:t>.</a:t>
            </a:r>
          </a:p>
          <a:p>
            <a:pPr marL="503238" lvl="0" algn="just"/>
            <a:r>
              <a:rPr lang="en-US" dirty="0"/>
              <a:t>Channel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band </a:t>
            </a:r>
            <a:r>
              <a:rPr lang="en-US" dirty="0" err="1"/>
              <a:t>pelindung</a:t>
            </a:r>
            <a:r>
              <a:rPr lang="en-US" dirty="0"/>
              <a:t> (guard band)</a:t>
            </a:r>
          </a:p>
          <a:p>
            <a:pPr marL="503238" lvl="0" algn="just"/>
            <a:r>
              <a:rPr lang="en-US" dirty="0"/>
              <a:t> Channel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FREQUENCY</a:t>
            </a:r>
          </a:p>
          <a:p>
            <a:pPr marL="503238" lvl="0" algn="just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analog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digital (0 </a:t>
            </a:r>
            <a:r>
              <a:rPr lang="en-US" dirty="0" err="1"/>
              <a:t>dan</a:t>
            </a:r>
            <a:r>
              <a:rPr lang="en-US" dirty="0"/>
              <a:t> 1) </a:t>
            </a:r>
            <a:r>
              <a:rPr lang="en-US" dirty="0" err="1"/>
              <a:t>dalam</a:t>
            </a:r>
            <a:r>
              <a:rPr lang="en-US" dirty="0"/>
              <a:t> system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 marL="503238" lvl="0" algn="just"/>
            <a:r>
              <a:rPr lang="en-US" dirty="0"/>
              <a:t> Ex : </a:t>
            </a:r>
            <a:r>
              <a:rPr lang="en-US" dirty="0" err="1"/>
              <a:t>Siaran</a:t>
            </a:r>
            <a:r>
              <a:rPr lang="en-US" dirty="0"/>
              <a:t> radio </a:t>
            </a:r>
            <a:r>
              <a:rPr lang="en-US" dirty="0" err="1"/>
              <a:t>dan</a:t>
            </a:r>
            <a:r>
              <a:rPr lang="en-US" dirty="0"/>
              <a:t> TV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134C-6C07-4AB2-B587-24AB195C0691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11162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rmAutofit/>
          </a:bodyPr>
          <a:lstStyle/>
          <a:p>
            <a:pPr lvl="0" algn="just"/>
            <a:r>
              <a:rPr lang="en-US" sz="1800" dirty="0" err="1"/>
              <a:t>Misalkan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kanal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voice grade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lebar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300 – 3000 Hz. Dg multiplexing FDM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 terminal.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keperluan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4 </a:t>
            </a:r>
            <a:r>
              <a:rPr lang="en-US" sz="1800" dirty="0" err="1"/>
              <a:t>pembawa</a:t>
            </a:r>
            <a:r>
              <a:rPr lang="en-US" sz="1800" dirty="0"/>
              <a:t>, </a:t>
            </a:r>
            <a:r>
              <a:rPr lang="en-US" sz="1800" dirty="0" err="1"/>
              <a:t>misalnya</a:t>
            </a:r>
            <a:r>
              <a:rPr lang="en-US" sz="1800" dirty="0"/>
              <a:t> 600, 1200, 1800, 2400 Hz.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berarti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4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dpt</a:t>
            </a:r>
            <a:r>
              <a:rPr lang="en-US" sz="1800" dirty="0"/>
              <a:t> </a:t>
            </a:r>
            <a:r>
              <a:rPr lang="en-US" sz="1800" dirty="0" err="1"/>
              <a:t>dikirimkan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bersamaan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 smtClean="0"/>
              <a:t>dgn</a:t>
            </a:r>
            <a:r>
              <a:rPr lang="en-US" sz="1800" dirty="0" smtClean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voice grade.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“1” </a:t>
            </a:r>
            <a:r>
              <a:rPr lang="en-US" sz="1800" dirty="0" err="1"/>
              <a:t>diwakili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800, 1400, 2000, 2600 Hz,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“0” </a:t>
            </a:r>
            <a:r>
              <a:rPr lang="en-US" sz="1800" dirty="0" err="1"/>
              <a:t>diwakili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400, 1000, 1600, 2200 Hz. </a:t>
            </a:r>
            <a:r>
              <a:rPr lang="en-US" sz="1800" dirty="0" err="1"/>
              <a:t>Utk</a:t>
            </a:r>
            <a:r>
              <a:rPr lang="en-US" sz="1800" dirty="0"/>
              <a:t> </a:t>
            </a:r>
            <a:r>
              <a:rPr lang="en-US" sz="1800" dirty="0" err="1"/>
              <a:t>mencegah</a:t>
            </a:r>
            <a:r>
              <a:rPr lang="en-US" sz="1800" dirty="0"/>
              <a:t> </a:t>
            </a:r>
            <a:r>
              <a:rPr lang="en-US" sz="1800" dirty="0" err="1"/>
              <a:t>interferensi</a:t>
            </a:r>
            <a:r>
              <a:rPr lang="en-US" sz="1800" dirty="0"/>
              <a:t>, </a:t>
            </a:r>
            <a:r>
              <a:rPr lang="en-US" sz="1800" dirty="0" err="1"/>
              <a:t>tiap-tiap</a:t>
            </a:r>
            <a:r>
              <a:rPr lang="en-US" sz="1800" dirty="0"/>
              <a:t> band </a:t>
            </a:r>
            <a:r>
              <a:rPr lang="en-US" sz="1800" dirty="0" err="1"/>
              <a:t>dipisahkan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</a:t>
            </a:r>
            <a:r>
              <a:rPr lang="en-US" sz="1800" dirty="0" err="1"/>
              <a:t>selebar</a:t>
            </a:r>
            <a:r>
              <a:rPr lang="en-US" sz="1800" dirty="0"/>
              <a:t> 200 Hz.</a:t>
            </a:r>
          </a:p>
          <a:p>
            <a:pPr algn="just"/>
            <a:r>
              <a:rPr lang="en-US" sz="1800" dirty="0" err="1"/>
              <a:t>Jadi</a:t>
            </a:r>
            <a:r>
              <a:rPr lang="en-US" sz="1800" dirty="0"/>
              <a:t> </a:t>
            </a:r>
            <a:r>
              <a:rPr lang="en-US" sz="1800" dirty="0" err="1"/>
              <a:t>penerima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memisahkan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diterima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frekuensinya</a:t>
            </a:r>
            <a:r>
              <a:rPr lang="en-US" sz="1800" dirty="0"/>
              <a:t>,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disalurkan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dikehendaki</a:t>
            </a:r>
            <a:r>
              <a:rPr lang="en-US" sz="1800" dirty="0"/>
              <a:t>.</a:t>
            </a: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81450"/>
            <a:ext cx="44291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3A90-5873-49E2-9EA6-152DFB9EA814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Multiplexing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410200"/>
          </a:xfrm>
        </p:spPr>
        <p:txBody>
          <a:bodyPr/>
          <a:lstStyle/>
          <a:p>
            <a:pPr marL="114300" lvl="0" indent="0">
              <a:buNone/>
            </a:pPr>
            <a:r>
              <a:rPr lang="en-US" b="1" dirty="0" smtClean="0"/>
              <a:t>2. Time </a:t>
            </a:r>
            <a:r>
              <a:rPr lang="en-US" b="1" dirty="0"/>
              <a:t>Division Multiplexing (TDM)</a:t>
            </a:r>
          </a:p>
          <a:p>
            <a:pPr lvl="0" algn="just"/>
            <a:r>
              <a:rPr lang="en-US" dirty="0" err="1"/>
              <a:t>Metodenya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segment / frame</a:t>
            </a:r>
          </a:p>
          <a:p>
            <a:pPr lvl="0" algn="just"/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TDM </a:t>
            </a:r>
            <a:r>
              <a:rPr lang="en-US" dirty="0" err="1"/>
              <a:t>dilakukan</a:t>
            </a:r>
            <a:r>
              <a:rPr lang="en-US" dirty="0"/>
              <a:t> dg </a:t>
            </a:r>
            <a:r>
              <a:rPr lang="en-US" dirty="0" err="1"/>
              <a:t>mencampur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data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 TDM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digital.</a:t>
            </a:r>
          </a:p>
          <a:p>
            <a:pPr lvl="0" algn="just"/>
            <a:r>
              <a:rPr lang="en-US" dirty="0" err="1"/>
              <a:t>Contoh</a:t>
            </a:r>
            <a:r>
              <a:rPr lang="en-US" dirty="0"/>
              <a:t> : GSM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telepon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8563"/>
            <a:ext cx="5410200" cy="251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8DDD-D0AC-4B09-B891-7635BC51CF95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486400"/>
          </a:xfrm>
        </p:spPr>
        <p:txBody>
          <a:bodyPr/>
          <a:lstStyle/>
          <a:p>
            <a:pPr marL="571500" indent="-457200">
              <a:buAutoNum type="arabicPeriod"/>
            </a:pPr>
            <a:r>
              <a:rPr lang="en-US" b="1" dirty="0" err="1" smtClean="0"/>
              <a:t>Syncronous</a:t>
            </a:r>
            <a:r>
              <a:rPr lang="en-US" b="1" dirty="0" smtClean="0"/>
              <a:t> TDM</a:t>
            </a:r>
          </a:p>
          <a:p>
            <a:r>
              <a:rPr lang="en-US" dirty="0" err="1" smtClean="0"/>
              <a:t>Kedudukan</a:t>
            </a:r>
            <a:r>
              <a:rPr lang="en-US" dirty="0" smtClean="0"/>
              <a:t> data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endParaRPr lang="en-US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400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314" y="3429000"/>
            <a:ext cx="4657589" cy="315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8FC-5D40-4ECE-B7BE-936406B6DF81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486400"/>
          </a:xfrm>
        </p:spPr>
        <p:txBody>
          <a:bodyPr/>
          <a:lstStyle/>
          <a:p>
            <a:pPr marL="571500" indent="-457200">
              <a:buFont typeface="+mj-lt"/>
              <a:buAutoNum type="arabicPeriod" startAt="2"/>
            </a:pPr>
            <a:r>
              <a:rPr lang="en-US" b="1" smtClean="0"/>
              <a:t>Asyncronous</a:t>
            </a:r>
            <a:r>
              <a:rPr lang="en-US" b="1" dirty="0" smtClean="0"/>
              <a:t> TDM</a:t>
            </a:r>
          </a:p>
          <a:p>
            <a:r>
              <a:rPr lang="en-US" dirty="0" err="1" smtClean="0"/>
              <a:t>Kedudukan</a:t>
            </a:r>
            <a:r>
              <a:rPr lang="en-US" dirty="0" smtClean="0"/>
              <a:t> data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endParaRPr lang="en-U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638800" cy="434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7682-651F-4B35-A3F9-524910600A33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b="1" dirty="0" smtClean="0"/>
              <a:t>FLOW CONTROL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pPr algn="just"/>
            <a:r>
              <a:rPr lang="en-US" dirty="0"/>
              <a:t> Flow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/</a:t>
            </a:r>
            <a:r>
              <a:rPr lang="en-US" dirty="0" err="1"/>
              <a:t>meyakinkan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stasiun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menumpuk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stasiun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/>
              <a:t>flow control, buffer (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penyangga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receiver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lama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proses </a:t>
            </a:r>
            <a:r>
              <a:rPr lang="en-US" dirty="0" err="1"/>
              <a:t>sebelum</a:t>
            </a:r>
            <a:r>
              <a:rPr lang="en-US" dirty="0"/>
              <a:t> buffer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dikosongkan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data. </a:t>
            </a:r>
            <a:endParaRPr lang="en-US" dirty="0" smtClean="0"/>
          </a:p>
          <a:p>
            <a:pPr algn="just"/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flow control </a:t>
            </a:r>
            <a:r>
              <a:rPr lang="en-US" dirty="0" err="1"/>
              <a:t>antara</a:t>
            </a:r>
            <a:r>
              <a:rPr lang="en-US" dirty="0"/>
              <a:t> lain: </a:t>
            </a:r>
            <a:endParaRPr lang="en-US" dirty="0" smtClean="0"/>
          </a:p>
          <a:p>
            <a:pPr marL="571500" indent="-457200" algn="just">
              <a:buAutoNum type="arabicPeriod"/>
            </a:pPr>
            <a:r>
              <a:rPr lang="en-US" dirty="0" smtClean="0"/>
              <a:t>Stop </a:t>
            </a:r>
            <a:r>
              <a:rPr lang="en-US" dirty="0"/>
              <a:t>and wait flow control </a:t>
            </a:r>
            <a:endParaRPr lang="en-US" dirty="0" smtClean="0"/>
          </a:p>
          <a:p>
            <a:pPr marL="571500" indent="-457200" algn="just">
              <a:buAutoNum type="arabicPeriod"/>
            </a:pPr>
            <a:r>
              <a:rPr lang="en-US" dirty="0"/>
              <a:t>Sliding window flow control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596B-7F9D-401A-B2E1-64106232776C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447</TotalTime>
  <Words>1813</Words>
  <Application>Microsoft Office PowerPoint</Application>
  <PresentationFormat>On-screen Show (4:3)</PresentationFormat>
  <Paragraphs>255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Adjacency</vt:lpstr>
      <vt:lpstr> Komunikasi Data   Multiplexing, Flow Control dan Deteksi  Kesalahan</vt:lpstr>
      <vt:lpstr>Multiplexing </vt:lpstr>
      <vt:lpstr>PowerPoint Presentation</vt:lpstr>
      <vt:lpstr>Teknik Multiplexing (1)</vt:lpstr>
      <vt:lpstr>Contoh FDM</vt:lpstr>
      <vt:lpstr>Teknik Multiplexing (2)</vt:lpstr>
      <vt:lpstr>Jenis-Jenis TDM</vt:lpstr>
      <vt:lpstr>Jenis-Jenis TDM</vt:lpstr>
      <vt:lpstr>FLOW CONTROL</vt:lpstr>
      <vt:lpstr>1. Stop and wait flow control </vt:lpstr>
      <vt:lpstr>Ilustrasi Stop and wait flow control </vt:lpstr>
      <vt:lpstr>2. Sliding window flow control </vt:lpstr>
      <vt:lpstr>Ilustrasi Sliding window flow control </vt:lpstr>
      <vt:lpstr>DETEKSI KESALAHAN</vt:lpstr>
      <vt:lpstr>PRINSIP DASAR (2)</vt:lpstr>
      <vt:lpstr>PRINSIP DASAR (3)</vt:lpstr>
      <vt:lpstr>PRINSIP DASAR (4)</vt:lpstr>
      <vt:lpstr>PRINSIP DASAR (5)</vt:lpstr>
      <vt:lpstr>PRINSIP DASAR (6)</vt:lpstr>
      <vt:lpstr>PRINSIP DASAR (6)</vt:lpstr>
      <vt:lpstr>Error Detection and Correction</vt:lpstr>
      <vt:lpstr>METODE PENDETEKSIAN ERROR</vt:lpstr>
      <vt:lpstr>Bit Parity / Bit Paritas</vt:lpstr>
      <vt:lpstr>1. VERTICAL REDUNDANCY CHECK</vt:lpstr>
      <vt:lpstr>Contoh Generator Parity Bit</vt:lpstr>
      <vt:lpstr>2. Longitudinal Redundancy Check</vt:lpstr>
      <vt:lpstr>PowerPoint Presentation</vt:lpstr>
      <vt:lpstr>PowerPoint Presentation</vt:lpstr>
      <vt:lpstr>3. Cyclic Redundancy Check</vt:lpstr>
      <vt:lpstr>3. Cyclic Redundancy Check</vt:lpstr>
      <vt:lpstr>Prosedur CRC</vt:lpstr>
      <vt:lpstr>Modulo 2 Arithmetic </vt:lpstr>
      <vt:lpstr>Modulo 2 Arithmetic </vt:lpstr>
      <vt:lpstr>PowerPoint Presentation</vt:lpstr>
      <vt:lpstr>Polynomial </vt:lpstr>
      <vt:lpstr>PowerPoint Presentation</vt:lpstr>
      <vt:lpstr>PowerPoint Presentation</vt:lpstr>
      <vt:lpstr>PowerPoint Presentation</vt:lpstr>
      <vt:lpstr>To be continued… See you next week…</vt:lpstr>
    </vt:vector>
  </TitlesOfParts>
  <Company>tekkom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pancie</dc:creator>
  <cp:lastModifiedBy>pancie</cp:lastModifiedBy>
  <cp:revision>84</cp:revision>
  <dcterms:created xsi:type="dcterms:W3CDTF">2011-05-18T00:43:37Z</dcterms:created>
  <dcterms:modified xsi:type="dcterms:W3CDTF">2011-05-19T15:20:56Z</dcterms:modified>
</cp:coreProperties>
</file>