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Architype Van Der Leck" charset="1" panose="02000600030000020004"/>
      <p:regular r:id="rId31"/>
    </p:embeddedFont>
    <p:embeddedFont>
      <p:font typeface="Canva Sans Bold" charset="1" panose="020B0803030501040103"/>
      <p:regular r:id="rId32"/>
    </p:embeddedFont>
    <p:embeddedFont>
      <p:font typeface="Tomorrow" charset="1" panose="00000000000000000000"/>
      <p:regular r:id="rId33"/>
    </p:embeddedFont>
    <p:embeddedFont>
      <p:font typeface="Tomorrow Bold" charset="1" panose="00000000000000000000"/>
      <p:regular r:id="rId34"/>
    </p:embeddedFont>
    <p:embeddedFont>
      <p:font typeface="Canva Sans" charset="1" panose="020B0503030501040103"/>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11.jpeg" Type="http://schemas.openxmlformats.org/officeDocument/2006/relationships/image"/><Relationship Id="rId5" Target="../media/image12.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13.jpeg" Type="http://schemas.openxmlformats.org/officeDocument/2006/relationships/image"/><Relationship Id="rId5" Target="../media/image14.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6.png" Type="http://schemas.openxmlformats.org/officeDocument/2006/relationships/image"/><Relationship Id="rId6" Target="../media/image15.gif"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16.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17.gif"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245893" y="2815290"/>
            <a:ext cx="13796213" cy="4656421"/>
            <a:chOff x="0" y="0"/>
            <a:chExt cx="3633571" cy="1226382"/>
          </a:xfrm>
        </p:grpSpPr>
        <p:sp>
          <p:nvSpPr>
            <p:cNvPr name="Freeform 4" id="4"/>
            <p:cNvSpPr/>
            <p:nvPr/>
          </p:nvSpPr>
          <p:spPr>
            <a:xfrm flipH="false" flipV="false" rot="0">
              <a:off x="0" y="0"/>
              <a:ext cx="3633570" cy="1226382"/>
            </a:xfrm>
            <a:custGeom>
              <a:avLst/>
              <a:gdLst/>
              <a:ahLst/>
              <a:cxnLst/>
              <a:rect r="r" b="b" t="t" l="l"/>
              <a:pathLst>
                <a:path h="1226382" w="3633570">
                  <a:moveTo>
                    <a:pt x="0" y="0"/>
                  </a:moveTo>
                  <a:lnTo>
                    <a:pt x="3633570" y="0"/>
                  </a:lnTo>
                  <a:lnTo>
                    <a:pt x="3633570" y="1226382"/>
                  </a:lnTo>
                  <a:lnTo>
                    <a:pt x="0" y="1226382"/>
                  </a:lnTo>
                  <a:close/>
                </a:path>
              </a:pathLst>
            </a:custGeom>
            <a:solidFill>
              <a:srgbClr val="FFFFFF">
                <a:alpha val="10980"/>
              </a:srgbClr>
            </a:solidFill>
          </p:spPr>
        </p:sp>
        <p:sp>
          <p:nvSpPr>
            <p:cNvPr name="TextBox 5" id="5"/>
            <p:cNvSpPr txBox="true"/>
            <p:nvPr/>
          </p:nvSpPr>
          <p:spPr>
            <a:xfrm>
              <a:off x="0" y="-47625"/>
              <a:ext cx="3633571" cy="127400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1304065">
            <a:off x="1156142" y="1120447"/>
            <a:ext cx="2686742" cy="3001440"/>
          </a:xfrm>
          <a:custGeom>
            <a:avLst/>
            <a:gdLst/>
            <a:ahLst/>
            <a:cxnLst/>
            <a:rect r="r" b="b" t="t" l="l"/>
            <a:pathLst>
              <a:path h="3001440" w="2686742">
                <a:moveTo>
                  <a:pt x="0" y="0"/>
                </a:moveTo>
                <a:lnTo>
                  <a:pt x="2686741" y="0"/>
                </a:lnTo>
                <a:lnTo>
                  <a:pt x="2686741" y="3001441"/>
                </a:lnTo>
                <a:lnTo>
                  <a:pt x="0" y="30014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541450">
            <a:off x="14149825" y="6104506"/>
            <a:ext cx="2615300" cy="2761785"/>
          </a:xfrm>
          <a:custGeom>
            <a:avLst/>
            <a:gdLst/>
            <a:ahLst/>
            <a:cxnLst/>
            <a:rect r="r" b="b" t="t" l="l"/>
            <a:pathLst>
              <a:path h="2761785" w="2615300">
                <a:moveTo>
                  <a:pt x="0" y="0"/>
                </a:moveTo>
                <a:lnTo>
                  <a:pt x="2615300" y="0"/>
                </a:lnTo>
                <a:lnTo>
                  <a:pt x="2615300" y="2761785"/>
                </a:lnTo>
                <a:lnTo>
                  <a:pt x="0" y="27617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428816" y="3500939"/>
            <a:ext cx="13526946" cy="3587799"/>
          </a:xfrm>
          <a:prstGeom prst="rect">
            <a:avLst/>
          </a:prstGeom>
        </p:spPr>
        <p:txBody>
          <a:bodyPr anchor="t" rtlCol="false" tIns="0" lIns="0" bIns="0" rIns="0">
            <a:spAutoFit/>
          </a:bodyPr>
          <a:lstStyle/>
          <a:p>
            <a:pPr algn="ctr">
              <a:lnSpc>
                <a:spcPts val="7277"/>
              </a:lnSpc>
            </a:pPr>
            <a:r>
              <a:rPr lang="en-US" sz="5198">
                <a:solidFill>
                  <a:srgbClr val="FFFFFF"/>
                </a:solidFill>
                <a:latin typeface="Architype Van Der Leck"/>
              </a:rPr>
              <a:t>OPTIMAL SCHEDULING OF DRONE DELIVERIES IN A SMART CITY</a:t>
            </a:r>
          </a:p>
          <a:p>
            <a:pPr algn="ctr" marL="0" indent="0" lvl="0">
              <a:lnSpc>
                <a:spcPts val="6717"/>
              </a:lnSpc>
              <a:spcBef>
                <a:spcPct val="0"/>
              </a:spcBef>
            </a:pPr>
          </a:p>
        </p:txBody>
      </p:sp>
      <p:sp>
        <p:nvSpPr>
          <p:cNvPr name="Freeform 9" id="9"/>
          <p:cNvSpPr/>
          <p:nvPr/>
        </p:nvSpPr>
        <p:spPr>
          <a:xfrm flipH="false" flipV="false" rot="0">
            <a:off x="-496166" y="7993829"/>
            <a:ext cx="4526072" cy="2528943"/>
          </a:xfrm>
          <a:custGeom>
            <a:avLst/>
            <a:gdLst/>
            <a:ahLst/>
            <a:cxnLst/>
            <a:rect r="r" b="b" t="t" l="l"/>
            <a:pathLst>
              <a:path h="2528943" w="4526072">
                <a:moveTo>
                  <a:pt x="0" y="0"/>
                </a:moveTo>
                <a:lnTo>
                  <a:pt x="4526072" y="0"/>
                </a:lnTo>
                <a:lnTo>
                  <a:pt x="4526072" y="2528942"/>
                </a:lnTo>
                <a:lnTo>
                  <a:pt x="0" y="2528942"/>
                </a:lnTo>
                <a:lnTo>
                  <a:pt x="0" y="0"/>
                </a:lnTo>
                <a:close/>
              </a:path>
            </a:pathLst>
          </a:custGeom>
          <a:blipFill>
            <a:blip r:embed="rId7"/>
            <a:stretch>
              <a:fillRect l="0" t="0" r="0" b="0"/>
            </a:stretch>
          </a:blipFill>
        </p:spPr>
      </p:sp>
      <p:sp>
        <p:nvSpPr>
          <p:cNvPr name="Freeform 10" id="10"/>
          <p:cNvSpPr/>
          <p:nvPr/>
        </p:nvSpPr>
        <p:spPr>
          <a:xfrm flipH="false" flipV="false" rot="-10800000">
            <a:off x="14192633" y="-235771"/>
            <a:ext cx="4526072" cy="2528943"/>
          </a:xfrm>
          <a:custGeom>
            <a:avLst/>
            <a:gdLst/>
            <a:ahLst/>
            <a:cxnLst/>
            <a:rect r="r" b="b" t="t" l="l"/>
            <a:pathLst>
              <a:path h="2528943" w="4526072">
                <a:moveTo>
                  <a:pt x="0" y="0"/>
                </a:moveTo>
                <a:lnTo>
                  <a:pt x="4526072" y="0"/>
                </a:lnTo>
                <a:lnTo>
                  <a:pt x="4526072" y="2528942"/>
                </a:lnTo>
                <a:lnTo>
                  <a:pt x="0" y="2528942"/>
                </a:lnTo>
                <a:lnTo>
                  <a:pt x="0" y="0"/>
                </a:lnTo>
                <a:close/>
              </a:path>
            </a:pathLst>
          </a:custGeom>
          <a:blipFill>
            <a:blip r:embed="rId7"/>
            <a:stretch>
              <a:fillRect l="0" t="0" r="0" b="0"/>
            </a:stretch>
          </a:blipFill>
        </p:spPr>
      </p:sp>
      <p:grpSp>
        <p:nvGrpSpPr>
          <p:cNvPr name="Group 11" id="11"/>
          <p:cNvGrpSpPr/>
          <p:nvPr/>
        </p:nvGrpSpPr>
        <p:grpSpPr>
          <a:xfrm rot="0">
            <a:off x="15729015" y="4202312"/>
            <a:ext cx="626183" cy="620693"/>
            <a:chOff x="0" y="0"/>
            <a:chExt cx="164921" cy="163475"/>
          </a:xfrm>
        </p:grpSpPr>
        <p:sp>
          <p:nvSpPr>
            <p:cNvPr name="Freeform 12" id="12"/>
            <p:cNvSpPr/>
            <p:nvPr/>
          </p:nvSpPr>
          <p:spPr>
            <a:xfrm flipH="false" flipV="false" rot="0">
              <a:off x="0" y="0"/>
              <a:ext cx="164921" cy="163475"/>
            </a:xfrm>
            <a:custGeom>
              <a:avLst/>
              <a:gdLst/>
              <a:ahLst/>
              <a:cxnLst/>
              <a:rect r="r" b="b" t="t" l="l"/>
              <a:pathLst>
                <a:path h="163475" w="164921">
                  <a:moveTo>
                    <a:pt x="0" y="0"/>
                  </a:moveTo>
                  <a:lnTo>
                    <a:pt x="164921" y="0"/>
                  </a:lnTo>
                  <a:lnTo>
                    <a:pt x="164921" y="163475"/>
                  </a:lnTo>
                  <a:lnTo>
                    <a:pt x="0" y="163475"/>
                  </a:lnTo>
                  <a:close/>
                </a:path>
              </a:pathLst>
            </a:custGeom>
            <a:solidFill>
              <a:srgbClr val="0054C5"/>
            </a:solidFill>
          </p:spPr>
        </p:sp>
        <p:sp>
          <p:nvSpPr>
            <p:cNvPr name="TextBox 13" id="13"/>
            <p:cNvSpPr txBox="true"/>
            <p:nvPr/>
          </p:nvSpPr>
          <p:spPr>
            <a:xfrm>
              <a:off x="0" y="-47625"/>
              <a:ext cx="164921" cy="2111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787048" y="5143500"/>
            <a:ext cx="418486" cy="397926"/>
            <a:chOff x="0" y="0"/>
            <a:chExt cx="110219" cy="104803"/>
          </a:xfrm>
        </p:grpSpPr>
        <p:sp>
          <p:nvSpPr>
            <p:cNvPr name="Freeform 15" id="15"/>
            <p:cNvSpPr/>
            <p:nvPr/>
          </p:nvSpPr>
          <p:spPr>
            <a:xfrm flipH="false" flipV="false" rot="0">
              <a:off x="0" y="0"/>
              <a:ext cx="110219" cy="104803"/>
            </a:xfrm>
            <a:custGeom>
              <a:avLst/>
              <a:gdLst/>
              <a:ahLst/>
              <a:cxnLst/>
              <a:rect r="r" b="b" t="t" l="l"/>
              <a:pathLst>
                <a:path h="104803" w="110219">
                  <a:moveTo>
                    <a:pt x="0" y="0"/>
                  </a:moveTo>
                  <a:lnTo>
                    <a:pt x="110219" y="0"/>
                  </a:lnTo>
                  <a:lnTo>
                    <a:pt x="110219" y="104803"/>
                  </a:lnTo>
                  <a:lnTo>
                    <a:pt x="0" y="104803"/>
                  </a:lnTo>
                  <a:close/>
                </a:path>
              </a:pathLst>
            </a:custGeom>
            <a:solidFill>
              <a:srgbClr val="0054C5"/>
            </a:solidFill>
          </p:spPr>
        </p:sp>
        <p:sp>
          <p:nvSpPr>
            <p:cNvPr name="TextBox 16" id="16"/>
            <p:cNvSpPr txBox="true"/>
            <p:nvPr/>
          </p:nvSpPr>
          <p:spPr>
            <a:xfrm>
              <a:off x="0" y="-47625"/>
              <a:ext cx="110219" cy="152428"/>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5936712" y="5668780"/>
            <a:ext cx="291131" cy="270571"/>
            <a:chOff x="0" y="0"/>
            <a:chExt cx="76677" cy="71261"/>
          </a:xfrm>
        </p:grpSpPr>
        <p:sp>
          <p:nvSpPr>
            <p:cNvPr name="Freeform 18" id="18"/>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19" id="19"/>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2036650" y="6169297"/>
            <a:ext cx="418486" cy="397926"/>
            <a:chOff x="0" y="0"/>
            <a:chExt cx="110219" cy="104803"/>
          </a:xfrm>
        </p:grpSpPr>
        <p:sp>
          <p:nvSpPr>
            <p:cNvPr name="Freeform 21" id="21"/>
            <p:cNvSpPr/>
            <p:nvPr/>
          </p:nvSpPr>
          <p:spPr>
            <a:xfrm flipH="false" flipV="false" rot="0">
              <a:off x="0" y="0"/>
              <a:ext cx="110219" cy="104803"/>
            </a:xfrm>
            <a:custGeom>
              <a:avLst/>
              <a:gdLst/>
              <a:ahLst/>
              <a:cxnLst/>
              <a:rect r="r" b="b" t="t" l="l"/>
              <a:pathLst>
                <a:path h="104803" w="110219">
                  <a:moveTo>
                    <a:pt x="0" y="0"/>
                  </a:moveTo>
                  <a:lnTo>
                    <a:pt x="110219" y="0"/>
                  </a:lnTo>
                  <a:lnTo>
                    <a:pt x="110219" y="104803"/>
                  </a:lnTo>
                  <a:lnTo>
                    <a:pt x="0" y="104803"/>
                  </a:lnTo>
                  <a:close/>
                </a:path>
              </a:pathLst>
            </a:custGeom>
            <a:solidFill>
              <a:srgbClr val="0054C5"/>
            </a:solidFill>
          </p:spPr>
        </p:sp>
        <p:sp>
          <p:nvSpPr>
            <p:cNvPr name="TextBox 22" id="22"/>
            <p:cNvSpPr txBox="true"/>
            <p:nvPr/>
          </p:nvSpPr>
          <p:spPr>
            <a:xfrm>
              <a:off x="0" y="-47625"/>
              <a:ext cx="110219" cy="152428"/>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2652804" y="6886583"/>
            <a:ext cx="291131" cy="270571"/>
            <a:chOff x="0" y="0"/>
            <a:chExt cx="76677" cy="71261"/>
          </a:xfrm>
        </p:grpSpPr>
        <p:sp>
          <p:nvSpPr>
            <p:cNvPr name="Freeform 24" id="24"/>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5" id="25"/>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2036650" y="7350113"/>
            <a:ext cx="291131" cy="270571"/>
            <a:chOff x="0" y="0"/>
            <a:chExt cx="76677" cy="71261"/>
          </a:xfrm>
        </p:grpSpPr>
        <p:sp>
          <p:nvSpPr>
            <p:cNvPr name="Freeform 27" id="27"/>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8" id="28"/>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2322725" y="3036716"/>
            <a:ext cx="4748811" cy="5374819"/>
          </a:xfrm>
          <a:custGeom>
            <a:avLst/>
            <a:gdLst/>
            <a:ahLst/>
            <a:cxnLst/>
            <a:rect r="r" b="b" t="t" l="l"/>
            <a:pathLst>
              <a:path h="5374819" w="4748811">
                <a:moveTo>
                  <a:pt x="0" y="0"/>
                </a:moveTo>
                <a:lnTo>
                  <a:pt x="4748811" y="0"/>
                </a:lnTo>
                <a:lnTo>
                  <a:pt x="4748811" y="5374819"/>
                </a:lnTo>
                <a:lnTo>
                  <a:pt x="0" y="53748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84448" y="2810530"/>
            <a:ext cx="9951417" cy="5827191"/>
            <a:chOff x="0" y="0"/>
            <a:chExt cx="2620949" cy="1534733"/>
          </a:xfrm>
        </p:grpSpPr>
        <p:sp>
          <p:nvSpPr>
            <p:cNvPr name="Freeform 5" id="5"/>
            <p:cNvSpPr/>
            <p:nvPr/>
          </p:nvSpPr>
          <p:spPr>
            <a:xfrm flipH="false" flipV="false" rot="0">
              <a:off x="0" y="0"/>
              <a:ext cx="2620949" cy="1534733"/>
            </a:xfrm>
            <a:custGeom>
              <a:avLst/>
              <a:gdLst/>
              <a:ahLst/>
              <a:cxnLst/>
              <a:rect r="r" b="b" t="t" l="l"/>
              <a:pathLst>
                <a:path h="1534733" w="2620949">
                  <a:moveTo>
                    <a:pt x="0" y="0"/>
                  </a:moveTo>
                  <a:lnTo>
                    <a:pt x="2620949" y="0"/>
                  </a:lnTo>
                  <a:lnTo>
                    <a:pt x="2620949" y="1534733"/>
                  </a:lnTo>
                  <a:lnTo>
                    <a:pt x="0" y="1534733"/>
                  </a:lnTo>
                  <a:close/>
                </a:path>
              </a:pathLst>
            </a:custGeom>
            <a:solidFill>
              <a:srgbClr val="FFFFFF">
                <a:alpha val="10980"/>
              </a:srgbClr>
            </a:solidFill>
          </p:spPr>
        </p:sp>
        <p:sp>
          <p:nvSpPr>
            <p:cNvPr name="TextBox 6" id="6"/>
            <p:cNvSpPr txBox="true"/>
            <p:nvPr/>
          </p:nvSpPr>
          <p:spPr>
            <a:xfrm>
              <a:off x="0" y="-47625"/>
              <a:ext cx="2620949" cy="158235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998236" y="4227953"/>
            <a:ext cx="8317175" cy="2192673"/>
          </a:xfrm>
          <a:prstGeom prst="rect">
            <a:avLst/>
          </a:prstGeom>
        </p:spPr>
        <p:txBody>
          <a:bodyPr anchor="t" rtlCol="false" tIns="0" lIns="0" bIns="0" rIns="0">
            <a:spAutoFit/>
          </a:bodyPr>
          <a:lstStyle/>
          <a:p>
            <a:pPr algn="l" marL="0" indent="0" lvl="0">
              <a:lnSpc>
                <a:spcPts val="8819"/>
              </a:lnSpc>
              <a:spcBef>
                <a:spcPct val="0"/>
              </a:spcBef>
            </a:pPr>
            <a:r>
              <a:rPr lang="en-US" sz="6299">
                <a:solidFill>
                  <a:srgbClr val="FFFFFF"/>
                </a:solidFill>
                <a:latin typeface="Architype Van Der Leck"/>
              </a:rPr>
              <a:t>Algorithm Comparison</a:t>
            </a:r>
          </a:p>
        </p:txBody>
      </p:sp>
      <p:sp>
        <p:nvSpPr>
          <p:cNvPr name="Freeform 8" id="8"/>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9" id="9"/>
          <p:cNvGrpSpPr/>
          <p:nvPr/>
        </p:nvGrpSpPr>
        <p:grpSpPr>
          <a:xfrm rot="-5400000">
            <a:off x="197543" y="7565870"/>
            <a:ext cx="686516" cy="705894"/>
            <a:chOff x="0" y="0"/>
            <a:chExt cx="196825" cy="202381"/>
          </a:xfrm>
        </p:grpSpPr>
        <p:sp>
          <p:nvSpPr>
            <p:cNvPr name="Freeform 10" id="10"/>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1" id="11"/>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1141843" y="6783554"/>
            <a:ext cx="575234" cy="520425"/>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5400000">
            <a:off x="1589668" y="8131657"/>
            <a:ext cx="284953" cy="274803"/>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5400000">
            <a:off x="11177110" y="5106323"/>
            <a:ext cx="284953" cy="274803"/>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5400000">
            <a:off x="11686818" y="5729201"/>
            <a:ext cx="284953" cy="274803"/>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true" flipV="false" rot="0">
            <a:off x="12233981" y="7084097"/>
            <a:ext cx="6304504" cy="3522642"/>
          </a:xfrm>
          <a:custGeom>
            <a:avLst/>
            <a:gdLst/>
            <a:ahLst/>
            <a:cxnLst/>
            <a:rect r="r" b="b" t="t" l="l"/>
            <a:pathLst>
              <a:path h="3522642" w="6304504">
                <a:moveTo>
                  <a:pt x="6304504" y="0"/>
                </a:moveTo>
                <a:lnTo>
                  <a:pt x="0" y="0"/>
                </a:lnTo>
                <a:lnTo>
                  <a:pt x="0" y="3522641"/>
                </a:lnTo>
                <a:lnTo>
                  <a:pt x="6304504" y="3522641"/>
                </a:lnTo>
                <a:lnTo>
                  <a:pt x="6304504" y="0"/>
                </a:lnTo>
                <a:close/>
              </a:path>
            </a:pathLst>
          </a:custGeom>
          <a:blipFill>
            <a:blip r:embed="rId3"/>
            <a:stretch>
              <a:fillRect l="0" t="0" r="0" b="0"/>
            </a:stretch>
          </a:blipFill>
        </p:spPr>
      </p:sp>
      <p:graphicFrame>
        <p:nvGraphicFramePr>
          <p:cNvPr name="Table 4" id="4"/>
          <p:cNvGraphicFramePr>
            <a:graphicFrameLocks noGrp="true"/>
          </p:cNvGraphicFramePr>
          <p:nvPr/>
        </p:nvGraphicFramePr>
        <p:xfrm>
          <a:off x="0" y="0"/>
          <a:ext cx="18288000" cy="10306156"/>
        </p:xfrm>
        <a:graphic>
          <a:graphicData uri="http://schemas.openxmlformats.org/drawingml/2006/table">
            <a:tbl>
              <a:tblPr/>
              <a:tblGrid>
                <a:gridCol w="4516289"/>
                <a:gridCol w="4516289"/>
                <a:gridCol w="4516289"/>
                <a:gridCol w="4739133"/>
              </a:tblGrid>
              <a:tr h="856385">
                <a:tc>
                  <a:txBody>
                    <a:bodyPr anchor="t" rtlCol="false"/>
                    <a:lstStyle/>
                    <a:p>
                      <a:pPr algn="ctr">
                        <a:lnSpc>
                          <a:spcPts val="2659"/>
                        </a:lnSpc>
                        <a:defRPr/>
                      </a:pPr>
                      <a:r>
                        <a:rPr lang="en-US" sz="1899">
                          <a:solidFill>
                            <a:srgbClr val="000000"/>
                          </a:solidFill>
                          <a:latin typeface="Tomorrow Bold"/>
                        </a:rPr>
                        <a:t>Algorithm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12F1FF"/>
                    </a:solidFill>
                  </a:tcPr>
                </a:tc>
                <a:tc>
                  <a:txBody>
                    <a:bodyPr anchor="t" rtlCol="false"/>
                    <a:lstStyle/>
                    <a:p>
                      <a:pPr algn="ctr">
                        <a:lnSpc>
                          <a:spcPts val="2659"/>
                        </a:lnSpc>
                        <a:defRPr/>
                      </a:pPr>
                      <a:r>
                        <a:rPr lang="en-US" sz="1899">
                          <a:solidFill>
                            <a:srgbClr val="000000"/>
                          </a:solidFill>
                          <a:latin typeface="Tomorrow Bold"/>
                        </a:rPr>
                        <a:t>Strengths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12F1FF"/>
                    </a:solidFill>
                  </a:tcPr>
                </a:tc>
                <a:tc>
                  <a:txBody>
                    <a:bodyPr anchor="t" rtlCol="false"/>
                    <a:lstStyle/>
                    <a:p>
                      <a:pPr algn="ctr">
                        <a:lnSpc>
                          <a:spcPts val="2659"/>
                        </a:lnSpc>
                        <a:defRPr/>
                      </a:pPr>
                      <a:r>
                        <a:rPr lang="en-US" sz="1899">
                          <a:solidFill>
                            <a:srgbClr val="000000"/>
                          </a:solidFill>
                          <a:latin typeface="Tomorrow Bold"/>
                        </a:rPr>
                        <a:t>Weaknesses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12F1FF"/>
                    </a:solidFill>
                  </a:tcPr>
                </a:tc>
                <a:tc>
                  <a:txBody>
                    <a:bodyPr anchor="t" rtlCol="false"/>
                    <a:lstStyle/>
                    <a:p>
                      <a:pPr algn="ctr">
                        <a:lnSpc>
                          <a:spcPts val="2659"/>
                        </a:lnSpc>
                        <a:defRPr/>
                      </a:pPr>
                      <a:r>
                        <a:rPr lang="en-US" sz="1899">
                          <a:solidFill>
                            <a:srgbClr val="000000"/>
                          </a:solidFill>
                          <a:latin typeface="Tomorrow Bold"/>
                        </a:rPr>
                        <a:t>Applicability to the Problem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12F1FF"/>
                    </a:solidFill>
                  </a:tcPr>
                </a:tc>
              </a:tr>
              <a:tr h="1889954">
                <a:tc>
                  <a:txBody>
                    <a:bodyPr anchor="t" rtlCol="false"/>
                    <a:lstStyle/>
                    <a:p>
                      <a:pPr algn="ctr">
                        <a:lnSpc>
                          <a:spcPts val="2659"/>
                        </a:lnSpc>
                        <a:defRPr/>
                      </a:pPr>
                      <a:r>
                        <a:rPr lang="en-US" sz="1899">
                          <a:solidFill>
                            <a:srgbClr val="FFFFFF"/>
                          </a:solidFill>
                          <a:latin typeface="Tomorrow Bold"/>
                        </a:rPr>
                        <a:t>Sorting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Simple to implement and understand. Useful for ordering deliveries based on time windows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Does not address route optimization. Cannot ensure minimal travel distance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Can be used as a preliminary step but not as the main algorithm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889954">
                <a:tc>
                  <a:txBody>
                    <a:bodyPr anchor="t" rtlCol="false"/>
                    <a:lstStyle/>
                    <a:p>
                      <a:pPr algn="ctr">
                        <a:lnSpc>
                          <a:spcPts val="2659"/>
                        </a:lnSpc>
                        <a:defRPr/>
                      </a:pPr>
                      <a:r>
                        <a:rPr lang="en-US" sz="1899">
                          <a:solidFill>
                            <a:srgbClr val="FFFFFF"/>
                          </a:solidFill>
                          <a:latin typeface="Tomorrow Bold"/>
                        </a:rPr>
                        <a:t>Divide and Conquer (DAC)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Effective for problems that can be broken into smaller, independent subproblems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Involves overlapping subproblems and dependencies, making it less suitable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Not suitable due to overlapping subproblems and dependencies in delivery routing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2234477">
                <a:tc>
                  <a:txBody>
                    <a:bodyPr anchor="t" rtlCol="false"/>
                    <a:lstStyle/>
                    <a:p>
                      <a:pPr algn="ctr">
                        <a:lnSpc>
                          <a:spcPts val="2659"/>
                        </a:lnSpc>
                        <a:defRPr/>
                      </a:pPr>
                      <a:r>
                        <a:rPr lang="en-US" sz="1899">
                          <a:solidFill>
                            <a:srgbClr val="FFFFFF"/>
                          </a:solidFill>
                          <a:latin typeface="Tomorrow Bold"/>
                        </a:rPr>
                        <a:t>Dynamic Programming (DP)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Handles overlapping subproblems. Finds optimal solutions by breaking problems into simpler subproblems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Computationally expensive in terms of time and space complexity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Well-suited for route optimization with time windows and battery constraints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45431">
                <a:tc>
                  <a:txBody>
                    <a:bodyPr anchor="t" rtlCol="false"/>
                    <a:lstStyle/>
                    <a:p>
                      <a:pPr algn="ctr">
                        <a:lnSpc>
                          <a:spcPts val="2659"/>
                        </a:lnSpc>
                        <a:defRPr/>
                      </a:pPr>
                      <a:r>
                        <a:rPr lang="en-US" sz="1899">
                          <a:solidFill>
                            <a:srgbClr val="FFFFFF"/>
                          </a:solidFill>
                          <a:latin typeface="Tomorrow Bold"/>
                        </a:rPr>
                        <a:t>Greedy Algorithms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Simple and fast. Makes local optimal choices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May not always provide globally optimal solutions for complex problems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Can provide a quick, approximate solution but not guaranteed to be optimal</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889954">
                <a:tc>
                  <a:txBody>
                    <a:bodyPr anchor="t" rtlCol="false"/>
                    <a:lstStyle/>
                    <a:p>
                      <a:pPr algn="ctr">
                        <a:lnSpc>
                          <a:spcPts val="2659"/>
                        </a:lnSpc>
                        <a:defRPr/>
                      </a:pPr>
                      <a:r>
                        <a:rPr lang="en-US" sz="1899">
                          <a:solidFill>
                            <a:srgbClr val="FFFFFF"/>
                          </a:solidFill>
                          <a:latin typeface="Tomorrow Bold"/>
                        </a:rPr>
                        <a:t>Graph Algorithms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Suitable for route optimization. Algorithms like Dijkstra's and A* can find shortest paths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Extensive computation for large graphs. Adding time window constraints adds complexity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Tomorrow"/>
                        </a:rPr>
                        <a:t>Useful for finding shortest paths but may struggle with added constraints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689900" y="2264816"/>
            <a:ext cx="15569400" cy="6765960"/>
            <a:chOff x="0" y="0"/>
            <a:chExt cx="4100583" cy="1781981"/>
          </a:xfrm>
        </p:grpSpPr>
        <p:sp>
          <p:nvSpPr>
            <p:cNvPr name="Freeform 4" id="4"/>
            <p:cNvSpPr/>
            <p:nvPr/>
          </p:nvSpPr>
          <p:spPr>
            <a:xfrm flipH="false" flipV="false" rot="0">
              <a:off x="0" y="0"/>
              <a:ext cx="4100583" cy="1781981"/>
            </a:xfrm>
            <a:custGeom>
              <a:avLst/>
              <a:gdLst/>
              <a:ahLst/>
              <a:cxnLst/>
              <a:rect r="r" b="b" t="t" l="l"/>
              <a:pathLst>
                <a:path h="1781981" w="4100583">
                  <a:moveTo>
                    <a:pt x="0" y="0"/>
                  </a:moveTo>
                  <a:lnTo>
                    <a:pt x="4100583" y="0"/>
                  </a:lnTo>
                  <a:lnTo>
                    <a:pt x="4100583" y="1781981"/>
                  </a:lnTo>
                  <a:lnTo>
                    <a:pt x="0" y="1781981"/>
                  </a:lnTo>
                  <a:close/>
                </a:path>
              </a:pathLst>
            </a:custGeom>
            <a:solidFill>
              <a:srgbClr val="FFFFFF">
                <a:alpha val="10980"/>
              </a:srgbClr>
            </a:solidFill>
          </p:spPr>
        </p:sp>
        <p:sp>
          <p:nvSpPr>
            <p:cNvPr name="TextBox 5" id="5"/>
            <p:cNvSpPr txBox="true"/>
            <p:nvPr/>
          </p:nvSpPr>
          <p:spPr>
            <a:xfrm>
              <a:off x="0" y="-47625"/>
              <a:ext cx="4100583" cy="182960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17995" y="8436041"/>
            <a:ext cx="3313774" cy="3701917"/>
          </a:xfrm>
          <a:custGeom>
            <a:avLst/>
            <a:gdLst/>
            <a:ahLst/>
            <a:cxnLst/>
            <a:rect r="r" b="b" t="t" l="l"/>
            <a:pathLst>
              <a:path h="3701917" w="3313774">
                <a:moveTo>
                  <a:pt x="0" y="0"/>
                </a:moveTo>
                <a:lnTo>
                  <a:pt x="3313774" y="0"/>
                </a:lnTo>
                <a:lnTo>
                  <a:pt x="3313774" y="3701918"/>
                </a:lnTo>
                <a:lnTo>
                  <a:pt x="0" y="37019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708801" y="545774"/>
            <a:ext cx="13531599" cy="870602"/>
          </a:xfrm>
          <a:prstGeom prst="rect">
            <a:avLst/>
          </a:prstGeom>
        </p:spPr>
        <p:txBody>
          <a:bodyPr anchor="t" rtlCol="false" tIns="0" lIns="0" bIns="0" rIns="0">
            <a:spAutoFit/>
          </a:bodyPr>
          <a:lstStyle/>
          <a:p>
            <a:pPr algn="ctr" marL="0" indent="0" lvl="0">
              <a:lnSpc>
                <a:spcPts val="7139"/>
              </a:lnSpc>
              <a:spcBef>
                <a:spcPct val="0"/>
              </a:spcBef>
            </a:pPr>
            <a:r>
              <a:rPr lang="en-US" sz="5099">
                <a:solidFill>
                  <a:srgbClr val="FFFFFF"/>
                </a:solidFill>
                <a:latin typeface="Architype Van Der Leck"/>
              </a:rPr>
              <a:t>Chosen algorithm </a:t>
            </a:r>
          </a:p>
        </p:txBody>
      </p:sp>
      <p:grpSp>
        <p:nvGrpSpPr>
          <p:cNvPr name="Group 8" id="8"/>
          <p:cNvGrpSpPr/>
          <p:nvPr/>
        </p:nvGrpSpPr>
        <p:grpSpPr>
          <a:xfrm rot="0">
            <a:off x="15619993" y="2805531"/>
            <a:ext cx="747321" cy="768415"/>
            <a:chOff x="0" y="0"/>
            <a:chExt cx="196825" cy="202381"/>
          </a:xfrm>
        </p:grpSpPr>
        <p:sp>
          <p:nvSpPr>
            <p:cNvPr name="Freeform 9" id="9"/>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0" id="10"/>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633117" y="3873847"/>
            <a:ext cx="626183" cy="566519"/>
            <a:chOff x="0" y="0"/>
            <a:chExt cx="164921" cy="149207"/>
          </a:xfrm>
        </p:grpSpPr>
        <p:sp>
          <p:nvSpPr>
            <p:cNvPr name="Freeform 12" id="12"/>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3" id="13"/>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5386233" y="4128597"/>
            <a:ext cx="310192" cy="299142"/>
            <a:chOff x="0" y="0"/>
            <a:chExt cx="81697" cy="78786"/>
          </a:xfrm>
        </p:grpSpPr>
        <p:sp>
          <p:nvSpPr>
            <p:cNvPr name="Freeform 15" id="15"/>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6" id="16"/>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689900" y="2264816"/>
            <a:ext cx="310192" cy="299142"/>
            <a:chOff x="0" y="0"/>
            <a:chExt cx="81697" cy="78786"/>
          </a:xfrm>
        </p:grpSpPr>
        <p:sp>
          <p:nvSpPr>
            <p:cNvPr name="Freeform 18" id="18"/>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9" id="19"/>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83796" y="2890596"/>
            <a:ext cx="310192" cy="299142"/>
            <a:chOff x="0" y="0"/>
            <a:chExt cx="81697" cy="78786"/>
          </a:xfrm>
        </p:grpSpPr>
        <p:sp>
          <p:nvSpPr>
            <p:cNvPr name="Freeform 21" id="2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2" id="2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true" flipV="false" rot="0">
            <a:off x="12233981" y="7084097"/>
            <a:ext cx="6304504" cy="3522642"/>
          </a:xfrm>
          <a:custGeom>
            <a:avLst/>
            <a:gdLst/>
            <a:ahLst/>
            <a:cxnLst/>
            <a:rect r="r" b="b" t="t" l="l"/>
            <a:pathLst>
              <a:path h="3522642" w="6304504">
                <a:moveTo>
                  <a:pt x="6304504" y="0"/>
                </a:moveTo>
                <a:lnTo>
                  <a:pt x="0" y="0"/>
                </a:lnTo>
                <a:lnTo>
                  <a:pt x="0" y="3522641"/>
                </a:lnTo>
                <a:lnTo>
                  <a:pt x="6304504" y="3522641"/>
                </a:lnTo>
                <a:lnTo>
                  <a:pt x="6304504" y="0"/>
                </a:lnTo>
                <a:close/>
              </a:path>
            </a:pathLst>
          </a:custGeom>
          <a:blipFill>
            <a:blip r:embed="rId5"/>
            <a:stretch>
              <a:fillRect l="0" t="0" r="0" b="0"/>
            </a:stretch>
          </a:blipFill>
        </p:spPr>
      </p:sp>
      <p:sp>
        <p:nvSpPr>
          <p:cNvPr name="TextBox 24" id="24"/>
          <p:cNvSpPr txBox="true"/>
          <p:nvPr/>
        </p:nvSpPr>
        <p:spPr>
          <a:xfrm rot="0">
            <a:off x="2000092" y="2399424"/>
            <a:ext cx="8066630"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Dynamic Programming</a:t>
            </a:r>
          </a:p>
        </p:txBody>
      </p:sp>
      <p:sp>
        <p:nvSpPr>
          <p:cNvPr name="TextBox 25" id="25"/>
          <p:cNvSpPr txBox="true"/>
          <p:nvPr/>
        </p:nvSpPr>
        <p:spPr>
          <a:xfrm rot="0">
            <a:off x="1844996" y="3237576"/>
            <a:ext cx="14788121" cy="5793199"/>
          </a:xfrm>
          <a:prstGeom prst="rect">
            <a:avLst/>
          </a:prstGeom>
        </p:spPr>
        <p:txBody>
          <a:bodyPr anchor="t" rtlCol="false" tIns="0" lIns="0" bIns="0" rIns="0">
            <a:spAutoFit/>
          </a:bodyPr>
          <a:lstStyle/>
          <a:p>
            <a:pPr algn="just" marL="711667" indent="-355833" lvl="1">
              <a:lnSpc>
                <a:spcPts val="4614"/>
              </a:lnSpc>
              <a:buAutoNum type="arabicPeriod" startAt="1"/>
            </a:pPr>
            <a:r>
              <a:rPr lang="en-US" sz="3296">
                <a:solidFill>
                  <a:srgbClr val="FFFFFF"/>
                </a:solidFill>
                <a:latin typeface="Canva Sans"/>
              </a:rPr>
              <a:t>Han</a:t>
            </a:r>
            <a:r>
              <a:rPr lang="en-US" sz="3296">
                <a:solidFill>
                  <a:srgbClr val="FFFFFF"/>
                </a:solidFill>
                <a:latin typeface="Canva Sans"/>
              </a:rPr>
              <a:t>dles Overlapping Subproblems</a:t>
            </a:r>
          </a:p>
          <a:p>
            <a:pPr algn="just" marL="711667" indent="-355833" lvl="1">
              <a:lnSpc>
                <a:spcPts val="4614"/>
              </a:lnSpc>
              <a:buFont typeface="Arial"/>
              <a:buChar char="•"/>
            </a:pPr>
            <a:r>
              <a:rPr lang="en-US" sz="3296">
                <a:solidFill>
                  <a:srgbClr val="FFFFFF"/>
                </a:solidFill>
                <a:latin typeface="Canva Sans"/>
              </a:rPr>
              <a:t>DP efficiently manages overlapping subproblems by storing and reusing results, making it suitable for problems where solutions to subproblems overlap, such as route optimization with multiple constraints.</a:t>
            </a:r>
          </a:p>
          <a:p>
            <a:pPr algn="just" marL="711667" indent="-355833" lvl="1">
              <a:lnSpc>
                <a:spcPts val="4614"/>
              </a:lnSpc>
              <a:buAutoNum type="arabicPeriod" startAt="1"/>
            </a:pPr>
            <a:r>
              <a:rPr lang="en-US" sz="3296">
                <a:solidFill>
                  <a:srgbClr val="FFFFFF"/>
                </a:solidFill>
                <a:latin typeface="Canva Sans"/>
              </a:rPr>
              <a:t>Optimal Solutions</a:t>
            </a:r>
          </a:p>
          <a:p>
            <a:pPr algn="just" marL="711667" indent="-355833" lvl="1">
              <a:lnSpc>
                <a:spcPts val="4614"/>
              </a:lnSpc>
              <a:buFont typeface="Arial"/>
              <a:buChar char="•"/>
            </a:pPr>
            <a:r>
              <a:rPr lang="en-US" sz="3296">
                <a:solidFill>
                  <a:srgbClr val="FFFFFF"/>
                </a:solidFill>
                <a:latin typeface="Canva Sans"/>
              </a:rPr>
              <a:t>DP is designed to find optimal solutions by considering all possible subproblem combinations, which is essential for minimizing total travel distance while adhering to time windows and battery constraints.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2322725" y="3036716"/>
            <a:ext cx="4748811" cy="5374819"/>
          </a:xfrm>
          <a:custGeom>
            <a:avLst/>
            <a:gdLst/>
            <a:ahLst/>
            <a:cxnLst/>
            <a:rect r="r" b="b" t="t" l="l"/>
            <a:pathLst>
              <a:path h="5374819" w="4748811">
                <a:moveTo>
                  <a:pt x="0" y="0"/>
                </a:moveTo>
                <a:lnTo>
                  <a:pt x="4748811" y="0"/>
                </a:lnTo>
                <a:lnTo>
                  <a:pt x="4748811" y="5374819"/>
                </a:lnTo>
                <a:lnTo>
                  <a:pt x="0" y="53748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84448" y="2810530"/>
            <a:ext cx="9951417" cy="5827191"/>
            <a:chOff x="0" y="0"/>
            <a:chExt cx="2620949" cy="1534733"/>
          </a:xfrm>
        </p:grpSpPr>
        <p:sp>
          <p:nvSpPr>
            <p:cNvPr name="Freeform 5" id="5"/>
            <p:cNvSpPr/>
            <p:nvPr/>
          </p:nvSpPr>
          <p:spPr>
            <a:xfrm flipH="false" flipV="false" rot="0">
              <a:off x="0" y="0"/>
              <a:ext cx="2620949" cy="1534733"/>
            </a:xfrm>
            <a:custGeom>
              <a:avLst/>
              <a:gdLst/>
              <a:ahLst/>
              <a:cxnLst/>
              <a:rect r="r" b="b" t="t" l="l"/>
              <a:pathLst>
                <a:path h="1534733" w="2620949">
                  <a:moveTo>
                    <a:pt x="0" y="0"/>
                  </a:moveTo>
                  <a:lnTo>
                    <a:pt x="2620949" y="0"/>
                  </a:lnTo>
                  <a:lnTo>
                    <a:pt x="2620949" y="1534733"/>
                  </a:lnTo>
                  <a:lnTo>
                    <a:pt x="0" y="1534733"/>
                  </a:lnTo>
                  <a:close/>
                </a:path>
              </a:pathLst>
            </a:custGeom>
            <a:solidFill>
              <a:srgbClr val="FFFFFF">
                <a:alpha val="10980"/>
              </a:srgbClr>
            </a:solidFill>
          </p:spPr>
        </p:sp>
        <p:sp>
          <p:nvSpPr>
            <p:cNvPr name="TextBox 6" id="6"/>
            <p:cNvSpPr txBox="true"/>
            <p:nvPr/>
          </p:nvSpPr>
          <p:spPr>
            <a:xfrm>
              <a:off x="0" y="-47625"/>
              <a:ext cx="2620949" cy="158235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732145" y="4112781"/>
            <a:ext cx="8466772" cy="2147587"/>
          </a:xfrm>
          <a:prstGeom prst="rect">
            <a:avLst/>
          </a:prstGeom>
        </p:spPr>
        <p:txBody>
          <a:bodyPr anchor="t" rtlCol="false" tIns="0" lIns="0" bIns="0" rIns="0">
            <a:spAutoFit/>
          </a:bodyPr>
          <a:lstStyle/>
          <a:p>
            <a:pPr algn="l" marL="0" indent="0" lvl="0">
              <a:lnSpc>
                <a:spcPts val="8679"/>
              </a:lnSpc>
              <a:spcBef>
                <a:spcPct val="0"/>
              </a:spcBef>
            </a:pPr>
            <a:r>
              <a:rPr lang="en-US" sz="6199">
                <a:solidFill>
                  <a:srgbClr val="FFFFFF"/>
                </a:solidFill>
                <a:latin typeface="Architype Van Der Leck"/>
              </a:rPr>
              <a:t>Design an algorithm</a:t>
            </a:r>
          </a:p>
        </p:txBody>
      </p:sp>
      <p:sp>
        <p:nvSpPr>
          <p:cNvPr name="Freeform 8" id="8"/>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9" id="9"/>
          <p:cNvGrpSpPr/>
          <p:nvPr/>
        </p:nvGrpSpPr>
        <p:grpSpPr>
          <a:xfrm rot="-5400000">
            <a:off x="197543" y="7565870"/>
            <a:ext cx="686516" cy="705894"/>
            <a:chOff x="0" y="0"/>
            <a:chExt cx="196825" cy="202381"/>
          </a:xfrm>
        </p:grpSpPr>
        <p:sp>
          <p:nvSpPr>
            <p:cNvPr name="Freeform 10" id="10"/>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1" id="11"/>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1141843" y="6783554"/>
            <a:ext cx="575234" cy="520425"/>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5400000">
            <a:off x="1589668" y="8131657"/>
            <a:ext cx="284953" cy="274803"/>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5400000">
            <a:off x="11177110" y="5106323"/>
            <a:ext cx="284953" cy="274803"/>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5400000">
            <a:off x="11686818" y="5729201"/>
            <a:ext cx="284953" cy="274803"/>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7307883" y="2281622"/>
            <a:ext cx="9951417" cy="7306675"/>
            <a:chOff x="0" y="0"/>
            <a:chExt cx="2620949" cy="1924392"/>
          </a:xfrm>
        </p:grpSpPr>
        <p:sp>
          <p:nvSpPr>
            <p:cNvPr name="Freeform 4" id="4"/>
            <p:cNvSpPr/>
            <p:nvPr/>
          </p:nvSpPr>
          <p:spPr>
            <a:xfrm flipH="false" flipV="false" rot="0">
              <a:off x="0" y="0"/>
              <a:ext cx="2620949" cy="1924392"/>
            </a:xfrm>
            <a:custGeom>
              <a:avLst/>
              <a:gdLst/>
              <a:ahLst/>
              <a:cxnLst/>
              <a:rect r="r" b="b" t="t" l="l"/>
              <a:pathLst>
                <a:path h="1924392" w="2620949">
                  <a:moveTo>
                    <a:pt x="0" y="0"/>
                  </a:moveTo>
                  <a:lnTo>
                    <a:pt x="2620949" y="0"/>
                  </a:lnTo>
                  <a:lnTo>
                    <a:pt x="2620949" y="1924392"/>
                  </a:lnTo>
                  <a:lnTo>
                    <a:pt x="0" y="1924392"/>
                  </a:lnTo>
                  <a:close/>
                </a:path>
              </a:pathLst>
            </a:custGeom>
            <a:solidFill>
              <a:srgbClr val="FFFFFF">
                <a:alpha val="10980"/>
              </a:srgbClr>
            </a:solidFill>
          </p:spPr>
        </p:sp>
        <p:sp>
          <p:nvSpPr>
            <p:cNvPr name="TextBox 5" id="5"/>
            <p:cNvSpPr txBox="true"/>
            <p:nvPr/>
          </p:nvSpPr>
          <p:spPr>
            <a:xfrm>
              <a:off x="0" y="-47625"/>
              <a:ext cx="2620949" cy="197201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true" flipV="false" rot="-10800000">
            <a:off x="-665027" y="-732621"/>
            <a:ext cx="6304504" cy="3522642"/>
          </a:xfrm>
          <a:custGeom>
            <a:avLst/>
            <a:gdLst/>
            <a:ahLst/>
            <a:cxnLst/>
            <a:rect r="r" b="b" t="t" l="l"/>
            <a:pathLst>
              <a:path h="3522642" w="6304504">
                <a:moveTo>
                  <a:pt x="6304504" y="0"/>
                </a:moveTo>
                <a:lnTo>
                  <a:pt x="0" y="0"/>
                </a:lnTo>
                <a:lnTo>
                  <a:pt x="0" y="3522642"/>
                </a:lnTo>
                <a:lnTo>
                  <a:pt x="6304504" y="3522642"/>
                </a:lnTo>
                <a:lnTo>
                  <a:pt x="6304504" y="0"/>
                </a:lnTo>
                <a:close/>
              </a:path>
            </a:pathLst>
          </a:custGeom>
          <a:blipFill>
            <a:blip r:embed="rId3"/>
            <a:stretch>
              <a:fillRect l="0" t="0" r="0" b="0"/>
            </a:stretch>
          </a:blipFill>
        </p:spPr>
      </p:sp>
      <p:grpSp>
        <p:nvGrpSpPr>
          <p:cNvPr name="Group 7" id="7"/>
          <p:cNvGrpSpPr/>
          <p:nvPr/>
        </p:nvGrpSpPr>
        <p:grpSpPr>
          <a:xfrm rot="0">
            <a:off x="551777" y="2540557"/>
            <a:ext cx="5748851" cy="7375592"/>
            <a:chOff x="0" y="0"/>
            <a:chExt cx="1343429" cy="1723577"/>
          </a:xfrm>
        </p:grpSpPr>
        <p:sp>
          <p:nvSpPr>
            <p:cNvPr name="Freeform 8" id="8"/>
            <p:cNvSpPr/>
            <p:nvPr/>
          </p:nvSpPr>
          <p:spPr>
            <a:xfrm flipH="false" flipV="false" rot="0">
              <a:off x="0" y="0"/>
              <a:ext cx="1343429" cy="1723577"/>
            </a:xfrm>
            <a:custGeom>
              <a:avLst/>
              <a:gdLst/>
              <a:ahLst/>
              <a:cxnLst/>
              <a:rect r="r" b="b" t="t" l="l"/>
              <a:pathLst>
                <a:path h="1723577" w="1343429">
                  <a:moveTo>
                    <a:pt x="68681" y="0"/>
                  </a:moveTo>
                  <a:lnTo>
                    <a:pt x="1274748" y="0"/>
                  </a:lnTo>
                  <a:cubicBezTo>
                    <a:pt x="1292963" y="0"/>
                    <a:pt x="1310433" y="7236"/>
                    <a:pt x="1323313" y="20116"/>
                  </a:cubicBezTo>
                  <a:cubicBezTo>
                    <a:pt x="1336193" y="32996"/>
                    <a:pt x="1343429" y="50466"/>
                    <a:pt x="1343429" y="68681"/>
                  </a:cubicBezTo>
                  <a:lnTo>
                    <a:pt x="1343429" y="1654895"/>
                  </a:lnTo>
                  <a:cubicBezTo>
                    <a:pt x="1343429" y="1692827"/>
                    <a:pt x="1312679" y="1723577"/>
                    <a:pt x="1274748" y="1723577"/>
                  </a:cubicBezTo>
                  <a:lnTo>
                    <a:pt x="68681" y="1723577"/>
                  </a:lnTo>
                  <a:cubicBezTo>
                    <a:pt x="50466" y="1723577"/>
                    <a:pt x="32996" y="1716341"/>
                    <a:pt x="20116" y="1703460"/>
                  </a:cubicBezTo>
                  <a:cubicBezTo>
                    <a:pt x="7236" y="1690580"/>
                    <a:pt x="0" y="1673111"/>
                    <a:pt x="0" y="1654895"/>
                  </a:cubicBezTo>
                  <a:lnTo>
                    <a:pt x="0" y="68681"/>
                  </a:lnTo>
                  <a:cubicBezTo>
                    <a:pt x="0" y="30750"/>
                    <a:pt x="30750" y="0"/>
                    <a:pt x="68681" y="0"/>
                  </a:cubicBezTo>
                  <a:close/>
                </a:path>
              </a:pathLst>
            </a:custGeom>
            <a:solidFill>
              <a:srgbClr val="CECECE"/>
            </a:solidFill>
          </p:spPr>
        </p:sp>
        <p:sp>
          <p:nvSpPr>
            <p:cNvPr name="TextBox 9" id="9"/>
            <p:cNvSpPr txBox="true"/>
            <p:nvPr/>
          </p:nvSpPr>
          <p:spPr>
            <a:xfrm>
              <a:off x="0" y="-47625"/>
              <a:ext cx="1343429" cy="177120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5400000">
            <a:off x="17116823" y="7881739"/>
            <a:ext cx="284953" cy="274803"/>
            <a:chOff x="0" y="0"/>
            <a:chExt cx="81697" cy="78786"/>
          </a:xfrm>
        </p:grpSpPr>
        <p:sp>
          <p:nvSpPr>
            <p:cNvPr name="Freeform 11" id="1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2" id="1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16383171" y="8506938"/>
            <a:ext cx="284953" cy="274803"/>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789638" y="2918369"/>
            <a:ext cx="5273130" cy="6709737"/>
          </a:xfrm>
          <a:custGeom>
            <a:avLst/>
            <a:gdLst/>
            <a:ahLst/>
            <a:cxnLst/>
            <a:rect r="r" b="b" t="t" l="l"/>
            <a:pathLst>
              <a:path h="6709737" w="5273130">
                <a:moveTo>
                  <a:pt x="0" y="0"/>
                </a:moveTo>
                <a:lnTo>
                  <a:pt x="5273129" y="0"/>
                </a:lnTo>
                <a:lnTo>
                  <a:pt x="5273129" y="6709736"/>
                </a:lnTo>
                <a:lnTo>
                  <a:pt x="0" y="6709736"/>
                </a:lnTo>
                <a:lnTo>
                  <a:pt x="0" y="0"/>
                </a:lnTo>
                <a:close/>
              </a:path>
            </a:pathLst>
          </a:custGeom>
          <a:blipFill>
            <a:blip r:embed="rId4"/>
            <a:stretch>
              <a:fillRect l="-1483" t="0" r="-1483" b="0"/>
            </a:stretch>
          </a:blipFill>
        </p:spPr>
      </p:sp>
      <p:sp>
        <p:nvSpPr>
          <p:cNvPr name="TextBox 17" id="17"/>
          <p:cNvSpPr txBox="true"/>
          <p:nvPr/>
        </p:nvSpPr>
        <p:spPr>
          <a:xfrm rot="0">
            <a:off x="7609636" y="2483407"/>
            <a:ext cx="9649664" cy="6494281"/>
          </a:xfrm>
          <a:prstGeom prst="rect">
            <a:avLst/>
          </a:prstGeom>
        </p:spPr>
        <p:txBody>
          <a:bodyPr anchor="t" rtlCol="false" tIns="0" lIns="0" bIns="0" rIns="0">
            <a:spAutoFit/>
          </a:bodyPr>
          <a:lstStyle/>
          <a:p>
            <a:pPr algn="just">
              <a:lnSpc>
                <a:spcPts val="4297"/>
              </a:lnSpc>
            </a:pPr>
          </a:p>
          <a:p>
            <a:pPr algn="just">
              <a:lnSpc>
                <a:spcPts val="4297"/>
              </a:lnSpc>
            </a:pPr>
            <a:r>
              <a:rPr lang="en-US" sz="3069">
                <a:solidFill>
                  <a:srgbClr val="FFFFFF"/>
                </a:solidFill>
                <a:latin typeface="Tomorrow Bold"/>
              </a:rPr>
              <a:t>Idea</a:t>
            </a:r>
          </a:p>
          <a:p>
            <a:pPr algn="just">
              <a:lnSpc>
                <a:spcPts val="4297"/>
              </a:lnSpc>
            </a:pPr>
            <a:r>
              <a:rPr lang="en-US" sz="3069">
                <a:solidFill>
                  <a:srgbClr val="FFFFFF"/>
                </a:solidFill>
                <a:latin typeface="Tomorrow"/>
              </a:rPr>
              <a:t>The DP approach breaks down the main problem into smaller subproblems, solving each subproblem only once and storing the results for future use.</a:t>
            </a:r>
          </a:p>
          <a:p>
            <a:pPr algn="just">
              <a:lnSpc>
                <a:spcPts val="4297"/>
              </a:lnSpc>
            </a:pPr>
          </a:p>
          <a:p>
            <a:pPr algn="just">
              <a:lnSpc>
                <a:spcPts val="4297"/>
              </a:lnSpc>
            </a:pPr>
            <a:r>
              <a:rPr lang="en-US" sz="3069">
                <a:solidFill>
                  <a:srgbClr val="FFFFFF"/>
                </a:solidFill>
                <a:latin typeface="Tomorrow Bold"/>
              </a:rPr>
              <a:t>Recurrence</a:t>
            </a:r>
          </a:p>
          <a:p>
            <a:pPr algn="just">
              <a:lnSpc>
                <a:spcPts val="4297"/>
              </a:lnSpc>
            </a:pPr>
            <a:r>
              <a:rPr lang="en-US" sz="3069">
                <a:solidFill>
                  <a:srgbClr val="FFFFFF"/>
                </a:solidFill>
                <a:latin typeface="Tomorrow"/>
              </a:rPr>
              <a:t>The recurrence relation is used to update the DP table. In this algorithm, the state is represented by two variables: the current node (u) and a bitmask (mask) representing the set of visited nodes.</a:t>
            </a:r>
          </a:p>
        </p:txBody>
      </p:sp>
      <p:sp>
        <p:nvSpPr>
          <p:cNvPr name="TextBox 18" id="18"/>
          <p:cNvSpPr txBox="true"/>
          <p:nvPr/>
        </p:nvSpPr>
        <p:spPr>
          <a:xfrm rot="0">
            <a:off x="2378201" y="93337"/>
            <a:ext cx="13531599" cy="1775477"/>
          </a:xfrm>
          <a:prstGeom prst="rect">
            <a:avLst/>
          </a:prstGeom>
        </p:spPr>
        <p:txBody>
          <a:bodyPr anchor="t" rtlCol="false" tIns="0" lIns="0" bIns="0" rIns="0">
            <a:spAutoFit/>
          </a:bodyPr>
          <a:lstStyle/>
          <a:p>
            <a:pPr algn="ctr">
              <a:lnSpc>
                <a:spcPts val="7139"/>
              </a:lnSpc>
            </a:pPr>
            <a:r>
              <a:rPr lang="en-US" sz="5099">
                <a:solidFill>
                  <a:srgbClr val="FFFFFF"/>
                </a:solidFill>
                <a:latin typeface="Architype Van Der Leck"/>
              </a:rPr>
              <a:t>Algorithm desgign</a:t>
            </a:r>
          </a:p>
          <a:p>
            <a:pPr algn="ctr" marL="0" indent="0" lvl="0">
              <a:lnSpc>
                <a:spcPts val="7139"/>
              </a:lnSpc>
              <a:spcBef>
                <a:spcPct val="0"/>
              </a:spcBef>
            </a:pPr>
            <a:r>
              <a:rPr lang="en-US" sz="5099">
                <a:solidFill>
                  <a:srgbClr val="FFFFFF"/>
                </a:solidFill>
                <a:latin typeface="Architype Van Der Leck"/>
              </a:rPr>
              <a:t>(dynamic programmin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2322725" y="3036716"/>
            <a:ext cx="4748811" cy="5374819"/>
          </a:xfrm>
          <a:custGeom>
            <a:avLst/>
            <a:gdLst/>
            <a:ahLst/>
            <a:cxnLst/>
            <a:rect r="r" b="b" t="t" l="l"/>
            <a:pathLst>
              <a:path h="5374819" w="4748811">
                <a:moveTo>
                  <a:pt x="0" y="0"/>
                </a:moveTo>
                <a:lnTo>
                  <a:pt x="4748811" y="0"/>
                </a:lnTo>
                <a:lnTo>
                  <a:pt x="4748811" y="5374819"/>
                </a:lnTo>
                <a:lnTo>
                  <a:pt x="0" y="53748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84448" y="2810530"/>
            <a:ext cx="9951417" cy="5827191"/>
            <a:chOff x="0" y="0"/>
            <a:chExt cx="2620949" cy="1534733"/>
          </a:xfrm>
        </p:grpSpPr>
        <p:sp>
          <p:nvSpPr>
            <p:cNvPr name="Freeform 5" id="5"/>
            <p:cNvSpPr/>
            <p:nvPr/>
          </p:nvSpPr>
          <p:spPr>
            <a:xfrm flipH="false" flipV="false" rot="0">
              <a:off x="0" y="0"/>
              <a:ext cx="2620949" cy="1534733"/>
            </a:xfrm>
            <a:custGeom>
              <a:avLst/>
              <a:gdLst/>
              <a:ahLst/>
              <a:cxnLst/>
              <a:rect r="r" b="b" t="t" l="l"/>
              <a:pathLst>
                <a:path h="1534733" w="2620949">
                  <a:moveTo>
                    <a:pt x="0" y="0"/>
                  </a:moveTo>
                  <a:lnTo>
                    <a:pt x="2620949" y="0"/>
                  </a:lnTo>
                  <a:lnTo>
                    <a:pt x="2620949" y="1534733"/>
                  </a:lnTo>
                  <a:lnTo>
                    <a:pt x="0" y="1534733"/>
                  </a:lnTo>
                  <a:close/>
                </a:path>
              </a:pathLst>
            </a:custGeom>
            <a:solidFill>
              <a:srgbClr val="FFFFFF">
                <a:alpha val="10980"/>
              </a:srgbClr>
            </a:solidFill>
          </p:spPr>
        </p:sp>
        <p:sp>
          <p:nvSpPr>
            <p:cNvPr name="TextBox 6" id="6"/>
            <p:cNvSpPr txBox="true"/>
            <p:nvPr/>
          </p:nvSpPr>
          <p:spPr>
            <a:xfrm>
              <a:off x="0" y="-47625"/>
              <a:ext cx="2620949" cy="158235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699198" y="4716201"/>
            <a:ext cx="8466772" cy="1358920"/>
          </a:xfrm>
          <a:prstGeom prst="rect">
            <a:avLst/>
          </a:prstGeom>
        </p:spPr>
        <p:txBody>
          <a:bodyPr anchor="t" rtlCol="false" tIns="0" lIns="0" bIns="0" rIns="0">
            <a:spAutoFit/>
          </a:bodyPr>
          <a:lstStyle/>
          <a:p>
            <a:pPr algn="l" marL="0" indent="0" lvl="0">
              <a:lnSpc>
                <a:spcPts val="11198"/>
              </a:lnSpc>
              <a:spcBef>
                <a:spcPct val="0"/>
              </a:spcBef>
            </a:pPr>
            <a:r>
              <a:rPr lang="en-US" sz="7999">
                <a:solidFill>
                  <a:srgbClr val="FFFFFF"/>
                </a:solidFill>
                <a:latin typeface="Architype Van Der Leck"/>
              </a:rPr>
              <a:t>OUTPUT</a:t>
            </a:r>
          </a:p>
        </p:txBody>
      </p:sp>
      <p:sp>
        <p:nvSpPr>
          <p:cNvPr name="Freeform 8" id="8"/>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9" id="9"/>
          <p:cNvGrpSpPr/>
          <p:nvPr/>
        </p:nvGrpSpPr>
        <p:grpSpPr>
          <a:xfrm rot="-5400000">
            <a:off x="197543" y="7565870"/>
            <a:ext cx="686516" cy="705894"/>
            <a:chOff x="0" y="0"/>
            <a:chExt cx="196825" cy="202381"/>
          </a:xfrm>
        </p:grpSpPr>
        <p:sp>
          <p:nvSpPr>
            <p:cNvPr name="Freeform 10" id="10"/>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1" id="11"/>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1141843" y="6783554"/>
            <a:ext cx="575234" cy="520425"/>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5400000">
            <a:off x="1589668" y="8131657"/>
            <a:ext cx="284953" cy="274803"/>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5400000">
            <a:off x="11177110" y="5106323"/>
            <a:ext cx="284953" cy="274803"/>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5400000">
            <a:off x="11686818" y="5729201"/>
            <a:ext cx="284953" cy="274803"/>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5619993" y="2805531"/>
            <a:ext cx="747321" cy="768415"/>
            <a:chOff x="0" y="0"/>
            <a:chExt cx="196825" cy="202381"/>
          </a:xfrm>
        </p:grpSpPr>
        <p:sp>
          <p:nvSpPr>
            <p:cNvPr name="Freeform 4" id="4"/>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5" id="5"/>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6633117" y="3873847"/>
            <a:ext cx="626183" cy="566519"/>
            <a:chOff x="0" y="0"/>
            <a:chExt cx="164921" cy="149207"/>
          </a:xfrm>
        </p:grpSpPr>
        <p:sp>
          <p:nvSpPr>
            <p:cNvPr name="Freeform 7" id="7"/>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8" id="8"/>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5386233" y="4128597"/>
            <a:ext cx="310192" cy="299142"/>
            <a:chOff x="0" y="0"/>
            <a:chExt cx="81697" cy="78786"/>
          </a:xfrm>
        </p:grpSpPr>
        <p:sp>
          <p:nvSpPr>
            <p:cNvPr name="Freeform 10" id="1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1" id="1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892807" y="1976028"/>
            <a:ext cx="310192" cy="299142"/>
            <a:chOff x="0" y="0"/>
            <a:chExt cx="81697" cy="78786"/>
          </a:xfrm>
        </p:grpSpPr>
        <p:sp>
          <p:nvSpPr>
            <p:cNvPr name="Freeform 13" id="13"/>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4" id="14"/>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183796" y="2890596"/>
            <a:ext cx="310192" cy="299142"/>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true" flipV="false" rot="0">
            <a:off x="12233981" y="7084097"/>
            <a:ext cx="6304504" cy="3522642"/>
          </a:xfrm>
          <a:custGeom>
            <a:avLst/>
            <a:gdLst/>
            <a:ahLst/>
            <a:cxnLst/>
            <a:rect r="r" b="b" t="t" l="l"/>
            <a:pathLst>
              <a:path h="3522642" w="6304504">
                <a:moveTo>
                  <a:pt x="6304504" y="0"/>
                </a:moveTo>
                <a:lnTo>
                  <a:pt x="0" y="0"/>
                </a:lnTo>
                <a:lnTo>
                  <a:pt x="0" y="3522641"/>
                </a:lnTo>
                <a:lnTo>
                  <a:pt x="6304504" y="3522641"/>
                </a:lnTo>
                <a:lnTo>
                  <a:pt x="6304504" y="0"/>
                </a:lnTo>
                <a:close/>
              </a:path>
            </a:pathLst>
          </a:custGeom>
          <a:blipFill>
            <a:blip r:embed="rId3"/>
            <a:stretch>
              <a:fillRect l="0" t="0" r="0" b="0"/>
            </a:stretch>
          </a:blipFill>
        </p:spPr>
      </p:sp>
      <p:sp>
        <p:nvSpPr>
          <p:cNvPr name="Freeform 19" id="19"/>
          <p:cNvSpPr/>
          <p:nvPr/>
        </p:nvSpPr>
        <p:spPr>
          <a:xfrm flipH="false" flipV="false" rot="0">
            <a:off x="1183796" y="1135835"/>
            <a:ext cx="10277058" cy="2754434"/>
          </a:xfrm>
          <a:custGeom>
            <a:avLst/>
            <a:gdLst/>
            <a:ahLst/>
            <a:cxnLst/>
            <a:rect r="r" b="b" t="t" l="l"/>
            <a:pathLst>
              <a:path h="2754434" w="10277058">
                <a:moveTo>
                  <a:pt x="0" y="0"/>
                </a:moveTo>
                <a:lnTo>
                  <a:pt x="10277058" y="0"/>
                </a:lnTo>
                <a:lnTo>
                  <a:pt x="10277058" y="2754434"/>
                </a:lnTo>
                <a:lnTo>
                  <a:pt x="0" y="2754434"/>
                </a:lnTo>
                <a:lnTo>
                  <a:pt x="0" y="0"/>
                </a:lnTo>
                <a:close/>
              </a:path>
            </a:pathLst>
          </a:custGeom>
          <a:blipFill>
            <a:blip r:embed="rId4"/>
            <a:stretch>
              <a:fillRect l="0" t="0" r="-265" b="0"/>
            </a:stretch>
          </a:blipFill>
        </p:spPr>
      </p:sp>
      <p:sp>
        <p:nvSpPr>
          <p:cNvPr name="Freeform 20" id="20"/>
          <p:cNvSpPr/>
          <p:nvPr/>
        </p:nvSpPr>
        <p:spPr>
          <a:xfrm flipH="false" flipV="false" rot="0">
            <a:off x="1028700" y="5219584"/>
            <a:ext cx="10338517" cy="4901223"/>
          </a:xfrm>
          <a:custGeom>
            <a:avLst/>
            <a:gdLst/>
            <a:ahLst/>
            <a:cxnLst/>
            <a:rect r="r" b="b" t="t" l="l"/>
            <a:pathLst>
              <a:path h="4901223" w="10338517">
                <a:moveTo>
                  <a:pt x="0" y="0"/>
                </a:moveTo>
                <a:lnTo>
                  <a:pt x="10338517" y="0"/>
                </a:lnTo>
                <a:lnTo>
                  <a:pt x="10338517" y="4901223"/>
                </a:lnTo>
                <a:lnTo>
                  <a:pt x="0" y="4901223"/>
                </a:lnTo>
                <a:lnTo>
                  <a:pt x="0" y="0"/>
                </a:lnTo>
                <a:close/>
              </a:path>
            </a:pathLst>
          </a:custGeom>
          <a:blipFill>
            <a:blip r:embed="rId5"/>
            <a:stretch>
              <a:fillRect l="0" t="0" r="0" b="0"/>
            </a:stretch>
          </a:blipFill>
        </p:spPr>
      </p:sp>
      <p:sp>
        <p:nvSpPr>
          <p:cNvPr name="TextBox 21" id="21"/>
          <p:cNvSpPr txBox="true"/>
          <p:nvPr/>
        </p:nvSpPr>
        <p:spPr>
          <a:xfrm rot="0">
            <a:off x="1028700" y="248740"/>
            <a:ext cx="5413158"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Delivery points:</a:t>
            </a:r>
          </a:p>
        </p:txBody>
      </p:sp>
      <p:sp>
        <p:nvSpPr>
          <p:cNvPr name="TextBox 22" id="22"/>
          <p:cNvSpPr txBox="true"/>
          <p:nvPr/>
        </p:nvSpPr>
        <p:spPr>
          <a:xfrm rot="0">
            <a:off x="1028700" y="4332489"/>
            <a:ext cx="13424083" cy="887095"/>
          </a:xfrm>
          <a:prstGeom prst="rect">
            <a:avLst/>
          </a:prstGeom>
        </p:spPr>
        <p:txBody>
          <a:bodyPr anchor="t" rtlCol="false" tIns="0" lIns="0" bIns="0" rIns="0">
            <a:spAutoFit/>
          </a:bodyPr>
          <a:lstStyle/>
          <a:p>
            <a:pPr algn="l">
              <a:lnSpc>
                <a:spcPts val="7279"/>
              </a:lnSpc>
            </a:pPr>
            <a:r>
              <a:rPr lang="en-US" sz="5199">
                <a:solidFill>
                  <a:srgbClr val="FFFFFF"/>
                </a:solidFill>
                <a:latin typeface="Canva Sans Bold"/>
              </a:rPr>
              <a:t>Calculating Distance Between Point: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5619993" y="2805531"/>
            <a:ext cx="747321" cy="768415"/>
            <a:chOff x="0" y="0"/>
            <a:chExt cx="196825" cy="202381"/>
          </a:xfrm>
        </p:grpSpPr>
        <p:sp>
          <p:nvSpPr>
            <p:cNvPr name="Freeform 4" id="4"/>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5" id="5"/>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892807" y="1976028"/>
            <a:ext cx="310192" cy="299142"/>
            <a:chOff x="0" y="0"/>
            <a:chExt cx="81697" cy="78786"/>
          </a:xfrm>
        </p:grpSpPr>
        <p:sp>
          <p:nvSpPr>
            <p:cNvPr name="Freeform 7" id="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8" id="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83796" y="2890596"/>
            <a:ext cx="310192" cy="299142"/>
            <a:chOff x="0" y="0"/>
            <a:chExt cx="81697" cy="78786"/>
          </a:xfrm>
        </p:grpSpPr>
        <p:sp>
          <p:nvSpPr>
            <p:cNvPr name="Freeform 10" id="1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1" id="1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true" flipV="false" rot="0">
            <a:off x="12233981" y="7084097"/>
            <a:ext cx="6304504" cy="3522642"/>
          </a:xfrm>
          <a:custGeom>
            <a:avLst/>
            <a:gdLst/>
            <a:ahLst/>
            <a:cxnLst/>
            <a:rect r="r" b="b" t="t" l="l"/>
            <a:pathLst>
              <a:path h="3522642" w="6304504">
                <a:moveTo>
                  <a:pt x="6304504" y="0"/>
                </a:moveTo>
                <a:lnTo>
                  <a:pt x="0" y="0"/>
                </a:lnTo>
                <a:lnTo>
                  <a:pt x="0" y="3522641"/>
                </a:lnTo>
                <a:lnTo>
                  <a:pt x="6304504" y="3522641"/>
                </a:lnTo>
                <a:lnTo>
                  <a:pt x="6304504" y="0"/>
                </a:lnTo>
                <a:close/>
              </a:path>
            </a:pathLst>
          </a:custGeom>
          <a:blipFill>
            <a:blip r:embed="rId3"/>
            <a:stretch>
              <a:fillRect l="0" t="0" r="0" b="0"/>
            </a:stretch>
          </a:blipFill>
        </p:spPr>
      </p:sp>
      <p:sp>
        <p:nvSpPr>
          <p:cNvPr name="Freeform 13" id="13"/>
          <p:cNvSpPr/>
          <p:nvPr/>
        </p:nvSpPr>
        <p:spPr>
          <a:xfrm flipH="false" flipV="false" rot="0">
            <a:off x="1028700" y="1135835"/>
            <a:ext cx="6396897" cy="8846773"/>
          </a:xfrm>
          <a:custGeom>
            <a:avLst/>
            <a:gdLst/>
            <a:ahLst/>
            <a:cxnLst/>
            <a:rect r="r" b="b" t="t" l="l"/>
            <a:pathLst>
              <a:path h="8846773" w="6396897">
                <a:moveTo>
                  <a:pt x="0" y="0"/>
                </a:moveTo>
                <a:lnTo>
                  <a:pt x="6396897" y="0"/>
                </a:lnTo>
                <a:lnTo>
                  <a:pt x="6396897" y="8846773"/>
                </a:lnTo>
                <a:lnTo>
                  <a:pt x="0" y="8846773"/>
                </a:lnTo>
                <a:lnTo>
                  <a:pt x="0" y="0"/>
                </a:lnTo>
                <a:close/>
              </a:path>
            </a:pathLst>
          </a:custGeom>
          <a:blipFill>
            <a:blip r:embed="rId4"/>
            <a:stretch>
              <a:fillRect l="0" t="0" r="0" b="0"/>
            </a:stretch>
          </a:blipFill>
        </p:spPr>
      </p:sp>
      <p:sp>
        <p:nvSpPr>
          <p:cNvPr name="Freeform 14" id="14"/>
          <p:cNvSpPr/>
          <p:nvPr/>
        </p:nvSpPr>
        <p:spPr>
          <a:xfrm flipH="false" flipV="false" rot="0">
            <a:off x="10119193" y="4385570"/>
            <a:ext cx="6827015" cy="1712337"/>
          </a:xfrm>
          <a:custGeom>
            <a:avLst/>
            <a:gdLst/>
            <a:ahLst/>
            <a:cxnLst/>
            <a:rect r="r" b="b" t="t" l="l"/>
            <a:pathLst>
              <a:path h="1712337" w="6827015">
                <a:moveTo>
                  <a:pt x="0" y="0"/>
                </a:moveTo>
                <a:lnTo>
                  <a:pt x="6827015" y="0"/>
                </a:lnTo>
                <a:lnTo>
                  <a:pt x="6827015" y="1712338"/>
                </a:lnTo>
                <a:lnTo>
                  <a:pt x="0" y="1712338"/>
                </a:lnTo>
                <a:lnTo>
                  <a:pt x="0" y="0"/>
                </a:lnTo>
                <a:close/>
              </a:path>
            </a:pathLst>
          </a:custGeom>
          <a:blipFill>
            <a:blip r:embed="rId5"/>
            <a:stretch>
              <a:fillRect l="0" t="0" r="-9227" b="0"/>
            </a:stretch>
          </a:blipFill>
        </p:spPr>
      </p:sp>
      <p:sp>
        <p:nvSpPr>
          <p:cNvPr name="TextBox 15" id="15"/>
          <p:cNvSpPr txBox="true"/>
          <p:nvPr/>
        </p:nvSpPr>
        <p:spPr>
          <a:xfrm rot="0">
            <a:off x="1028700" y="248740"/>
            <a:ext cx="5413158"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Progress Update </a:t>
            </a:r>
          </a:p>
        </p:txBody>
      </p:sp>
      <p:sp>
        <p:nvSpPr>
          <p:cNvPr name="TextBox 16" id="16"/>
          <p:cNvSpPr txBox="true"/>
          <p:nvPr/>
        </p:nvSpPr>
        <p:spPr>
          <a:xfrm rot="0">
            <a:off x="10084804" y="3306480"/>
            <a:ext cx="2628430"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Result</a:t>
            </a:r>
          </a:p>
        </p:txBody>
      </p:sp>
      <p:sp>
        <p:nvSpPr>
          <p:cNvPr name="AutoShape 17" id="17"/>
          <p:cNvSpPr/>
          <p:nvPr/>
        </p:nvSpPr>
        <p:spPr>
          <a:xfrm flipH="true">
            <a:off x="9144000" y="343990"/>
            <a:ext cx="0" cy="9638618"/>
          </a:xfrm>
          <a:prstGeom prst="line">
            <a:avLst/>
          </a:prstGeom>
          <a:ln cap="flat" w="38100">
            <a:solidFill>
              <a:srgbClr val="FFFFFF"/>
            </a:solidFill>
            <a:prstDash val="solid"/>
            <a:headEnd type="none" len="sm" w="sm"/>
            <a:tailEnd type="none" len="sm" w="sm"/>
          </a:ln>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2322725" y="3036716"/>
            <a:ext cx="4748811" cy="5374819"/>
          </a:xfrm>
          <a:custGeom>
            <a:avLst/>
            <a:gdLst/>
            <a:ahLst/>
            <a:cxnLst/>
            <a:rect r="r" b="b" t="t" l="l"/>
            <a:pathLst>
              <a:path h="5374819" w="4748811">
                <a:moveTo>
                  <a:pt x="0" y="0"/>
                </a:moveTo>
                <a:lnTo>
                  <a:pt x="4748811" y="0"/>
                </a:lnTo>
                <a:lnTo>
                  <a:pt x="4748811" y="5374819"/>
                </a:lnTo>
                <a:lnTo>
                  <a:pt x="0" y="53748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84448" y="2810530"/>
            <a:ext cx="9951417" cy="5827191"/>
            <a:chOff x="0" y="0"/>
            <a:chExt cx="2620949" cy="1534733"/>
          </a:xfrm>
        </p:grpSpPr>
        <p:sp>
          <p:nvSpPr>
            <p:cNvPr name="Freeform 5" id="5"/>
            <p:cNvSpPr/>
            <p:nvPr/>
          </p:nvSpPr>
          <p:spPr>
            <a:xfrm flipH="false" flipV="false" rot="0">
              <a:off x="0" y="0"/>
              <a:ext cx="2620949" cy="1534733"/>
            </a:xfrm>
            <a:custGeom>
              <a:avLst/>
              <a:gdLst/>
              <a:ahLst/>
              <a:cxnLst/>
              <a:rect r="r" b="b" t="t" l="l"/>
              <a:pathLst>
                <a:path h="1534733" w="2620949">
                  <a:moveTo>
                    <a:pt x="0" y="0"/>
                  </a:moveTo>
                  <a:lnTo>
                    <a:pt x="2620949" y="0"/>
                  </a:lnTo>
                  <a:lnTo>
                    <a:pt x="2620949" y="1534733"/>
                  </a:lnTo>
                  <a:lnTo>
                    <a:pt x="0" y="1534733"/>
                  </a:lnTo>
                  <a:close/>
                </a:path>
              </a:pathLst>
            </a:custGeom>
            <a:solidFill>
              <a:srgbClr val="FFFFFF">
                <a:alpha val="10980"/>
              </a:srgbClr>
            </a:solidFill>
          </p:spPr>
        </p:sp>
        <p:sp>
          <p:nvSpPr>
            <p:cNvPr name="TextBox 6" id="6"/>
            <p:cNvSpPr txBox="true"/>
            <p:nvPr/>
          </p:nvSpPr>
          <p:spPr>
            <a:xfrm>
              <a:off x="0" y="-47625"/>
              <a:ext cx="2620949" cy="158235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732145" y="4278996"/>
            <a:ext cx="8720667" cy="2477153"/>
          </a:xfrm>
          <a:prstGeom prst="rect">
            <a:avLst/>
          </a:prstGeom>
        </p:spPr>
        <p:txBody>
          <a:bodyPr anchor="t" rtlCol="false" tIns="0" lIns="0" bIns="0" rIns="0">
            <a:spAutoFit/>
          </a:bodyPr>
          <a:lstStyle/>
          <a:p>
            <a:pPr algn="l" marL="0" indent="0" lvl="0">
              <a:lnSpc>
                <a:spcPts val="9939"/>
              </a:lnSpc>
              <a:spcBef>
                <a:spcPct val="0"/>
              </a:spcBef>
            </a:pPr>
            <a:r>
              <a:rPr lang="en-US" sz="7099">
                <a:solidFill>
                  <a:srgbClr val="FFFFFF"/>
                </a:solidFill>
                <a:latin typeface="Architype Van Der Leck"/>
              </a:rPr>
              <a:t>ALGORITHM ANALYSIS</a:t>
            </a:r>
          </a:p>
        </p:txBody>
      </p:sp>
      <p:sp>
        <p:nvSpPr>
          <p:cNvPr name="Freeform 8" id="8"/>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9" id="9"/>
          <p:cNvGrpSpPr/>
          <p:nvPr/>
        </p:nvGrpSpPr>
        <p:grpSpPr>
          <a:xfrm rot="-5400000">
            <a:off x="197543" y="7565870"/>
            <a:ext cx="686516" cy="705894"/>
            <a:chOff x="0" y="0"/>
            <a:chExt cx="196825" cy="202381"/>
          </a:xfrm>
        </p:grpSpPr>
        <p:sp>
          <p:nvSpPr>
            <p:cNvPr name="Freeform 10" id="10"/>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1" id="11"/>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1141843" y="6783554"/>
            <a:ext cx="575234" cy="520425"/>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5400000">
            <a:off x="1589668" y="8131657"/>
            <a:ext cx="284953" cy="274803"/>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5400000">
            <a:off x="11177110" y="5106323"/>
            <a:ext cx="284953" cy="274803"/>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5400000">
            <a:off x="11686818" y="5729201"/>
            <a:ext cx="284953" cy="274803"/>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pic>
        <p:nvPicPr>
          <p:cNvPr name="Picture 24" id="24"/>
          <p:cNvPicPr>
            <a:picLocks noChangeAspect="true"/>
          </p:cNvPicPr>
          <p:nvPr/>
        </p:nvPicPr>
        <p:blipFill>
          <a:blip r:embed="rId6"/>
          <a:srcRect l="0" t="0" r="0" b="0"/>
          <a:stretch>
            <a:fillRect/>
          </a:stretch>
        </p:blipFill>
        <p:spPr>
          <a:xfrm flipH="false" flipV="false" rot="0">
            <a:off x="9416050" y="508826"/>
            <a:ext cx="2906675" cy="2906675"/>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689900" y="2264816"/>
            <a:ext cx="15569400" cy="6765960"/>
            <a:chOff x="0" y="0"/>
            <a:chExt cx="4100583" cy="1781981"/>
          </a:xfrm>
        </p:grpSpPr>
        <p:sp>
          <p:nvSpPr>
            <p:cNvPr name="Freeform 4" id="4"/>
            <p:cNvSpPr/>
            <p:nvPr/>
          </p:nvSpPr>
          <p:spPr>
            <a:xfrm flipH="false" flipV="false" rot="0">
              <a:off x="0" y="0"/>
              <a:ext cx="4100583" cy="1781981"/>
            </a:xfrm>
            <a:custGeom>
              <a:avLst/>
              <a:gdLst/>
              <a:ahLst/>
              <a:cxnLst/>
              <a:rect r="r" b="b" t="t" l="l"/>
              <a:pathLst>
                <a:path h="1781981" w="4100583">
                  <a:moveTo>
                    <a:pt x="0" y="0"/>
                  </a:moveTo>
                  <a:lnTo>
                    <a:pt x="4100583" y="0"/>
                  </a:lnTo>
                  <a:lnTo>
                    <a:pt x="4100583" y="1781981"/>
                  </a:lnTo>
                  <a:lnTo>
                    <a:pt x="0" y="1781981"/>
                  </a:lnTo>
                  <a:close/>
                </a:path>
              </a:pathLst>
            </a:custGeom>
            <a:solidFill>
              <a:srgbClr val="FFFFFF">
                <a:alpha val="10980"/>
              </a:srgbClr>
            </a:solidFill>
          </p:spPr>
        </p:sp>
        <p:sp>
          <p:nvSpPr>
            <p:cNvPr name="TextBox 5" id="5"/>
            <p:cNvSpPr txBox="true"/>
            <p:nvPr/>
          </p:nvSpPr>
          <p:spPr>
            <a:xfrm>
              <a:off x="0" y="-47625"/>
              <a:ext cx="4100583" cy="182960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17995" y="8436041"/>
            <a:ext cx="3313774" cy="3701917"/>
          </a:xfrm>
          <a:custGeom>
            <a:avLst/>
            <a:gdLst/>
            <a:ahLst/>
            <a:cxnLst/>
            <a:rect r="r" b="b" t="t" l="l"/>
            <a:pathLst>
              <a:path h="3701917" w="3313774">
                <a:moveTo>
                  <a:pt x="0" y="0"/>
                </a:moveTo>
                <a:lnTo>
                  <a:pt x="3313774" y="0"/>
                </a:lnTo>
                <a:lnTo>
                  <a:pt x="3313774" y="3701918"/>
                </a:lnTo>
                <a:lnTo>
                  <a:pt x="0" y="37019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689900" y="2264816"/>
            <a:ext cx="310192" cy="299142"/>
            <a:chOff x="0" y="0"/>
            <a:chExt cx="81697" cy="78786"/>
          </a:xfrm>
        </p:grpSpPr>
        <p:sp>
          <p:nvSpPr>
            <p:cNvPr name="Freeform 8" id="8"/>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9" id="9"/>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183796" y="2890596"/>
            <a:ext cx="310192" cy="299142"/>
            <a:chOff x="0" y="0"/>
            <a:chExt cx="81697" cy="78786"/>
          </a:xfrm>
        </p:grpSpPr>
        <p:sp>
          <p:nvSpPr>
            <p:cNvPr name="Freeform 11" id="1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2" id="1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true" flipV="false" rot="0">
            <a:off x="12233981" y="7084097"/>
            <a:ext cx="6304504" cy="3522642"/>
          </a:xfrm>
          <a:custGeom>
            <a:avLst/>
            <a:gdLst/>
            <a:ahLst/>
            <a:cxnLst/>
            <a:rect r="r" b="b" t="t" l="l"/>
            <a:pathLst>
              <a:path h="3522642" w="6304504">
                <a:moveTo>
                  <a:pt x="6304504" y="0"/>
                </a:moveTo>
                <a:lnTo>
                  <a:pt x="0" y="0"/>
                </a:lnTo>
                <a:lnTo>
                  <a:pt x="0" y="3522641"/>
                </a:lnTo>
                <a:lnTo>
                  <a:pt x="6304504" y="3522641"/>
                </a:lnTo>
                <a:lnTo>
                  <a:pt x="6304504" y="0"/>
                </a:lnTo>
                <a:close/>
              </a:path>
            </a:pathLst>
          </a:custGeom>
          <a:blipFill>
            <a:blip r:embed="rId5"/>
            <a:stretch>
              <a:fillRect l="0" t="0" r="0" b="0"/>
            </a:stretch>
          </a:blipFill>
        </p:spPr>
      </p:sp>
      <p:sp>
        <p:nvSpPr>
          <p:cNvPr name="TextBox 14" id="14"/>
          <p:cNvSpPr txBox="true"/>
          <p:nvPr/>
        </p:nvSpPr>
        <p:spPr>
          <a:xfrm rot="0">
            <a:off x="1844996" y="1883026"/>
            <a:ext cx="15249152" cy="8723712"/>
          </a:xfrm>
          <a:prstGeom prst="rect">
            <a:avLst/>
          </a:prstGeom>
        </p:spPr>
        <p:txBody>
          <a:bodyPr anchor="t" rtlCol="false" tIns="0" lIns="0" bIns="0" rIns="0">
            <a:spAutoFit/>
          </a:bodyPr>
          <a:lstStyle/>
          <a:p>
            <a:pPr algn="ctr">
              <a:lnSpc>
                <a:spcPts val="5292"/>
              </a:lnSpc>
            </a:pPr>
          </a:p>
          <a:p>
            <a:pPr algn="l">
              <a:lnSpc>
                <a:spcPts val="3918"/>
              </a:lnSpc>
            </a:pPr>
            <a:r>
              <a:rPr lang="en-US" sz="2798">
                <a:solidFill>
                  <a:srgbClr val="FFFFFF"/>
                </a:solidFill>
                <a:latin typeface="Canva Sans Bold"/>
              </a:rPr>
              <a:t>Visiting Delivery Points within Time Windows</a:t>
            </a:r>
          </a:p>
          <a:p>
            <a:pPr algn="l" marL="604288" indent="-302144" lvl="1">
              <a:lnSpc>
                <a:spcPts val="3918"/>
              </a:lnSpc>
              <a:buFont typeface="Arial"/>
              <a:buChar char="•"/>
            </a:pPr>
            <a:r>
              <a:rPr lang="en-US" sz="2798">
                <a:solidFill>
                  <a:srgbClr val="FFFFFF"/>
                </a:solidFill>
                <a:latin typeface="Canva Sans"/>
              </a:rPr>
              <a:t>The algorithm checks the time constraints during the DP state transitions.</a:t>
            </a:r>
          </a:p>
          <a:p>
            <a:pPr algn="l" marL="604288" indent="-302144" lvl="1">
              <a:lnSpc>
                <a:spcPts val="3918"/>
              </a:lnSpc>
              <a:buFont typeface="Arial"/>
              <a:buChar char="•"/>
            </a:pPr>
            <a:r>
              <a:rPr lang="en-US" sz="2798">
                <a:solidFill>
                  <a:srgbClr val="FFFFFF"/>
                </a:solidFill>
                <a:latin typeface="Canva Sans"/>
              </a:rPr>
              <a:t>For each delivery point, it verifies that the drone can reach it within its specified time window, ensuring that all delivery points are visited within their respective time windows.</a:t>
            </a:r>
          </a:p>
          <a:p>
            <a:pPr algn="l">
              <a:lnSpc>
                <a:spcPts val="3918"/>
              </a:lnSpc>
            </a:pPr>
          </a:p>
          <a:p>
            <a:pPr algn="l">
              <a:lnSpc>
                <a:spcPts val="3918"/>
              </a:lnSpc>
            </a:pPr>
            <a:r>
              <a:rPr lang="en-US" sz="2798">
                <a:solidFill>
                  <a:srgbClr val="FFFFFF"/>
                </a:solidFill>
                <a:latin typeface="Canva Sans Bold"/>
              </a:rPr>
              <a:t>Minimal Distance Travelled</a:t>
            </a:r>
          </a:p>
          <a:p>
            <a:pPr algn="l" marL="604288" indent="-302144" lvl="1">
              <a:lnSpc>
                <a:spcPts val="3918"/>
              </a:lnSpc>
              <a:buFont typeface="Arial"/>
              <a:buChar char="•"/>
            </a:pPr>
            <a:r>
              <a:rPr lang="en-US" sz="2798">
                <a:solidFill>
                  <a:srgbClr val="FFFFFF"/>
                </a:solidFill>
                <a:latin typeface="Canva Sans"/>
              </a:rPr>
              <a:t>The DP table keeps track of the minimum distances for each subset of visited nodes.</a:t>
            </a:r>
          </a:p>
          <a:p>
            <a:pPr algn="l" marL="604288" indent="-302144" lvl="1">
              <a:lnSpc>
                <a:spcPts val="3918"/>
              </a:lnSpc>
              <a:buFont typeface="Arial"/>
              <a:buChar char="•"/>
            </a:pPr>
            <a:r>
              <a:rPr lang="en-US" sz="2798">
                <a:solidFill>
                  <a:srgbClr val="FFFFFF"/>
                </a:solidFill>
                <a:latin typeface="Canva Sans"/>
              </a:rPr>
              <a:t>By updating this table based on the minimum distance to reach each node, the algorithm guarantees that the final path selected will be the one with the minimal total distance traveled among all possible paths that satisfy the time window constraints.</a:t>
            </a:r>
          </a:p>
          <a:p>
            <a:pPr algn="l">
              <a:lnSpc>
                <a:spcPts val="3408"/>
              </a:lnSpc>
            </a:pPr>
          </a:p>
          <a:p>
            <a:pPr algn="l">
              <a:lnSpc>
                <a:spcPts val="3408"/>
              </a:lnSpc>
            </a:pPr>
          </a:p>
          <a:p>
            <a:pPr algn="l">
              <a:lnSpc>
                <a:spcPts val="3408"/>
              </a:lnSpc>
            </a:pPr>
          </a:p>
          <a:p>
            <a:pPr algn="l">
              <a:lnSpc>
                <a:spcPts val="3408"/>
              </a:lnSpc>
            </a:pPr>
          </a:p>
          <a:p>
            <a:pPr algn="r">
              <a:lnSpc>
                <a:spcPts val="3238"/>
              </a:lnSpc>
            </a:pPr>
          </a:p>
        </p:txBody>
      </p:sp>
      <p:pic>
        <p:nvPicPr>
          <p:cNvPr name="Picture 15" id="15"/>
          <p:cNvPicPr>
            <a:picLocks noChangeAspect="true"/>
          </p:cNvPicPr>
          <p:nvPr/>
        </p:nvPicPr>
        <p:blipFill>
          <a:blip r:embed="rId6"/>
          <a:srcRect l="0" t="0" r="0" b="0"/>
          <a:stretch>
            <a:fillRect/>
          </a:stretch>
        </p:blipFill>
        <p:spPr>
          <a:xfrm flipH="false" flipV="false" rot="0">
            <a:off x="14044403" y="7514768"/>
            <a:ext cx="3730793" cy="2661299"/>
          </a:xfrm>
          <a:prstGeom prst="rect">
            <a:avLst/>
          </a:prstGeom>
        </p:spPr>
      </p:pic>
      <p:sp>
        <p:nvSpPr>
          <p:cNvPr name="TextBox 16" id="16"/>
          <p:cNvSpPr txBox="true"/>
          <p:nvPr/>
        </p:nvSpPr>
        <p:spPr>
          <a:xfrm rot="0">
            <a:off x="2378201" y="744177"/>
            <a:ext cx="13531599" cy="1035702"/>
          </a:xfrm>
          <a:prstGeom prst="rect">
            <a:avLst/>
          </a:prstGeom>
        </p:spPr>
        <p:txBody>
          <a:bodyPr anchor="t" rtlCol="false" tIns="0" lIns="0" bIns="0" rIns="0">
            <a:spAutoFit/>
          </a:bodyPr>
          <a:lstStyle/>
          <a:p>
            <a:pPr algn="ctr" marL="0" indent="0" lvl="0">
              <a:lnSpc>
                <a:spcPts val="8539"/>
              </a:lnSpc>
              <a:spcBef>
                <a:spcPct val="0"/>
              </a:spcBef>
            </a:pPr>
            <a:r>
              <a:rPr lang="en-US" sz="6099">
                <a:solidFill>
                  <a:srgbClr val="FFFFFF"/>
                </a:solidFill>
                <a:latin typeface="Architype Van Der Leck"/>
              </a:rPr>
              <a:t>Correctness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444011" y="2964263"/>
            <a:ext cx="17399979" cy="4656421"/>
            <a:chOff x="0" y="0"/>
            <a:chExt cx="4582710" cy="1226382"/>
          </a:xfrm>
        </p:grpSpPr>
        <p:sp>
          <p:nvSpPr>
            <p:cNvPr name="Freeform 4" id="4"/>
            <p:cNvSpPr/>
            <p:nvPr/>
          </p:nvSpPr>
          <p:spPr>
            <a:xfrm flipH="false" flipV="false" rot="0">
              <a:off x="0" y="0"/>
              <a:ext cx="4582711" cy="1226382"/>
            </a:xfrm>
            <a:custGeom>
              <a:avLst/>
              <a:gdLst/>
              <a:ahLst/>
              <a:cxnLst/>
              <a:rect r="r" b="b" t="t" l="l"/>
              <a:pathLst>
                <a:path h="1226382" w="4582711">
                  <a:moveTo>
                    <a:pt x="0" y="0"/>
                  </a:moveTo>
                  <a:lnTo>
                    <a:pt x="4582711" y="0"/>
                  </a:lnTo>
                  <a:lnTo>
                    <a:pt x="4582711" y="1226382"/>
                  </a:lnTo>
                  <a:lnTo>
                    <a:pt x="0" y="1226382"/>
                  </a:lnTo>
                  <a:close/>
                </a:path>
              </a:pathLst>
            </a:custGeom>
            <a:solidFill>
              <a:srgbClr val="FFFFFF">
                <a:alpha val="10980"/>
              </a:srgbClr>
            </a:solidFill>
          </p:spPr>
        </p:sp>
        <p:sp>
          <p:nvSpPr>
            <p:cNvPr name="TextBox 5" id="5"/>
            <p:cNvSpPr txBox="true"/>
            <p:nvPr/>
          </p:nvSpPr>
          <p:spPr>
            <a:xfrm>
              <a:off x="0" y="-47625"/>
              <a:ext cx="4582710" cy="1274007"/>
            </a:xfrm>
            <a:prstGeom prst="rect">
              <a:avLst/>
            </a:prstGeom>
          </p:spPr>
          <p:txBody>
            <a:bodyPr anchor="ctr" rtlCol="false" tIns="50800" lIns="50800" bIns="50800" rIns="50800"/>
            <a:lstStyle/>
            <a:p>
              <a:pPr algn="l">
                <a:lnSpc>
                  <a:spcPts val="2659"/>
                </a:lnSpc>
              </a:pPr>
            </a:p>
            <a:p>
              <a:pPr algn="l">
                <a:lnSpc>
                  <a:spcPts val="2659"/>
                </a:lnSpc>
              </a:pPr>
            </a:p>
          </p:txBody>
        </p:sp>
      </p:grpSp>
      <p:sp>
        <p:nvSpPr>
          <p:cNvPr name="Freeform 6" id="6"/>
          <p:cNvSpPr/>
          <p:nvPr/>
        </p:nvSpPr>
        <p:spPr>
          <a:xfrm flipH="false" flipV="false" rot="1304065">
            <a:off x="423499" y="-285058"/>
            <a:ext cx="2686742" cy="3001440"/>
          </a:xfrm>
          <a:custGeom>
            <a:avLst/>
            <a:gdLst/>
            <a:ahLst/>
            <a:cxnLst/>
            <a:rect r="r" b="b" t="t" l="l"/>
            <a:pathLst>
              <a:path h="3001440" w="2686742">
                <a:moveTo>
                  <a:pt x="0" y="0"/>
                </a:moveTo>
                <a:lnTo>
                  <a:pt x="2686742" y="0"/>
                </a:lnTo>
                <a:lnTo>
                  <a:pt x="2686742" y="3001440"/>
                </a:lnTo>
                <a:lnTo>
                  <a:pt x="0" y="30014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541450">
            <a:off x="15929424" y="7572972"/>
            <a:ext cx="2615300" cy="2761785"/>
          </a:xfrm>
          <a:custGeom>
            <a:avLst/>
            <a:gdLst/>
            <a:ahLst/>
            <a:cxnLst/>
            <a:rect r="r" b="b" t="t" l="l"/>
            <a:pathLst>
              <a:path h="2761785" w="2615300">
                <a:moveTo>
                  <a:pt x="0" y="0"/>
                </a:moveTo>
                <a:lnTo>
                  <a:pt x="2615300" y="0"/>
                </a:lnTo>
                <a:lnTo>
                  <a:pt x="2615300" y="2761785"/>
                </a:lnTo>
                <a:lnTo>
                  <a:pt x="0" y="27617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036650" y="1556671"/>
            <a:ext cx="13526946" cy="887144"/>
          </a:xfrm>
          <a:prstGeom prst="rect">
            <a:avLst/>
          </a:prstGeom>
        </p:spPr>
        <p:txBody>
          <a:bodyPr anchor="t" rtlCol="false" tIns="0" lIns="0" bIns="0" rIns="0">
            <a:spAutoFit/>
          </a:bodyPr>
          <a:lstStyle/>
          <a:p>
            <a:pPr algn="ctr" marL="0" indent="0" lvl="0">
              <a:lnSpc>
                <a:spcPts val="7277"/>
              </a:lnSpc>
              <a:spcBef>
                <a:spcPct val="0"/>
              </a:spcBef>
            </a:pPr>
            <a:r>
              <a:rPr lang="en-US" sz="5198">
                <a:solidFill>
                  <a:srgbClr val="FFFFFF"/>
                </a:solidFill>
                <a:latin typeface="Architype Van Der Leck"/>
              </a:rPr>
              <a:t>Group members</a:t>
            </a:r>
          </a:p>
        </p:txBody>
      </p:sp>
      <p:sp>
        <p:nvSpPr>
          <p:cNvPr name="Freeform 9" id="9"/>
          <p:cNvSpPr/>
          <p:nvPr/>
        </p:nvSpPr>
        <p:spPr>
          <a:xfrm flipH="false" flipV="false" rot="0">
            <a:off x="-496166" y="7993829"/>
            <a:ext cx="4526072" cy="2528943"/>
          </a:xfrm>
          <a:custGeom>
            <a:avLst/>
            <a:gdLst/>
            <a:ahLst/>
            <a:cxnLst/>
            <a:rect r="r" b="b" t="t" l="l"/>
            <a:pathLst>
              <a:path h="2528943" w="4526072">
                <a:moveTo>
                  <a:pt x="0" y="0"/>
                </a:moveTo>
                <a:lnTo>
                  <a:pt x="4526072" y="0"/>
                </a:lnTo>
                <a:lnTo>
                  <a:pt x="4526072" y="2528942"/>
                </a:lnTo>
                <a:lnTo>
                  <a:pt x="0" y="2528942"/>
                </a:lnTo>
                <a:lnTo>
                  <a:pt x="0" y="0"/>
                </a:lnTo>
                <a:close/>
              </a:path>
            </a:pathLst>
          </a:custGeom>
          <a:blipFill>
            <a:blip r:embed="rId7"/>
            <a:stretch>
              <a:fillRect l="0" t="0" r="0" b="0"/>
            </a:stretch>
          </a:blipFill>
        </p:spPr>
      </p:sp>
      <p:sp>
        <p:nvSpPr>
          <p:cNvPr name="Freeform 10" id="10"/>
          <p:cNvSpPr/>
          <p:nvPr/>
        </p:nvSpPr>
        <p:spPr>
          <a:xfrm flipH="false" flipV="false" rot="-10800000">
            <a:off x="14192633" y="-235771"/>
            <a:ext cx="4526072" cy="2528943"/>
          </a:xfrm>
          <a:custGeom>
            <a:avLst/>
            <a:gdLst/>
            <a:ahLst/>
            <a:cxnLst/>
            <a:rect r="r" b="b" t="t" l="l"/>
            <a:pathLst>
              <a:path h="2528943" w="4526072">
                <a:moveTo>
                  <a:pt x="0" y="0"/>
                </a:moveTo>
                <a:lnTo>
                  <a:pt x="4526072" y="0"/>
                </a:lnTo>
                <a:lnTo>
                  <a:pt x="4526072" y="2528942"/>
                </a:lnTo>
                <a:lnTo>
                  <a:pt x="0" y="2528942"/>
                </a:lnTo>
                <a:lnTo>
                  <a:pt x="0" y="0"/>
                </a:lnTo>
                <a:close/>
              </a:path>
            </a:pathLst>
          </a:custGeom>
          <a:blipFill>
            <a:blip r:embed="rId7"/>
            <a:stretch>
              <a:fillRect l="0" t="0" r="0" b="0"/>
            </a:stretch>
          </a:blipFill>
        </p:spPr>
      </p:sp>
      <p:grpSp>
        <p:nvGrpSpPr>
          <p:cNvPr name="Group 11" id="11"/>
          <p:cNvGrpSpPr/>
          <p:nvPr/>
        </p:nvGrpSpPr>
        <p:grpSpPr>
          <a:xfrm rot="0">
            <a:off x="2036650" y="6169297"/>
            <a:ext cx="418486" cy="397926"/>
            <a:chOff x="0" y="0"/>
            <a:chExt cx="110219" cy="104803"/>
          </a:xfrm>
        </p:grpSpPr>
        <p:sp>
          <p:nvSpPr>
            <p:cNvPr name="Freeform 12" id="12"/>
            <p:cNvSpPr/>
            <p:nvPr/>
          </p:nvSpPr>
          <p:spPr>
            <a:xfrm flipH="false" flipV="false" rot="0">
              <a:off x="0" y="0"/>
              <a:ext cx="110219" cy="104803"/>
            </a:xfrm>
            <a:custGeom>
              <a:avLst/>
              <a:gdLst/>
              <a:ahLst/>
              <a:cxnLst/>
              <a:rect r="r" b="b" t="t" l="l"/>
              <a:pathLst>
                <a:path h="104803" w="110219">
                  <a:moveTo>
                    <a:pt x="0" y="0"/>
                  </a:moveTo>
                  <a:lnTo>
                    <a:pt x="110219" y="0"/>
                  </a:lnTo>
                  <a:lnTo>
                    <a:pt x="110219" y="104803"/>
                  </a:lnTo>
                  <a:lnTo>
                    <a:pt x="0" y="104803"/>
                  </a:lnTo>
                  <a:close/>
                </a:path>
              </a:pathLst>
            </a:custGeom>
            <a:solidFill>
              <a:srgbClr val="0054C5"/>
            </a:solidFill>
          </p:spPr>
        </p:sp>
        <p:sp>
          <p:nvSpPr>
            <p:cNvPr name="TextBox 13" id="13"/>
            <p:cNvSpPr txBox="true"/>
            <p:nvPr/>
          </p:nvSpPr>
          <p:spPr>
            <a:xfrm>
              <a:off x="0" y="-47625"/>
              <a:ext cx="110219" cy="152428"/>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652804" y="6886583"/>
            <a:ext cx="291131" cy="270571"/>
            <a:chOff x="0" y="0"/>
            <a:chExt cx="76677" cy="71261"/>
          </a:xfrm>
        </p:grpSpPr>
        <p:sp>
          <p:nvSpPr>
            <p:cNvPr name="Freeform 15" id="15"/>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16" id="16"/>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2036650" y="7350113"/>
            <a:ext cx="291131" cy="270571"/>
            <a:chOff x="0" y="0"/>
            <a:chExt cx="76677" cy="71261"/>
          </a:xfrm>
        </p:grpSpPr>
        <p:sp>
          <p:nvSpPr>
            <p:cNvPr name="Freeform 18" id="18"/>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19" id="19"/>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444011" y="3635525"/>
            <a:ext cx="17339433" cy="3171432"/>
          </a:xfrm>
          <a:prstGeom prst="rect">
            <a:avLst/>
          </a:prstGeom>
        </p:spPr>
        <p:txBody>
          <a:bodyPr anchor="t" rtlCol="false" tIns="0" lIns="0" bIns="0" rIns="0">
            <a:spAutoFit/>
          </a:bodyPr>
          <a:lstStyle/>
          <a:p>
            <a:pPr algn="l" marL="974891" indent="-487445" lvl="1">
              <a:lnSpc>
                <a:spcPts val="6321"/>
              </a:lnSpc>
              <a:buAutoNum type="arabicPeriod" startAt="1"/>
            </a:pPr>
            <a:r>
              <a:rPr lang="en-US" sz="4515">
                <a:solidFill>
                  <a:srgbClr val="FFFFFF"/>
                </a:solidFill>
                <a:latin typeface="Canva Sans Bold"/>
              </a:rPr>
              <a:t>MUHAMMAD FARHAN BIN HASRAT NAZARUDIN   210924</a:t>
            </a:r>
          </a:p>
          <a:p>
            <a:pPr algn="l" marL="974891" indent="-487445" lvl="1">
              <a:lnSpc>
                <a:spcPts val="6321"/>
              </a:lnSpc>
              <a:buAutoNum type="arabicPeriod" startAt="1"/>
            </a:pPr>
            <a:r>
              <a:rPr lang="en-US" sz="4515">
                <a:solidFill>
                  <a:srgbClr val="FFFFFF"/>
                </a:solidFill>
                <a:latin typeface="Canva Sans Bold"/>
              </a:rPr>
              <a:t>MUHAMMAD ZAHIN BIN MAHAT                                    210270</a:t>
            </a:r>
          </a:p>
          <a:p>
            <a:pPr algn="l" marL="974891" indent="-487445" lvl="1">
              <a:lnSpc>
                <a:spcPts val="6321"/>
              </a:lnSpc>
              <a:buAutoNum type="arabicPeriod" startAt="1"/>
            </a:pPr>
            <a:r>
              <a:rPr lang="en-US" sz="4515">
                <a:solidFill>
                  <a:srgbClr val="FFFFFF"/>
                </a:solidFill>
                <a:latin typeface="Canva Sans Bold"/>
              </a:rPr>
              <a:t>MUHAMMAD NURI BIN MOHD ALI                                 205768</a:t>
            </a:r>
          </a:p>
          <a:p>
            <a:pPr algn="l">
              <a:lnSpc>
                <a:spcPts val="6321"/>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689900" y="2264816"/>
            <a:ext cx="15569400" cy="6765960"/>
            <a:chOff x="0" y="0"/>
            <a:chExt cx="4100583" cy="1781981"/>
          </a:xfrm>
        </p:grpSpPr>
        <p:sp>
          <p:nvSpPr>
            <p:cNvPr name="Freeform 4" id="4"/>
            <p:cNvSpPr/>
            <p:nvPr/>
          </p:nvSpPr>
          <p:spPr>
            <a:xfrm flipH="false" flipV="false" rot="0">
              <a:off x="0" y="0"/>
              <a:ext cx="4100583" cy="1781981"/>
            </a:xfrm>
            <a:custGeom>
              <a:avLst/>
              <a:gdLst/>
              <a:ahLst/>
              <a:cxnLst/>
              <a:rect r="r" b="b" t="t" l="l"/>
              <a:pathLst>
                <a:path h="1781981" w="4100583">
                  <a:moveTo>
                    <a:pt x="0" y="0"/>
                  </a:moveTo>
                  <a:lnTo>
                    <a:pt x="4100583" y="0"/>
                  </a:lnTo>
                  <a:lnTo>
                    <a:pt x="4100583" y="1781981"/>
                  </a:lnTo>
                  <a:lnTo>
                    <a:pt x="0" y="1781981"/>
                  </a:lnTo>
                  <a:close/>
                </a:path>
              </a:pathLst>
            </a:custGeom>
            <a:solidFill>
              <a:srgbClr val="FFFFFF">
                <a:alpha val="10980"/>
              </a:srgbClr>
            </a:solidFill>
          </p:spPr>
        </p:sp>
        <p:sp>
          <p:nvSpPr>
            <p:cNvPr name="TextBox 5" id="5"/>
            <p:cNvSpPr txBox="true"/>
            <p:nvPr/>
          </p:nvSpPr>
          <p:spPr>
            <a:xfrm>
              <a:off x="0" y="-47625"/>
              <a:ext cx="4100583" cy="182960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17995" y="8436041"/>
            <a:ext cx="3313774" cy="3701917"/>
          </a:xfrm>
          <a:custGeom>
            <a:avLst/>
            <a:gdLst/>
            <a:ahLst/>
            <a:cxnLst/>
            <a:rect r="r" b="b" t="t" l="l"/>
            <a:pathLst>
              <a:path h="3701917" w="3313774">
                <a:moveTo>
                  <a:pt x="0" y="0"/>
                </a:moveTo>
                <a:lnTo>
                  <a:pt x="3313774" y="0"/>
                </a:lnTo>
                <a:lnTo>
                  <a:pt x="3313774" y="3701918"/>
                </a:lnTo>
                <a:lnTo>
                  <a:pt x="0" y="37019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5619993" y="2805531"/>
            <a:ext cx="747321" cy="768415"/>
            <a:chOff x="0" y="0"/>
            <a:chExt cx="196825" cy="202381"/>
          </a:xfrm>
        </p:grpSpPr>
        <p:sp>
          <p:nvSpPr>
            <p:cNvPr name="Freeform 8" id="8"/>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9" id="9"/>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6633117" y="3873847"/>
            <a:ext cx="626183" cy="566519"/>
            <a:chOff x="0" y="0"/>
            <a:chExt cx="164921" cy="149207"/>
          </a:xfrm>
        </p:grpSpPr>
        <p:sp>
          <p:nvSpPr>
            <p:cNvPr name="Freeform 11" id="11"/>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2" id="12"/>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386233" y="4128597"/>
            <a:ext cx="310192" cy="299142"/>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689900" y="2264816"/>
            <a:ext cx="310192" cy="299142"/>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183796" y="2890596"/>
            <a:ext cx="310192" cy="299142"/>
            <a:chOff x="0" y="0"/>
            <a:chExt cx="81697" cy="78786"/>
          </a:xfrm>
        </p:grpSpPr>
        <p:sp>
          <p:nvSpPr>
            <p:cNvPr name="Freeform 20" id="2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1" id="2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true" flipV="false" rot="0">
            <a:off x="12233981" y="7084097"/>
            <a:ext cx="6304504" cy="3522642"/>
          </a:xfrm>
          <a:custGeom>
            <a:avLst/>
            <a:gdLst/>
            <a:ahLst/>
            <a:cxnLst/>
            <a:rect r="r" b="b" t="t" l="l"/>
            <a:pathLst>
              <a:path h="3522642" w="6304504">
                <a:moveTo>
                  <a:pt x="6304504" y="0"/>
                </a:moveTo>
                <a:lnTo>
                  <a:pt x="0" y="0"/>
                </a:lnTo>
                <a:lnTo>
                  <a:pt x="0" y="3522641"/>
                </a:lnTo>
                <a:lnTo>
                  <a:pt x="6304504" y="3522641"/>
                </a:lnTo>
                <a:lnTo>
                  <a:pt x="6304504" y="0"/>
                </a:lnTo>
                <a:close/>
              </a:path>
            </a:pathLst>
          </a:custGeom>
          <a:blipFill>
            <a:blip r:embed="rId5"/>
            <a:stretch>
              <a:fillRect l="0" t="0" r="0" b="0"/>
            </a:stretch>
          </a:blipFill>
        </p:spPr>
      </p:sp>
      <p:sp>
        <p:nvSpPr>
          <p:cNvPr name="TextBox 23" id="23"/>
          <p:cNvSpPr txBox="true"/>
          <p:nvPr/>
        </p:nvSpPr>
        <p:spPr>
          <a:xfrm rot="0">
            <a:off x="2378201" y="93337"/>
            <a:ext cx="13531599" cy="1775477"/>
          </a:xfrm>
          <a:prstGeom prst="rect">
            <a:avLst/>
          </a:prstGeom>
        </p:spPr>
        <p:txBody>
          <a:bodyPr anchor="t" rtlCol="false" tIns="0" lIns="0" bIns="0" rIns="0">
            <a:spAutoFit/>
          </a:bodyPr>
          <a:lstStyle/>
          <a:p>
            <a:pPr algn="ctr" marL="0" indent="0" lvl="0">
              <a:lnSpc>
                <a:spcPts val="7139"/>
              </a:lnSpc>
              <a:spcBef>
                <a:spcPct val="0"/>
              </a:spcBef>
            </a:pPr>
            <a:r>
              <a:rPr lang="en-US" sz="5099">
                <a:solidFill>
                  <a:srgbClr val="FFFFFF"/>
                </a:solidFill>
                <a:latin typeface="Architype Van Der Leck"/>
              </a:rPr>
              <a:t>time complexity of algorithm</a:t>
            </a:r>
          </a:p>
        </p:txBody>
      </p:sp>
      <p:sp>
        <p:nvSpPr>
          <p:cNvPr name="TextBox 24" id="24"/>
          <p:cNvSpPr txBox="true"/>
          <p:nvPr/>
        </p:nvSpPr>
        <p:spPr>
          <a:xfrm rot="0">
            <a:off x="2208624" y="2497282"/>
            <a:ext cx="14737584" cy="6356985"/>
          </a:xfrm>
          <a:prstGeom prst="rect">
            <a:avLst/>
          </a:prstGeom>
        </p:spPr>
        <p:txBody>
          <a:bodyPr anchor="t" rtlCol="false" tIns="0" lIns="0" bIns="0" rIns="0">
            <a:spAutoFit/>
          </a:bodyPr>
          <a:lstStyle/>
          <a:p>
            <a:pPr algn="l">
              <a:lnSpc>
                <a:spcPts val="5039"/>
              </a:lnSpc>
            </a:pPr>
            <a:r>
              <a:rPr lang="en-US" sz="3599">
                <a:solidFill>
                  <a:srgbClr val="FFFFFF"/>
                </a:solidFill>
                <a:latin typeface="Canva Sans"/>
              </a:rPr>
              <a:t>Best-case scenario:</a:t>
            </a:r>
          </a:p>
          <a:p>
            <a:pPr algn="l" marL="777238" indent="-388619" lvl="1">
              <a:lnSpc>
                <a:spcPts val="5039"/>
              </a:lnSpc>
              <a:buFont typeface="Arial"/>
              <a:buChar char="•"/>
            </a:pPr>
            <a:r>
              <a:rPr lang="en-US" sz="3599">
                <a:solidFill>
                  <a:srgbClr val="FFFFFF"/>
                </a:solidFill>
                <a:latin typeface="Canva Sans"/>
              </a:rPr>
              <a:t>The best-case scenario occurs when the algorithm can quickly fin</a:t>
            </a:r>
            <a:r>
              <a:rPr lang="en-US" sz="3599">
                <a:solidFill>
                  <a:srgbClr val="FFFFFF"/>
                </a:solidFill>
                <a:latin typeface="Canva Sans"/>
              </a:rPr>
              <a:t>d an optimal solution without having to explore many subsets of delivery points.</a:t>
            </a:r>
          </a:p>
          <a:p>
            <a:pPr algn="l" marL="777238" indent="-388619" lvl="1">
              <a:lnSpc>
                <a:spcPts val="5039"/>
              </a:lnSpc>
              <a:buFont typeface="Arial"/>
              <a:buChar char="•"/>
            </a:pPr>
            <a:r>
              <a:rPr lang="en-US" sz="3599">
                <a:solidFill>
                  <a:srgbClr val="FFFFFF"/>
                </a:solidFill>
                <a:latin typeface="Canva Sans"/>
              </a:rPr>
              <a:t>This could happen if the delivery points are arranged in a way that allows the algorithm to reach all points with minimal backtracking.</a:t>
            </a:r>
          </a:p>
          <a:p>
            <a:pPr algn="l" marL="777238" indent="-388619" lvl="1">
              <a:lnSpc>
                <a:spcPts val="5039"/>
              </a:lnSpc>
              <a:buFont typeface="Arial"/>
              <a:buChar char="•"/>
            </a:pPr>
            <a:r>
              <a:rPr lang="en-US" sz="3599">
                <a:solidFill>
                  <a:srgbClr val="FFFFFF"/>
                </a:solidFill>
                <a:latin typeface="Canva Sans"/>
              </a:rPr>
              <a:t>The best-case time complexity is still O(n * 2^n), as the algorithm needs to consider all subsets of delivery points.</a:t>
            </a:r>
          </a:p>
          <a:p>
            <a:pPr algn="r">
              <a:lnSpc>
                <a:spcPts val="5039"/>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689900" y="2264816"/>
            <a:ext cx="15569400" cy="6765960"/>
            <a:chOff x="0" y="0"/>
            <a:chExt cx="4100583" cy="1781981"/>
          </a:xfrm>
        </p:grpSpPr>
        <p:sp>
          <p:nvSpPr>
            <p:cNvPr name="Freeform 4" id="4"/>
            <p:cNvSpPr/>
            <p:nvPr/>
          </p:nvSpPr>
          <p:spPr>
            <a:xfrm flipH="false" flipV="false" rot="0">
              <a:off x="0" y="0"/>
              <a:ext cx="4100583" cy="1781981"/>
            </a:xfrm>
            <a:custGeom>
              <a:avLst/>
              <a:gdLst/>
              <a:ahLst/>
              <a:cxnLst/>
              <a:rect r="r" b="b" t="t" l="l"/>
              <a:pathLst>
                <a:path h="1781981" w="4100583">
                  <a:moveTo>
                    <a:pt x="0" y="0"/>
                  </a:moveTo>
                  <a:lnTo>
                    <a:pt x="4100583" y="0"/>
                  </a:lnTo>
                  <a:lnTo>
                    <a:pt x="4100583" y="1781981"/>
                  </a:lnTo>
                  <a:lnTo>
                    <a:pt x="0" y="1781981"/>
                  </a:lnTo>
                  <a:close/>
                </a:path>
              </a:pathLst>
            </a:custGeom>
            <a:solidFill>
              <a:srgbClr val="FFFFFF">
                <a:alpha val="10980"/>
              </a:srgbClr>
            </a:solidFill>
          </p:spPr>
        </p:sp>
        <p:sp>
          <p:nvSpPr>
            <p:cNvPr name="TextBox 5" id="5"/>
            <p:cNvSpPr txBox="true"/>
            <p:nvPr/>
          </p:nvSpPr>
          <p:spPr>
            <a:xfrm>
              <a:off x="0" y="-47625"/>
              <a:ext cx="4100583" cy="182960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17995" y="8436041"/>
            <a:ext cx="3313774" cy="3701917"/>
          </a:xfrm>
          <a:custGeom>
            <a:avLst/>
            <a:gdLst/>
            <a:ahLst/>
            <a:cxnLst/>
            <a:rect r="r" b="b" t="t" l="l"/>
            <a:pathLst>
              <a:path h="3701917" w="3313774">
                <a:moveTo>
                  <a:pt x="0" y="0"/>
                </a:moveTo>
                <a:lnTo>
                  <a:pt x="3313774" y="0"/>
                </a:lnTo>
                <a:lnTo>
                  <a:pt x="3313774" y="3701918"/>
                </a:lnTo>
                <a:lnTo>
                  <a:pt x="0" y="37019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5619993" y="2805531"/>
            <a:ext cx="747321" cy="768415"/>
            <a:chOff x="0" y="0"/>
            <a:chExt cx="196825" cy="202381"/>
          </a:xfrm>
        </p:grpSpPr>
        <p:sp>
          <p:nvSpPr>
            <p:cNvPr name="Freeform 8" id="8"/>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9" id="9"/>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6633117" y="3873847"/>
            <a:ext cx="626183" cy="566519"/>
            <a:chOff x="0" y="0"/>
            <a:chExt cx="164921" cy="149207"/>
          </a:xfrm>
        </p:grpSpPr>
        <p:sp>
          <p:nvSpPr>
            <p:cNvPr name="Freeform 11" id="11"/>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2" id="12"/>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386233" y="4128597"/>
            <a:ext cx="310192" cy="299142"/>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689900" y="2264816"/>
            <a:ext cx="310192" cy="299142"/>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183796" y="2890596"/>
            <a:ext cx="310192" cy="299142"/>
            <a:chOff x="0" y="0"/>
            <a:chExt cx="81697" cy="78786"/>
          </a:xfrm>
        </p:grpSpPr>
        <p:sp>
          <p:nvSpPr>
            <p:cNvPr name="Freeform 20" id="2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1" id="2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true" flipV="false" rot="0">
            <a:off x="12233981" y="7084097"/>
            <a:ext cx="6304504" cy="3522642"/>
          </a:xfrm>
          <a:custGeom>
            <a:avLst/>
            <a:gdLst/>
            <a:ahLst/>
            <a:cxnLst/>
            <a:rect r="r" b="b" t="t" l="l"/>
            <a:pathLst>
              <a:path h="3522642" w="6304504">
                <a:moveTo>
                  <a:pt x="6304504" y="0"/>
                </a:moveTo>
                <a:lnTo>
                  <a:pt x="0" y="0"/>
                </a:lnTo>
                <a:lnTo>
                  <a:pt x="0" y="3522641"/>
                </a:lnTo>
                <a:lnTo>
                  <a:pt x="6304504" y="3522641"/>
                </a:lnTo>
                <a:lnTo>
                  <a:pt x="6304504" y="0"/>
                </a:lnTo>
                <a:close/>
              </a:path>
            </a:pathLst>
          </a:custGeom>
          <a:blipFill>
            <a:blip r:embed="rId5"/>
            <a:stretch>
              <a:fillRect l="0" t="0" r="0" b="0"/>
            </a:stretch>
          </a:blipFill>
        </p:spPr>
      </p:sp>
      <p:sp>
        <p:nvSpPr>
          <p:cNvPr name="TextBox 23" id="23"/>
          <p:cNvSpPr txBox="true"/>
          <p:nvPr/>
        </p:nvSpPr>
        <p:spPr>
          <a:xfrm rot="0">
            <a:off x="2208624" y="2487757"/>
            <a:ext cx="14737584" cy="6282690"/>
          </a:xfrm>
          <a:prstGeom prst="rect">
            <a:avLst/>
          </a:prstGeom>
        </p:spPr>
        <p:txBody>
          <a:bodyPr anchor="t" rtlCol="false" tIns="0" lIns="0" bIns="0" rIns="0">
            <a:spAutoFit/>
          </a:bodyPr>
          <a:lstStyle/>
          <a:p>
            <a:pPr algn="l">
              <a:lnSpc>
                <a:spcPts val="5599"/>
              </a:lnSpc>
            </a:pPr>
            <a:r>
              <a:rPr lang="en-US" sz="3999">
                <a:solidFill>
                  <a:srgbClr val="FFFFFF"/>
                </a:solidFill>
                <a:latin typeface="Canva Sans"/>
              </a:rPr>
              <a:t>Average-case scenario:</a:t>
            </a:r>
          </a:p>
          <a:p>
            <a:pPr algn="l" marL="863596" indent="-431798" lvl="1">
              <a:lnSpc>
                <a:spcPts val="5599"/>
              </a:lnSpc>
              <a:buFont typeface="Arial"/>
              <a:buChar char="•"/>
            </a:pPr>
            <a:r>
              <a:rPr lang="en-US" sz="3999">
                <a:solidFill>
                  <a:srgbClr val="FFFFFF"/>
                </a:solidFill>
                <a:latin typeface="Canva Sans"/>
              </a:rPr>
              <a:t>The average-case scenario depends on the </a:t>
            </a:r>
            <a:r>
              <a:rPr lang="en-US" sz="3999">
                <a:solidFill>
                  <a:srgbClr val="FFFFFF"/>
                </a:solidFill>
                <a:latin typeface="Canva Sans"/>
              </a:rPr>
              <a:t>distribution of delivery points and the complexity of their connections.</a:t>
            </a:r>
          </a:p>
          <a:p>
            <a:pPr algn="l" marL="863596" indent="-431798" lvl="1">
              <a:lnSpc>
                <a:spcPts val="5599"/>
              </a:lnSpc>
              <a:buFont typeface="Arial"/>
              <a:buChar char="•"/>
            </a:pPr>
            <a:r>
              <a:rPr lang="en-US" sz="3999">
                <a:solidFill>
                  <a:srgbClr val="FFFFFF"/>
                </a:solidFill>
                <a:latin typeface="Canva Sans"/>
              </a:rPr>
              <a:t>In typical scenarios, the algorithm might need to explore a significant portion of the subsets to find the optimal solution.</a:t>
            </a:r>
          </a:p>
          <a:p>
            <a:pPr algn="l" marL="863596" indent="-431798" lvl="1">
              <a:lnSpc>
                <a:spcPts val="5599"/>
              </a:lnSpc>
              <a:buFont typeface="Arial"/>
              <a:buChar char="•"/>
            </a:pPr>
            <a:r>
              <a:rPr lang="en-US" sz="3999">
                <a:solidFill>
                  <a:srgbClr val="FFFFFF"/>
                </a:solidFill>
                <a:latin typeface="Canva Sans"/>
              </a:rPr>
              <a:t>The average-case time complexity is also O(n * 2^n).</a:t>
            </a:r>
          </a:p>
          <a:p>
            <a:pPr algn="r">
              <a:lnSpc>
                <a:spcPts val="5319"/>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689900" y="2264816"/>
            <a:ext cx="15569400" cy="6765960"/>
            <a:chOff x="0" y="0"/>
            <a:chExt cx="4100583" cy="1781981"/>
          </a:xfrm>
        </p:grpSpPr>
        <p:sp>
          <p:nvSpPr>
            <p:cNvPr name="Freeform 4" id="4"/>
            <p:cNvSpPr/>
            <p:nvPr/>
          </p:nvSpPr>
          <p:spPr>
            <a:xfrm flipH="false" flipV="false" rot="0">
              <a:off x="0" y="0"/>
              <a:ext cx="4100583" cy="1781981"/>
            </a:xfrm>
            <a:custGeom>
              <a:avLst/>
              <a:gdLst/>
              <a:ahLst/>
              <a:cxnLst/>
              <a:rect r="r" b="b" t="t" l="l"/>
              <a:pathLst>
                <a:path h="1781981" w="4100583">
                  <a:moveTo>
                    <a:pt x="0" y="0"/>
                  </a:moveTo>
                  <a:lnTo>
                    <a:pt x="4100583" y="0"/>
                  </a:lnTo>
                  <a:lnTo>
                    <a:pt x="4100583" y="1781981"/>
                  </a:lnTo>
                  <a:lnTo>
                    <a:pt x="0" y="1781981"/>
                  </a:lnTo>
                  <a:close/>
                </a:path>
              </a:pathLst>
            </a:custGeom>
            <a:solidFill>
              <a:srgbClr val="FFFFFF">
                <a:alpha val="10980"/>
              </a:srgbClr>
            </a:solidFill>
          </p:spPr>
        </p:sp>
        <p:sp>
          <p:nvSpPr>
            <p:cNvPr name="TextBox 5" id="5"/>
            <p:cNvSpPr txBox="true"/>
            <p:nvPr/>
          </p:nvSpPr>
          <p:spPr>
            <a:xfrm>
              <a:off x="0" y="-47625"/>
              <a:ext cx="4100583" cy="182960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17995" y="8436041"/>
            <a:ext cx="3313774" cy="3701917"/>
          </a:xfrm>
          <a:custGeom>
            <a:avLst/>
            <a:gdLst/>
            <a:ahLst/>
            <a:cxnLst/>
            <a:rect r="r" b="b" t="t" l="l"/>
            <a:pathLst>
              <a:path h="3701917" w="3313774">
                <a:moveTo>
                  <a:pt x="0" y="0"/>
                </a:moveTo>
                <a:lnTo>
                  <a:pt x="3313774" y="0"/>
                </a:lnTo>
                <a:lnTo>
                  <a:pt x="3313774" y="3701918"/>
                </a:lnTo>
                <a:lnTo>
                  <a:pt x="0" y="37019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5619993" y="2805531"/>
            <a:ext cx="747321" cy="768415"/>
            <a:chOff x="0" y="0"/>
            <a:chExt cx="196825" cy="202381"/>
          </a:xfrm>
        </p:grpSpPr>
        <p:sp>
          <p:nvSpPr>
            <p:cNvPr name="Freeform 8" id="8"/>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9" id="9"/>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6633117" y="3873847"/>
            <a:ext cx="626183" cy="566519"/>
            <a:chOff x="0" y="0"/>
            <a:chExt cx="164921" cy="149207"/>
          </a:xfrm>
        </p:grpSpPr>
        <p:sp>
          <p:nvSpPr>
            <p:cNvPr name="Freeform 11" id="11"/>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2" id="12"/>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386233" y="4128597"/>
            <a:ext cx="310192" cy="299142"/>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689900" y="2264816"/>
            <a:ext cx="310192" cy="299142"/>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183796" y="2890596"/>
            <a:ext cx="310192" cy="299142"/>
            <a:chOff x="0" y="0"/>
            <a:chExt cx="81697" cy="78786"/>
          </a:xfrm>
        </p:grpSpPr>
        <p:sp>
          <p:nvSpPr>
            <p:cNvPr name="Freeform 20" id="2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1" id="2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true" flipV="false" rot="0">
            <a:off x="12233981" y="7084097"/>
            <a:ext cx="6304504" cy="3522642"/>
          </a:xfrm>
          <a:custGeom>
            <a:avLst/>
            <a:gdLst/>
            <a:ahLst/>
            <a:cxnLst/>
            <a:rect r="r" b="b" t="t" l="l"/>
            <a:pathLst>
              <a:path h="3522642" w="6304504">
                <a:moveTo>
                  <a:pt x="6304504" y="0"/>
                </a:moveTo>
                <a:lnTo>
                  <a:pt x="0" y="0"/>
                </a:lnTo>
                <a:lnTo>
                  <a:pt x="0" y="3522641"/>
                </a:lnTo>
                <a:lnTo>
                  <a:pt x="6304504" y="3522641"/>
                </a:lnTo>
                <a:lnTo>
                  <a:pt x="6304504" y="0"/>
                </a:lnTo>
                <a:close/>
              </a:path>
            </a:pathLst>
          </a:custGeom>
          <a:blipFill>
            <a:blip r:embed="rId5"/>
            <a:stretch>
              <a:fillRect l="0" t="0" r="0" b="0"/>
            </a:stretch>
          </a:blipFill>
        </p:spPr>
      </p:sp>
      <p:sp>
        <p:nvSpPr>
          <p:cNvPr name="TextBox 23" id="23"/>
          <p:cNvSpPr txBox="true"/>
          <p:nvPr/>
        </p:nvSpPr>
        <p:spPr>
          <a:xfrm rot="0">
            <a:off x="2208624" y="2487757"/>
            <a:ext cx="14737584" cy="6987540"/>
          </a:xfrm>
          <a:prstGeom prst="rect">
            <a:avLst/>
          </a:prstGeom>
        </p:spPr>
        <p:txBody>
          <a:bodyPr anchor="t" rtlCol="false" tIns="0" lIns="0" bIns="0" rIns="0">
            <a:spAutoFit/>
          </a:bodyPr>
          <a:lstStyle/>
          <a:p>
            <a:pPr algn="l">
              <a:lnSpc>
                <a:spcPts val="5599"/>
              </a:lnSpc>
            </a:pPr>
            <a:r>
              <a:rPr lang="en-US" sz="3999">
                <a:solidFill>
                  <a:srgbClr val="FFFFFF"/>
                </a:solidFill>
                <a:latin typeface="Canva Sans"/>
              </a:rPr>
              <a:t>Worst-case scenario:</a:t>
            </a:r>
          </a:p>
          <a:p>
            <a:pPr algn="l" marL="863596" indent="-431798" lvl="1">
              <a:lnSpc>
                <a:spcPts val="5599"/>
              </a:lnSpc>
              <a:buFont typeface="Arial"/>
              <a:buChar char="•"/>
            </a:pPr>
            <a:r>
              <a:rPr lang="en-US" sz="3999">
                <a:solidFill>
                  <a:srgbClr val="FFFFFF"/>
                </a:solidFill>
                <a:latin typeface="Canva Sans"/>
              </a:rPr>
              <a:t>The worst-case scenario occurs when the algor</a:t>
            </a:r>
            <a:r>
              <a:rPr lang="en-US" sz="3999">
                <a:solidFill>
                  <a:srgbClr val="FFFFFF"/>
                </a:solidFill>
                <a:latin typeface="Canva Sans"/>
              </a:rPr>
              <a:t>ithm needs to explore all possible subsets of delivery points to find the optimal solution.</a:t>
            </a:r>
          </a:p>
          <a:p>
            <a:pPr algn="l" marL="863596" indent="-431798" lvl="1">
              <a:lnSpc>
                <a:spcPts val="5599"/>
              </a:lnSpc>
              <a:buFont typeface="Arial"/>
              <a:buChar char="•"/>
            </a:pPr>
            <a:r>
              <a:rPr lang="en-US" sz="3999">
                <a:solidFill>
                  <a:srgbClr val="FFFFFF"/>
                </a:solidFill>
                <a:latin typeface="Canva Sans"/>
              </a:rPr>
              <a:t>This could happen if the delivery points are arranged in a way that requires the algorithm to backtrack extensively to explore different routes.</a:t>
            </a:r>
          </a:p>
          <a:p>
            <a:pPr algn="l" marL="863596" indent="-431798" lvl="1">
              <a:lnSpc>
                <a:spcPts val="5599"/>
              </a:lnSpc>
              <a:buFont typeface="Arial"/>
              <a:buChar char="•"/>
            </a:pPr>
            <a:r>
              <a:rPr lang="en-US" sz="3999">
                <a:solidFill>
                  <a:srgbClr val="FFFFFF"/>
                </a:solidFill>
                <a:latin typeface="Canva Sans"/>
              </a:rPr>
              <a:t>The worst-case time complexity remains O(n * 2^n).</a:t>
            </a:r>
          </a:p>
          <a:p>
            <a:pPr algn="l">
              <a:lnSpc>
                <a:spcPts val="5599"/>
              </a:lnSpc>
            </a:pPr>
          </a:p>
          <a:p>
            <a:pPr algn="r">
              <a:lnSpc>
                <a:spcPts val="5319"/>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2689299"/>
            <a:ext cx="9180974" cy="5827191"/>
            <a:chOff x="0" y="0"/>
            <a:chExt cx="2418034" cy="1534733"/>
          </a:xfrm>
        </p:grpSpPr>
        <p:sp>
          <p:nvSpPr>
            <p:cNvPr name="Freeform 4" id="4"/>
            <p:cNvSpPr/>
            <p:nvPr/>
          </p:nvSpPr>
          <p:spPr>
            <a:xfrm flipH="false" flipV="false" rot="0">
              <a:off x="0" y="0"/>
              <a:ext cx="2418034" cy="1534733"/>
            </a:xfrm>
            <a:custGeom>
              <a:avLst/>
              <a:gdLst/>
              <a:ahLst/>
              <a:cxnLst/>
              <a:rect r="r" b="b" t="t" l="l"/>
              <a:pathLst>
                <a:path h="1534733" w="2418034">
                  <a:moveTo>
                    <a:pt x="0" y="0"/>
                  </a:moveTo>
                  <a:lnTo>
                    <a:pt x="2418034" y="0"/>
                  </a:lnTo>
                  <a:lnTo>
                    <a:pt x="2418034" y="1534733"/>
                  </a:lnTo>
                  <a:lnTo>
                    <a:pt x="0" y="1534733"/>
                  </a:lnTo>
                  <a:close/>
                </a:path>
              </a:pathLst>
            </a:custGeom>
            <a:solidFill>
              <a:srgbClr val="FFFFFF">
                <a:alpha val="10980"/>
              </a:srgbClr>
            </a:solidFill>
          </p:spPr>
        </p:sp>
        <p:sp>
          <p:nvSpPr>
            <p:cNvPr name="TextBox 5" id="5"/>
            <p:cNvSpPr txBox="true"/>
            <p:nvPr/>
          </p:nvSpPr>
          <p:spPr>
            <a:xfrm>
              <a:off x="0" y="-47625"/>
              <a:ext cx="2418034" cy="15823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1915319" y="2883545"/>
            <a:ext cx="5080002" cy="5364538"/>
          </a:xfrm>
          <a:custGeom>
            <a:avLst/>
            <a:gdLst/>
            <a:ahLst/>
            <a:cxnLst/>
            <a:rect r="r" b="b" t="t" l="l"/>
            <a:pathLst>
              <a:path h="5364538" w="5080002">
                <a:moveTo>
                  <a:pt x="0" y="0"/>
                </a:moveTo>
                <a:lnTo>
                  <a:pt x="5080003" y="0"/>
                </a:lnTo>
                <a:lnTo>
                  <a:pt x="5080003" y="5364538"/>
                </a:lnTo>
                <a:lnTo>
                  <a:pt x="0" y="53645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0800000">
            <a:off x="12573026" y="-639096"/>
            <a:ext cx="6304504" cy="3522642"/>
          </a:xfrm>
          <a:custGeom>
            <a:avLst/>
            <a:gdLst/>
            <a:ahLst/>
            <a:cxnLst/>
            <a:rect r="r" b="b" t="t" l="l"/>
            <a:pathLst>
              <a:path h="3522642" w="6304504">
                <a:moveTo>
                  <a:pt x="0" y="0"/>
                </a:moveTo>
                <a:lnTo>
                  <a:pt x="6304504" y="0"/>
                </a:lnTo>
                <a:lnTo>
                  <a:pt x="6304504" y="3522641"/>
                </a:lnTo>
                <a:lnTo>
                  <a:pt x="0" y="3522641"/>
                </a:lnTo>
                <a:lnTo>
                  <a:pt x="0" y="0"/>
                </a:lnTo>
                <a:close/>
              </a:path>
            </a:pathLst>
          </a:custGeom>
          <a:blipFill>
            <a:blip r:embed="rId5"/>
            <a:stretch>
              <a:fillRect l="0" t="0" r="0" b="0"/>
            </a:stretch>
          </a:blipFill>
        </p:spPr>
      </p:sp>
      <p:grpSp>
        <p:nvGrpSpPr>
          <p:cNvPr name="Group 8" id="8"/>
          <p:cNvGrpSpPr/>
          <p:nvPr/>
        </p:nvGrpSpPr>
        <p:grpSpPr>
          <a:xfrm rot="-10800000">
            <a:off x="282438" y="4083269"/>
            <a:ext cx="544528" cy="530497"/>
            <a:chOff x="0" y="0"/>
            <a:chExt cx="156117" cy="152094"/>
          </a:xfrm>
        </p:grpSpPr>
        <p:sp>
          <p:nvSpPr>
            <p:cNvPr name="Freeform 9" id="9"/>
            <p:cNvSpPr/>
            <p:nvPr/>
          </p:nvSpPr>
          <p:spPr>
            <a:xfrm flipH="false" flipV="false" rot="0">
              <a:off x="0" y="0"/>
              <a:ext cx="156117" cy="152094"/>
            </a:xfrm>
            <a:custGeom>
              <a:avLst/>
              <a:gdLst/>
              <a:ahLst/>
              <a:cxnLst/>
              <a:rect r="r" b="b" t="t" l="l"/>
              <a:pathLst>
                <a:path h="152094" w="156117">
                  <a:moveTo>
                    <a:pt x="0" y="0"/>
                  </a:moveTo>
                  <a:lnTo>
                    <a:pt x="156117" y="0"/>
                  </a:lnTo>
                  <a:lnTo>
                    <a:pt x="156117" y="152094"/>
                  </a:lnTo>
                  <a:lnTo>
                    <a:pt x="0" y="152094"/>
                  </a:lnTo>
                  <a:close/>
                </a:path>
              </a:pathLst>
            </a:custGeom>
            <a:solidFill>
              <a:srgbClr val="0054C5"/>
            </a:solidFill>
          </p:spPr>
        </p:sp>
        <p:sp>
          <p:nvSpPr>
            <p:cNvPr name="TextBox 10" id="10"/>
            <p:cNvSpPr txBox="true"/>
            <p:nvPr/>
          </p:nvSpPr>
          <p:spPr>
            <a:xfrm>
              <a:off x="0" y="-47625"/>
              <a:ext cx="156117" cy="199719"/>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10800000">
            <a:off x="1036199" y="3479849"/>
            <a:ext cx="427597" cy="438623"/>
            <a:chOff x="0" y="0"/>
            <a:chExt cx="122593" cy="125754"/>
          </a:xfrm>
        </p:grpSpPr>
        <p:sp>
          <p:nvSpPr>
            <p:cNvPr name="Freeform 12" id="12"/>
            <p:cNvSpPr/>
            <p:nvPr/>
          </p:nvSpPr>
          <p:spPr>
            <a:xfrm flipH="false" flipV="false" rot="0">
              <a:off x="0" y="0"/>
              <a:ext cx="122593" cy="125754"/>
            </a:xfrm>
            <a:custGeom>
              <a:avLst/>
              <a:gdLst/>
              <a:ahLst/>
              <a:cxnLst/>
              <a:rect r="r" b="b" t="t" l="l"/>
              <a:pathLst>
                <a:path h="125754" w="122593">
                  <a:moveTo>
                    <a:pt x="0" y="0"/>
                  </a:moveTo>
                  <a:lnTo>
                    <a:pt x="122593" y="0"/>
                  </a:lnTo>
                  <a:lnTo>
                    <a:pt x="122593" y="125754"/>
                  </a:lnTo>
                  <a:lnTo>
                    <a:pt x="0" y="125754"/>
                  </a:lnTo>
                  <a:close/>
                </a:path>
              </a:pathLst>
            </a:custGeom>
            <a:solidFill>
              <a:srgbClr val="0054C5"/>
            </a:solidFill>
          </p:spPr>
        </p:sp>
        <p:sp>
          <p:nvSpPr>
            <p:cNvPr name="TextBox 13" id="13"/>
            <p:cNvSpPr txBox="true"/>
            <p:nvPr/>
          </p:nvSpPr>
          <p:spPr>
            <a:xfrm>
              <a:off x="0" y="-47625"/>
              <a:ext cx="122593" cy="173379"/>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10800000">
            <a:off x="1463796" y="4613766"/>
            <a:ext cx="311166" cy="308157"/>
            <a:chOff x="0" y="0"/>
            <a:chExt cx="89212" cy="88349"/>
          </a:xfrm>
        </p:grpSpPr>
        <p:sp>
          <p:nvSpPr>
            <p:cNvPr name="Freeform 15" id="15"/>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16" id="16"/>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10800000">
            <a:off x="9995875" y="6968307"/>
            <a:ext cx="427597" cy="438623"/>
            <a:chOff x="0" y="0"/>
            <a:chExt cx="122593" cy="125754"/>
          </a:xfrm>
        </p:grpSpPr>
        <p:sp>
          <p:nvSpPr>
            <p:cNvPr name="Freeform 18" id="18"/>
            <p:cNvSpPr/>
            <p:nvPr/>
          </p:nvSpPr>
          <p:spPr>
            <a:xfrm flipH="false" flipV="false" rot="0">
              <a:off x="0" y="0"/>
              <a:ext cx="122593" cy="125754"/>
            </a:xfrm>
            <a:custGeom>
              <a:avLst/>
              <a:gdLst/>
              <a:ahLst/>
              <a:cxnLst/>
              <a:rect r="r" b="b" t="t" l="l"/>
              <a:pathLst>
                <a:path h="125754" w="122593">
                  <a:moveTo>
                    <a:pt x="0" y="0"/>
                  </a:moveTo>
                  <a:lnTo>
                    <a:pt x="122593" y="0"/>
                  </a:lnTo>
                  <a:lnTo>
                    <a:pt x="122593" y="125754"/>
                  </a:lnTo>
                  <a:lnTo>
                    <a:pt x="0" y="125754"/>
                  </a:lnTo>
                  <a:close/>
                </a:path>
              </a:pathLst>
            </a:custGeom>
            <a:solidFill>
              <a:srgbClr val="0054C5"/>
            </a:solidFill>
          </p:spPr>
        </p:sp>
        <p:sp>
          <p:nvSpPr>
            <p:cNvPr name="TextBox 19" id="19"/>
            <p:cNvSpPr txBox="true"/>
            <p:nvPr/>
          </p:nvSpPr>
          <p:spPr>
            <a:xfrm>
              <a:off x="0" y="-47625"/>
              <a:ext cx="122593" cy="173379"/>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10800000">
            <a:off x="10670249" y="7717117"/>
            <a:ext cx="311166" cy="308157"/>
            <a:chOff x="0" y="0"/>
            <a:chExt cx="89212" cy="88349"/>
          </a:xfrm>
        </p:grpSpPr>
        <p:sp>
          <p:nvSpPr>
            <p:cNvPr name="Freeform 21" id="21"/>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22" id="22"/>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10800000">
            <a:off x="9527771" y="8248083"/>
            <a:ext cx="311166" cy="308157"/>
            <a:chOff x="0" y="0"/>
            <a:chExt cx="89212" cy="88349"/>
          </a:xfrm>
        </p:grpSpPr>
        <p:sp>
          <p:nvSpPr>
            <p:cNvPr name="Freeform 24" id="24"/>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25" id="25"/>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pic>
        <p:nvPicPr>
          <p:cNvPr name="Picture 26" id="26"/>
          <p:cNvPicPr>
            <a:picLocks noChangeAspect="true"/>
          </p:cNvPicPr>
          <p:nvPr/>
        </p:nvPicPr>
        <p:blipFill>
          <a:blip r:embed="rId6"/>
          <a:srcRect l="0" t="0" r="0" b="0"/>
          <a:stretch>
            <a:fillRect/>
          </a:stretch>
        </p:blipFill>
        <p:spPr>
          <a:xfrm flipH="false" flipV="false" rot="0">
            <a:off x="3916649" y="1738423"/>
            <a:ext cx="3405077" cy="3405077"/>
          </a:xfrm>
          <a:prstGeom prst="rect">
            <a:avLst/>
          </a:prstGeom>
        </p:spPr>
      </p:pic>
      <p:sp>
        <p:nvSpPr>
          <p:cNvPr name="TextBox 27" id="27"/>
          <p:cNvSpPr txBox="true"/>
          <p:nvPr/>
        </p:nvSpPr>
        <p:spPr>
          <a:xfrm rot="0">
            <a:off x="1913312" y="4905830"/>
            <a:ext cx="7614460" cy="1184293"/>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FFFFFF"/>
                </a:solidFill>
                <a:latin typeface="Architype Van Der Leck"/>
              </a:rPr>
              <a:t>summary</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689900" y="1944777"/>
            <a:ext cx="15569400" cy="6765960"/>
            <a:chOff x="0" y="0"/>
            <a:chExt cx="4100583" cy="1781981"/>
          </a:xfrm>
        </p:grpSpPr>
        <p:sp>
          <p:nvSpPr>
            <p:cNvPr name="Freeform 4" id="4"/>
            <p:cNvSpPr/>
            <p:nvPr/>
          </p:nvSpPr>
          <p:spPr>
            <a:xfrm flipH="false" flipV="false" rot="0">
              <a:off x="0" y="0"/>
              <a:ext cx="4100583" cy="1781981"/>
            </a:xfrm>
            <a:custGeom>
              <a:avLst/>
              <a:gdLst/>
              <a:ahLst/>
              <a:cxnLst/>
              <a:rect r="r" b="b" t="t" l="l"/>
              <a:pathLst>
                <a:path h="1781981" w="4100583">
                  <a:moveTo>
                    <a:pt x="0" y="0"/>
                  </a:moveTo>
                  <a:lnTo>
                    <a:pt x="4100583" y="0"/>
                  </a:lnTo>
                  <a:lnTo>
                    <a:pt x="4100583" y="1781981"/>
                  </a:lnTo>
                  <a:lnTo>
                    <a:pt x="0" y="1781981"/>
                  </a:lnTo>
                  <a:close/>
                </a:path>
              </a:pathLst>
            </a:custGeom>
            <a:solidFill>
              <a:srgbClr val="FFFFFF">
                <a:alpha val="10980"/>
              </a:srgbClr>
            </a:solidFill>
          </p:spPr>
        </p:sp>
        <p:sp>
          <p:nvSpPr>
            <p:cNvPr name="TextBox 5" id="5"/>
            <p:cNvSpPr txBox="true"/>
            <p:nvPr/>
          </p:nvSpPr>
          <p:spPr>
            <a:xfrm>
              <a:off x="0" y="-47625"/>
              <a:ext cx="4100583" cy="182960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17995" y="8436041"/>
            <a:ext cx="3313774" cy="3701917"/>
          </a:xfrm>
          <a:custGeom>
            <a:avLst/>
            <a:gdLst/>
            <a:ahLst/>
            <a:cxnLst/>
            <a:rect r="r" b="b" t="t" l="l"/>
            <a:pathLst>
              <a:path h="3701917" w="3313774">
                <a:moveTo>
                  <a:pt x="0" y="0"/>
                </a:moveTo>
                <a:lnTo>
                  <a:pt x="3313774" y="0"/>
                </a:lnTo>
                <a:lnTo>
                  <a:pt x="3313774" y="3701918"/>
                </a:lnTo>
                <a:lnTo>
                  <a:pt x="0" y="37019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689900" y="2264816"/>
            <a:ext cx="310192" cy="299142"/>
            <a:chOff x="0" y="0"/>
            <a:chExt cx="81697" cy="78786"/>
          </a:xfrm>
        </p:grpSpPr>
        <p:sp>
          <p:nvSpPr>
            <p:cNvPr name="Freeform 8" id="8"/>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9" id="9"/>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183796" y="2890596"/>
            <a:ext cx="310192" cy="299142"/>
            <a:chOff x="0" y="0"/>
            <a:chExt cx="81697" cy="78786"/>
          </a:xfrm>
        </p:grpSpPr>
        <p:sp>
          <p:nvSpPr>
            <p:cNvPr name="Freeform 11" id="1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2" id="1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true" flipV="false" rot="0">
            <a:off x="12233981" y="7084097"/>
            <a:ext cx="6304504" cy="3522642"/>
          </a:xfrm>
          <a:custGeom>
            <a:avLst/>
            <a:gdLst/>
            <a:ahLst/>
            <a:cxnLst/>
            <a:rect r="r" b="b" t="t" l="l"/>
            <a:pathLst>
              <a:path h="3522642" w="6304504">
                <a:moveTo>
                  <a:pt x="6304504" y="0"/>
                </a:moveTo>
                <a:lnTo>
                  <a:pt x="0" y="0"/>
                </a:lnTo>
                <a:lnTo>
                  <a:pt x="0" y="3522641"/>
                </a:lnTo>
                <a:lnTo>
                  <a:pt x="6304504" y="3522641"/>
                </a:lnTo>
                <a:lnTo>
                  <a:pt x="6304504" y="0"/>
                </a:lnTo>
                <a:close/>
              </a:path>
            </a:pathLst>
          </a:custGeom>
          <a:blipFill>
            <a:blip r:embed="rId5"/>
            <a:stretch>
              <a:fillRect l="0" t="0" r="0" b="0"/>
            </a:stretch>
          </a:blipFill>
        </p:spPr>
      </p:sp>
      <p:sp>
        <p:nvSpPr>
          <p:cNvPr name="TextBox 14" id="14"/>
          <p:cNvSpPr txBox="true"/>
          <p:nvPr/>
        </p:nvSpPr>
        <p:spPr>
          <a:xfrm rot="0">
            <a:off x="2208624" y="2167718"/>
            <a:ext cx="14737584" cy="7692390"/>
          </a:xfrm>
          <a:prstGeom prst="rect">
            <a:avLst/>
          </a:prstGeom>
        </p:spPr>
        <p:txBody>
          <a:bodyPr anchor="t" rtlCol="false" tIns="0" lIns="0" bIns="0" rIns="0">
            <a:spAutoFit/>
          </a:bodyPr>
          <a:lstStyle/>
          <a:p>
            <a:pPr algn="l">
              <a:lnSpc>
                <a:spcPts val="5599"/>
              </a:lnSpc>
            </a:pPr>
            <a:r>
              <a:rPr lang="en-US" sz="3999">
                <a:solidFill>
                  <a:srgbClr val="FFFFFF"/>
                </a:solidFill>
                <a:latin typeface="Canva Sans"/>
              </a:rPr>
              <a:t>The drone delivery service in Shenzhen uses advanced algorithms, including dynamic programming and graph algorithms, to optimize delivery logistics by minimizing travel distance and ensuring timely deliveries. This approach enhances efficiency, reduces energy consumption, improves customer satisfaction, and lowers operational costs. The scalable system effectively models the city as a graph, providing a robust solution for future urban logistics.</a:t>
            </a:r>
          </a:p>
          <a:p>
            <a:pPr algn="l">
              <a:lnSpc>
                <a:spcPts val="5599"/>
              </a:lnSpc>
            </a:pPr>
          </a:p>
          <a:p>
            <a:pPr algn="r">
              <a:lnSpc>
                <a:spcPts val="5319"/>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7805919" y="2683747"/>
            <a:ext cx="9180974" cy="5827191"/>
            <a:chOff x="0" y="0"/>
            <a:chExt cx="2418034" cy="1534733"/>
          </a:xfrm>
        </p:grpSpPr>
        <p:sp>
          <p:nvSpPr>
            <p:cNvPr name="Freeform 4" id="4"/>
            <p:cNvSpPr/>
            <p:nvPr/>
          </p:nvSpPr>
          <p:spPr>
            <a:xfrm flipH="false" flipV="false" rot="0">
              <a:off x="0" y="0"/>
              <a:ext cx="2418034" cy="1534733"/>
            </a:xfrm>
            <a:custGeom>
              <a:avLst/>
              <a:gdLst/>
              <a:ahLst/>
              <a:cxnLst/>
              <a:rect r="r" b="b" t="t" l="l"/>
              <a:pathLst>
                <a:path h="1534733" w="2418034">
                  <a:moveTo>
                    <a:pt x="0" y="0"/>
                  </a:moveTo>
                  <a:lnTo>
                    <a:pt x="2418034" y="0"/>
                  </a:lnTo>
                  <a:lnTo>
                    <a:pt x="2418034" y="1534733"/>
                  </a:lnTo>
                  <a:lnTo>
                    <a:pt x="0" y="1534733"/>
                  </a:lnTo>
                  <a:close/>
                </a:path>
              </a:pathLst>
            </a:custGeom>
            <a:solidFill>
              <a:srgbClr val="FFFFFF">
                <a:alpha val="10980"/>
              </a:srgbClr>
            </a:solidFill>
          </p:spPr>
        </p:sp>
        <p:sp>
          <p:nvSpPr>
            <p:cNvPr name="TextBox 5" id="5"/>
            <p:cNvSpPr txBox="true"/>
            <p:nvPr/>
          </p:nvSpPr>
          <p:spPr>
            <a:xfrm>
              <a:off x="0" y="-47625"/>
              <a:ext cx="2418034" cy="15823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35779" y="7073027"/>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sp>
        <p:nvSpPr>
          <p:cNvPr name="Freeform 7" id="7"/>
          <p:cNvSpPr/>
          <p:nvPr/>
        </p:nvSpPr>
        <p:spPr>
          <a:xfrm flipH="false" flipV="false" rot="0">
            <a:off x="1633596" y="3245184"/>
            <a:ext cx="5273292" cy="4704316"/>
          </a:xfrm>
          <a:custGeom>
            <a:avLst/>
            <a:gdLst/>
            <a:ahLst/>
            <a:cxnLst/>
            <a:rect r="r" b="b" t="t" l="l"/>
            <a:pathLst>
              <a:path h="4704316" w="5273292">
                <a:moveTo>
                  <a:pt x="0" y="0"/>
                </a:moveTo>
                <a:lnTo>
                  <a:pt x="5273292" y="0"/>
                </a:lnTo>
                <a:lnTo>
                  <a:pt x="5273292" y="4704316"/>
                </a:lnTo>
                <a:lnTo>
                  <a:pt x="0" y="47043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5400000">
            <a:off x="16721788" y="7136129"/>
            <a:ext cx="544528" cy="530497"/>
            <a:chOff x="0" y="0"/>
            <a:chExt cx="156117" cy="152094"/>
          </a:xfrm>
        </p:grpSpPr>
        <p:sp>
          <p:nvSpPr>
            <p:cNvPr name="Freeform 9" id="9"/>
            <p:cNvSpPr/>
            <p:nvPr/>
          </p:nvSpPr>
          <p:spPr>
            <a:xfrm flipH="false" flipV="false" rot="0">
              <a:off x="0" y="0"/>
              <a:ext cx="156117" cy="152094"/>
            </a:xfrm>
            <a:custGeom>
              <a:avLst/>
              <a:gdLst/>
              <a:ahLst/>
              <a:cxnLst/>
              <a:rect r="r" b="b" t="t" l="l"/>
              <a:pathLst>
                <a:path h="152094" w="156117">
                  <a:moveTo>
                    <a:pt x="0" y="0"/>
                  </a:moveTo>
                  <a:lnTo>
                    <a:pt x="156117" y="0"/>
                  </a:lnTo>
                  <a:lnTo>
                    <a:pt x="156117" y="152094"/>
                  </a:lnTo>
                  <a:lnTo>
                    <a:pt x="0" y="152094"/>
                  </a:lnTo>
                  <a:close/>
                </a:path>
              </a:pathLst>
            </a:custGeom>
            <a:solidFill>
              <a:srgbClr val="0054C5"/>
            </a:solidFill>
          </p:spPr>
        </p:sp>
        <p:sp>
          <p:nvSpPr>
            <p:cNvPr name="TextBox 10" id="10"/>
            <p:cNvSpPr txBox="true"/>
            <p:nvPr/>
          </p:nvSpPr>
          <p:spPr>
            <a:xfrm>
              <a:off x="0" y="-47625"/>
              <a:ext cx="156117" cy="199719"/>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5400000">
            <a:off x="17429611" y="7877361"/>
            <a:ext cx="427597" cy="438623"/>
            <a:chOff x="0" y="0"/>
            <a:chExt cx="122593" cy="125754"/>
          </a:xfrm>
        </p:grpSpPr>
        <p:sp>
          <p:nvSpPr>
            <p:cNvPr name="Freeform 12" id="12"/>
            <p:cNvSpPr/>
            <p:nvPr/>
          </p:nvSpPr>
          <p:spPr>
            <a:xfrm flipH="false" flipV="false" rot="0">
              <a:off x="0" y="0"/>
              <a:ext cx="122593" cy="125754"/>
            </a:xfrm>
            <a:custGeom>
              <a:avLst/>
              <a:gdLst/>
              <a:ahLst/>
              <a:cxnLst/>
              <a:rect r="r" b="b" t="t" l="l"/>
              <a:pathLst>
                <a:path h="125754" w="122593">
                  <a:moveTo>
                    <a:pt x="0" y="0"/>
                  </a:moveTo>
                  <a:lnTo>
                    <a:pt x="122593" y="0"/>
                  </a:lnTo>
                  <a:lnTo>
                    <a:pt x="122593" y="125754"/>
                  </a:lnTo>
                  <a:lnTo>
                    <a:pt x="0" y="125754"/>
                  </a:lnTo>
                  <a:close/>
                </a:path>
              </a:pathLst>
            </a:custGeom>
            <a:solidFill>
              <a:srgbClr val="0054C5"/>
            </a:solidFill>
          </p:spPr>
        </p:sp>
        <p:sp>
          <p:nvSpPr>
            <p:cNvPr name="TextBox 13" id="13"/>
            <p:cNvSpPr txBox="true"/>
            <p:nvPr/>
          </p:nvSpPr>
          <p:spPr>
            <a:xfrm>
              <a:off x="0" y="-47625"/>
              <a:ext cx="122593" cy="173379"/>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5400000">
            <a:off x="16419142" y="8311975"/>
            <a:ext cx="311166" cy="308157"/>
            <a:chOff x="0" y="0"/>
            <a:chExt cx="89212" cy="88349"/>
          </a:xfrm>
        </p:grpSpPr>
        <p:sp>
          <p:nvSpPr>
            <p:cNvPr name="Freeform 15" id="15"/>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16" id="16"/>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5400000">
            <a:off x="7650336" y="3710081"/>
            <a:ext cx="311166" cy="308157"/>
            <a:chOff x="0" y="0"/>
            <a:chExt cx="89212" cy="88349"/>
          </a:xfrm>
        </p:grpSpPr>
        <p:sp>
          <p:nvSpPr>
            <p:cNvPr name="Freeform 18" id="18"/>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19" id="19"/>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5400000">
            <a:off x="7958493" y="4796599"/>
            <a:ext cx="311166" cy="308157"/>
            <a:chOff x="0" y="0"/>
            <a:chExt cx="89212" cy="88349"/>
          </a:xfrm>
        </p:grpSpPr>
        <p:sp>
          <p:nvSpPr>
            <p:cNvPr name="Freeform 21" id="21"/>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22" id="22"/>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5400000">
            <a:off x="7200821" y="4408923"/>
            <a:ext cx="311166" cy="308157"/>
            <a:chOff x="0" y="0"/>
            <a:chExt cx="89212" cy="88349"/>
          </a:xfrm>
        </p:grpSpPr>
        <p:sp>
          <p:nvSpPr>
            <p:cNvPr name="Freeform 24" id="24"/>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25" id="25"/>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7959997" y="4944335"/>
            <a:ext cx="8872817" cy="1417977"/>
          </a:xfrm>
          <a:prstGeom prst="rect">
            <a:avLst/>
          </a:prstGeom>
        </p:spPr>
        <p:txBody>
          <a:bodyPr anchor="t" rtlCol="false" tIns="0" lIns="0" bIns="0" rIns="0">
            <a:spAutoFit/>
          </a:bodyPr>
          <a:lstStyle/>
          <a:p>
            <a:pPr algn="l" marL="0" indent="0" lvl="0">
              <a:lnSpc>
                <a:spcPts val="11618"/>
              </a:lnSpc>
              <a:spcBef>
                <a:spcPct val="0"/>
              </a:spcBef>
            </a:pPr>
            <a:r>
              <a:rPr lang="en-US" sz="8299">
                <a:solidFill>
                  <a:srgbClr val="FFFFFF"/>
                </a:solidFill>
                <a:latin typeface="Architype Van Der Leck"/>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786512" y="2113107"/>
            <a:ext cx="16714977" cy="7165140"/>
            <a:chOff x="0" y="0"/>
            <a:chExt cx="4402298" cy="1887115"/>
          </a:xfrm>
        </p:grpSpPr>
        <p:sp>
          <p:nvSpPr>
            <p:cNvPr name="Freeform 4" id="4"/>
            <p:cNvSpPr/>
            <p:nvPr/>
          </p:nvSpPr>
          <p:spPr>
            <a:xfrm flipH="false" flipV="false" rot="0">
              <a:off x="0" y="0"/>
              <a:ext cx="4402298" cy="1887115"/>
            </a:xfrm>
            <a:custGeom>
              <a:avLst/>
              <a:gdLst/>
              <a:ahLst/>
              <a:cxnLst/>
              <a:rect r="r" b="b" t="t" l="l"/>
              <a:pathLst>
                <a:path h="1887115" w="4402298">
                  <a:moveTo>
                    <a:pt x="0" y="0"/>
                  </a:moveTo>
                  <a:lnTo>
                    <a:pt x="4402298" y="0"/>
                  </a:lnTo>
                  <a:lnTo>
                    <a:pt x="4402298" y="1887115"/>
                  </a:lnTo>
                  <a:lnTo>
                    <a:pt x="0" y="1887115"/>
                  </a:lnTo>
                  <a:close/>
                </a:path>
              </a:pathLst>
            </a:custGeom>
            <a:solidFill>
              <a:srgbClr val="FFFFFF">
                <a:alpha val="10980"/>
              </a:srgbClr>
            </a:solidFill>
          </p:spPr>
        </p:sp>
        <p:sp>
          <p:nvSpPr>
            <p:cNvPr name="TextBox 5" id="5"/>
            <p:cNvSpPr txBox="true"/>
            <p:nvPr/>
          </p:nvSpPr>
          <p:spPr>
            <a:xfrm>
              <a:off x="0" y="-47625"/>
              <a:ext cx="4402298" cy="193474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979588" y="7516926"/>
            <a:ext cx="6304504" cy="3522642"/>
          </a:xfrm>
          <a:custGeom>
            <a:avLst/>
            <a:gdLst/>
            <a:ahLst/>
            <a:cxnLst/>
            <a:rect r="r" b="b" t="t" l="l"/>
            <a:pathLst>
              <a:path h="3522642" w="6304504">
                <a:moveTo>
                  <a:pt x="0" y="0"/>
                </a:moveTo>
                <a:lnTo>
                  <a:pt x="6304504" y="0"/>
                </a:lnTo>
                <a:lnTo>
                  <a:pt x="6304504" y="3522641"/>
                </a:lnTo>
                <a:lnTo>
                  <a:pt x="0" y="3522641"/>
                </a:lnTo>
                <a:lnTo>
                  <a:pt x="0" y="0"/>
                </a:lnTo>
                <a:close/>
              </a:path>
            </a:pathLst>
          </a:custGeom>
          <a:blipFill>
            <a:blip r:embed="rId3"/>
            <a:stretch>
              <a:fillRect l="0" t="0" r="0" b="0"/>
            </a:stretch>
          </a:blipFill>
        </p:spPr>
      </p:sp>
      <p:grpSp>
        <p:nvGrpSpPr>
          <p:cNvPr name="Group 7" id="7"/>
          <p:cNvGrpSpPr/>
          <p:nvPr/>
        </p:nvGrpSpPr>
        <p:grpSpPr>
          <a:xfrm rot="0">
            <a:off x="15192266" y="1344691"/>
            <a:ext cx="747321" cy="768415"/>
            <a:chOff x="0" y="0"/>
            <a:chExt cx="196825" cy="202381"/>
          </a:xfrm>
        </p:grpSpPr>
        <p:sp>
          <p:nvSpPr>
            <p:cNvPr name="Freeform 8" id="8"/>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9" id="9"/>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943935" y="636186"/>
            <a:ext cx="12400129" cy="1092713"/>
          </a:xfrm>
          <a:prstGeom prst="rect">
            <a:avLst/>
          </a:prstGeom>
        </p:spPr>
        <p:txBody>
          <a:bodyPr anchor="t" rtlCol="false" tIns="0" lIns="0" bIns="0" rIns="0">
            <a:spAutoFit/>
          </a:bodyPr>
          <a:lstStyle/>
          <a:p>
            <a:pPr algn="ctr">
              <a:lnSpc>
                <a:spcPts val="9071"/>
              </a:lnSpc>
            </a:pPr>
            <a:r>
              <a:rPr lang="en-US" sz="6479">
                <a:solidFill>
                  <a:srgbClr val="FFFFFF"/>
                </a:solidFill>
                <a:latin typeface="Architype Van Der Leck"/>
              </a:rPr>
              <a:t>Table of contents</a:t>
            </a:r>
          </a:p>
        </p:txBody>
      </p:sp>
      <p:grpSp>
        <p:nvGrpSpPr>
          <p:cNvPr name="Group 11" id="11"/>
          <p:cNvGrpSpPr/>
          <p:nvPr/>
        </p:nvGrpSpPr>
        <p:grpSpPr>
          <a:xfrm rot="0">
            <a:off x="16250742" y="2393082"/>
            <a:ext cx="626183" cy="566519"/>
            <a:chOff x="0" y="0"/>
            <a:chExt cx="164921" cy="149207"/>
          </a:xfrm>
        </p:grpSpPr>
        <p:sp>
          <p:nvSpPr>
            <p:cNvPr name="Freeform 12" id="12"/>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3" id="13"/>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721829" y="1579328"/>
            <a:ext cx="310192" cy="299142"/>
            <a:chOff x="0" y="0"/>
            <a:chExt cx="81697" cy="78786"/>
          </a:xfrm>
        </p:grpSpPr>
        <p:sp>
          <p:nvSpPr>
            <p:cNvPr name="Freeform 15" id="15"/>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6" id="16"/>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873562" y="2062981"/>
            <a:ext cx="16245510" cy="8584735"/>
          </a:xfrm>
          <a:prstGeom prst="rect">
            <a:avLst/>
          </a:prstGeom>
        </p:spPr>
        <p:txBody>
          <a:bodyPr anchor="t" rtlCol="false" tIns="0" lIns="0" bIns="0" rIns="0">
            <a:spAutoFit/>
          </a:bodyPr>
          <a:lstStyle/>
          <a:p>
            <a:pPr algn="l" marL="1083453" indent="-541727" lvl="1">
              <a:lnSpc>
                <a:spcPts val="7025"/>
              </a:lnSpc>
              <a:buAutoNum type="arabicPeriod" startAt="1"/>
            </a:pPr>
            <a:r>
              <a:rPr lang="en-US" sz="5018">
                <a:solidFill>
                  <a:srgbClr val="FFFFFF"/>
                </a:solidFill>
                <a:latin typeface="Canva Sans Bold"/>
              </a:rPr>
              <a:t>PROBLEM STATEMENT</a:t>
            </a:r>
          </a:p>
          <a:p>
            <a:pPr algn="l" marL="1083453" indent="-541727" lvl="1">
              <a:lnSpc>
                <a:spcPts val="7025"/>
              </a:lnSpc>
              <a:buAutoNum type="arabicPeriod" startAt="1"/>
            </a:pPr>
            <a:r>
              <a:rPr lang="en-US" sz="5018">
                <a:solidFill>
                  <a:srgbClr val="FFFFFF"/>
                </a:solidFill>
                <a:latin typeface="Canva Sans Bold"/>
              </a:rPr>
              <a:t>PROPOSED SOLUTION</a:t>
            </a:r>
          </a:p>
          <a:p>
            <a:pPr algn="l" marL="1083453" indent="-541727" lvl="1">
              <a:lnSpc>
                <a:spcPts val="7025"/>
              </a:lnSpc>
              <a:buAutoNum type="arabicPeriod" startAt="1"/>
            </a:pPr>
            <a:r>
              <a:rPr lang="en-US" sz="5018">
                <a:solidFill>
                  <a:srgbClr val="FFFFFF"/>
                </a:solidFill>
                <a:latin typeface="Canva Sans Bold"/>
              </a:rPr>
              <a:t>ALGORITHM COMPARISON</a:t>
            </a:r>
          </a:p>
          <a:p>
            <a:pPr algn="l" marL="1083453" indent="-541727" lvl="1">
              <a:lnSpc>
                <a:spcPts val="7025"/>
              </a:lnSpc>
              <a:buAutoNum type="arabicPeriod" startAt="1"/>
            </a:pPr>
            <a:r>
              <a:rPr lang="en-US" sz="5018">
                <a:solidFill>
                  <a:srgbClr val="FFFFFF"/>
                </a:solidFill>
                <a:latin typeface="Canva Sans Bold"/>
              </a:rPr>
              <a:t>DESIGN ALGORITHM</a:t>
            </a:r>
          </a:p>
          <a:p>
            <a:pPr algn="l" marL="1083453" indent="-541727" lvl="1">
              <a:lnSpc>
                <a:spcPts val="7025"/>
              </a:lnSpc>
              <a:buAutoNum type="arabicPeriod" startAt="1"/>
            </a:pPr>
            <a:r>
              <a:rPr lang="en-US" sz="5018">
                <a:solidFill>
                  <a:srgbClr val="FFFFFF"/>
                </a:solidFill>
                <a:latin typeface="Canva Sans Bold"/>
              </a:rPr>
              <a:t>OUTPUT</a:t>
            </a:r>
          </a:p>
          <a:p>
            <a:pPr algn="l" marL="1083453" indent="-541727" lvl="1">
              <a:lnSpc>
                <a:spcPts val="7025"/>
              </a:lnSpc>
              <a:buAutoNum type="arabicPeriod" startAt="1"/>
            </a:pPr>
            <a:r>
              <a:rPr lang="en-US" sz="5018">
                <a:solidFill>
                  <a:srgbClr val="FFFFFF"/>
                </a:solidFill>
                <a:latin typeface="Canva Sans Bold"/>
              </a:rPr>
              <a:t>ALGORITHM ANALYSIS</a:t>
            </a:r>
          </a:p>
          <a:p>
            <a:pPr algn="l" marL="1083453" indent="-541727" lvl="1">
              <a:lnSpc>
                <a:spcPts val="7025"/>
              </a:lnSpc>
              <a:buAutoNum type="arabicPeriod" startAt="1"/>
            </a:pPr>
            <a:r>
              <a:rPr lang="en-US" sz="5018">
                <a:solidFill>
                  <a:srgbClr val="FFFFFF"/>
                </a:solidFill>
                <a:latin typeface="Canva Sans Bold"/>
              </a:rPr>
              <a:t>SUMMARY</a:t>
            </a:r>
          </a:p>
          <a:p>
            <a:pPr algn="l">
              <a:lnSpc>
                <a:spcPts val="6325"/>
              </a:lnSpc>
            </a:pPr>
          </a:p>
          <a:p>
            <a:pPr algn="l">
              <a:lnSpc>
                <a:spcPts val="6325"/>
              </a:lnSpc>
            </a:pPr>
          </a:p>
          <a:p>
            <a:pPr algn="l">
              <a:lnSpc>
                <a:spcPts val="632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2322725" y="3036716"/>
            <a:ext cx="4748811" cy="5374819"/>
          </a:xfrm>
          <a:custGeom>
            <a:avLst/>
            <a:gdLst/>
            <a:ahLst/>
            <a:cxnLst/>
            <a:rect r="r" b="b" t="t" l="l"/>
            <a:pathLst>
              <a:path h="5374819" w="4748811">
                <a:moveTo>
                  <a:pt x="0" y="0"/>
                </a:moveTo>
                <a:lnTo>
                  <a:pt x="4748811" y="0"/>
                </a:lnTo>
                <a:lnTo>
                  <a:pt x="4748811" y="5374819"/>
                </a:lnTo>
                <a:lnTo>
                  <a:pt x="0" y="53748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84448" y="2810530"/>
            <a:ext cx="9951417" cy="5827191"/>
            <a:chOff x="0" y="0"/>
            <a:chExt cx="2620949" cy="1534733"/>
          </a:xfrm>
        </p:grpSpPr>
        <p:sp>
          <p:nvSpPr>
            <p:cNvPr name="Freeform 5" id="5"/>
            <p:cNvSpPr/>
            <p:nvPr/>
          </p:nvSpPr>
          <p:spPr>
            <a:xfrm flipH="false" flipV="false" rot="0">
              <a:off x="0" y="0"/>
              <a:ext cx="2620949" cy="1534733"/>
            </a:xfrm>
            <a:custGeom>
              <a:avLst/>
              <a:gdLst/>
              <a:ahLst/>
              <a:cxnLst/>
              <a:rect r="r" b="b" t="t" l="l"/>
              <a:pathLst>
                <a:path h="1534733" w="2620949">
                  <a:moveTo>
                    <a:pt x="0" y="0"/>
                  </a:moveTo>
                  <a:lnTo>
                    <a:pt x="2620949" y="0"/>
                  </a:lnTo>
                  <a:lnTo>
                    <a:pt x="2620949" y="1534733"/>
                  </a:lnTo>
                  <a:lnTo>
                    <a:pt x="0" y="1534733"/>
                  </a:lnTo>
                  <a:close/>
                </a:path>
              </a:pathLst>
            </a:custGeom>
            <a:solidFill>
              <a:srgbClr val="FFFFFF">
                <a:alpha val="10980"/>
              </a:srgbClr>
            </a:solidFill>
          </p:spPr>
        </p:sp>
        <p:sp>
          <p:nvSpPr>
            <p:cNvPr name="TextBox 6" id="6"/>
            <p:cNvSpPr txBox="true"/>
            <p:nvPr/>
          </p:nvSpPr>
          <p:spPr>
            <a:xfrm>
              <a:off x="0" y="-47625"/>
              <a:ext cx="2620949" cy="158235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594743" y="4562361"/>
            <a:ext cx="8720667" cy="2477153"/>
          </a:xfrm>
          <a:prstGeom prst="rect">
            <a:avLst/>
          </a:prstGeom>
        </p:spPr>
        <p:txBody>
          <a:bodyPr anchor="t" rtlCol="false" tIns="0" lIns="0" bIns="0" rIns="0">
            <a:spAutoFit/>
          </a:bodyPr>
          <a:lstStyle/>
          <a:p>
            <a:pPr algn="l" marL="0" indent="0" lvl="0">
              <a:lnSpc>
                <a:spcPts val="9939"/>
              </a:lnSpc>
              <a:spcBef>
                <a:spcPct val="0"/>
              </a:spcBef>
            </a:pPr>
            <a:r>
              <a:rPr lang="en-US" sz="7099">
                <a:solidFill>
                  <a:srgbClr val="FFFFFF"/>
                </a:solidFill>
                <a:latin typeface="Architype Van Der Leck"/>
              </a:rPr>
              <a:t>problem statement</a:t>
            </a:r>
          </a:p>
        </p:txBody>
      </p:sp>
      <p:sp>
        <p:nvSpPr>
          <p:cNvPr name="Freeform 8" id="8"/>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9" id="9"/>
          <p:cNvGrpSpPr/>
          <p:nvPr/>
        </p:nvGrpSpPr>
        <p:grpSpPr>
          <a:xfrm rot="-5400000">
            <a:off x="197543" y="7565870"/>
            <a:ext cx="686516" cy="705894"/>
            <a:chOff x="0" y="0"/>
            <a:chExt cx="196825" cy="202381"/>
          </a:xfrm>
        </p:grpSpPr>
        <p:sp>
          <p:nvSpPr>
            <p:cNvPr name="Freeform 10" id="10"/>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1" id="11"/>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1141843" y="6783554"/>
            <a:ext cx="575234" cy="520425"/>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5400000">
            <a:off x="1589668" y="8131657"/>
            <a:ext cx="284953" cy="274803"/>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5400000">
            <a:off x="11177110" y="5106323"/>
            <a:ext cx="284953" cy="274803"/>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5400000">
            <a:off x="11686818" y="5729201"/>
            <a:ext cx="284953" cy="274803"/>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107352" y="3024722"/>
            <a:ext cx="14957136" cy="5954269"/>
            <a:chOff x="0" y="0"/>
            <a:chExt cx="3939328" cy="1568203"/>
          </a:xfrm>
        </p:grpSpPr>
        <p:sp>
          <p:nvSpPr>
            <p:cNvPr name="Freeform 4" id="4"/>
            <p:cNvSpPr/>
            <p:nvPr/>
          </p:nvSpPr>
          <p:spPr>
            <a:xfrm flipH="false" flipV="false" rot="0">
              <a:off x="0" y="0"/>
              <a:ext cx="3939328" cy="1568203"/>
            </a:xfrm>
            <a:custGeom>
              <a:avLst/>
              <a:gdLst/>
              <a:ahLst/>
              <a:cxnLst/>
              <a:rect r="r" b="b" t="t" l="l"/>
              <a:pathLst>
                <a:path h="1568203" w="3939328">
                  <a:moveTo>
                    <a:pt x="0" y="0"/>
                  </a:moveTo>
                  <a:lnTo>
                    <a:pt x="3939328" y="0"/>
                  </a:lnTo>
                  <a:lnTo>
                    <a:pt x="3939328" y="1568203"/>
                  </a:lnTo>
                  <a:lnTo>
                    <a:pt x="0" y="1568203"/>
                  </a:lnTo>
                  <a:close/>
                </a:path>
              </a:pathLst>
            </a:custGeom>
            <a:solidFill>
              <a:srgbClr val="FFFFFF">
                <a:alpha val="10980"/>
              </a:srgbClr>
            </a:solidFill>
          </p:spPr>
        </p:sp>
        <p:sp>
          <p:nvSpPr>
            <p:cNvPr name="TextBox 5" id="5"/>
            <p:cNvSpPr txBox="true"/>
            <p:nvPr/>
          </p:nvSpPr>
          <p:spPr>
            <a:xfrm>
              <a:off x="0" y="-47625"/>
              <a:ext cx="3939328" cy="161582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341792" y="718954"/>
            <a:ext cx="13096089"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rPr>
              <a:t>Problem statement</a:t>
            </a:r>
          </a:p>
        </p:txBody>
      </p:sp>
      <p:sp>
        <p:nvSpPr>
          <p:cNvPr name="Freeform 7" id="7"/>
          <p:cNvSpPr/>
          <p:nvPr/>
        </p:nvSpPr>
        <p:spPr>
          <a:xfrm flipH="false" flipV="false" rot="-10800000">
            <a:off x="11983496" y="-868048"/>
            <a:ext cx="6304504" cy="3522642"/>
          </a:xfrm>
          <a:custGeom>
            <a:avLst/>
            <a:gdLst/>
            <a:ahLst/>
            <a:cxnLst/>
            <a:rect r="r" b="b" t="t" l="l"/>
            <a:pathLst>
              <a:path h="3522642" w="6304504">
                <a:moveTo>
                  <a:pt x="0" y="0"/>
                </a:moveTo>
                <a:lnTo>
                  <a:pt x="6304504" y="0"/>
                </a:lnTo>
                <a:lnTo>
                  <a:pt x="6304504" y="3522641"/>
                </a:lnTo>
                <a:lnTo>
                  <a:pt x="0" y="3522641"/>
                </a:lnTo>
                <a:lnTo>
                  <a:pt x="0" y="0"/>
                </a:lnTo>
                <a:close/>
              </a:path>
            </a:pathLst>
          </a:custGeom>
          <a:blipFill>
            <a:blip r:embed="rId3"/>
            <a:stretch>
              <a:fillRect l="0" t="0" r="0" b="0"/>
            </a:stretch>
          </a:blipFill>
        </p:spPr>
      </p:sp>
      <p:grpSp>
        <p:nvGrpSpPr>
          <p:cNvPr name="Group 8" id="8"/>
          <p:cNvGrpSpPr/>
          <p:nvPr/>
        </p:nvGrpSpPr>
        <p:grpSpPr>
          <a:xfrm rot="0">
            <a:off x="9052685" y="7188490"/>
            <a:ext cx="310192" cy="299142"/>
            <a:chOff x="0" y="0"/>
            <a:chExt cx="81697" cy="78786"/>
          </a:xfrm>
        </p:grpSpPr>
        <p:sp>
          <p:nvSpPr>
            <p:cNvPr name="Freeform 9" id="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0" id="1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817027" y="7851090"/>
            <a:ext cx="310192" cy="299142"/>
            <a:chOff x="0" y="0"/>
            <a:chExt cx="81697" cy="78786"/>
          </a:xfrm>
        </p:grpSpPr>
        <p:sp>
          <p:nvSpPr>
            <p:cNvPr name="Freeform 12" id="1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3" id="1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350506" y="2256306"/>
            <a:ext cx="747321" cy="768415"/>
            <a:chOff x="0" y="0"/>
            <a:chExt cx="196825" cy="202381"/>
          </a:xfrm>
        </p:grpSpPr>
        <p:sp>
          <p:nvSpPr>
            <p:cNvPr name="Freeform 15" id="15"/>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6" id="16"/>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715608" y="3528171"/>
            <a:ext cx="626183" cy="566519"/>
            <a:chOff x="0" y="0"/>
            <a:chExt cx="164921" cy="149207"/>
          </a:xfrm>
        </p:grpSpPr>
        <p:sp>
          <p:nvSpPr>
            <p:cNvPr name="Freeform 18" id="18"/>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9" id="19"/>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369038" y="1916294"/>
            <a:ext cx="310192" cy="299142"/>
            <a:chOff x="0" y="0"/>
            <a:chExt cx="81697" cy="78786"/>
          </a:xfrm>
        </p:grpSpPr>
        <p:sp>
          <p:nvSpPr>
            <p:cNvPr name="Freeform 21" id="2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2" id="2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2454235" y="3166264"/>
            <a:ext cx="14430186" cy="5802631"/>
          </a:xfrm>
          <a:prstGeom prst="rect">
            <a:avLst/>
          </a:prstGeom>
        </p:spPr>
        <p:txBody>
          <a:bodyPr anchor="t" rtlCol="false" tIns="0" lIns="0" bIns="0" rIns="0">
            <a:spAutoFit/>
          </a:bodyPr>
          <a:lstStyle/>
          <a:p>
            <a:pPr algn="just">
              <a:lnSpc>
                <a:spcPts val="4619"/>
              </a:lnSpc>
            </a:pPr>
            <a:r>
              <a:rPr lang="en-US" sz="3299">
                <a:solidFill>
                  <a:srgbClr val="FFFFFF"/>
                </a:solidFill>
                <a:latin typeface="Tomorrow"/>
              </a:rPr>
              <a:t>In the smart city of Shenzhen, a drone delivery service has been implemented to streamline package deliveries. The city is divided into different sectors, and each sector has a set of delivery points that drones must visit. Each drone has a limited battery life that can support a maximum number of delivery points before it needs to return to the base for recharging. Additionally, each package has a specific delivery time window during which it must be delivered. The challenge is to schedule the drones so that all packages are delivered within their respective time windows while minimizing the total distance traveled by the drones.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09723" y="2045078"/>
            <a:ext cx="11737685" cy="6504128"/>
            <a:chOff x="0" y="0"/>
            <a:chExt cx="3177413" cy="1760680"/>
          </a:xfrm>
        </p:grpSpPr>
        <p:sp>
          <p:nvSpPr>
            <p:cNvPr name="Freeform 4" id="4"/>
            <p:cNvSpPr/>
            <p:nvPr/>
          </p:nvSpPr>
          <p:spPr>
            <a:xfrm flipH="false" flipV="false" rot="0">
              <a:off x="0" y="0"/>
              <a:ext cx="3177413" cy="1760680"/>
            </a:xfrm>
            <a:custGeom>
              <a:avLst/>
              <a:gdLst/>
              <a:ahLst/>
              <a:cxnLst/>
              <a:rect r="r" b="b" t="t" l="l"/>
              <a:pathLst>
                <a:path h="1760680" w="3177413">
                  <a:moveTo>
                    <a:pt x="0" y="0"/>
                  </a:moveTo>
                  <a:lnTo>
                    <a:pt x="3177413" y="0"/>
                  </a:lnTo>
                  <a:lnTo>
                    <a:pt x="3177413" y="1760680"/>
                  </a:lnTo>
                  <a:lnTo>
                    <a:pt x="0" y="1760680"/>
                  </a:lnTo>
                  <a:close/>
                </a:path>
              </a:pathLst>
            </a:custGeom>
            <a:solidFill>
              <a:srgbClr val="FFFFFF">
                <a:alpha val="10980"/>
              </a:srgbClr>
            </a:solidFill>
          </p:spPr>
        </p:sp>
        <p:sp>
          <p:nvSpPr>
            <p:cNvPr name="TextBox 5" id="5"/>
            <p:cNvSpPr txBox="true"/>
            <p:nvPr/>
          </p:nvSpPr>
          <p:spPr>
            <a:xfrm>
              <a:off x="0" y="-47625"/>
              <a:ext cx="3177413" cy="180830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183796" y="235577"/>
            <a:ext cx="15351201" cy="1500521"/>
          </a:xfrm>
          <a:prstGeom prst="rect">
            <a:avLst/>
          </a:prstGeom>
        </p:spPr>
        <p:txBody>
          <a:bodyPr anchor="t" rtlCol="false" tIns="0" lIns="0" bIns="0" rIns="0">
            <a:spAutoFit/>
          </a:bodyPr>
          <a:lstStyle/>
          <a:p>
            <a:pPr algn="l" marL="0" indent="0" lvl="0">
              <a:lnSpc>
                <a:spcPts val="6019"/>
              </a:lnSpc>
              <a:spcBef>
                <a:spcPct val="0"/>
              </a:spcBef>
            </a:pPr>
            <a:r>
              <a:rPr lang="en-US" sz="4299">
                <a:solidFill>
                  <a:srgbClr val="FFFFFF"/>
                </a:solidFill>
                <a:latin typeface="Architype Van Der Leck"/>
              </a:rPr>
              <a:t>Key components in Problem statement</a:t>
            </a:r>
          </a:p>
        </p:txBody>
      </p:sp>
      <p:sp>
        <p:nvSpPr>
          <p:cNvPr name="TextBox 7" id="7"/>
          <p:cNvSpPr txBox="true"/>
          <p:nvPr/>
        </p:nvSpPr>
        <p:spPr>
          <a:xfrm rot="0">
            <a:off x="309723" y="1997453"/>
            <a:ext cx="11230724" cy="6725430"/>
          </a:xfrm>
          <a:prstGeom prst="rect">
            <a:avLst/>
          </a:prstGeom>
        </p:spPr>
        <p:txBody>
          <a:bodyPr anchor="t" rtlCol="false" tIns="0" lIns="0" bIns="0" rIns="0">
            <a:spAutoFit/>
          </a:bodyPr>
          <a:lstStyle/>
          <a:p>
            <a:pPr algn="just">
              <a:lnSpc>
                <a:spcPts val="3567"/>
              </a:lnSpc>
            </a:pPr>
            <a:r>
              <a:rPr lang="en-US" sz="2548">
                <a:solidFill>
                  <a:srgbClr val="FFFFFF"/>
                </a:solidFill>
                <a:latin typeface="Tomorrow"/>
              </a:rPr>
              <a:t>Geographical Settings: Shenzhen , China</a:t>
            </a:r>
          </a:p>
          <a:p>
            <a:pPr algn="just">
              <a:lnSpc>
                <a:spcPts val="3567"/>
              </a:lnSpc>
            </a:pPr>
          </a:p>
          <a:p>
            <a:pPr algn="just" marL="550188" indent="-275094" lvl="1">
              <a:lnSpc>
                <a:spcPts val="3567"/>
              </a:lnSpc>
              <a:buAutoNum type="arabicPeriod" startAt="1"/>
            </a:pPr>
            <a:r>
              <a:rPr lang="en-US" sz="2548">
                <a:solidFill>
                  <a:srgbClr val="FFFFFF"/>
                </a:solidFill>
                <a:latin typeface="Tomorrow"/>
              </a:rPr>
              <a:t> Drones</a:t>
            </a:r>
          </a:p>
          <a:p>
            <a:pPr algn="just" marL="550188" indent="-275094" lvl="1">
              <a:lnSpc>
                <a:spcPts val="3567"/>
              </a:lnSpc>
              <a:buFont typeface="Arial"/>
              <a:buChar char="•"/>
            </a:pPr>
            <a:r>
              <a:rPr lang="en-US" sz="2548">
                <a:solidFill>
                  <a:srgbClr val="FFFFFF"/>
                </a:solidFill>
                <a:latin typeface="Tomorrow"/>
              </a:rPr>
              <a:t>Battery Life: Each drone has a limited battery life that supports a maximum number of delivery points (e.g., a drone can visit up to 10 delivery points before needing to return to the base for recharging).</a:t>
            </a:r>
          </a:p>
          <a:p>
            <a:pPr algn="just" marL="550188" indent="-275094" lvl="1">
              <a:lnSpc>
                <a:spcPts val="3567"/>
              </a:lnSpc>
              <a:buFont typeface="Arial"/>
              <a:buChar char="•"/>
            </a:pPr>
            <a:r>
              <a:rPr lang="en-US" sz="2548">
                <a:solidFill>
                  <a:srgbClr val="FFFFFF"/>
                </a:solidFill>
                <a:latin typeface="Tomorrow"/>
              </a:rPr>
              <a:t>Return to Base: Drones must return to a designated base for recharging after reaching their battery limit.</a:t>
            </a:r>
          </a:p>
          <a:p>
            <a:pPr algn="just">
              <a:lnSpc>
                <a:spcPts val="3567"/>
              </a:lnSpc>
            </a:pPr>
            <a:r>
              <a:rPr lang="en-US" sz="2548">
                <a:solidFill>
                  <a:srgbClr val="FFFFFF"/>
                </a:solidFill>
                <a:latin typeface="Tomorrow"/>
              </a:rPr>
              <a:t>  2.  </a:t>
            </a:r>
            <a:r>
              <a:rPr lang="en-US" sz="2548">
                <a:solidFill>
                  <a:srgbClr val="FFFFFF"/>
                </a:solidFill>
                <a:latin typeface="Tomorrow"/>
              </a:rPr>
              <a:t>Packages</a:t>
            </a:r>
          </a:p>
          <a:p>
            <a:pPr algn="just" marL="550188" indent="-275094" lvl="1">
              <a:lnSpc>
                <a:spcPts val="3567"/>
              </a:lnSpc>
              <a:buFont typeface="Arial"/>
              <a:buChar char="•"/>
            </a:pPr>
            <a:r>
              <a:rPr lang="en-US" sz="2548">
                <a:solidFill>
                  <a:srgbClr val="FFFFFF"/>
                </a:solidFill>
                <a:latin typeface="Tomorrow"/>
              </a:rPr>
              <a:t>Delivery Time Windows: Each package has a specific time window during which it must be delivered (e.g., Package A must be delivered between 10:00 AM and 11:00 AM).</a:t>
            </a:r>
          </a:p>
          <a:p>
            <a:pPr algn="just" marL="550188" indent="-275094" lvl="1">
              <a:lnSpc>
                <a:spcPts val="3567"/>
              </a:lnSpc>
              <a:buFont typeface="Arial"/>
              <a:buChar char="•"/>
            </a:pPr>
            <a:r>
              <a:rPr lang="en-US" sz="2548">
                <a:solidFill>
                  <a:srgbClr val="FFFFFF"/>
                </a:solidFill>
                <a:latin typeface="Tomorrow"/>
              </a:rPr>
              <a:t>Scheduling: The challenge is to schedule the deliveries so that all packages are delivered within their respective time windows.</a:t>
            </a:r>
          </a:p>
          <a:p>
            <a:pPr algn="just">
              <a:lnSpc>
                <a:spcPts val="3567"/>
              </a:lnSpc>
            </a:pPr>
          </a:p>
        </p:txBody>
      </p:sp>
      <p:sp>
        <p:nvSpPr>
          <p:cNvPr name="Freeform 8" id="8"/>
          <p:cNvSpPr/>
          <p:nvPr/>
        </p:nvSpPr>
        <p:spPr>
          <a:xfrm flipH="false" flipV="false" rot="0">
            <a:off x="-1830484" y="7927769"/>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grpSp>
        <p:nvGrpSpPr>
          <p:cNvPr name="Group 9" id="9"/>
          <p:cNvGrpSpPr/>
          <p:nvPr/>
        </p:nvGrpSpPr>
        <p:grpSpPr>
          <a:xfrm rot="0">
            <a:off x="16722033" y="2325653"/>
            <a:ext cx="310192" cy="299142"/>
            <a:chOff x="0" y="0"/>
            <a:chExt cx="81697" cy="78786"/>
          </a:xfrm>
        </p:grpSpPr>
        <p:sp>
          <p:nvSpPr>
            <p:cNvPr name="Freeform 10" id="1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1" id="1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7486375" y="2988253"/>
            <a:ext cx="310192" cy="299142"/>
            <a:chOff x="0" y="0"/>
            <a:chExt cx="81697" cy="78786"/>
          </a:xfrm>
        </p:grpSpPr>
        <p:sp>
          <p:nvSpPr>
            <p:cNvPr name="Freeform 13" id="13"/>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4" id="14"/>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81001" y="8087919"/>
            <a:ext cx="219185" cy="224804"/>
            <a:chOff x="0" y="0"/>
            <a:chExt cx="75941" cy="77887"/>
          </a:xfrm>
        </p:grpSpPr>
        <p:sp>
          <p:nvSpPr>
            <p:cNvPr name="Freeform 16" id="16"/>
            <p:cNvSpPr/>
            <p:nvPr/>
          </p:nvSpPr>
          <p:spPr>
            <a:xfrm flipH="false" flipV="false" rot="0">
              <a:off x="0" y="0"/>
              <a:ext cx="75941" cy="77887"/>
            </a:xfrm>
            <a:custGeom>
              <a:avLst/>
              <a:gdLst/>
              <a:ahLst/>
              <a:cxnLst/>
              <a:rect r="r" b="b" t="t" l="l"/>
              <a:pathLst>
                <a:path h="77887" w="75941">
                  <a:moveTo>
                    <a:pt x="0" y="0"/>
                  </a:moveTo>
                  <a:lnTo>
                    <a:pt x="75941" y="0"/>
                  </a:lnTo>
                  <a:lnTo>
                    <a:pt x="75941" y="77887"/>
                  </a:lnTo>
                  <a:lnTo>
                    <a:pt x="0" y="77887"/>
                  </a:lnTo>
                  <a:close/>
                </a:path>
              </a:pathLst>
            </a:custGeom>
            <a:solidFill>
              <a:srgbClr val="0054C5"/>
            </a:solidFill>
          </p:spPr>
        </p:sp>
        <p:sp>
          <p:nvSpPr>
            <p:cNvPr name="TextBox 17" id="17"/>
            <p:cNvSpPr txBox="true"/>
            <p:nvPr/>
          </p:nvSpPr>
          <p:spPr>
            <a:xfrm>
              <a:off x="0" y="-47625"/>
              <a:ext cx="75941" cy="125512"/>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2311842" y="2398989"/>
            <a:ext cx="5484725" cy="5688930"/>
            <a:chOff x="0" y="0"/>
            <a:chExt cx="1687391" cy="1750215"/>
          </a:xfrm>
        </p:grpSpPr>
        <p:sp>
          <p:nvSpPr>
            <p:cNvPr name="Freeform 19" id="19"/>
            <p:cNvSpPr/>
            <p:nvPr/>
          </p:nvSpPr>
          <p:spPr>
            <a:xfrm flipH="false" flipV="false" rot="0">
              <a:off x="0" y="0"/>
              <a:ext cx="1687391" cy="1750215"/>
            </a:xfrm>
            <a:custGeom>
              <a:avLst/>
              <a:gdLst/>
              <a:ahLst/>
              <a:cxnLst/>
              <a:rect r="r" b="b" t="t" l="l"/>
              <a:pathLst>
                <a:path h="1750215" w="1687391">
                  <a:moveTo>
                    <a:pt x="71989" y="0"/>
                  </a:moveTo>
                  <a:lnTo>
                    <a:pt x="1615402" y="0"/>
                  </a:lnTo>
                  <a:cubicBezTo>
                    <a:pt x="1655160" y="0"/>
                    <a:pt x="1687391" y="32230"/>
                    <a:pt x="1687391" y="71989"/>
                  </a:cubicBezTo>
                  <a:lnTo>
                    <a:pt x="1687391" y="1678226"/>
                  </a:lnTo>
                  <a:cubicBezTo>
                    <a:pt x="1687391" y="1717984"/>
                    <a:pt x="1655160" y="1750215"/>
                    <a:pt x="1615402" y="1750215"/>
                  </a:cubicBezTo>
                  <a:lnTo>
                    <a:pt x="71989" y="1750215"/>
                  </a:lnTo>
                  <a:cubicBezTo>
                    <a:pt x="32230" y="1750215"/>
                    <a:pt x="0" y="1717984"/>
                    <a:pt x="0" y="1678226"/>
                  </a:cubicBezTo>
                  <a:lnTo>
                    <a:pt x="0" y="71989"/>
                  </a:lnTo>
                  <a:cubicBezTo>
                    <a:pt x="0" y="32230"/>
                    <a:pt x="32230" y="0"/>
                    <a:pt x="71989" y="0"/>
                  </a:cubicBezTo>
                  <a:close/>
                </a:path>
              </a:pathLst>
            </a:custGeom>
            <a:solidFill>
              <a:srgbClr val="CECECE"/>
            </a:solidFill>
          </p:spPr>
        </p:sp>
        <p:sp>
          <p:nvSpPr>
            <p:cNvPr name="TextBox 20" id="20"/>
            <p:cNvSpPr txBox="true"/>
            <p:nvPr/>
          </p:nvSpPr>
          <p:spPr>
            <a:xfrm>
              <a:off x="0" y="-47625"/>
              <a:ext cx="1687391" cy="1797840"/>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13312726" y="2909033"/>
            <a:ext cx="3773063" cy="4779416"/>
          </a:xfrm>
          <a:custGeom>
            <a:avLst/>
            <a:gdLst/>
            <a:ahLst/>
            <a:cxnLst/>
            <a:rect r="r" b="b" t="t" l="l"/>
            <a:pathLst>
              <a:path h="4779416" w="3773063">
                <a:moveTo>
                  <a:pt x="0" y="0"/>
                </a:moveTo>
                <a:lnTo>
                  <a:pt x="3773063" y="0"/>
                </a:lnTo>
                <a:lnTo>
                  <a:pt x="3773063" y="4779417"/>
                </a:lnTo>
                <a:lnTo>
                  <a:pt x="0" y="4779417"/>
                </a:lnTo>
                <a:lnTo>
                  <a:pt x="0" y="0"/>
                </a:lnTo>
                <a:close/>
              </a:path>
            </a:pathLst>
          </a:custGeom>
          <a:blipFill>
            <a:blip r:embed="rId4"/>
            <a:stretch>
              <a:fillRect l="-1252" t="0" r="-1252"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2322725" y="3036716"/>
            <a:ext cx="4748811" cy="5374819"/>
          </a:xfrm>
          <a:custGeom>
            <a:avLst/>
            <a:gdLst/>
            <a:ahLst/>
            <a:cxnLst/>
            <a:rect r="r" b="b" t="t" l="l"/>
            <a:pathLst>
              <a:path h="5374819" w="4748811">
                <a:moveTo>
                  <a:pt x="0" y="0"/>
                </a:moveTo>
                <a:lnTo>
                  <a:pt x="4748811" y="0"/>
                </a:lnTo>
                <a:lnTo>
                  <a:pt x="4748811" y="5374819"/>
                </a:lnTo>
                <a:lnTo>
                  <a:pt x="0" y="53748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84448" y="2810530"/>
            <a:ext cx="9951417" cy="5827191"/>
            <a:chOff x="0" y="0"/>
            <a:chExt cx="2620949" cy="1534733"/>
          </a:xfrm>
        </p:grpSpPr>
        <p:sp>
          <p:nvSpPr>
            <p:cNvPr name="Freeform 5" id="5"/>
            <p:cNvSpPr/>
            <p:nvPr/>
          </p:nvSpPr>
          <p:spPr>
            <a:xfrm flipH="false" flipV="false" rot="0">
              <a:off x="0" y="0"/>
              <a:ext cx="2620949" cy="1534733"/>
            </a:xfrm>
            <a:custGeom>
              <a:avLst/>
              <a:gdLst/>
              <a:ahLst/>
              <a:cxnLst/>
              <a:rect r="r" b="b" t="t" l="l"/>
              <a:pathLst>
                <a:path h="1534733" w="2620949">
                  <a:moveTo>
                    <a:pt x="0" y="0"/>
                  </a:moveTo>
                  <a:lnTo>
                    <a:pt x="2620949" y="0"/>
                  </a:lnTo>
                  <a:lnTo>
                    <a:pt x="2620949" y="1534733"/>
                  </a:lnTo>
                  <a:lnTo>
                    <a:pt x="0" y="1534733"/>
                  </a:lnTo>
                  <a:close/>
                </a:path>
              </a:pathLst>
            </a:custGeom>
            <a:solidFill>
              <a:srgbClr val="FFFFFF">
                <a:alpha val="10980"/>
              </a:srgbClr>
            </a:solidFill>
          </p:spPr>
        </p:sp>
        <p:sp>
          <p:nvSpPr>
            <p:cNvPr name="TextBox 6" id="6"/>
            <p:cNvSpPr txBox="true"/>
            <p:nvPr/>
          </p:nvSpPr>
          <p:spPr>
            <a:xfrm>
              <a:off x="0" y="-47625"/>
              <a:ext cx="2620949" cy="158235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594743" y="4562361"/>
            <a:ext cx="8466772" cy="2477153"/>
          </a:xfrm>
          <a:prstGeom prst="rect">
            <a:avLst/>
          </a:prstGeom>
        </p:spPr>
        <p:txBody>
          <a:bodyPr anchor="t" rtlCol="false" tIns="0" lIns="0" bIns="0" rIns="0">
            <a:spAutoFit/>
          </a:bodyPr>
          <a:lstStyle/>
          <a:p>
            <a:pPr algn="l" marL="0" indent="0" lvl="0">
              <a:lnSpc>
                <a:spcPts val="9939"/>
              </a:lnSpc>
              <a:spcBef>
                <a:spcPct val="0"/>
              </a:spcBef>
            </a:pPr>
            <a:r>
              <a:rPr lang="en-US" sz="7099">
                <a:solidFill>
                  <a:srgbClr val="FFFFFF"/>
                </a:solidFill>
                <a:latin typeface="Architype Van Der Leck"/>
              </a:rPr>
              <a:t>proposed solutions</a:t>
            </a:r>
          </a:p>
        </p:txBody>
      </p:sp>
      <p:sp>
        <p:nvSpPr>
          <p:cNvPr name="Freeform 8" id="8"/>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9" id="9"/>
          <p:cNvGrpSpPr/>
          <p:nvPr/>
        </p:nvGrpSpPr>
        <p:grpSpPr>
          <a:xfrm rot="-5400000">
            <a:off x="197543" y="7565870"/>
            <a:ext cx="686516" cy="705894"/>
            <a:chOff x="0" y="0"/>
            <a:chExt cx="196825" cy="202381"/>
          </a:xfrm>
        </p:grpSpPr>
        <p:sp>
          <p:nvSpPr>
            <p:cNvPr name="Freeform 10" id="10"/>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1" id="11"/>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1141843" y="6783554"/>
            <a:ext cx="575234" cy="520425"/>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5400000">
            <a:off x="1589668" y="8131657"/>
            <a:ext cx="284953" cy="274803"/>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5400000">
            <a:off x="11177110" y="5106323"/>
            <a:ext cx="284953" cy="274803"/>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5400000">
            <a:off x="11686818" y="5729201"/>
            <a:ext cx="284953" cy="274803"/>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183796" y="2305825"/>
            <a:ext cx="16075504" cy="6036101"/>
            <a:chOff x="0" y="0"/>
            <a:chExt cx="4233878" cy="1589755"/>
          </a:xfrm>
        </p:grpSpPr>
        <p:sp>
          <p:nvSpPr>
            <p:cNvPr name="Freeform 4" id="4"/>
            <p:cNvSpPr/>
            <p:nvPr/>
          </p:nvSpPr>
          <p:spPr>
            <a:xfrm flipH="false" flipV="false" rot="0">
              <a:off x="0" y="0"/>
              <a:ext cx="4233878" cy="1589755"/>
            </a:xfrm>
            <a:custGeom>
              <a:avLst/>
              <a:gdLst/>
              <a:ahLst/>
              <a:cxnLst/>
              <a:rect r="r" b="b" t="t" l="l"/>
              <a:pathLst>
                <a:path h="1589755" w="4233878">
                  <a:moveTo>
                    <a:pt x="0" y="0"/>
                  </a:moveTo>
                  <a:lnTo>
                    <a:pt x="4233878" y="0"/>
                  </a:lnTo>
                  <a:lnTo>
                    <a:pt x="4233878" y="1589755"/>
                  </a:lnTo>
                  <a:lnTo>
                    <a:pt x="0" y="1589755"/>
                  </a:lnTo>
                  <a:close/>
                </a:path>
              </a:pathLst>
            </a:custGeom>
            <a:solidFill>
              <a:srgbClr val="FFFFFF">
                <a:alpha val="10980"/>
              </a:srgbClr>
            </a:solidFill>
          </p:spPr>
        </p:sp>
        <p:sp>
          <p:nvSpPr>
            <p:cNvPr name="TextBox 5" id="5"/>
            <p:cNvSpPr txBox="true"/>
            <p:nvPr/>
          </p:nvSpPr>
          <p:spPr>
            <a:xfrm>
              <a:off x="0" y="-47625"/>
              <a:ext cx="4233878" cy="163738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4133" y="545774"/>
            <a:ext cx="12533559"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rPr>
              <a:t>proposed solution</a:t>
            </a:r>
          </a:p>
        </p:txBody>
      </p:sp>
      <p:sp>
        <p:nvSpPr>
          <p:cNvPr name="TextBox 7" id="7"/>
          <p:cNvSpPr txBox="true"/>
          <p:nvPr/>
        </p:nvSpPr>
        <p:spPr>
          <a:xfrm rot="0">
            <a:off x="1136532" y="3121965"/>
            <a:ext cx="16014935" cy="4451986"/>
          </a:xfrm>
          <a:prstGeom prst="rect">
            <a:avLst/>
          </a:prstGeom>
        </p:spPr>
        <p:txBody>
          <a:bodyPr anchor="t" rtlCol="false" tIns="0" lIns="0" bIns="0" rIns="0">
            <a:spAutoFit/>
          </a:bodyPr>
          <a:lstStyle/>
          <a:p>
            <a:pPr algn="just" marL="777232" indent="-388616" lvl="1">
              <a:lnSpc>
                <a:spcPts val="5039"/>
              </a:lnSpc>
              <a:buAutoNum type="arabicPeriod" startAt="1"/>
            </a:pPr>
            <a:r>
              <a:rPr lang="en-US" sz="3599">
                <a:solidFill>
                  <a:srgbClr val="FFFFFF"/>
                </a:solidFill>
                <a:latin typeface="Tomorrow"/>
              </a:rPr>
              <a:t>Minimize the total distance traveled by the drones.</a:t>
            </a:r>
          </a:p>
          <a:p>
            <a:pPr algn="just" marL="777232" indent="-388616" lvl="1">
              <a:lnSpc>
                <a:spcPts val="5039"/>
              </a:lnSpc>
              <a:buAutoNum type="arabicPeriod" startAt="1"/>
            </a:pPr>
            <a:r>
              <a:rPr lang="en-US" sz="3599">
                <a:solidFill>
                  <a:srgbClr val="FFFFFF"/>
                </a:solidFill>
                <a:latin typeface="Tomorrow"/>
              </a:rPr>
              <a:t>Ensure all packages are delivered within their specified time windows.</a:t>
            </a:r>
          </a:p>
          <a:p>
            <a:pPr algn="just" marL="777232" indent="-388616" lvl="1">
              <a:lnSpc>
                <a:spcPts val="5039"/>
              </a:lnSpc>
              <a:buAutoNum type="arabicPeriod" startAt="1"/>
            </a:pPr>
            <a:r>
              <a:rPr lang="en-US" sz="3599">
                <a:solidFill>
                  <a:srgbClr val="FFFFFF"/>
                </a:solidFill>
                <a:latin typeface="Tomorrow"/>
              </a:rPr>
              <a:t>Optimize the utilization of available drones to reduce the need for additional resources.</a:t>
            </a:r>
          </a:p>
          <a:p>
            <a:pPr algn="just" marL="777232" indent="-388616" lvl="1">
              <a:lnSpc>
                <a:spcPts val="5039"/>
              </a:lnSpc>
              <a:buAutoNum type="arabicPeriod" startAt="1"/>
            </a:pPr>
            <a:r>
              <a:rPr lang="en-US" sz="3599">
                <a:solidFill>
                  <a:srgbClr val="FFFFFF"/>
                </a:solidFill>
                <a:latin typeface="Tomorrow"/>
              </a:rPr>
              <a:t>Develop a scalable solution that can handle increasing delivery demands as the city grows.</a:t>
            </a:r>
          </a:p>
          <a:p>
            <a:pPr algn="just">
              <a:lnSpc>
                <a:spcPts val="5039"/>
              </a:lnSpc>
            </a:pPr>
          </a:p>
        </p:txBody>
      </p:sp>
      <p:sp>
        <p:nvSpPr>
          <p:cNvPr name="Freeform 8" id="8"/>
          <p:cNvSpPr/>
          <p:nvPr/>
        </p:nvSpPr>
        <p:spPr>
          <a:xfrm flipH="false" flipV="false" rot="0">
            <a:off x="15132223" y="7684730"/>
            <a:ext cx="4928490" cy="5204539"/>
          </a:xfrm>
          <a:custGeom>
            <a:avLst/>
            <a:gdLst/>
            <a:ahLst/>
            <a:cxnLst/>
            <a:rect r="r" b="b" t="t" l="l"/>
            <a:pathLst>
              <a:path h="5204539" w="4928490">
                <a:moveTo>
                  <a:pt x="0" y="0"/>
                </a:moveTo>
                <a:lnTo>
                  <a:pt x="4928490" y="0"/>
                </a:lnTo>
                <a:lnTo>
                  <a:pt x="4928490" y="5204540"/>
                </a:lnTo>
                <a:lnTo>
                  <a:pt x="0" y="5204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10800000">
            <a:off x="12233981" y="-732621"/>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10" id="10"/>
          <p:cNvGrpSpPr/>
          <p:nvPr/>
        </p:nvGrpSpPr>
        <p:grpSpPr>
          <a:xfrm rot="0">
            <a:off x="870704" y="7189743"/>
            <a:ext cx="747321" cy="768415"/>
            <a:chOff x="0" y="0"/>
            <a:chExt cx="196825" cy="202381"/>
          </a:xfrm>
        </p:grpSpPr>
        <p:sp>
          <p:nvSpPr>
            <p:cNvPr name="Freeform 11" id="11"/>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2" id="12"/>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26739" y="9010736"/>
            <a:ext cx="626183" cy="566519"/>
            <a:chOff x="0" y="0"/>
            <a:chExt cx="164921" cy="149207"/>
          </a:xfrm>
        </p:grpSpPr>
        <p:sp>
          <p:nvSpPr>
            <p:cNvPr name="Freeform 14" id="14"/>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5" id="15"/>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24133" y="8600077"/>
            <a:ext cx="310192" cy="299142"/>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3579665" y="2006683"/>
            <a:ext cx="310192" cy="299142"/>
            <a:chOff x="0" y="0"/>
            <a:chExt cx="81697" cy="78786"/>
          </a:xfrm>
        </p:grpSpPr>
        <p:sp>
          <p:nvSpPr>
            <p:cNvPr name="Freeform 20" id="2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1" id="2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4344007" y="2669282"/>
            <a:ext cx="310192" cy="299142"/>
            <a:chOff x="0" y="0"/>
            <a:chExt cx="81697" cy="78786"/>
          </a:xfrm>
        </p:grpSpPr>
        <p:sp>
          <p:nvSpPr>
            <p:cNvPr name="Freeform 23" id="23"/>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4" id="24"/>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689900" y="2805531"/>
            <a:ext cx="15569400" cy="6765960"/>
            <a:chOff x="0" y="0"/>
            <a:chExt cx="4100583" cy="1781981"/>
          </a:xfrm>
        </p:grpSpPr>
        <p:sp>
          <p:nvSpPr>
            <p:cNvPr name="Freeform 4" id="4"/>
            <p:cNvSpPr/>
            <p:nvPr/>
          </p:nvSpPr>
          <p:spPr>
            <a:xfrm flipH="false" flipV="false" rot="0">
              <a:off x="0" y="0"/>
              <a:ext cx="4100583" cy="1781981"/>
            </a:xfrm>
            <a:custGeom>
              <a:avLst/>
              <a:gdLst/>
              <a:ahLst/>
              <a:cxnLst/>
              <a:rect r="r" b="b" t="t" l="l"/>
              <a:pathLst>
                <a:path h="1781981" w="4100583">
                  <a:moveTo>
                    <a:pt x="0" y="0"/>
                  </a:moveTo>
                  <a:lnTo>
                    <a:pt x="4100583" y="0"/>
                  </a:lnTo>
                  <a:lnTo>
                    <a:pt x="4100583" y="1781981"/>
                  </a:lnTo>
                  <a:lnTo>
                    <a:pt x="0" y="1781981"/>
                  </a:lnTo>
                  <a:close/>
                </a:path>
              </a:pathLst>
            </a:custGeom>
            <a:solidFill>
              <a:srgbClr val="FFFFFF">
                <a:alpha val="10980"/>
              </a:srgbClr>
            </a:solidFill>
          </p:spPr>
        </p:sp>
        <p:sp>
          <p:nvSpPr>
            <p:cNvPr name="TextBox 5" id="5"/>
            <p:cNvSpPr txBox="true"/>
            <p:nvPr/>
          </p:nvSpPr>
          <p:spPr>
            <a:xfrm>
              <a:off x="0" y="-47625"/>
              <a:ext cx="4100583" cy="182960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628187" y="8583844"/>
            <a:ext cx="3313774" cy="3701917"/>
          </a:xfrm>
          <a:custGeom>
            <a:avLst/>
            <a:gdLst/>
            <a:ahLst/>
            <a:cxnLst/>
            <a:rect r="r" b="b" t="t" l="l"/>
            <a:pathLst>
              <a:path h="3701917" w="3313774">
                <a:moveTo>
                  <a:pt x="0" y="0"/>
                </a:moveTo>
                <a:lnTo>
                  <a:pt x="3313774" y="0"/>
                </a:lnTo>
                <a:lnTo>
                  <a:pt x="3313774" y="3701917"/>
                </a:lnTo>
                <a:lnTo>
                  <a:pt x="0" y="37019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835715" y="125179"/>
            <a:ext cx="12705614" cy="2680352"/>
          </a:xfrm>
          <a:prstGeom prst="rect">
            <a:avLst/>
          </a:prstGeom>
        </p:spPr>
        <p:txBody>
          <a:bodyPr anchor="t" rtlCol="false" tIns="0" lIns="0" bIns="0" rIns="0">
            <a:spAutoFit/>
          </a:bodyPr>
          <a:lstStyle/>
          <a:p>
            <a:pPr algn="ctr">
              <a:lnSpc>
                <a:spcPts val="7139"/>
              </a:lnSpc>
            </a:pPr>
            <a:r>
              <a:rPr lang="en-US" sz="5099">
                <a:solidFill>
                  <a:srgbClr val="FFFFFF"/>
                </a:solidFill>
                <a:latin typeface="Architype Van Der Leck"/>
              </a:rPr>
              <a:t>Why finding</a:t>
            </a:r>
          </a:p>
          <a:p>
            <a:pPr algn="ctr">
              <a:lnSpc>
                <a:spcPts val="7139"/>
              </a:lnSpc>
            </a:pPr>
            <a:r>
              <a:rPr lang="en-US" sz="5099">
                <a:solidFill>
                  <a:srgbClr val="FFFFFF"/>
                </a:solidFill>
                <a:latin typeface="Architype Van Der Leck"/>
              </a:rPr>
              <a:t>optimal solution</a:t>
            </a:r>
          </a:p>
          <a:p>
            <a:pPr algn="ctr" marL="0" indent="0" lvl="0">
              <a:lnSpc>
                <a:spcPts val="7139"/>
              </a:lnSpc>
              <a:spcBef>
                <a:spcPct val="0"/>
              </a:spcBef>
            </a:pPr>
            <a:r>
              <a:rPr lang="en-US" sz="5099">
                <a:solidFill>
                  <a:srgbClr val="FFFFFF"/>
                </a:solidFill>
                <a:latin typeface="Architype Van Der Leck"/>
              </a:rPr>
              <a:t>is important</a:t>
            </a:r>
          </a:p>
        </p:txBody>
      </p:sp>
      <p:sp>
        <p:nvSpPr>
          <p:cNvPr name="Freeform 8" id="8"/>
          <p:cNvSpPr/>
          <p:nvPr/>
        </p:nvSpPr>
        <p:spPr>
          <a:xfrm flipH="true" flipV="false" rot="0">
            <a:off x="12233981" y="7084097"/>
            <a:ext cx="6304504" cy="3522642"/>
          </a:xfrm>
          <a:custGeom>
            <a:avLst/>
            <a:gdLst/>
            <a:ahLst/>
            <a:cxnLst/>
            <a:rect r="r" b="b" t="t" l="l"/>
            <a:pathLst>
              <a:path h="3522642" w="6304504">
                <a:moveTo>
                  <a:pt x="6304504" y="0"/>
                </a:moveTo>
                <a:lnTo>
                  <a:pt x="0" y="0"/>
                </a:lnTo>
                <a:lnTo>
                  <a:pt x="0" y="3522641"/>
                </a:lnTo>
                <a:lnTo>
                  <a:pt x="6304504" y="3522641"/>
                </a:lnTo>
                <a:lnTo>
                  <a:pt x="6304504" y="0"/>
                </a:lnTo>
                <a:close/>
              </a:path>
            </a:pathLst>
          </a:custGeom>
          <a:blipFill>
            <a:blip r:embed="rId5"/>
            <a:stretch>
              <a:fillRect l="0" t="0" r="0" b="0"/>
            </a:stretch>
          </a:blipFill>
        </p:spPr>
      </p:sp>
      <p:sp>
        <p:nvSpPr>
          <p:cNvPr name="TextBox 9" id="9"/>
          <p:cNvSpPr txBox="true"/>
          <p:nvPr/>
        </p:nvSpPr>
        <p:spPr>
          <a:xfrm rot="0">
            <a:off x="1844996" y="2960171"/>
            <a:ext cx="15101212" cy="6399530"/>
          </a:xfrm>
          <a:prstGeom prst="rect">
            <a:avLst/>
          </a:prstGeom>
        </p:spPr>
        <p:txBody>
          <a:bodyPr anchor="t" rtlCol="false" tIns="0" lIns="0" bIns="0" rIns="0">
            <a:spAutoFit/>
          </a:bodyPr>
          <a:lstStyle/>
          <a:p>
            <a:pPr algn="just" marL="496569" indent="-248284" lvl="1">
              <a:lnSpc>
                <a:spcPts val="3219"/>
              </a:lnSpc>
              <a:buAutoNum type="arabicPeriod" startAt="1"/>
            </a:pPr>
            <a:r>
              <a:rPr lang="en-US" sz="2299">
                <a:solidFill>
                  <a:srgbClr val="FFFFFF"/>
                </a:solidFill>
                <a:latin typeface="Tomorrow"/>
              </a:rPr>
              <a:t> Efficiency</a:t>
            </a:r>
          </a:p>
          <a:p>
            <a:pPr algn="just" marL="496569" indent="-248284" lvl="1">
              <a:lnSpc>
                <a:spcPts val="3219"/>
              </a:lnSpc>
              <a:buFont typeface="Arial"/>
              <a:buChar char="•"/>
            </a:pPr>
            <a:r>
              <a:rPr lang="en-US" sz="2299">
                <a:solidFill>
                  <a:srgbClr val="FFFFFF"/>
                </a:solidFill>
                <a:latin typeface="Tomorrow"/>
              </a:rPr>
              <a:t>Optimizing the delivery routes minimizes the total distance traveled, leading to lower energy consumption and longer drone battery life.</a:t>
            </a:r>
          </a:p>
          <a:p>
            <a:pPr algn="just">
              <a:lnSpc>
                <a:spcPts val="3219"/>
              </a:lnSpc>
            </a:pPr>
          </a:p>
          <a:p>
            <a:pPr algn="just">
              <a:lnSpc>
                <a:spcPts val="3219"/>
              </a:lnSpc>
            </a:pPr>
            <a:r>
              <a:rPr lang="en-US" sz="2299">
                <a:solidFill>
                  <a:srgbClr val="FFFFFF"/>
                </a:solidFill>
                <a:latin typeface="Tomorrow"/>
              </a:rPr>
              <a:t>   2. Customer Satisfaction</a:t>
            </a:r>
          </a:p>
          <a:p>
            <a:pPr algn="just" marL="496569" indent="-248284" lvl="1">
              <a:lnSpc>
                <a:spcPts val="3219"/>
              </a:lnSpc>
              <a:buFont typeface="Arial"/>
              <a:buChar char="•"/>
            </a:pPr>
            <a:r>
              <a:rPr lang="en-US" sz="2299">
                <a:solidFill>
                  <a:srgbClr val="FFFFFF"/>
                </a:solidFill>
                <a:latin typeface="Tomorrow"/>
              </a:rPr>
              <a:t>Ensuring that packages are delivered within their specified time windows increases customer satisfaction and trust in the delivery service.</a:t>
            </a:r>
          </a:p>
          <a:p>
            <a:pPr algn="just">
              <a:lnSpc>
                <a:spcPts val="3219"/>
              </a:lnSpc>
            </a:pPr>
          </a:p>
          <a:p>
            <a:pPr algn="just">
              <a:lnSpc>
                <a:spcPts val="3219"/>
              </a:lnSpc>
            </a:pPr>
            <a:r>
              <a:rPr lang="en-US" sz="2299">
                <a:solidFill>
                  <a:srgbClr val="FFFFFF"/>
                </a:solidFill>
                <a:latin typeface="Tomorrow"/>
              </a:rPr>
              <a:t>  3. Resource Utilization</a:t>
            </a:r>
          </a:p>
          <a:p>
            <a:pPr algn="just" marL="496569" indent="-248284" lvl="1">
              <a:lnSpc>
                <a:spcPts val="3219"/>
              </a:lnSpc>
              <a:buFont typeface="Arial"/>
              <a:buChar char="•"/>
            </a:pPr>
            <a:r>
              <a:rPr lang="en-US" sz="2299">
                <a:solidFill>
                  <a:srgbClr val="FFFFFF"/>
                </a:solidFill>
                <a:latin typeface="Tomorrow"/>
              </a:rPr>
              <a:t>An optimal solution ensures that the available drones are used efficiently, reducing the need for additional drones and lowering operational costs.</a:t>
            </a:r>
          </a:p>
          <a:p>
            <a:pPr algn="just">
              <a:lnSpc>
                <a:spcPts val="3219"/>
              </a:lnSpc>
            </a:pPr>
          </a:p>
          <a:p>
            <a:pPr algn="just">
              <a:lnSpc>
                <a:spcPts val="3219"/>
              </a:lnSpc>
            </a:pPr>
            <a:r>
              <a:rPr lang="en-US" sz="2299">
                <a:solidFill>
                  <a:srgbClr val="FFFFFF"/>
                </a:solidFill>
                <a:latin typeface="Tomorrow"/>
              </a:rPr>
              <a:t>  4. Scalability</a:t>
            </a:r>
          </a:p>
          <a:p>
            <a:pPr algn="just" marL="496569" indent="-248284" lvl="1">
              <a:lnSpc>
                <a:spcPts val="3219"/>
              </a:lnSpc>
              <a:buFont typeface="Arial"/>
              <a:buChar char="•"/>
            </a:pPr>
            <a:r>
              <a:rPr lang="en-US" sz="2299">
                <a:solidFill>
                  <a:srgbClr val="FFFFFF"/>
                </a:solidFill>
                <a:latin typeface="Tomorrow"/>
              </a:rPr>
              <a:t>A well-optimized system can handle increased demand more effectively as the city grows and the number of deliveries increases.</a:t>
            </a:r>
          </a:p>
          <a:p>
            <a:pPr algn="just">
              <a:lnSpc>
                <a:spcPts val="3219"/>
              </a:lnSpc>
            </a:pPr>
          </a:p>
        </p:txBody>
      </p:sp>
      <p:grpSp>
        <p:nvGrpSpPr>
          <p:cNvPr name="Group 10" id="10"/>
          <p:cNvGrpSpPr/>
          <p:nvPr/>
        </p:nvGrpSpPr>
        <p:grpSpPr>
          <a:xfrm rot="0">
            <a:off x="15619993" y="2805531"/>
            <a:ext cx="747321" cy="768415"/>
            <a:chOff x="0" y="0"/>
            <a:chExt cx="196825" cy="202381"/>
          </a:xfrm>
        </p:grpSpPr>
        <p:sp>
          <p:nvSpPr>
            <p:cNvPr name="Freeform 11" id="11"/>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2" id="12"/>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633117" y="3873847"/>
            <a:ext cx="626183" cy="566519"/>
            <a:chOff x="0" y="0"/>
            <a:chExt cx="164921" cy="149207"/>
          </a:xfrm>
        </p:grpSpPr>
        <p:sp>
          <p:nvSpPr>
            <p:cNvPr name="Freeform 14" id="14"/>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5" id="15"/>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5386233" y="4128597"/>
            <a:ext cx="310192" cy="299142"/>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689900" y="2264816"/>
            <a:ext cx="310192" cy="299142"/>
            <a:chOff x="0" y="0"/>
            <a:chExt cx="81697" cy="78786"/>
          </a:xfrm>
        </p:grpSpPr>
        <p:sp>
          <p:nvSpPr>
            <p:cNvPr name="Freeform 20" id="2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1" id="2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183796" y="2890596"/>
            <a:ext cx="310192" cy="299142"/>
            <a:chOff x="0" y="0"/>
            <a:chExt cx="81697" cy="78786"/>
          </a:xfrm>
        </p:grpSpPr>
        <p:sp>
          <p:nvSpPr>
            <p:cNvPr name="Freeform 23" id="23"/>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4" id="24"/>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DAGJBu1U_zo</dc:identifier>
  <dcterms:modified xsi:type="dcterms:W3CDTF">2011-08-01T06:04:30Z</dcterms:modified>
  <cp:revision>1</cp:revision>
  <dc:title>Dark Blue and White Dynamic Technology Presentation</dc:title>
</cp:coreProperties>
</file>