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embeddedFontLst>
    <p:embeddedFont>
      <p:font typeface="League Spartan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+nHBXNe6QL65Wb0D7VMEKWdou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eagueSpartan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eagueSparta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4" name="Google Shape;3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9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0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2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1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10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89" name="Google Shape;89;p1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1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4" name="Google Shape;94;p1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95" name="Google Shape;95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1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1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99" name="Google Shape;99;p1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00" name="Google Shape;100;p1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1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102" name="Google Shape;102;p1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03" name="Google Shape;103;p1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1"/>
          <p:cNvSpPr txBox="1"/>
          <p:nvPr>
            <p:ph type="title"/>
          </p:nvPr>
        </p:nvSpPr>
        <p:spPr>
          <a:xfrm>
            <a:off x="2761858" y="3033644"/>
            <a:ext cx="11354861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eague Spartan"/>
              <a:buNone/>
            </a:pPr>
            <a:r>
              <a:rPr lang="en-ID" sz="9600">
                <a:latin typeface="League Spartan"/>
                <a:ea typeface="League Spartan"/>
                <a:cs typeface="League Spartan"/>
                <a:sym typeface="League Spartan"/>
              </a:rPr>
              <a:t>NORMALISASI DATABASE</a:t>
            </a:r>
            <a:endParaRPr sz="9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"/>
          <p:cNvSpPr txBox="1"/>
          <p:nvPr>
            <p:ph idx="1" type="body"/>
          </p:nvPr>
        </p:nvSpPr>
        <p:spPr>
          <a:xfrm>
            <a:off x="3071536" y="5719699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ID">
                <a:latin typeface="League Spartan"/>
                <a:ea typeface="League Spartan"/>
                <a:cs typeface="League Spartan"/>
                <a:sym typeface="League Spartan"/>
              </a:rPr>
              <a:t>UNF, 1NF, 2NF, 3NF</a:t>
            </a:r>
            <a:br>
              <a:rPr lang="en-ID"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ID">
                <a:latin typeface="League Spartan"/>
                <a:ea typeface="League Spartan"/>
                <a:cs typeface="League Spartan"/>
                <a:sym typeface="League Spartan"/>
              </a:rPr>
              <a:t>BCNF, 4NF</a:t>
            </a:r>
            <a:endParaRPr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17" name="Google Shape;317;p10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318" name="Google Shape;318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10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1" name="Google Shape;321;p10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2" name="Google Shape;322;p10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323" name="Google Shape;323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0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6" name="Google Shape;326;p10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327" name="Google Shape;327;p10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28" name="Google Shape;328;p10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9" name="Google Shape;329;p10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330" name="Google Shape;330;p10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31" name="Google Shape;331;p10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0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3" name="Google Shape;333;p10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4" name="Google Shape;334;p10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10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UNF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36" name="Google Shape;336;p10"/>
          <p:cNvSpPr txBox="1"/>
          <p:nvPr>
            <p:ph idx="1" type="body"/>
          </p:nvPr>
        </p:nvSpPr>
        <p:spPr>
          <a:xfrm>
            <a:off x="1502792" y="2561371"/>
            <a:ext cx="16216800" cy="62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ID" sz="5400"/>
              <a:t>TrPenjualan =</a:t>
            </a:r>
            <a:endParaRPr b="1" sz="54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ID" sz="5400"/>
              <a:t>TglPenjualan + No.Faktur + KodeCust + NamaCust + {KodeBarang + NamaBarang +  JenisBarang + Qty + Harga + SubTotal} + GrandTotal + Bagian +NamaKary.</a:t>
            </a:r>
            <a:endParaRPr sz="54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43" name="Google Shape;343;p11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344" name="Google Shape;344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6" name="Google Shape;346;p11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7" name="Google Shape;347;p11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48" name="Google Shape;348;p11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349" name="Google Shape;349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1" name="Google Shape;351;p11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52" name="Google Shape;352;p11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353" name="Google Shape;353;p11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54" name="Google Shape;354;p11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5" name="Google Shape;355;p11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356" name="Google Shape;356;p11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57" name="Google Shape;357;p11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11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9" name="Google Shape;359;p11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0" name="Google Shape;360;p11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11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1NF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62" name="Google Shape;362;p11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Hilangkan pengulangan, yaitu dengan cara menghilangkan tanda { }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Tambahkan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field-field </a:t>
            </a: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yang nantinya dibutuhkan untuk tahapan 2NF, baik sebagai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key </a:t>
            </a: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ataupun bukan.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Tentukan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primary key.</a:t>
            </a:r>
            <a:endParaRPr b="0" i="1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Hilangkan hal yang bersifat hasil perhitungan.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69" name="Google Shape;369;p12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370" name="Google Shape;370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12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3" name="Google Shape;373;p12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4" name="Google Shape;374;p12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375" name="Google Shape;375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2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8" name="Google Shape;378;p12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379" name="Google Shape;379;p12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80" name="Google Shape;380;p12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2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382" name="Google Shape;382;p12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83" name="Google Shape;383;p12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12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5" name="Google Shape;385;p12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p12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7" name="Google Shape;387;p12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1NF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88" name="Google Shape;388;p12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b="1" lang="en-ID" sz="5400"/>
              <a:t>TrPenjualan =</a:t>
            </a:r>
            <a:endParaRPr b="1" sz="5400"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rPr lang="en-ID" sz="5400"/>
              <a:t>TglPenjualan + @No.Faktur + KodeCust + NamaCust + AlamatCust + TelpCust + @KodeBarang + KodeJenisBarang +  NamaBarang +  JenisBarang + Qty + Harga + KodeBagian + Bagian + KodeKary + NamaKary + AlamatKary + TelpKary.</a:t>
            </a:r>
            <a:endParaRPr sz="5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394" name="Google Shape;394;p13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395" name="Google Shape;395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13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13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99" name="Google Shape;399;p13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400" name="Google Shape;400;p1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13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3" name="Google Shape;403;p13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404" name="Google Shape;404;p13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05" name="Google Shape;405;p13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13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407" name="Google Shape;407;p13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08" name="Google Shape;408;p13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" name="Google Shape;409;p13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13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1" name="Google Shape;411;p13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p13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2NF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13" name="Google Shape;413;p13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Pisahkan antara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header </a:t>
            </a: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(atas) dengan bagian pengulangan.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Buatlah table yang berhubungan dengan TrDetailPenjualan.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Berikan tanda @ untuk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field primary key.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419" name="Google Shape;419;p14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420" name="Google Shape;420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14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p14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4" name="Google Shape;424;p14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425" name="Google Shape;425;p1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7" name="Google Shape;427;p14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28" name="Google Shape;428;p14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429" name="Google Shape;429;p14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30" name="Google Shape;430;p14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14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432" name="Google Shape;432;p14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33" name="Google Shape;433;p14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14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5" name="Google Shape;435;p14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14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p14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2NF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38" name="Google Shape;438;p14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TrHeaderPenjualan =</a:t>
            </a:r>
            <a:endParaRPr b="1"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5400"/>
              <a:t>@No.Faktur + TglPenjualan +  KodeCust + NamaCust + AlamatCust + TelpCust + KodeBagian + Bagian + KodeKary + NamaKary + AlamatKary + TelpKary.</a:t>
            </a:r>
            <a:endParaRPr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TrDetailPenjualan =</a:t>
            </a:r>
            <a:endParaRPr b="1"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5400"/>
              <a:t>@No.Faktur + @KodeBarang + Qty</a:t>
            </a:r>
            <a:endParaRPr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MsBarang =</a:t>
            </a:r>
            <a:endParaRPr b="1"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D" sz="5400"/>
              <a:t>@KodeBarang + NamaBarang + KodeJenisBarang +  JenisBarang + Harga + Qty .</a:t>
            </a:r>
            <a:endParaRPr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7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4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48312"/>
              </a:buClr>
              <a:buSzPct val="100000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444" name="Google Shape;444;p15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445" name="Google Shape;445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7" name="Google Shape;447;p15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8" name="Google Shape;448;p15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49" name="Google Shape;449;p15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450" name="Google Shape;450;p1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2" name="Google Shape;452;p15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53" name="Google Shape;453;p15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454" name="Google Shape;454;p15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55" name="Google Shape;455;p15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6" name="Google Shape;456;p15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457" name="Google Shape;457;p15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58" name="Google Shape;458;p15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9" name="Google Shape;459;p15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0" name="Google Shape;460;p15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1" name="Google Shape;461;p15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2" name="Google Shape;462;p15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3NF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63" name="Google Shape;463;p15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Buat tabel baru yang berhubungan dengan TrHeaderpenjualan.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Berikan tanda # pada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field –field </a:t>
            </a: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yang bersifat sebagai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b="0" i="1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469" name="Google Shape;469;p16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470" name="Google Shape;470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16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3" name="Google Shape;473;p16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4" name="Google Shape;474;p16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475" name="Google Shape;475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16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8" name="Google Shape;478;p16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479" name="Google Shape;479;p16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80" name="Google Shape;480;p16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16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482" name="Google Shape;482;p16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483" name="Google Shape;483;p16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16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5" name="Google Shape;485;p16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6" name="Google Shape;486;p16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7" name="Google Shape;487;p16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3NF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88" name="Google Shape;488;p16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Mscustomer  =</a:t>
            </a:r>
            <a:r>
              <a:rPr lang="en-ID" sz="5400"/>
              <a:t>@KodeCust + NamaCust + AlamatCust + TelpCust.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MsKaryawan =</a:t>
            </a:r>
            <a:r>
              <a:rPr lang="en-ID" sz="5400"/>
              <a:t>@KodeKary + NamaKary + #KodeBagian + AlamatKary + TelpKary.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MsBagian       = </a:t>
            </a:r>
            <a:r>
              <a:rPr lang="en-ID" sz="5400"/>
              <a:t>@KodeBagian + Bagian 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MsBarang = </a:t>
            </a:r>
            <a:r>
              <a:rPr lang="en-ID" sz="5400"/>
              <a:t>@KodeBarang + NamaBarang + #KodeJenisBarang + Harga + Qty .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MsJenisBarang = </a:t>
            </a:r>
            <a:r>
              <a:rPr lang="en-ID" sz="5400"/>
              <a:t>@KodeJenisBarang +  JenisBarang </a:t>
            </a:r>
            <a:endParaRPr b="1"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TrHeaderPenjualan = </a:t>
            </a:r>
            <a:r>
              <a:rPr lang="en-ID" sz="5400"/>
              <a:t>@No.Faktur + TglPenjualan + #KodeCust  + </a:t>
            </a:r>
            <a:r>
              <a:rPr b="1" lang="en-ID" sz="5400"/>
              <a:t>#</a:t>
            </a:r>
            <a:r>
              <a:rPr lang="en-ID" sz="5400"/>
              <a:t>KodeKary 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ID" sz="5400"/>
              <a:t>TrDetailPenjualan = </a:t>
            </a:r>
            <a:r>
              <a:rPr lang="en-ID" sz="5400"/>
              <a:t>@No.Faktur + #KodeBarang + Qty </a:t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400"/>
          </a:p>
          <a:p>
            <a:pPr indent="0" lvl="0" marL="0" rtl="0" algn="l">
              <a:spcBef>
                <a:spcPts val="83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54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E48312"/>
              </a:buClr>
              <a:buSzPct val="1000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ct val="100000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494" name="Google Shape;494;p17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495" name="Google Shape;495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7" name="Google Shape;497;p17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8" name="Google Shape;498;p17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99" name="Google Shape;499;p17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500" name="Google Shape;500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17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03" name="Google Shape;503;p17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504" name="Google Shape;504;p17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505" name="Google Shape;505;p17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6" name="Google Shape;506;p17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507" name="Google Shape;507;p17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508" name="Google Shape;508;p17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9" name="Google Shape;509;p17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0" name="Google Shape;510;p17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1" name="Google Shape;511;p17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12" name="Google Shape;512;p17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Tabel Normalisasi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3123077" y="3584018"/>
            <a:ext cx="21717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MsCustomer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6649232" y="5892878"/>
            <a:ext cx="300609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TrDetailPenjualan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6649232" y="4338398"/>
            <a:ext cx="300609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TrHeaderPenjualan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7"/>
          <p:cNvSpPr/>
          <p:nvPr/>
        </p:nvSpPr>
        <p:spPr>
          <a:xfrm>
            <a:off x="3123077" y="6487238"/>
            <a:ext cx="21717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MsJenisBarang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3123077" y="5062298"/>
            <a:ext cx="21717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MsBarang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7"/>
          <p:cNvSpPr/>
          <p:nvPr/>
        </p:nvSpPr>
        <p:spPr>
          <a:xfrm>
            <a:off x="11009777" y="5321378"/>
            <a:ext cx="21717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MsBagian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7"/>
          <p:cNvSpPr/>
          <p:nvPr/>
        </p:nvSpPr>
        <p:spPr>
          <a:xfrm>
            <a:off x="11009777" y="3584018"/>
            <a:ext cx="2171700" cy="11430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MsKaryawan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17"/>
          <p:cNvCxnSpPr>
            <a:stCxn id="513" idx="3"/>
            <a:endCxn id="515" idx="1"/>
          </p:cNvCxnSpPr>
          <p:nvPr/>
        </p:nvCxnSpPr>
        <p:spPr>
          <a:xfrm>
            <a:off x="5294777" y="4155518"/>
            <a:ext cx="1354500" cy="7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1" name="Google Shape;521;p17"/>
          <p:cNvCxnSpPr>
            <a:stCxn id="517" idx="3"/>
            <a:endCxn id="514" idx="1"/>
          </p:cNvCxnSpPr>
          <p:nvPr/>
        </p:nvCxnSpPr>
        <p:spPr>
          <a:xfrm>
            <a:off x="5294777" y="5633798"/>
            <a:ext cx="1354500" cy="83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17"/>
          <p:cNvCxnSpPr>
            <a:stCxn id="519" idx="1"/>
            <a:endCxn id="515" idx="3"/>
          </p:cNvCxnSpPr>
          <p:nvPr/>
        </p:nvCxnSpPr>
        <p:spPr>
          <a:xfrm flipH="1">
            <a:off x="9655277" y="4155518"/>
            <a:ext cx="1354500" cy="75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17"/>
          <p:cNvCxnSpPr>
            <a:stCxn id="519" idx="2"/>
            <a:endCxn id="518" idx="0"/>
          </p:cNvCxnSpPr>
          <p:nvPr/>
        </p:nvCxnSpPr>
        <p:spPr>
          <a:xfrm>
            <a:off x="12095627" y="4727018"/>
            <a:ext cx="0" cy="59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4" name="Google Shape;524;p17"/>
          <p:cNvCxnSpPr>
            <a:stCxn id="515" idx="2"/>
            <a:endCxn id="514" idx="0"/>
          </p:cNvCxnSpPr>
          <p:nvPr/>
        </p:nvCxnSpPr>
        <p:spPr>
          <a:xfrm>
            <a:off x="8152277" y="5481398"/>
            <a:ext cx="0" cy="41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5" name="Google Shape;525;p17"/>
          <p:cNvCxnSpPr>
            <a:stCxn id="517" idx="2"/>
            <a:endCxn id="516" idx="0"/>
          </p:cNvCxnSpPr>
          <p:nvPr/>
        </p:nvCxnSpPr>
        <p:spPr>
          <a:xfrm>
            <a:off x="4208927" y="6205298"/>
            <a:ext cx="0" cy="28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531" name="Google Shape;531;p18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532" name="Google Shape;532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4" name="Google Shape;534;p18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35" name="Google Shape;535;p18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6" name="Google Shape;536;p18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537" name="Google Shape;537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18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40" name="Google Shape;540;p18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541" name="Google Shape;541;p18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542" name="Google Shape;542;p18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18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544" name="Google Shape;544;p18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545" name="Google Shape;545;p18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6" name="Google Shape;546;p18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7" name="Google Shape;547;p18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8" name="Google Shape;548;p18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49" name="Google Shape;549;p18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Tugas 2 - Normalisasi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550" name="Google Shape;550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3696" y="2529790"/>
            <a:ext cx="11102593" cy="604949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8"/>
          <p:cNvSpPr txBox="1"/>
          <p:nvPr/>
        </p:nvSpPr>
        <p:spPr>
          <a:xfrm>
            <a:off x="11806111" y="3347927"/>
            <a:ext cx="5457179" cy="4440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Keterangan :</a:t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3200"/>
              <a:buFont typeface="Noto Sans Symbols"/>
              <a:buChar char="⮚"/>
            </a:pPr>
            <a:r>
              <a:rPr b="0" i="0" lang="en-ID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Buatlah normalisasi untuk Nota Penjualan PT. Punya Saya dari UNF hingga ke 3NF.</a:t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91440" marR="0" rtl="0" algn="just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3200"/>
              <a:buFont typeface="Noto Sans Symbols"/>
              <a:buChar char="⮚"/>
            </a:pPr>
            <a:r>
              <a:rPr b="0" i="0" lang="en-ID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Nama perusahaan, alamat perusahaan, lbr1 – Pelanggan, lbr2 - Arsip merupakan hasil percetakan sehingga tidak dimasukan ke basis data.</a:t>
            </a:r>
            <a:endParaRPr b="0" i="0" sz="32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14" name="Google Shape;114;p2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115" name="Google Shape;115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7" name="Google Shape;117;p2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9" name="Google Shape;119;p2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120" name="Google Shape;120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3" name="Google Shape;123;p2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124" name="Google Shape;124;p2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25" name="Google Shape;125;p2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127" name="Google Shape;127;p2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28" name="Google Shape;128;p2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2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Definisi Normalisasi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5400"/>
              <a:buNone/>
            </a:pPr>
            <a:r>
              <a:rPr lang="en-ID" sz="5400"/>
              <a:t>Normalisasi adalah suatu teknik untuk mengorganisasi data kedalam tabel-tabel untuk memenuhi kebutuhan pemakai didalam suatu organisasi.</a:t>
            </a:r>
            <a:endParaRPr sz="5400"/>
          </a:p>
          <a:p>
            <a:pPr indent="0" lvl="0" marL="0" rtl="0" algn="just">
              <a:spcBef>
                <a:spcPts val="1080"/>
              </a:spcBef>
              <a:spcAft>
                <a:spcPts val="0"/>
              </a:spcAft>
              <a:buClr>
                <a:srgbClr val="E36C09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39" name="Google Shape;139;p3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140" name="Google Shape;14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3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3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4" name="Google Shape;144;p3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8" name="Google Shape;148;p3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149" name="Google Shape;149;p3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50" name="Google Shape;150;p3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152" name="Google Shape;152;p3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53" name="Google Shape;153;p3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3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3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3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3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Tujuan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914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4400"/>
              <a:buFont typeface="Noto Sans Symbols"/>
              <a:buChar char="⮚"/>
            </a:pP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Database yang baik harus memenuhi aturan normalisasi, yaitu bebas dari ketergantungan struktural atau anomali yang disebabkan oleh modifikasi data (modification anomaly).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9144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4400"/>
              <a:buFont typeface="Noto Sans Symbols"/>
              <a:buChar char="⮚"/>
            </a:pP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Modifikasi anomali dibagi menjadi 3, yaitu:  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4400"/>
              <a:buFont typeface="Calibri"/>
              <a:buNone/>
            </a:pP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       1. Anomali Penyisipan (</a:t>
            </a:r>
            <a:r>
              <a:rPr b="0" i="1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Insert Anomaly</a:t>
            </a: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4400"/>
              <a:buFont typeface="Calibri"/>
              <a:buNone/>
            </a:pP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       2. Anomali Peremajaan (</a:t>
            </a:r>
            <a:r>
              <a:rPr b="0" i="1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Update Anomaly</a:t>
            </a: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4400"/>
              <a:buFont typeface="Calibri"/>
              <a:buNone/>
            </a:pP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					       3. Anomali Penghapusan (</a:t>
            </a:r>
            <a:r>
              <a:rPr b="0" i="1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Delete Anomaly</a:t>
            </a:r>
            <a:r>
              <a:rPr b="0" i="0" lang="en-ID" sz="4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4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280"/>
              </a:spcBef>
              <a:spcAft>
                <a:spcPts val="0"/>
              </a:spcAft>
              <a:buClr>
                <a:srgbClr val="E36C09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64" name="Google Shape;164;p4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165" name="Google Shape;16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4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4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9" name="Google Shape;169;p4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170" name="Google Shape;170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4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3" name="Google Shape;173;p4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174" name="Google Shape;174;p4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75" name="Google Shape;175;p4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177" name="Google Shape;177;p4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178" name="Google Shape;178;p4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4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4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4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4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Anomali Penyisipan (</a:t>
            </a:r>
            <a:r>
              <a:rPr i="1" lang="en-ID" sz="5700">
                <a:latin typeface="League Spartan"/>
                <a:ea typeface="League Spartan"/>
                <a:cs typeface="League Spartan"/>
                <a:sym typeface="League Spartan"/>
              </a:rPr>
              <a:t>Insert Anomaly</a:t>
            </a: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183" name="Google Shape;183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381044" y="2882601"/>
            <a:ext cx="14190278" cy="607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189" name="Google Shape;189;p5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190" name="Google Shape;19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5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5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4" name="Google Shape;194;p5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195" name="Google Shape;19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5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8" name="Google Shape;198;p5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199" name="Google Shape;199;p5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00" name="Google Shape;200;p5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202" name="Google Shape;202;p5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03" name="Google Shape;203;p5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5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5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5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5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Anomali Peremajaan (</a:t>
            </a:r>
            <a:r>
              <a:rPr i="1" lang="en-ID" sz="5700">
                <a:latin typeface="League Spartan"/>
                <a:ea typeface="League Spartan"/>
                <a:cs typeface="League Spartan"/>
                <a:sym typeface="League Spartan"/>
              </a:rPr>
              <a:t>Update Anomaly</a:t>
            </a: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1087" y="2733840"/>
            <a:ext cx="14716485" cy="622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214" name="Google Shape;214;p6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215" name="Google Shape;21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6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6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9" name="Google Shape;219;p6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220" name="Google Shape;220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6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3" name="Google Shape;223;p6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224" name="Google Shape;224;p6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25" name="Google Shape;225;p6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6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227" name="Google Shape;227;p6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28" name="Google Shape;228;p6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6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6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6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6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Anomali Penghapusan (</a:t>
            </a:r>
            <a:r>
              <a:rPr i="1" lang="en-ID" sz="5700">
                <a:latin typeface="League Spartan"/>
                <a:ea typeface="League Spartan"/>
                <a:cs typeface="League Spartan"/>
                <a:sym typeface="League Spartan"/>
              </a:rPr>
              <a:t>Delete Anomaly</a:t>
            </a: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10">
            <a:alphaModFix/>
          </a:blip>
          <a:srcRect b="11505" l="0" r="0" t="0"/>
          <a:stretch/>
        </p:blipFill>
        <p:spPr>
          <a:xfrm>
            <a:off x="983211" y="2805165"/>
            <a:ext cx="14979862" cy="529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239" name="Google Shape;239;p7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240" name="Google Shape;240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7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7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4" name="Google Shape;244;p7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245" name="Google Shape;24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7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8" name="Google Shape;248;p7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249" name="Google Shape;249;p7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50" name="Google Shape;250;p7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7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252" name="Google Shape;252;p7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53" name="Google Shape;253;p7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7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7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7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7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Anomali Penghapusan (</a:t>
            </a:r>
            <a:r>
              <a:rPr i="1" lang="en-ID" sz="5700">
                <a:latin typeface="League Spartan"/>
                <a:ea typeface="League Spartan"/>
                <a:cs typeface="League Spartan"/>
                <a:sym typeface="League Spartan"/>
              </a:rPr>
              <a:t>Delete Anomaly</a:t>
            </a: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)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10">
            <a:alphaModFix/>
          </a:blip>
          <a:srcRect b="11505" l="0" r="0" t="0"/>
          <a:stretch/>
        </p:blipFill>
        <p:spPr>
          <a:xfrm>
            <a:off x="983211" y="2805165"/>
            <a:ext cx="14979862" cy="529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/>
          <p:nvPr/>
        </p:nvSpPr>
        <p:spPr>
          <a:xfrm>
            <a:off x="0" y="-3048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264" name="Google Shape;264;p8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265" name="Google Shape;26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8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8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9" name="Google Shape;269;p8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270" name="Google Shape;270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2" name="Google Shape;272;p8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3" name="Google Shape;273;p8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274" name="Google Shape;274;p8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75" name="Google Shape;275;p8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8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277" name="Google Shape;277;p8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278" name="Google Shape;278;p8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8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8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p8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8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Latihan 4 - Normalisasi </a:t>
            </a:r>
            <a:b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Studi Kasus Toko Buku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83" name="Google Shape;283;p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93525" y="2287825"/>
            <a:ext cx="13641676" cy="121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8"/>
          <p:cNvSpPr txBox="1"/>
          <p:nvPr>
            <p:ph idx="1" type="body"/>
          </p:nvPr>
        </p:nvSpPr>
        <p:spPr>
          <a:xfrm>
            <a:off x="11918118" y="2830351"/>
            <a:ext cx="5506562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ID"/>
              <a:t>Asumsi :</a:t>
            </a:r>
            <a:endParaRPr b="1"/>
          </a:p>
          <a:p>
            <a:pPr indent="0" lvl="0" marL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D" sz="2400"/>
              <a:t>Nama perusahaan, alamat perusahaan, telepon perusahaan, email perusahaan dan alamat website perusahaan serta judul Faktur Penjualan merupakan hasil percetakan sehingga tidak dimasukan ke basis data.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19" l="0" r="0" t="-9220"/>
            </a:stretch>
          </a:blipFill>
          <a:ln>
            <a:noFill/>
          </a:ln>
        </p:spPr>
      </p:sp>
      <p:grpSp>
        <p:nvGrpSpPr>
          <p:cNvPr id="291" name="Google Shape;291;p9"/>
          <p:cNvGrpSpPr/>
          <p:nvPr/>
        </p:nvGrpSpPr>
        <p:grpSpPr>
          <a:xfrm>
            <a:off x="17581435" y="-117747"/>
            <a:ext cx="2079765" cy="2079765"/>
            <a:chOff x="0" y="0"/>
            <a:chExt cx="812800" cy="812800"/>
          </a:xfrm>
        </p:grpSpPr>
        <p:sp>
          <p:nvSpPr>
            <p:cNvPr id="292" name="Google Shape;292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9"/>
          <p:cNvSpPr/>
          <p:nvPr/>
        </p:nvSpPr>
        <p:spPr>
          <a:xfrm>
            <a:off x="8964445" y="-1498894"/>
            <a:ext cx="3325195" cy="3406090"/>
          </a:xfrm>
          <a:custGeom>
            <a:rect b="b" l="l" r="r" t="t"/>
            <a:pathLst>
              <a:path extrusionOk="0" h="3406090" w="3325195">
                <a:moveTo>
                  <a:pt x="0" y="0"/>
                </a:moveTo>
                <a:lnTo>
                  <a:pt x="3325196" y="0"/>
                </a:lnTo>
                <a:lnTo>
                  <a:pt x="3325196" y="3406090"/>
                </a:lnTo>
                <a:lnTo>
                  <a:pt x="0" y="340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9"/>
          <p:cNvSpPr/>
          <p:nvPr/>
        </p:nvSpPr>
        <p:spPr>
          <a:xfrm rot="-5400000">
            <a:off x="-898017" y="8574999"/>
            <a:ext cx="2274780" cy="2283342"/>
          </a:xfrm>
          <a:custGeom>
            <a:rect b="b" l="l" r="r" t="t"/>
            <a:pathLst>
              <a:path extrusionOk="0" h="2283342" w="2274780">
                <a:moveTo>
                  <a:pt x="0" y="0"/>
                </a:moveTo>
                <a:lnTo>
                  <a:pt x="2274780" y="0"/>
                </a:lnTo>
                <a:lnTo>
                  <a:pt x="2274780" y="2283342"/>
                </a:lnTo>
                <a:lnTo>
                  <a:pt x="0" y="2283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6" name="Google Shape;296;p9"/>
          <p:cNvGrpSpPr/>
          <p:nvPr/>
        </p:nvGrpSpPr>
        <p:grpSpPr>
          <a:xfrm>
            <a:off x="-3028412" y="2805165"/>
            <a:ext cx="3811614" cy="3811614"/>
            <a:chOff x="0" y="0"/>
            <a:chExt cx="812800" cy="812800"/>
          </a:xfrm>
        </p:grpSpPr>
        <p:sp>
          <p:nvSpPr>
            <p:cNvPr id="297" name="Google Shape;29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9"/>
          <p:cNvSpPr/>
          <p:nvPr/>
        </p:nvSpPr>
        <p:spPr>
          <a:xfrm>
            <a:off x="46344" y="2714278"/>
            <a:ext cx="1334700" cy="1361939"/>
          </a:xfrm>
          <a:custGeom>
            <a:rect b="b" l="l" r="r" t="t"/>
            <a:pathLst>
              <a:path extrusionOk="0" h="1361939" w="1334700">
                <a:moveTo>
                  <a:pt x="0" y="0"/>
                </a:moveTo>
                <a:lnTo>
                  <a:pt x="1334700" y="0"/>
                </a:lnTo>
                <a:lnTo>
                  <a:pt x="1334700" y="1361938"/>
                </a:lnTo>
                <a:lnTo>
                  <a:pt x="0" y="13619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00" name="Google Shape;300;p9"/>
          <p:cNvGrpSpPr/>
          <p:nvPr/>
        </p:nvGrpSpPr>
        <p:grpSpPr>
          <a:xfrm>
            <a:off x="0" y="-180826"/>
            <a:ext cx="7085539" cy="767277"/>
            <a:chOff x="0" y="-47625"/>
            <a:chExt cx="1866150" cy="202081"/>
          </a:xfrm>
        </p:grpSpPr>
        <p:sp>
          <p:nvSpPr>
            <p:cNvPr id="301" name="Google Shape;301;p9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02" name="Google Shape;302;p9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9"/>
          <p:cNvGrpSpPr/>
          <p:nvPr/>
        </p:nvGrpSpPr>
        <p:grpSpPr>
          <a:xfrm>
            <a:off x="11202461" y="9519723"/>
            <a:ext cx="7085539" cy="767277"/>
            <a:chOff x="0" y="-47625"/>
            <a:chExt cx="1866150" cy="202081"/>
          </a:xfrm>
        </p:grpSpPr>
        <p:sp>
          <p:nvSpPr>
            <p:cNvPr id="304" name="Google Shape;304;p9"/>
            <p:cNvSpPr/>
            <p:nvPr/>
          </p:nvSpPr>
          <p:spPr>
            <a:xfrm>
              <a:off x="0" y="0"/>
              <a:ext cx="1866150" cy="154456"/>
            </a:xfrm>
            <a:custGeom>
              <a:rect b="b" l="l" r="r" t="t"/>
              <a:pathLst>
                <a:path extrusionOk="0" h="154456" w="1866150">
                  <a:moveTo>
                    <a:pt x="0" y="0"/>
                  </a:moveTo>
                  <a:lnTo>
                    <a:pt x="1866150" y="0"/>
                  </a:lnTo>
                  <a:lnTo>
                    <a:pt x="1866150" y="154456"/>
                  </a:lnTo>
                  <a:lnTo>
                    <a:pt x="0" y="154456"/>
                  </a:lnTo>
                  <a:close/>
                </a:path>
              </a:pathLst>
            </a:custGeom>
            <a:solidFill>
              <a:srgbClr val="3E5477"/>
            </a:solidFill>
            <a:ln>
              <a:noFill/>
            </a:ln>
          </p:spPr>
        </p:sp>
        <p:sp>
          <p:nvSpPr>
            <p:cNvPr id="305" name="Google Shape;305;p9"/>
            <p:cNvSpPr txBox="1"/>
            <p:nvPr/>
          </p:nvSpPr>
          <p:spPr>
            <a:xfrm>
              <a:off x="0" y="-47625"/>
              <a:ext cx="1866150" cy="2020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6" name="Google Shape;306;p9"/>
          <p:cNvSpPr/>
          <p:nvPr/>
        </p:nvSpPr>
        <p:spPr>
          <a:xfrm>
            <a:off x="16898519" y="671199"/>
            <a:ext cx="1235998" cy="1235998"/>
          </a:xfrm>
          <a:custGeom>
            <a:rect b="b" l="l" r="r" t="t"/>
            <a:pathLst>
              <a:path extrusionOk="0" h="1235998" w="1235998">
                <a:moveTo>
                  <a:pt x="0" y="0"/>
                </a:moveTo>
                <a:lnTo>
                  <a:pt x="1235998" y="0"/>
                </a:lnTo>
                <a:lnTo>
                  <a:pt x="1235998" y="1235997"/>
                </a:lnTo>
                <a:lnTo>
                  <a:pt x="0" y="1235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p9"/>
          <p:cNvSpPr/>
          <p:nvPr/>
        </p:nvSpPr>
        <p:spPr>
          <a:xfrm rot="-5400000">
            <a:off x="15222781" y="5829701"/>
            <a:ext cx="6222120" cy="863319"/>
          </a:xfrm>
          <a:custGeom>
            <a:rect b="b" l="l" r="r" t="t"/>
            <a:pathLst>
              <a:path extrusionOk="0" h="863319" w="6222120">
                <a:moveTo>
                  <a:pt x="0" y="0"/>
                </a:moveTo>
                <a:lnTo>
                  <a:pt x="6222120" y="0"/>
                </a:lnTo>
                <a:lnTo>
                  <a:pt x="6222120" y="863319"/>
                </a:lnTo>
                <a:lnTo>
                  <a:pt x="0" y="863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9"/>
          <p:cNvSpPr/>
          <p:nvPr/>
        </p:nvSpPr>
        <p:spPr>
          <a:xfrm>
            <a:off x="7290541" y="89726"/>
            <a:ext cx="1182601" cy="406999"/>
          </a:xfrm>
          <a:custGeom>
            <a:rect b="b" l="l" r="r" t="t"/>
            <a:pathLst>
              <a:path extrusionOk="0" h="406999" w="1182601">
                <a:moveTo>
                  <a:pt x="0" y="0"/>
                </a:moveTo>
                <a:lnTo>
                  <a:pt x="1182602" y="0"/>
                </a:lnTo>
                <a:lnTo>
                  <a:pt x="1182602" y="406999"/>
                </a:lnTo>
                <a:lnTo>
                  <a:pt x="0" y="4069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9"/>
          <p:cNvSpPr txBox="1"/>
          <p:nvPr>
            <p:ph type="title"/>
          </p:nvPr>
        </p:nvSpPr>
        <p:spPr>
          <a:xfrm>
            <a:off x="831784" y="1027078"/>
            <a:ext cx="1591786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League Spartan"/>
              <a:buNone/>
            </a:pPr>
            <a:r>
              <a:rPr lang="en-ID" sz="5700">
                <a:latin typeface="League Spartan"/>
                <a:ea typeface="League Spartan"/>
                <a:cs typeface="League Spartan"/>
                <a:sym typeface="League Spartan"/>
              </a:rPr>
              <a:t>Jawaban UNF</a:t>
            </a:r>
            <a:endParaRPr sz="40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0" name="Google Shape;310;p9"/>
          <p:cNvSpPr txBox="1"/>
          <p:nvPr>
            <p:ph idx="1" type="body"/>
          </p:nvPr>
        </p:nvSpPr>
        <p:spPr>
          <a:xfrm>
            <a:off x="1502792" y="2561371"/>
            <a:ext cx="16216681" cy="6222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Tuliskan notasi untuk seluruh </a:t>
            </a:r>
            <a:r>
              <a:rPr b="0" i="1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field </a:t>
            </a: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yang dicantumkan.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AutoNum type="arabicPeriod"/>
            </a:pPr>
            <a:r>
              <a:rPr b="0" i="0" lang="en-ID" sz="5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Untuk pengulangan, seperti kode barang, nama barang, jenis, qty, harga satuan, dan subtotal ditulis dalam notasi { }</a:t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E48312"/>
              </a:buClr>
              <a:buSzPts val="5400"/>
              <a:buFont typeface="Calibri"/>
              <a:buNone/>
            </a:pPr>
            <a:r>
              <a:t/>
            </a:r>
            <a:endParaRPr b="0" i="0" sz="5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Cika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20DFC6569E584EE4BEC878BCE4B8E717_13</vt:lpwstr>
  </property>
  <property fmtid="{D5CDD505-2E9C-101B-9397-08002B2CF9AE}" pid="3" name="KSOProductBuildVer">
    <vt:lpwstr>1033-12.2.0.21931</vt:lpwstr>
  </property>
</Properties>
</file>