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9785e71d1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9785e71d1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9785e71d1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9785e71d1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9785e71d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9785e71d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9785e71d1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9785e71d1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9785e71d1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9785e71d1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hahjui2000/Push-Button-Door-VHDL-" TargetMode="External"/><Relationship Id="rId4" Type="http://schemas.openxmlformats.org/officeDocument/2006/relationships/hyperlink" Target="https://github.com/muhammedkocaoglu/AES-Advanced-Encryption-Standard-VHDL/tree/master" TargetMode="External"/><Relationship Id="rId5" Type="http://schemas.openxmlformats.org/officeDocument/2006/relationships/hyperlink" Target="https://docs.github.com/en/get-started/writing-on-github/getting-started-with-writing-and-formatting-on-github/basic-writing-and-formatting-synta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RESEPSIONIS HOTEL OTOMATIS</a:t>
            </a:r>
            <a:endParaRPr/>
          </a:p>
        </p:txBody>
      </p:sp>
      <p:sp>
        <p:nvSpPr>
          <p:cNvPr id="278" name="Google Shape;278;p13"/>
          <p:cNvSpPr txBox="1"/>
          <p:nvPr>
            <p:ph idx="1" type="subTitle"/>
          </p:nvPr>
        </p:nvSpPr>
        <p:spPr>
          <a:xfrm>
            <a:off x="824000" y="3330775"/>
            <a:ext cx="5156400" cy="130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Kelompok AP12 :</a:t>
            </a:r>
            <a:endParaRPr/>
          </a:p>
          <a:p>
            <a:pPr indent="0" lvl="0" marL="0" rtl="0" algn="l">
              <a:spcBef>
                <a:spcPts val="0"/>
              </a:spcBef>
              <a:spcAft>
                <a:spcPts val="0"/>
              </a:spcAft>
              <a:buNone/>
            </a:pPr>
            <a:r>
              <a:rPr lang="en-GB"/>
              <a:t>ARIA BIMA SAKTI 						2206062970</a:t>
            </a:r>
            <a:endParaRPr/>
          </a:p>
          <a:p>
            <a:pPr indent="0" lvl="0" marL="0" rtl="0" algn="l">
              <a:spcBef>
                <a:spcPts val="0"/>
              </a:spcBef>
              <a:spcAft>
                <a:spcPts val="0"/>
              </a:spcAft>
              <a:buNone/>
            </a:pPr>
            <a:r>
              <a:rPr lang="en-GB"/>
              <a:t>FARHAN NUZUL NOUFENDRI				2206024442</a:t>
            </a:r>
            <a:endParaRPr/>
          </a:p>
          <a:p>
            <a:pPr indent="0" lvl="0" marL="0" rtl="0" algn="l">
              <a:spcBef>
                <a:spcPts val="0"/>
              </a:spcBef>
              <a:spcAft>
                <a:spcPts val="0"/>
              </a:spcAft>
              <a:buNone/>
            </a:pPr>
            <a:r>
              <a:rPr lang="en-GB"/>
              <a:t>SHARIF FATIH ASAD MASYHUR 			2206063014</a:t>
            </a:r>
            <a:endParaRPr/>
          </a:p>
          <a:p>
            <a:pPr indent="0" lvl="0" marL="0" rtl="0" algn="l">
              <a:spcBef>
                <a:spcPts val="0"/>
              </a:spcBef>
              <a:spcAft>
                <a:spcPts val="0"/>
              </a:spcAft>
              <a:buNone/>
            </a:pPr>
            <a:r>
              <a:rPr lang="en-GB"/>
              <a:t>RADITYA AKHILA GANAPATI				2206026151</a:t>
            </a:r>
            <a:endParaRPr/>
          </a:p>
          <a:p>
            <a:pPr indent="0" lvl="0" marL="0" rtl="0" algn="l">
              <a:spcBef>
                <a:spcPts val="0"/>
              </a:spcBef>
              <a:spcAft>
                <a:spcPts val="0"/>
              </a:spcAft>
              <a:buNone/>
            </a:pPr>
            <a:r>
              <a:rPr lang="en-GB"/>
              <a:t>SALAHUDDIN ZIDANE ALGHIFARI			2206028200</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Deskripsi Program</a:t>
            </a:r>
            <a:endParaRPr/>
          </a:p>
        </p:txBody>
      </p:sp>
      <p:sp>
        <p:nvSpPr>
          <p:cNvPr id="284" name="Google Shape;284;p14"/>
          <p:cNvSpPr txBox="1"/>
          <p:nvPr>
            <p:ph idx="1" type="body"/>
          </p:nvPr>
        </p:nvSpPr>
        <p:spPr>
          <a:xfrm>
            <a:off x="1200925" y="769275"/>
            <a:ext cx="7133400" cy="3762300"/>
          </a:xfrm>
          <a:prstGeom prst="rect">
            <a:avLst/>
          </a:prstGeom>
        </p:spPr>
        <p:txBody>
          <a:bodyPr anchorCtr="0" anchor="t" bIns="91425" lIns="91425" spcFirstLastPara="1" rIns="91425" wrap="square" tIns="91425">
            <a:normAutofit/>
          </a:bodyPr>
          <a:lstStyle/>
          <a:p>
            <a:pPr indent="457200" lvl="0" marL="0" rtl="0" algn="just">
              <a:lnSpc>
                <a:spcPct val="150000"/>
              </a:lnSpc>
              <a:spcBef>
                <a:spcPts val="0"/>
              </a:spcBef>
              <a:spcAft>
                <a:spcPts val="0"/>
              </a:spcAft>
              <a:buNone/>
            </a:pPr>
            <a:r>
              <a:rPr lang="en-GB" sz="1200">
                <a:solidFill>
                  <a:srgbClr val="000000"/>
                </a:solidFill>
                <a:latin typeface="Times New Roman"/>
                <a:ea typeface="Times New Roman"/>
                <a:cs typeface="Times New Roman"/>
                <a:sym typeface="Times New Roman"/>
              </a:rPr>
              <a:t>Sistem ini dirancang untuk hotel dengan tiga lantai dan dua belas kamar. Ketika kamu datang untuk menginap, mereka memasukkan detail/informasi seperti nama, waktu menginap, username, dan password ke dalam sistem. Dimana setelah tamu menerima password, password akan dienkripsi sebelum disimpan ke dalam database untuk menjaga keamanan data.</a:t>
            </a:r>
            <a:endParaRPr sz="1200">
              <a:solidFill>
                <a:srgbClr val="000000"/>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None/>
            </a:pPr>
            <a:r>
              <a:rPr lang="en-GB" sz="1200">
                <a:solidFill>
                  <a:srgbClr val="000000"/>
                </a:solidFill>
                <a:latin typeface="Times New Roman"/>
                <a:ea typeface="Times New Roman"/>
                <a:cs typeface="Times New Roman"/>
                <a:sym typeface="Times New Roman"/>
              </a:rPr>
              <a:t>Setelah detail tersebut dimasukkan, sistem akan mengirim username dan password (yang telah dienkripsi) ke doorlock kamar yang dituju. Doorlock ini memiliki sistem dekripsi yang akan mengubah password kembali ke bentuk aslinya. Dengan memasukkan username dan password yang diterima, tamu dapat mengakses tujuan kamar tersebut. Ini membuat proses check-in menjadi lebih cepat dan efisien, sementara juga memberikan tingkat keamanan yang lebih tinggi.</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267175"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Tujuan Pembuatan Program</a:t>
            </a:r>
            <a:endParaRPr/>
          </a:p>
        </p:txBody>
      </p:sp>
      <p:sp>
        <p:nvSpPr>
          <p:cNvPr id="290" name="Google Shape;290;p15"/>
          <p:cNvSpPr txBox="1"/>
          <p:nvPr>
            <p:ph idx="1" type="body"/>
          </p:nvPr>
        </p:nvSpPr>
        <p:spPr>
          <a:xfrm>
            <a:off x="1267175" y="847950"/>
            <a:ext cx="7067400" cy="36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a:t>
            </a:r>
            <a:r>
              <a:rPr lang="en-GB"/>
              <a:t>Meningkatkan efisiensi, dengan otomatisasi proses check-in dapat mengurangi waktu tunggu dan meningkatkan efisiensi operasional.</a:t>
            </a:r>
            <a:endParaRPr/>
          </a:p>
          <a:p>
            <a:pPr indent="0" lvl="0" marL="0" rtl="0" algn="l">
              <a:spcBef>
                <a:spcPts val="1200"/>
              </a:spcBef>
              <a:spcAft>
                <a:spcPts val="0"/>
              </a:spcAft>
              <a:buNone/>
            </a:pPr>
            <a:r>
              <a:rPr lang="en-GB"/>
              <a:t>2.Pengurangan biaya, dengan mengurangi kebutuhan angka staf resepsionis hotel dengan menghemat efisiensi biaya operasional.</a:t>
            </a:r>
            <a:endParaRPr/>
          </a:p>
          <a:p>
            <a:pPr indent="0" lvl="0" marL="0" rtl="0" algn="l">
              <a:spcBef>
                <a:spcPts val="1200"/>
              </a:spcBef>
              <a:spcAft>
                <a:spcPts val="0"/>
              </a:spcAft>
              <a:buNone/>
            </a:pPr>
            <a:r>
              <a:rPr lang="en-GB"/>
              <a:t>3.Meningkatkan customer experience, dengan proses yang lebih cepat, mudah, dan efisien dapat meningkatkan kepuasan dan loyalitas pelanggan.</a:t>
            </a:r>
            <a:endParaRPr/>
          </a:p>
          <a:p>
            <a:pPr indent="0" lvl="0" marL="0" rtl="0" algn="l">
              <a:spcBef>
                <a:spcPts val="1200"/>
              </a:spcBef>
              <a:spcAft>
                <a:spcPts val="0"/>
              </a:spcAft>
              <a:buNone/>
            </a:pPr>
            <a:r>
              <a:rPr lang="en-GB"/>
              <a:t>4.Menjaga keamanan data, dengan menerapkan enkripsi password, data pribadi pelanggan dilindungi secara efektif.</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00975" y="0"/>
            <a:ext cx="6061500" cy="5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20"/>
              <a:t>Implementasi Enkripsi</a:t>
            </a:r>
            <a:endParaRPr sz="2020"/>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345300" y="442425"/>
            <a:ext cx="7916875" cy="463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a:t>
            </a:r>
            <a:endParaRPr/>
          </a:p>
        </p:txBody>
      </p:sp>
      <p:sp>
        <p:nvSpPr>
          <p:cNvPr id="303" name="Google Shape;303;p17"/>
          <p:cNvSpPr txBox="1"/>
          <p:nvPr>
            <p:ph idx="1" type="body"/>
          </p:nvPr>
        </p:nvSpPr>
        <p:spPr>
          <a:xfrm>
            <a:off x="1303800" y="749625"/>
            <a:ext cx="7030500" cy="378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4" name="Google Shape;304;p17"/>
          <p:cNvPicPr preferRelativeResize="0"/>
          <p:nvPr/>
        </p:nvPicPr>
        <p:blipFill>
          <a:blip r:embed="rId3">
            <a:alphaModFix/>
          </a:blip>
          <a:stretch>
            <a:fillRect/>
          </a:stretch>
        </p:blipFill>
        <p:spPr>
          <a:xfrm>
            <a:off x="1303800" y="749625"/>
            <a:ext cx="5219700" cy="1171575"/>
          </a:xfrm>
          <a:prstGeom prst="rect">
            <a:avLst/>
          </a:prstGeom>
          <a:noFill/>
          <a:ln>
            <a:noFill/>
          </a:ln>
        </p:spPr>
      </p:pic>
      <p:pic>
        <p:nvPicPr>
          <p:cNvPr id="305" name="Google Shape;305;p17"/>
          <p:cNvPicPr preferRelativeResize="0"/>
          <p:nvPr/>
        </p:nvPicPr>
        <p:blipFill>
          <a:blip r:embed="rId4">
            <a:alphaModFix/>
          </a:blip>
          <a:stretch>
            <a:fillRect/>
          </a:stretch>
        </p:blipFill>
        <p:spPr>
          <a:xfrm>
            <a:off x="1303800" y="2173375"/>
            <a:ext cx="3181350" cy="206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205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Referensi</a:t>
            </a:r>
            <a:endParaRPr/>
          </a:p>
        </p:txBody>
      </p:sp>
      <p:sp>
        <p:nvSpPr>
          <p:cNvPr id="311" name="Google Shape;311;p18"/>
          <p:cNvSpPr txBox="1"/>
          <p:nvPr>
            <p:ph idx="1" type="body"/>
          </p:nvPr>
        </p:nvSpPr>
        <p:spPr>
          <a:xfrm>
            <a:off x="1303800" y="1359350"/>
            <a:ext cx="7030500" cy="31722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J. Shah, “Push-Button-Door-VHDL,” </a:t>
            </a:r>
            <a:r>
              <a:rPr i="1" lang="en-GB" sz="1200">
                <a:solidFill>
                  <a:srgbClr val="000000"/>
                </a:solidFill>
                <a:latin typeface="Times New Roman"/>
                <a:ea typeface="Times New Roman"/>
                <a:cs typeface="Times New Roman"/>
                <a:sym typeface="Times New Roman"/>
              </a:rPr>
              <a:t>GitHub</a:t>
            </a:r>
            <a:r>
              <a:rPr lang="en-GB" sz="1200">
                <a:solidFill>
                  <a:srgbClr val="000000"/>
                </a:solidFill>
                <a:latin typeface="Times New Roman"/>
                <a:ea typeface="Times New Roman"/>
                <a:cs typeface="Times New Roman"/>
                <a:sym typeface="Times New Roman"/>
              </a:rPr>
              <a:t>, Feb. 27, 2023. </a:t>
            </a:r>
            <a:r>
              <a:rPr lang="en-GB"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https://github.com/shahjui2000/Push-Button-Door-VHDL-</a:t>
            </a:r>
            <a:r>
              <a:rPr lang="en-GB" sz="1200">
                <a:solidFill>
                  <a:srgbClr val="000000"/>
                </a:solidFill>
                <a:latin typeface="Times New Roman"/>
                <a:ea typeface="Times New Roman"/>
                <a:cs typeface="Times New Roman"/>
                <a:sym typeface="Times New Roman"/>
              </a:rPr>
              <a:t> (accessed Dec. 16, 2023).  </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M. Kocaoglu, “AES-Advanced-Encryption-Standard-VHDL,” </a:t>
            </a:r>
            <a:r>
              <a:rPr i="1" lang="en-GB" sz="1200">
                <a:solidFill>
                  <a:srgbClr val="000000"/>
                </a:solidFill>
                <a:latin typeface="Times New Roman"/>
                <a:ea typeface="Times New Roman"/>
                <a:cs typeface="Times New Roman"/>
                <a:sym typeface="Times New Roman"/>
              </a:rPr>
              <a:t>GitHub</a:t>
            </a:r>
            <a:r>
              <a:rPr lang="en-GB" sz="1200">
                <a:solidFill>
                  <a:srgbClr val="000000"/>
                </a:solidFill>
                <a:latin typeface="Times New Roman"/>
                <a:ea typeface="Times New Roman"/>
                <a:cs typeface="Times New Roman"/>
                <a:sym typeface="Times New Roman"/>
              </a:rPr>
              <a:t>, Apr. 26, 2022. </a:t>
            </a:r>
            <a:r>
              <a:rPr lang="en-GB"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https://github.com/muhammedkocaoglu/AES-Advanced-Encryption-Standard-VHDL/tree/master</a:t>
            </a:r>
            <a:r>
              <a:rPr lang="en-GB" sz="1200">
                <a:solidFill>
                  <a:srgbClr val="000000"/>
                </a:solidFill>
                <a:latin typeface="Times New Roman"/>
                <a:ea typeface="Times New Roman"/>
                <a:cs typeface="Times New Roman"/>
                <a:sym typeface="Times New Roman"/>
              </a:rPr>
              <a:t> (accessed Dec. 17, 2023).</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rabicPeriod"/>
            </a:pPr>
            <a:r>
              <a:rPr lang="en-GB" sz="1200">
                <a:solidFill>
                  <a:srgbClr val="000000"/>
                </a:solidFill>
                <a:latin typeface="Times New Roman"/>
                <a:ea typeface="Times New Roman"/>
                <a:cs typeface="Times New Roman"/>
                <a:sym typeface="Times New Roman"/>
              </a:rPr>
              <a:t>“Basic writing and formatting syntax,” </a:t>
            </a:r>
            <a:r>
              <a:rPr i="1" lang="en-GB" sz="1200">
                <a:solidFill>
                  <a:srgbClr val="000000"/>
                </a:solidFill>
                <a:latin typeface="Times New Roman"/>
                <a:ea typeface="Times New Roman"/>
                <a:cs typeface="Times New Roman"/>
                <a:sym typeface="Times New Roman"/>
              </a:rPr>
              <a:t>GitHub Docs</a:t>
            </a:r>
            <a:r>
              <a:rPr lang="en-GB" sz="1200">
                <a:solidFill>
                  <a:srgbClr val="000000"/>
                </a:solidFill>
                <a:latin typeface="Times New Roman"/>
                <a:ea typeface="Times New Roman"/>
                <a:cs typeface="Times New Roman"/>
                <a:sym typeface="Times New Roman"/>
              </a:rPr>
              <a:t>. </a:t>
            </a:r>
            <a:r>
              <a:rPr lang="en-GB"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https://docs.github.com/en/get-started/writing-on-github/getting-started-with-writing-and-formatting-on-github/basic-writing-and-formatting-syntax</a:t>
            </a:r>
            <a:r>
              <a:rPr lang="en-GB" sz="1200">
                <a:solidFill>
                  <a:srgbClr val="000000"/>
                </a:solidFill>
                <a:latin typeface="Times New Roman"/>
                <a:ea typeface="Times New Roman"/>
                <a:cs typeface="Times New Roman"/>
                <a:sym typeface="Times New Roman"/>
              </a:rPr>
              <a:t> (accessed Dec. 20, 2023).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