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58000" cy="9144000"/>
  <p:embeddedFontLst>
    <p:embeddedFont>
      <p:font typeface="Calibri" panose="020F0502020204030204" pitchFamily="34" charset="0"/>
      <p:regular r:id="rId3"/>
      <p:bold r:id="rId4"/>
      <p:italic r:id="rId5"/>
      <p:boldItalic r:id="rId6"/>
    </p:embeddedFont>
    <p:embeddedFont>
      <p:font typeface="Libre Baskerville" panose="020B0604020202020204" charset="0"/>
      <p:bold r:id="rId7"/>
    </p:embeddedFont>
  </p:embeddedFontLst>
  <p:custDataLst>
    <p:tags r:id="rId8"/>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B6BC"/>
    <a:srgbClr val="438086"/>
    <a:srgbClr val="BCDCDE"/>
    <a:srgbClr val="ABD2D5"/>
    <a:srgbClr val="EAEAEA"/>
    <a:srgbClr val="87C5CB"/>
    <a:srgbClr val="5BFFFF"/>
    <a:srgbClr val="CCF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9" d="100"/>
          <a:sy n="19" d="100"/>
        </p:scale>
        <p:origin x="1038" y="-852"/>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heme" Target="theme/theme1.xml"/><Relationship Id="rId5" Type="http://schemas.openxmlformats.org/officeDocument/2006/relationships/font" Target="fonts/font3.fntdata"/><Relationship Id="rId10" Type="http://schemas.openxmlformats.org/officeDocument/2006/relationships/viewProps" Target="viewProps.xml"/><Relationship Id="rId4" Type="http://schemas.openxmlformats.org/officeDocument/2006/relationships/font" Target="fonts/font2.fntdata"/><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8DF5FCE-FDEA-4465-BCF6-C7F63911A9A6}" type="slidenum">
              <a:rPr lang="en-US"/>
              <a:pPr>
                <a:defRPr/>
              </a:pPr>
              <a:t>‹#›</a:t>
            </a:fld>
            <a:endParaRPr lang="en-US"/>
          </a:p>
        </p:txBody>
      </p:sp>
    </p:spTree>
    <p:extLst>
      <p:ext uri="{BB962C8B-B14F-4D97-AF65-F5344CB8AC3E}">
        <p14:creationId xmlns:p14="http://schemas.microsoft.com/office/powerpoint/2010/main" val="34160617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E3CA81D-4204-48B1-A4D7-36EFD127B2F8}" type="slidenum">
              <a:rPr lang="en-US"/>
              <a:pPr>
                <a:defRPr/>
              </a:pPr>
              <a:t>‹#›</a:t>
            </a:fld>
            <a:endParaRPr lang="en-US"/>
          </a:p>
        </p:txBody>
      </p:sp>
    </p:spTree>
    <p:extLst>
      <p:ext uri="{BB962C8B-B14F-4D97-AF65-F5344CB8AC3E}">
        <p14:creationId xmlns:p14="http://schemas.microsoft.com/office/powerpoint/2010/main" val="280155094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1D08C6D-384C-4677-A8CE-0D580832C4AA}" type="slidenum">
              <a:rPr lang="en-US"/>
              <a:pPr>
                <a:defRPr/>
              </a:pPr>
              <a:t>‹#›</a:t>
            </a:fld>
            <a:endParaRPr lang="en-US"/>
          </a:p>
        </p:txBody>
      </p:sp>
    </p:spTree>
    <p:extLst>
      <p:ext uri="{BB962C8B-B14F-4D97-AF65-F5344CB8AC3E}">
        <p14:creationId xmlns:p14="http://schemas.microsoft.com/office/powerpoint/2010/main" val="27230497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smtId="4294967295"/>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947A3F5-B070-47AF-A223-F33332FE8B86}" type="slidenum">
              <a:rPr lang="en-US"/>
              <a:pPr>
                <a:defRPr/>
              </a:pPr>
              <a:t>‹#›</a:t>
            </a:fld>
            <a:endParaRPr lang="en-US"/>
          </a:p>
        </p:txBody>
      </p:sp>
    </p:spTree>
    <p:extLst>
      <p:ext uri="{BB962C8B-B14F-4D97-AF65-F5344CB8AC3E}">
        <p14:creationId xmlns:p14="http://schemas.microsoft.com/office/powerpoint/2010/main" val="12076196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43242BF-F4C0-49CF-80EA-38D6C064D587}" type="slidenum">
              <a:rPr lang="en-US"/>
              <a:pPr>
                <a:defRPr/>
              </a:pPr>
              <a:t>‹#›</a:t>
            </a:fld>
            <a:endParaRPr lang="en-US"/>
          </a:p>
        </p:txBody>
      </p:sp>
    </p:spTree>
    <p:extLst>
      <p:ext uri="{BB962C8B-B14F-4D97-AF65-F5344CB8AC3E}">
        <p14:creationId xmlns:p14="http://schemas.microsoft.com/office/powerpoint/2010/main" val="20562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29423EF-61E0-492B-A58A-8462960B8BF6}" type="slidenum">
              <a:rPr lang="en-US"/>
              <a:pPr>
                <a:defRPr/>
              </a:pPr>
              <a:t>‹#›</a:t>
            </a:fld>
            <a:endParaRPr lang="en-US"/>
          </a:p>
        </p:txBody>
      </p:sp>
    </p:spTree>
    <p:extLst>
      <p:ext uri="{BB962C8B-B14F-4D97-AF65-F5344CB8AC3E}">
        <p14:creationId xmlns:p14="http://schemas.microsoft.com/office/powerpoint/2010/main" val="12522720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0F45B66-FD4B-43D3-97DD-29BBADAFE8FC}" type="slidenum">
              <a:rPr lang="en-US"/>
              <a:pPr>
                <a:defRPr/>
              </a:pPr>
              <a:t>‹#›</a:t>
            </a:fld>
            <a:endParaRPr lang="en-US"/>
          </a:p>
        </p:txBody>
      </p:sp>
    </p:spTree>
    <p:extLst>
      <p:ext uri="{BB962C8B-B14F-4D97-AF65-F5344CB8AC3E}">
        <p14:creationId xmlns:p14="http://schemas.microsoft.com/office/powerpoint/2010/main" val="12393544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134DC469-4A79-40F8-9FD1-29BC04AA7011}" type="slidenum">
              <a:rPr lang="en-US"/>
              <a:pPr>
                <a:defRPr/>
              </a:pPr>
              <a:t>‹#›</a:t>
            </a:fld>
            <a:endParaRPr lang="en-US"/>
          </a:p>
        </p:txBody>
      </p:sp>
    </p:spTree>
    <p:extLst>
      <p:ext uri="{BB962C8B-B14F-4D97-AF65-F5344CB8AC3E}">
        <p14:creationId xmlns:p14="http://schemas.microsoft.com/office/powerpoint/2010/main" val="6633682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E77ED9D9-385C-4EF3-825C-DD7EC451E098}" type="slidenum">
              <a:rPr lang="en-US"/>
              <a:pPr>
                <a:defRPr/>
              </a:pPr>
              <a:t>‹#›</a:t>
            </a:fld>
            <a:endParaRPr lang="en-US"/>
          </a:p>
        </p:txBody>
      </p:sp>
    </p:spTree>
    <p:extLst>
      <p:ext uri="{BB962C8B-B14F-4D97-AF65-F5344CB8AC3E}">
        <p14:creationId xmlns:p14="http://schemas.microsoft.com/office/powerpoint/2010/main" val="14684049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6D843B82-F4E2-4569-B1E8-B9E053E8F458}" type="slidenum">
              <a:rPr lang="en-US"/>
              <a:pPr>
                <a:defRPr/>
              </a:pPr>
              <a:t>‹#›</a:t>
            </a:fld>
            <a:endParaRPr lang="en-US"/>
          </a:p>
        </p:txBody>
      </p:sp>
    </p:spTree>
    <p:extLst>
      <p:ext uri="{BB962C8B-B14F-4D97-AF65-F5344CB8AC3E}">
        <p14:creationId xmlns:p14="http://schemas.microsoft.com/office/powerpoint/2010/main" val="357665208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3D2E94D-57D8-45DE-BBE8-59CBB7A5E382}" type="slidenum">
              <a:rPr lang="en-US"/>
              <a:pPr>
                <a:defRPr/>
              </a:pPr>
              <a:t>‹#›</a:t>
            </a:fld>
            <a:endParaRPr lang="en-US"/>
          </a:p>
        </p:txBody>
      </p:sp>
    </p:spTree>
    <p:extLst>
      <p:ext uri="{BB962C8B-B14F-4D97-AF65-F5344CB8AC3E}">
        <p14:creationId xmlns:p14="http://schemas.microsoft.com/office/powerpoint/2010/main" val="11514659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1FD068A-1390-4726-BE45-AB18C473BC6F}" type="slidenum">
              <a:rPr lang="en-US"/>
              <a:pPr>
                <a:defRPr/>
              </a:pPr>
              <a:t>‹#›</a:t>
            </a:fld>
            <a:endParaRPr lang="en-US"/>
          </a:p>
        </p:txBody>
      </p:sp>
    </p:spTree>
    <p:extLst>
      <p:ext uri="{BB962C8B-B14F-4D97-AF65-F5344CB8AC3E}">
        <p14:creationId xmlns:p14="http://schemas.microsoft.com/office/powerpoint/2010/main" val="355848895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a:extLst/>
        </p:spPr>
        <p:txBody>
          <a:bodyPr vert="horz" wrap="square" lIns="470254" tIns="235127" rIns="470254" bIns="235127" anchor="t" anchorCtr="0" compatLnSpc="1">
            <a:prstTxWarp prst="textNoShape">
              <a:avLst/>
            </a:prstTxWarp>
          </a:bodyPr>
          <a:lstStyle>
            <a:defPPr>
              <a:defRPr kern="1200" smtId="4294967295"/>
            </a:defPPr>
            <a:lvl1pPr>
              <a:defRPr sz="71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a:extLst/>
        </p:spPr>
        <p:txBody>
          <a:bodyPr vert="horz" wrap="square" lIns="470254" tIns="235127" rIns="470254" bIns="235127" anchor="t" anchorCtr="0" compatLnSpc="1">
            <a:prstTxWarp prst="textNoShape">
              <a:avLst/>
            </a:prstTxWarp>
          </a:bodyPr>
          <a:lstStyle>
            <a:defPPr>
              <a:defRPr kern="1200" smtId="4294967295"/>
            </a:defPPr>
            <a:lvl1pPr algn="ctr">
              <a:defRPr sz="71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a:extLst/>
        </p:spPr>
        <p:txBody>
          <a:bodyPr vert="horz" wrap="square" lIns="470254" tIns="235127" rIns="470254" bIns="235127" anchor="t" anchorCtr="0" compatLnSpc="1">
            <a:prstTxWarp prst="textNoShape">
              <a:avLst/>
            </a:prstTxWarp>
          </a:bodyPr>
          <a:lstStyle>
            <a:defPPr>
              <a:defRPr kern="1200" smtId="4294967295"/>
            </a:defPPr>
            <a:lvl1pPr algn="r">
              <a:defRPr sz="7100" smtClean="0">
                <a:latin typeface="Arial" pitchFamily="34" charset="0"/>
              </a:defRPr>
            </a:lvl1pPr>
          </a:lstStyle>
          <a:p>
            <a:pPr>
              <a:defRPr/>
            </a:pPr>
            <a:fld id="{D74CA0E6-19C8-4E24-ACA2-24DF946E6C7E}" type="slidenum">
              <a:rPr lang="en-US"/>
              <a:pPr>
                <a:defRPr/>
              </a:pPr>
              <a:t>‹#›</a:t>
            </a:fld>
            <a:endParaRPr lang="en-US"/>
          </a:p>
        </p:txBody>
      </p:sp>
      <p:pic>
        <p:nvPicPr>
          <p:cNvPr id="1031" name="New picture"/>
          <p:cNvPicPr/>
          <p:nvPr/>
        </p:nvPicPr>
        <p:blipFill>
          <a:blip r:embed="rId14"/>
          <a:stretch>
            <a:fillRect/>
          </a:stretch>
        </p:blipFill>
        <p:spPr>
          <a:xfrm rot="16200000">
            <a:off x="-11506200" y="16459200"/>
            <a:ext cx="14274800" cy="4368800"/>
          </a:xfrm>
          <a:prstGeom prst="rect">
            <a:avLst/>
          </a:prstGeom>
        </p:spPr>
      </p:pic>
      <p:pic>
        <p:nvPicPr>
          <p:cNvPr id="1032" name="New picture"/>
          <p:cNvPicPr/>
          <p:nvPr/>
        </p:nvPicPr>
        <p:blipFill>
          <a:blip r:embed="rId14"/>
          <a:stretch>
            <a:fillRect/>
          </a:stretch>
        </p:blipFill>
        <p:spPr>
          <a:xfrm rot="5400000">
            <a:off x="41122600" y="16459200"/>
            <a:ext cx="14274800" cy="4368800"/>
          </a:xfrm>
          <a:prstGeom prst="rect">
            <a:avLst/>
          </a:prstGeom>
        </p:spPr>
      </p:pic>
      <p:pic>
        <p:nvPicPr>
          <p:cNvPr id="1033" name="New picture"/>
          <p:cNvPicPr/>
          <p:nvPr/>
        </p:nvPicPr>
        <p:blipFill>
          <a:blip r:embed="rId15"/>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smtId="4294967295">
                <a:solidFill>
                  <a:srgbClr val="808080"/>
                </a:solidFill>
              </a:rPr>
              <a:t>Template ID: intellectualsage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8513" indent="-1174750"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BCDCDE"/>
            </a:gs>
            <a:gs pos="100000">
              <a:schemeClr val="bg1"/>
            </a:gs>
          </a:gsLst>
          <a:lin ang="5400000" scaled="1"/>
        </a:gradFill>
        <a:effectLst/>
      </p:bgPr>
    </p:bg>
    <p:spTree>
      <p:nvGrpSpPr>
        <p:cNvPr id="1" name=""/>
        <p:cNvGrpSpPr/>
        <p:nvPr/>
      </p:nvGrpSpPr>
      <p:grpSpPr>
        <a:xfrm>
          <a:off x="0" y="0"/>
          <a:ext cx="0" cy="0"/>
          <a:chOff x="0" y="0"/>
          <a:chExt cx="0" cy="0"/>
        </a:xfrm>
      </p:grpSpPr>
      <p:sp>
        <p:nvSpPr>
          <p:cNvPr id="19" name="Rectangle: Diagonal Corners Rounded 18">
            <a:extLst>
              <a:ext uri="{FF2B5EF4-FFF2-40B4-BE49-F238E27FC236}">
                <a16:creationId xmlns:a16="http://schemas.microsoft.com/office/drawing/2014/main" id="{406F193C-8566-41B6-8625-E7C934BB073C}"/>
              </a:ext>
            </a:extLst>
          </p:cNvPr>
          <p:cNvSpPr/>
          <p:nvPr/>
        </p:nvSpPr>
        <p:spPr bwMode="auto">
          <a:xfrm>
            <a:off x="685800" y="685799"/>
            <a:ext cx="42519600" cy="6266743"/>
          </a:xfrm>
          <a:prstGeom prst="round2DiagRect">
            <a:avLst/>
          </a:prstGeom>
          <a:solidFill>
            <a:srgbClr val="438086"/>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800" b="0" i="0" u="none" strike="noStrike" cap="none" normalizeH="0" baseline="0">
              <a:ln>
                <a:noFill/>
              </a:ln>
              <a:solidFill>
                <a:schemeClr val="tx1"/>
              </a:solidFill>
              <a:effectLst/>
              <a:latin typeface="Arial"/>
            </a:endParaRPr>
          </a:p>
        </p:txBody>
      </p:sp>
      <p:sp>
        <p:nvSpPr>
          <p:cNvPr id="23" name="Rectangle 22">
            <a:extLst>
              <a:ext uri="{FF2B5EF4-FFF2-40B4-BE49-F238E27FC236}">
                <a16:creationId xmlns:a16="http://schemas.microsoft.com/office/drawing/2014/main" id="{F0700EFA-F39A-4B67-A41D-B592D1296CBF}"/>
              </a:ext>
            </a:extLst>
          </p:cNvPr>
          <p:cNvSpPr>
            <a:spLocks noChangeArrowheads="1"/>
          </p:cNvSpPr>
          <p:nvPr/>
        </p:nvSpPr>
        <p:spPr bwMode="auto">
          <a:xfrm>
            <a:off x="773992" y="7321103"/>
            <a:ext cx="10015927" cy="1003039"/>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defTabSz="4702588">
              <a:defRPr/>
            </a:pPr>
            <a:r>
              <a:rPr lang="en-US" sz="4000" b="1" dirty="0" smtClean="0">
                <a:solidFill>
                  <a:schemeClr val="bg1"/>
                </a:solidFill>
                <a:latin typeface="Libre Baskerville" panose="02000000000000000000" pitchFamily="2" charset="0"/>
              </a:rPr>
              <a:t>ABSTRACT</a:t>
            </a:r>
            <a:endParaRPr lang="en-US" sz="4000" b="1" dirty="0">
              <a:solidFill>
                <a:schemeClr val="bg1"/>
              </a:solidFill>
              <a:latin typeface="Libre Baskerville" panose="02000000000000000000" pitchFamily="2" charset="0"/>
            </a:endParaRPr>
          </a:p>
        </p:txBody>
      </p:sp>
      <p:sp>
        <p:nvSpPr>
          <p:cNvPr id="18" name="Text Box 122"/>
          <p:cNvSpPr txBox="1">
            <a:spLocks noChangeArrowheads="1"/>
          </p:cNvSpPr>
          <p:nvPr/>
        </p:nvSpPr>
        <p:spPr bwMode="auto">
          <a:xfrm>
            <a:off x="5867400" y="-442135"/>
            <a:ext cx="32918400" cy="487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513" tIns="293784" rIns="117513" bIns="293784"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endParaRPr lang="en-US" sz="8000" b="1" dirty="0" smtClean="0">
              <a:solidFill>
                <a:schemeClr val="bg1"/>
              </a:solidFill>
              <a:latin typeface="+mn-lt"/>
            </a:endParaRPr>
          </a:p>
          <a:p>
            <a:pPr algn="ctr" eaLnBrk="1" hangingPunct="1"/>
            <a:r>
              <a:rPr lang="en-US" sz="13800" b="1" dirty="0" smtClean="0">
                <a:solidFill>
                  <a:schemeClr val="bg1"/>
                </a:solidFill>
                <a:latin typeface="+mn-lt"/>
              </a:rPr>
              <a:t>Automatic Laundry System</a:t>
            </a:r>
          </a:p>
          <a:p>
            <a:pPr algn="ctr" eaLnBrk="1" hangingPunct="1"/>
            <a:endParaRPr lang="en-US" sz="6000" b="1" dirty="0">
              <a:solidFill>
                <a:schemeClr val="accent3">
                  <a:lumMod val="20000"/>
                  <a:lumOff val="80000"/>
                </a:schemeClr>
              </a:solidFill>
              <a:latin typeface="+mn-lt"/>
            </a:endParaRPr>
          </a:p>
        </p:txBody>
      </p:sp>
      <p:sp>
        <p:nvSpPr>
          <p:cNvPr id="35" name="Text Box 123"/>
          <p:cNvSpPr txBox="1">
            <a:spLocks noChangeArrowheads="1"/>
          </p:cNvSpPr>
          <p:nvPr/>
        </p:nvSpPr>
        <p:spPr bwMode="auto">
          <a:xfrm>
            <a:off x="5624552" y="4728662"/>
            <a:ext cx="32918400" cy="1309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513" tIns="117513" rIns="117513" bIns="117513"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5400" b="1" dirty="0" err="1" smtClean="0">
                <a:solidFill>
                  <a:schemeClr val="bg1"/>
                </a:solidFill>
                <a:latin typeface="+mn-lt"/>
              </a:rPr>
              <a:t>Fardin</a:t>
            </a:r>
            <a:r>
              <a:rPr lang="en-US" sz="5400" b="1" dirty="0" smtClean="0">
                <a:solidFill>
                  <a:schemeClr val="bg1"/>
                </a:solidFill>
                <a:latin typeface="+mn-lt"/>
              </a:rPr>
              <a:t> </a:t>
            </a:r>
            <a:r>
              <a:rPr lang="en-US" sz="5400" b="1" dirty="0" err="1" smtClean="0">
                <a:solidFill>
                  <a:schemeClr val="bg1"/>
                </a:solidFill>
                <a:latin typeface="+mn-lt"/>
              </a:rPr>
              <a:t>Momtaj</a:t>
            </a:r>
            <a:r>
              <a:rPr lang="en-US" sz="5400" b="1" dirty="0" smtClean="0">
                <a:solidFill>
                  <a:schemeClr val="bg1"/>
                </a:solidFill>
                <a:latin typeface="+mn-lt"/>
              </a:rPr>
              <a:t>, MD Umair Sifat, </a:t>
            </a:r>
            <a:r>
              <a:rPr lang="en-US" sz="5400" b="1" dirty="0" err="1" smtClean="0">
                <a:solidFill>
                  <a:schemeClr val="bg1"/>
                </a:solidFill>
                <a:latin typeface="+mn-lt"/>
              </a:rPr>
              <a:t>Imtiaz</a:t>
            </a:r>
            <a:r>
              <a:rPr lang="en-US" sz="5400" b="1" dirty="0" smtClean="0">
                <a:solidFill>
                  <a:schemeClr val="bg1"/>
                </a:solidFill>
                <a:latin typeface="+mn-lt"/>
              </a:rPr>
              <a:t> Ahmed, SM </a:t>
            </a:r>
            <a:r>
              <a:rPr lang="en-US" sz="5400" b="1" dirty="0" err="1" smtClean="0">
                <a:solidFill>
                  <a:schemeClr val="bg1"/>
                </a:solidFill>
                <a:latin typeface="+mn-lt"/>
              </a:rPr>
              <a:t>Arif</a:t>
            </a:r>
            <a:r>
              <a:rPr lang="en-US" sz="5400" b="1" dirty="0" smtClean="0">
                <a:solidFill>
                  <a:schemeClr val="bg1"/>
                </a:solidFill>
                <a:latin typeface="+mn-lt"/>
              </a:rPr>
              <a:t> Ahmed, Farhan Saif Chowdhury</a:t>
            </a:r>
          </a:p>
          <a:p>
            <a:pPr algn="ctr" eaLnBrk="1" hangingPunct="1"/>
            <a:r>
              <a:rPr lang="en-US" sz="5400" b="1" dirty="0" smtClean="0">
                <a:solidFill>
                  <a:schemeClr val="bg1"/>
                </a:solidFill>
                <a:latin typeface="+mn-lt"/>
              </a:rPr>
              <a:t>Department of Computer Science and Engineering</a:t>
            </a:r>
          </a:p>
          <a:p>
            <a:pPr algn="ctr" eaLnBrk="1" hangingPunct="1"/>
            <a:r>
              <a:rPr lang="en-US" sz="5400" b="1" dirty="0" smtClean="0">
                <a:solidFill>
                  <a:schemeClr val="bg1"/>
                </a:solidFill>
                <a:latin typeface="+mn-lt"/>
              </a:rPr>
              <a:t>Military Institute of Science and Technology</a:t>
            </a:r>
          </a:p>
          <a:p>
            <a:pPr algn="ctr" eaLnBrk="1" hangingPunct="1"/>
            <a:r>
              <a:rPr lang="en-US" sz="4400" b="1" dirty="0" smtClean="0">
                <a:solidFill>
                  <a:schemeClr val="bg1"/>
                </a:solidFill>
                <a:latin typeface="+mn-lt"/>
              </a:rPr>
              <a:t>  </a:t>
            </a:r>
            <a:endParaRPr lang="en-US" sz="4400" b="1" baseline="30000" dirty="0">
              <a:solidFill>
                <a:schemeClr val="bg1"/>
              </a:solidFill>
              <a:latin typeface="+mn-lt"/>
            </a:endParaRPr>
          </a:p>
          <a:p>
            <a:pPr algn="ctr" eaLnBrk="1" hangingPunct="1"/>
            <a:endParaRPr lang="en-US" sz="4400" b="1" dirty="0">
              <a:solidFill>
                <a:schemeClr val="accent3">
                  <a:lumMod val="20000"/>
                  <a:lumOff val="80000"/>
                </a:schemeClr>
              </a:solidFill>
              <a:latin typeface="+mn-lt"/>
            </a:endParaRPr>
          </a:p>
        </p:txBody>
      </p:sp>
      <p:pic>
        <p:nvPicPr>
          <p:cNvPr id="36" name="Picture 35" descr="C:\Users\User\Desktop\Military-Institute-of-Science-and-Technology-MIST-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969" y="1042340"/>
            <a:ext cx="5394095" cy="4995890"/>
          </a:xfrm>
          <a:prstGeom prst="rect">
            <a:avLst/>
          </a:prstGeom>
          <a:noFill/>
          <a:extLst>
            <a:ext uri="{909E8E84-426E-40DD-AFC4-6F175D3DCCD1}">
              <a14:hiddenFill xmlns:a14="http://schemas.microsoft.com/office/drawing/2010/main">
                <a:solidFill>
                  <a:srgbClr val="FFFFFF"/>
                </a:solidFill>
              </a14:hiddenFill>
            </a:ext>
          </a:extLst>
        </p:spPr>
      </p:pic>
      <p:sp>
        <p:nvSpPr>
          <p:cNvPr id="37" name="Text Box 189"/>
          <p:cNvSpPr txBox="1">
            <a:spLocks noChangeArrowheads="1"/>
          </p:cNvSpPr>
          <p:nvPr/>
        </p:nvSpPr>
        <p:spPr bwMode="auto">
          <a:xfrm>
            <a:off x="796852" y="8494092"/>
            <a:ext cx="9947347" cy="9140964"/>
          </a:xfrm>
          <a:prstGeom prst="rect">
            <a:avLst/>
          </a:prstGeom>
          <a:noFill/>
          <a:ln w="1270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lIns="137160" tIns="137160" rIns="137160" bIns="1371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200" b="1" dirty="0">
                <a:latin typeface="Times New Roman" panose="02020603050405020304" pitchFamily="18" charset="0"/>
                <a:cs typeface="Times New Roman" panose="02020603050405020304" pitchFamily="18" charset="0"/>
              </a:rPr>
              <a:t>Today in our modern world we have various types of technology to make our everyday life easier. We have washing machine for clothes, vacuum cleaners for cleaning, refrigerators for cooling and in some cases, even cooking machines. In a civilized society everyone wants to look attractive. As a part of attractive appearance one of the most important thing is our cloth</a:t>
            </a:r>
            <a:r>
              <a:rPr lang="en-US" sz="3200" b="1" dirty="0" smtClean="0">
                <a:latin typeface="Times New Roman" panose="02020603050405020304" pitchFamily="18" charset="0"/>
                <a:cs typeface="Times New Roman" panose="02020603050405020304" pitchFamily="18" charset="0"/>
              </a:rPr>
              <a:t>. To manage our cloths we have to do ironing, folding and packaging of our cloths.  </a:t>
            </a:r>
            <a:r>
              <a:rPr lang="en-US" sz="3200" b="1" dirty="0">
                <a:latin typeface="Times New Roman" panose="02020603050405020304" pitchFamily="18" charset="0"/>
                <a:cs typeface="Times New Roman" panose="02020603050405020304" pitchFamily="18" charset="0"/>
              </a:rPr>
              <a:t>Automatic Laundry System is </a:t>
            </a:r>
            <a:r>
              <a:rPr lang="en-US" sz="3200" b="1" dirty="0" smtClean="0">
                <a:latin typeface="Times New Roman" panose="02020603050405020304" pitchFamily="18" charset="0"/>
                <a:cs typeface="Times New Roman" panose="02020603050405020304" pitchFamily="18" charset="0"/>
              </a:rPr>
              <a:t>a smart solution for this tasks. It uses an </a:t>
            </a:r>
            <a:r>
              <a:rPr lang="en-US" sz="3200" b="1" dirty="0">
                <a:latin typeface="Times New Roman" panose="02020603050405020304" pitchFamily="18" charset="0"/>
                <a:cs typeface="Times New Roman" panose="02020603050405020304" pitchFamily="18" charset="0"/>
              </a:rPr>
              <a:t>innovative way to do ironing, folding and packaging of </a:t>
            </a:r>
            <a:r>
              <a:rPr lang="en-US" sz="3200" b="1" dirty="0" smtClean="0">
                <a:latin typeface="Times New Roman" panose="02020603050405020304" pitchFamily="18" charset="0"/>
                <a:cs typeface="Times New Roman" panose="02020603050405020304" pitchFamily="18" charset="0"/>
              </a:rPr>
              <a:t>various cloths </a:t>
            </a:r>
            <a:r>
              <a:rPr lang="en-US" sz="3200" b="1" dirty="0">
                <a:latin typeface="Times New Roman" panose="02020603050405020304" pitchFamily="18" charset="0"/>
                <a:cs typeface="Times New Roman" panose="02020603050405020304" pitchFamily="18" charset="0"/>
              </a:rPr>
              <a:t>by minimizing the difficulties of doing the tasks. It is </a:t>
            </a:r>
            <a:r>
              <a:rPr lang="en-US" sz="3200" b="1" dirty="0" smtClean="0">
                <a:latin typeface="Times New Roman" panose="02020603050405020304" pitchFamily="18" charset="0"/>
                <a:cs typeface="Times New Roman" panose="02020603050405020304" pitchFamily="18" charset="0"/>
              </a:rPr>
              <a:t>an automated </a:t>
            </a:r>
            <a:r>
              <a:rPr lang="en-US" sz="3200" b="1" dirty="0">
                <a:latin typeface="Times New Roman" panose="02020603050405020304" pitchFamily="18" charset="0"/>
                <a:cs typeface="Times New Roman" panose="02020603050405020304" pitchFamily="18" charset="0"/>
              </a:rPr>
              <a:t>machine which does ironing, folding and </a:t>
            </a:r>
            <a:r>
              <a:rPr lang="en-US" sz="3200" b="1" dirty="0" smtClean="0">
                <a:latin typeface="Times New Roman" panose="02020603050405020304" pitchFamily="18" charset="0"/>
                <a:cs typeface="Times New Roman" panose="02020603050405020304" pitchFamily="18" charset="0"/>
              </a:rPr>
              <a:t>packaging of </a:t>
            </a:r>
            <a:r>
              <a:rPr lang="en-US" sz="3200" b="1" dirty="0">
                <a:latin typeface="Times New Roman" panose="02020603050405020304" pitchFamily="18" charset="0"/>
                <a:cs typeface="Times New Roman" panose="02020603050405020304" pitchFamily="18" charset="0"/>
              </a:rPr>
              <a:t>cloths by just placing the cloth on the tray and giving </a:t>
            </a:r>
            <a:r>
              <a:rPr lang="en-US" sz="3200" b="1" dirty="0" smtClean="0">
                <a:latin typeface="Times New Roman" panose="02020603050405020304" pitchFamily="18" charset="0"/>
                <a:cs typeface="Times New Roman" panose="02020603050405020304" pitchFamily="18" charset="0"/>
              </a:rPr>
              <a:t>some necessary </a:t>
            </a:r>
            <a:r>
              <a:rPr lang="en-US" sz="3200" b="1" dirty="0">
                <a:latin typeface="Times New Roman" panose="02020603050405020304" pitchFamily="18" charset="0"/>
                <a:cs typeface="Times New Roman" panose="02020603050405020304" pitchFamily="18" charset="0"/>
              </a:rPr>
              <a:t>command. It also includes vending mechanism </a:t>
            </a:r>
            <a:r>
              <a:rPr lang="en-US" sz="3200" b="1" dirty="0" smtClean="0">
                <a:latin typeface="Times New Roman" panose="02020603050405020304" pitchFamily="18" charset="0"/>
                <a:cs typeface="Times New Roman" panose="02020603050405020304" pitchFamily="18" charset="0"/>
              </a:rPr>
              <a:t>and mobile </a:t>
            </a:r>
            <a:r>
              <a:rPr lang="en-US" sz="3200" b="1" dirty="0">
                <a:latin typeface="Times New Roman" panose="02020603050405020304" pitchFamily="18" charset="0"/>
                <a:cs typeface="Times New Roman" panose="02020603050405020304" pitchFamily="18" charset="0"/>
              </a:rPr>
              <a:t>application facility both from user side and admin side.</a:t>
            </a:r>
          </a:p>
        </p:txBody>
      </p:sp>
      <p:sp>
        <p:nvSpPr>
          <p:cNvPr id="43" name="Text Box 189"/>
          <p:cNvSpPr txBox="1">
            <a:spLocks noChangeArrowheads="1"/>
          </p:cNvSpPr>
          <p:nvPr/>
        </p:nvSpPr>
        <p:spPr bwMode="auto">
          <a:xfrm>
            <a:off x="734766" y="28526600"/>
            <a:ext cx="10012680" cy="3231654"/>
          </a:xfrm>
          <a:prstGeom prst="rect">
            <a:avLst/>
          </a:prstGeom>
          <a:noFill/>
          <a:ln w="1270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lIns="137160" tIns="137160" rIns="137160" bIns="1371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lvl="0" indent="-342900" algn="just">
              <a:buFont typeface="Arial" panose="020B0604020202020204" pitchFamily="34" charset="0"/>
              <a:buChar char="•"/>
            </a:pPr>
            <a:r>
              <a:rPr lang="en-SG" sz="3200" b="1" dirty="0">
                <a:latin typeface="Times New Roman" panose="02020603050405020304" pitchFamily="18" charset="0"/>
                <a:cs typeface="Times New Roman" panose="02020603050405020304" pitchFamily="18" charset="0"/>
              </a:rPr>
              <a:t>Make the laundry system automatic integrated with ironing, folding and packaging.</a:t>
            </a:r>
            <a:endParaRPr lang="en-US" sz="3200" b="1"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SG" sz="3200" b="1" dirty="0">
                <a:latin typeface="Times New Roman" panose="02020603050405020304" pitchFamily="18" charset="0"/>
                <a:cs typeface="Times New Roman" panose="02020603050405020304" pitchFamily="18" charset="0"/>
              </a:rPr>
              <a:t>Reduce the time it takes to do the task manually by human being.</a:t>
            </a:r>
            <a:endParaRPr lang="en-US" sz="3200" b="1"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SG" sz="3200" b="1" dirty="0">
                <a:latin typeface="Times New Roman" panose="02020603050405020304" pitchFamily="18" charset="0"/>
                <a:cs typeface="Times New Roman" panose="02020603050405020304" pitchFamily="18" charset="0"/>
              </a:rPr>
              <a:t>Design a cost effective way to do this automatic system.</a:t>
            </a:r>
            <a:endParaRPr lang="en-US" sz="3200" b="1" dirty="0">
              <a:latin typeface="Times New Roman" panose="02020603050405020304" pitchFamily="18" charset="0"/>
              <a:cs typeface="Times New Roman" panose="02020603050405020304" pitchFamily="18" charset="0"/>
            </a:endParaRPr>
          </a:p>
        </p:txBody>
      </p:sp>
      <p:sp>
        <p:nvSpPr>
          <p:cNvPr id="47" name="Text Box 189"/>
          <p:cNvSpPr txBox="1">
            <a:spLocks noChangeArrowheads="1"/>
          </p:cNvSpPr>
          <p:nvPr/>
        </p:nvSpPr>
        <p:spPr bwMode="auto">
          <a:xfrm>
            <a:off x="751585" y="19263595"/>
            <a:ext cx="10012680" cy="7663636"/>
          </a:xfrm>
          <a:prstGeom prst="rect">
            <a:avLst/>
          </a:prstGeom>
          <a:noFill/>
          <a:ln w="1270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lIns="137160" tIns="137160" rIns="137160" bIns="1371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200" b="1" dirty="0">
                <a:latin typeface="Times New Roman" panose="02020603050405020304" pitchFamily="18" charset="0"/>
                <a:cs typeface="Times New Roman" panose="02020603050405020304" pitchFamily="18" charset="0"/>
              </a:rPr>
              <a:t>To make ironing, folding and packaging easier and for saving time an automatic laundry system has been designed. In automatic laundry system ironing, folding and packaging have been integrated for cloths as well as a vending mechanism and mobile application for the user. Vending machine will scan a QR code which will be created by application. The QR code will contain the necessary user information as well as the balance information. Then it will check in the database for authentication and verification. A payment system will be included so that it can used in the industry. The whole system will be considered as a single automated system where the user will only place the cloth in the tray and the user will get the cloth in a packet with a proper ironing.</a:t>
            </a:r>
          </a:p>
        </p:txBody>
      </p:sp>
      <p:pic>
        <p:nvPicPr>
          <p:cNvPr id="48" name="Picture 47"/>
          <p:cNvPicPr>
            <a:picLocks noChangeAspect="1"/>
          </p:cNvPicPr>
          <p:nvPr/>
        </p:nvPicPr>
        <p:blipFill rotWithShape="1">
          <a:blip r:embed="rId3">
            <a:extLst>
              <a:ext uri="{28A0092B-C50C-407E-A947-70E740481C1C}">
                <a14:useLocalDpi xmlns:a14="http://schemas.microsoft.com/office/drawing/2010/main" val="0"/>
              </a:ext>
            </a:extLst>
          </a:blip>
          <a:srcRect b="12171"/>
          <a:stretch/>
        </p:blipFill>
        <p:spPr>
          <a:xfrm>
            <a:off x="11586772" y="8494093"/>
            <a:ext cx="10015927" cy="1169890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graphicFrame>
        <p:nvGraphicFramePr>
          <p:cNvPr id="50" name="Table 49"/>
          <p:cNvGraphicFramePr>
            <a:graphicFrameLocks noGrp="1"/>
          </p:cNvGraphicFramePr>
          <p:nvPr>
            <p:extLst>
              <p:ext uri="{D42A27DB-BD31-4B8C-83A1-F6EECF244321}">
                <p14:modId xmlns:p14="http://schemas.microsoft.com/office/powerpoint/2010/main" val="1119123468"/>
              </p:ext>
            </p:extLst>
          </p:nvPr>
        </p:nvGraphicFramePr>
        <p:xfrm>
          <a:off x="11603410" y="21918819"/>
          <a:ext cx="4846320" cy="9839823"/>
        </p:xfrm>
        <a:graphic>
          <a:graphicData uri="http://schemas.openxmlformats.org/drawingml/2006/table">
            <a:tbl>
              <a:tblPr firstRow="1" firstCol="1" bandRow="1">
                <a:tableStyleId>{284E427A-3D55-4303-BF80-6455036E1DE7}</a:tableStyleId>
              </a:tblPr>
              <a:tblGrid>
                <a:gridCol w="3553432">
                  <a:extLst>
                    <a:ext uri="{9D8B030D-6E8A-4147-A177-3AD203B41FA5}">
                      <a16:colId xmlns:a16="http://schemas.microsoft.com/office/drawing/2014/main" val="4000717355"/>
                    </a:ext>
                  </a:extLst>
                </a:gridCol>
                <a:gridCol w="1292888">
                  <a:extLst>
                    <a:ext uri="{9D8B030D-6E8A-4147-A177-3AD203B41FA5}">
                      <a16:colId xmlns:a16="http://schemas.microsoft.com/office/drawing/2014/main" val="3164153986"/>
                    </a:ext>
                  </a:extLst>
                </a:gridCol>
              </a:tblGrid>
              <a:tr h="519881">
                <a:tc gridSpan="2">
                  <a:txBody>
                    <a:bodyPr/>
                    <a:lstStyle/>
                    <a:p>
                      <a:pPr marL="0" marR="0" algn="ctr">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Prototype</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894243505"/>
                  </a:ext>
                </a:extLst>
              </a:tr>
              <a:tr h="478597">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Pneumatic Cylinder</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10000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7300037"/>
                  </a:ext>
                </a:extLst>
              </a:tr>
              <a:tr h="454848">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Air Compressor</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5300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2364693"/>
                  </a:ext>
                </a:extLst>
              </a:tr>
              <a:tr h="454848">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Solenoid Valve</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3000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4169985"/>
                  </a:ext>
                </a:extLst>
              </a:tr>
              <a:tr h="904244">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Solenoid Valve Base</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2000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220540"/>
                  </a:ext>
                </a:extLst>
              </a:tr>
              <a:tr h="454848">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Rod Frame</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6000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0023300"/>
                  </a:ext>
                </a:extLst>
              </a:tr>
              <a:tr h="454848">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Raspberry Pi</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4000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1881126"/>
                  </a:ext>
                </a:extLst>
              </a:tr>
              <a:tr h="454848">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Camera Module</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1500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9604957"/>
                  </a:ext>
                </a:extLst>
              </a:tr>
              <a:tr h="454848">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PVC Board</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1000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9099266"/>
                  </a:ext>
                </a:extLst>
              </a:tr>
              <a:tr h="454848">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Gear Motor</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700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8523021"/>
                  </a:ext>
                </a:extLst>
              </a:tr>
              <a:tr h="454848">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CNC belt</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1000</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4146404"/>
                  </a:ext>
                </a:extLst>
              </a:tr>
              <a:tr h="454848">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Wooden Frame </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800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2280206"/>
                  </a:ext>
                </a:extLst>
              </a:tr>
              <a:tr h="454848">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Heater</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1000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8805126"/>
                  </a:ext>
                </a:extLst>
              </a:tr>
              <a:tr h="454848">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Arduino Mega 2560 </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750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059577"/>
                  </a:ext>
                </a:extLst>
              </a:tr>
              <a:tr h="683775">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Others</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10950</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6015336"/>
                  </a:ext>
                </a:extLst>
              </a:tr>
              <a:tr h="744006">
                <a:tc>
                  <a:txBody>
                    <a:bodyPr/>
                    <a:lstStyle/>
                    <a:p>
                      <a:pPr marL="0" marR="0" algn="ctr">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Total</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48000</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070341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777052"/>
              </p:ext>
            </p:extLst>
          </p:nvPr>
        </p:nvGraphicFramePr>
        <p:xfrm>
          <a:off x="16773015" y="21914467"/>
          <a:ext cx="4876800" cy="9844179"/>
        </p:xfrm>
        <a:graphic>
          <a:graphicData uri="http://schemas.openxmlformats.org/drawingml/2006/table">
            <a:tbl>
              <a:tblPr firstRow="1" firstCol="1" bandRow="1">
                <a:tableStyleId>{284E427A-3D55-4303-BF80-6455036E1DE7}</a:tableStyleId>
              </a:tblPr>
              <a:tblGrid>
                <a:gridCol w="3679889">
                  <a:extLst>
                    <a:ext uri="{9D8B030D-6E8A-4147-A177-3AD203B41FA5}">
                      <a16:colId xmlns:a16="http://schemas.microsoft.com/office/drawing/2014/main" val="1786117389"/>
                    </a:ext>
                  </a:extLst>
                </a:gridCol>
                <a:gridCol w="1196911">
                  <a:extLst>
                    <a:ext uri="{9D8B030D-6E8A-4147-A177-3AD203B41FA5}">
                      <a16:colId xmlns:a16="http://schemas.microsoft.com/office/drawing/2014/main" val="1879657807"/>
                    </a:ext>
                  </a:extLst>
                </a:gridCol>
              </a:tblGrid>
              <a:tr h="575449">
                <a:tc gridSpan="2">
                  <a:txBody>
                    <a:bodyPr/>
                    <a:lstStyle/>
                    <a:p>
                      <a:pPr marL="0" marR="0" algn="ctr">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Real Time</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278598789"/>
                  </a:ext>
                </a:extLst>
              </a:tr>
              <a:tr h="519531">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Pneumatic Cylinder</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10000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3827394"/>
                  </a:ext>
                </a:extLst>
              </a:tr>
              <a:tr h="507256">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Air Compressor</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8000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5182683"/>
                  </a:ext>
                </a:extLst>
              </a:tr>
              <a:tr h="507256">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Solenoid Valve</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3000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6076256"/>
                  </a:ext>
                </a:extLst>
              </a:tr>
              <a:tr h="1051179">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Solenoid Valve </a:t>
                      </a:r>
                      <a:endParaRPr lang="en-US" sz="3200" b="1" dirty="0" smtClean="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3200" b="1" dirty="0" smtClean="0">
                          <a:effectLst/>
                          <a:latin typeface="Times New Roman" panose="02020603050405020304" pitchFamily="18" charset="0"/>
                          <a:cs typeface="Times New Roman" panose="02020603050405020304" pitchFamily="18" charset="0"/>
                        </a:rPr>
                        <a:t>Base</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2000</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0559650"/>
                  </a:ext>
                </a:extLst>
              </a:tr>
              <a:tr h="507256">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Rod Frame</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6000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3763819"/>
                  </a:ext>
                </a:extLst>
              </a:tr>
              <a:tr h="507256">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Raspberry Pi</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4000</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4018304"/>
                  </a:ext>
                </a:extLst>
              </a:tr>
              <a:tr h="507256">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Camera Module</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3500</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2580434"/>
                  </a:ext>
                </a:extLst>
              </a:tr>
              <a:tr h="507256">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PVC Board</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1000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0353827"/>
                  </a:ext>
                </a:extLst>
              </a:tr>
              <a:tr h="507256">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Gear Motor</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2000</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7845162"/>
                  </a:ext>
                </a:extLst>
              </a:tr>
              <a:tr h="507256">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CNC belt</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2000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2468883"/>
                  </a:ext>
                </a:extLst>
              </a:tr>
              <a:tr h="507256">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Wooden Frame </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1500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6713347"/>
                  </a:ext>
                </a:extLst>
              </a:tr>
              <a:tr h="507256">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Heater</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1000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6355543"/>
                  </a:ext>
                </a:extLst>
              </a:tr>
              <a:tr h="1051179">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Arduino </a:t>
                      </a:r>
                      <a:r>
                        <a:rPr lang="en-US" sz="3200" b="1" dirty="0" smtClean="0">
                          <a:effectLst/>
                          <a:latin typeface="Times New Roman" panose="02020603050405020304" pitchFamily="18" charset="0"/>
                          <a:cs typeface="Times New Roman" panose="02020603050405020304" pitchFamily="18" charset="0"/>
                        </a:rPr>
                        <a:t>Mega</a:t>
                      </a:r>
                    </a:p>
                    <a:p>
                      <a:pPr marL="0" marR="0">
                        <a:lnSpc>
                          <a:spcPct val="107000"/>
                        </a:lnSpc>
                        <a:spcBef>
                          <a:spcPts val="0"/>
                        </a:spcBef>
                        <a:spcAft>
                          <a:spcPts val="0"/>
                        </a:spcAft>
                      </a:pPr>
                      <a:r>
                        <a:rPr lang="en-US" sz="3200" b="1" dirty="0" smtClean="0">
                          <a:effectLst/>
                          <a:latin typeface="Times New Roman" panose="02020603050405020304" pitchFamily="18" charset="0"/>
                          <a:cs typeface="Times New Roman" panose="02020603050405020304" pitchFamily="18" charset="0"/>
                        </a:rPr>
                        <a:t> </a:t>
                      </a:r>
                      <a:r>
                        <a:rPr lang="en-US" sz="3200" b="1" dirty="0">
                          <a:effectLst/>
                          <a:latin typeface="Times New Roman" panose="02020603050405020304" pitchFamily="18" charset="0"/>
                          <a:cs typeface="Times New Roman" panose="02020603050405020304" pitchFamily="18" charset="0"/>
                        </a:rPr>
                        <a:t>2560 </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a:effectLst/>
                          <a:latin typeface="Times New Roman" panose="02020603050405020304" pitchFamily="18" charset="0"/>
                          <a:cs typeface="Times New Roman" panose="02020603050405020304" pitchFamily="18" charset="0"/>
                        </a:rPr>
                        <a:t>750</a:t>
                      </a:r>
                      <a:endParaRPr lang="en-US" sz="3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6535452"/>
                  </a:ext>
                </a:extLst>
              </a:tr>
              <a:tr h="742256">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Others</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15000</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9817277"/>
                  </a:ext>
                </a:extLst>
              </a:tr>
              <a:tr h="832025">
                <a:tc>
                  <a:txBody>
                    <a:bodyPr/>
                    <a:lstStyle/>
                    <a:p>
                      <a:pPr marL="0" marR="0" algn="ctr">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Total</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b="1" dirty="0">
                          <a:effectLst/>
                          <a:latin typeface="Times New Roman" panose="02020603050405020304" pitchFamily="18" charset="0"/>
                          <a:cs typeface="Times New Roman" panose="02020603050405020304" pitchFamily="18" charset="0"/>
                        </a:rPr>
                        <a:t>59750</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2810316"/>
                  </a:ext>
                </a:extLst>
              </a:tr>
            </a:tbl>
          </a:graphicData>
        </a:graphic>
      </p:graphicFrame>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34646" y="8541592"/>
            <a:ext cx="9939317" cy="11712483"/>
          </a:xfrm>
          <a:prstGeom prst="rect">
            <a:avLst/>
          </a:prstGeom>
          <a:ln>
            <a:solidFill>
              <a:schemeClr val="accent2"/>
            </a:solidFill>
          </a:ln>
        </p:spPr>
      </p:pic>
      <p:sp>
        <p:nvSpPr>
          <p:cNvPr id="53" name="Rectangle 52">
            <a:extLst>
              <a:ext uri="{FF2B5EF4-FFF2-40B4-BE49-F238E27FC236}">
                <a16:creationId xmlns:a16="http://schemas.microsoft.com/office/drawing/2014/main" id="{F0700EFA-F39A-4B67-A41D-B592D1296CBF}"/>
              </a:ext>
            </a:extLst>
          </p:cNvPr>
          <p:cNvSpPr>
            <a:spLocks noChangeArrowheads="1"/>
          </p:cNvSpPr>
          <p:nvPr/>
        </p:nvSpPr>
        <p:spPr bwMode="auto">
          <a:xfrm>
            <a:off x="22241632" y="26883643"/>
            <a:ext cx="9950777" cy="1043146"/>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defTabSz="4702588">
              <a:defRPr/>
            </a:pPr>
            <a:r>
              <a:rPr lang="en-US" sz="3600" b="1" dirty="0" smtClean="0">
                <a:solidFill>
                  <a:schemeClr val="bg1"/>
                </a:solidFill>
                <a:latin typeface="Libre Baskerville" panose="02000000000000000000" pitchFamily="2" charset="0"/>
              </a:rPr>
              <a:t>FUTURE EXPANSION</a:t>
            </a:r>
            <a:endParaRPr lang="en-US" sz="3600" b="1" dirty="0">
              <a:solidFill>
                <a:schemeClr val="bg1"/>
              </a:solidFill>
              <a:latin typeface="Libre Baskerville" panose="02000000000000000000" pitchFamily="2" charset="0"/>
            </a:endParaRPr>
          </a:p>
        </p:txBody>
      </p:sp>
      <p:sp>
        <p:nvSpPr>
          <p:cNvPr id="54" name="Text Box 189"/>
          <p:cNvSpPr txBox="1">
            <a:spLocks noChangeArrowheads="1"/>
          </p:cNvSpPr>
          <p:nvPr/>
        </p:nvSpPr>
        <p:spPr bwMode="auto">
          <a:xfrm>
            <a:off x="22309015" y="28104935"/>
            <a:ext cx="9883394" cy="3724096"/>
          </a:xfrm>
          <a:prstGeom prst="rect">
            <a:avLst/>
          </a:prstGeom>
          <a:noFill/>
          <a:ln w="1270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lIns="137160" tIns="137160" rIns="137160" bIns="1371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Web application to remove the </a:t>
            </a:r>
            <a:r>
              <a:rPr lang="en-US" sz="3200" b="1" dirty="0" smtClean="0">
                <a:latin typeface="Times New Roman" panose="02020603050405020304" pitchFamily="18" charset="0"/>
                <a:cs typeface="Times New Roman" panose="02020603050405020304" pitchFamily="18" charset="0"/>
              </a:rPr>
              <a:t>platform dependency</a:t>
            </a:r>
            <a:endParaRPr lang="en-US" sz="32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Admin application to control the system and data.</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Automatic packet placement where there will be roller to place the packet.  </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Convert the complete system in PLC for efficient performance.</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IOS version of user application.</a:t>
            </a:r>
          </a:p>
        </p:txBody>
      </p:sp>
      <p:sp>
        <p:nvSpPr>
          <p:cNvPr id="56" name="Text Box 189"/>
          <p:cNvSpPr txBox="1">
            <a:spLocks noChangeArrowheads="1"/>
          </p:cNvSpPr>
          <p:nvPr/>
        </p:nvSpPr>
        <p:spPr bwMode="auto">
          <a:xfrm>
            <a:off x="22340835" y="22073649"/>
            <a:ext cx="9833128" cy="4216539"/>
          </a:xfrm>
          <a:prstGeom prst="rect">
            <a:avLst/>
          </a:prstGeom>
          <a:noFill/>
          <a:ln w="1270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lIns="137160" tIns="137160" rIns="137160" bIns="137160" numCol="2" spcCol="73152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lvl="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Automatic ironing system.</a:t>
            </a:r>
          </a:p>
          <a:p>
            <a:pPr marL="457200" lvl="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Automatic folding system.</a:t>
            </a:r>
          </a:p>
          <a:p>
            <a:pPr marL="457200" lvl="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Automatic packaging system</a:t>
            </a:r>
            <a:r>
              <a:rPr lang="en-US" sz="3200" b="1" dirty="0" smtClean="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Vending mechanism</a:t>
            </a:r>
            <a:r>
              <a:rPr lang="en-US" sz="3200" b="1" dirty="0" smtClean="0">
                <a:latin typeface="Times New Roman" panose="02020603050405020304" pitchFamily="18" charset="0"/>
                <a:cs typeface="Times New Roman" panose="02020603050405020304" pitchFamily="18" charset="0"/>
              </a:rPr>
              <a:t>.</a:t>
            </a:r>
          </a:p>
          <a:p>
            <a:pPr marL="457200" lvl="0" indent="-457200">
              <a:buFont typeface="Arial" panose="020B0604020202020204" pitchFamily="34" charset="0"/>
              <a:buChar char="•"/>
            </a:pPr>
            <a:r>
              <a:rPr lang="en-US" sz="3200" b="1" dirty="0" smtClean="0">
                <a:latin typeface="Times New Roman" panose="02020603050405020304" pitchFamily="18" charset="0"/>
                <a:cs typeface="Times New Roman" panose="02020603050405020304" pitchFamily="18" charset="0"/>
              </a:rPr>
              <a:t>Payment </a:t>
            </a:r>
            <a:r>
              <a:rPr lang="en-US" sz="3200" b="1" dirty="0" smtClean="0">
                <a:latin typeface="Times New Roman" panose="02020603050405020304" pitchFamily="18" charset="0"/>
                <a:cs typeface="Times New Roman" panose="02020603050405020304" pitchFamily="18" charset="0"/>
              </a:rPr>
              <a:t>system</a:t>
            </a:r>
            <a:r>
              <a:rPr lang="en-US" sz="3200" b="1" dirty="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User mobile application.</a:t>
            </a:r>
          </a:p>
          <a:p>
            <a:pPr marL="457200" lvl="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System admin application.</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Maintaining </a:t>
            </a:r>
            <a:r>
              <a:rPr lang="en-US" sz="3200" b="1" dirty="0" smtClean="0">
                <a:latin typeface="Times New Roman" panose="02020603050405020304" pitchFamily="18" charset="0"/>
                <a:cs typeface="Times New Roman" panose="02020603050405020304" pitchFamily="18" charset="0"/>
              </a:rPr>
              <a:t>database</a:t>
            </a:r>
            <a:endParaRPr lang="en-US" sz="3200" b="1"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F0700EFA-F39A-4B67-A41D-B592D1296CBF}"/>
              </a:ext>
            </a:extLst>
          </p:cNvPr>
          <p:cNvSpPr>
            <a:spLocks noChangeArrowheads="1"/>
          </p:cNvSpPr>
          <p:nvPr/>
        </p:nvSpPr>
        <p:spPr bwMode="auto">
          <a:xfrm>
            <a:off x="32999635" y="17284492"/>
            <a:ext cx="10104119" cy="1112887"/>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defTabSz="4702588">
              <a:defRPr/>
            </a:pPr>
            <a:r>
              <a:rPr lang="en-US" sz="4000" b="1" dirty="0" smtClean="0">
                <a:solidFill>
                  <a:schemeClr val="bg1"/>
                </a:solidFill>
                <a:latin typeface="Libre Baskerville" panose="02000000000000000000" pitchFamily="2" charset="0"/>
              </a:rPr>
              <a:t>DISCUSSION</a:t>
            </a:r>
            <a:endParaRPr lang="en-US" sz="4000" b="1" dirty="0">
              <a:solidFill>
                <a:schemeClr val="bg1"/>
              </a:solidFill>
              <a:latin typeface="Libre Baskerville" panose="02000000000000000000" pitchFamily="2" charset="0"/>
            </a:endParaRPr>
          </a:p>
        </p:txBody>
      </p:sp>
      <p:sp>
        <p:nvSpPr>
          <p:cNvPr id="59" name="Text Box 189"/>
          <p:cNvSpPr txBox="1">
            <a:spLocks noChangeArrowheads="1"/>
          </p:cNvSpPr>
          <p:nvPr/>
        </p:nvSpPr>
        <p:spPr bwMode="auto">
          <a:xfrm>
            <a:off x="33093863" y="18576152"/>
            <a:ext cx="10009891" cy="6186309"/>
          </a:xfrm>
          <a:prstGeom prst="rect">
            <a:avLst/>
          </a:prstGeom>
          <a:noFill/>
          <a:ln w="1270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lIns="137160" tIns="137160" rIns="137160" bIns="1371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200" b="1" dirty="0">
                <a:latin typeface="Times New Roman" panose="02020603050405020304" pitchFamily="18" charset="0"/>
                <a:cs typeface="Times New Roman" panose="02020603050405020304" pitchFamily="18" charset="0"/>
              </a:rPr>
              <a:t>To compete with the modern technologies that are making our life easier, automatic laundry system can be one of them. It can reduce the hustle of processing and managing cloth effectively. As it automates the complete system there will not be any human effort only for doing a specific job. User can directly interact with the system so that he/she can process the cloth by himself/herself. As the billing system is also automated there will not be any hustle of physical transaction. As it is a prototype of the actual system it has some accuracy issue. Though we have planned to make a </a:t>
            </a:r>
            <a:r>
              <a:rPr lang="en-US" sz="3200" b="1" dirty="0" err="1">
                <a:latin typeface="Times New Roman" panose="02020603050405020304" pitchFamily="18" charset="0"/>
                <a:cs typeface="Times New Roman" panose="02020603050405020304" pitchFamily="18" charset="0"/>
              </a:rPr>
              <a:t>ios</a:t>
            </a:r>
            <a:r>
              <a:rPr lang="en-US" sz="3200" b="1" dirty="0">
                <a:latin typeface="Times New Roman" panose="02020603050405020304" pitchFamily="18" charset="0"/>
                <a:cs typeface="Times New Roman" panose="02020603050405020304" pitchFamily="18" charset="0"/>
              </a:rPr>
              <a:t> version of the application, at present it can only be used by android user. </a:t>
            </a:r>
          </a:p>
        </p:txBody>
      </p:sp>
      <p:sp>
        <p:nvSpPr>
          <p:cNvPr id="60" name="Rectangle 59">
            <a:extLst>
              <a:ext uri="{FF2B5EF4-FFF2-40B4-BE49-F238E27FC236}">
                <a16:creationId xmlns:a16="http://schemas.microsoft.com/office/drawing/2014/main" id="{F0700EFA-F39A-4B67-A41D-B592D1296CBF}"/>
              </a:ext>
            </a:extLst>
          </p:cNvPr>
          <p:cNvSpPr>
            <a:spLocks noChangeArrowheads="1"/>
          </p:cNvSpPr>
          <p:nvPr/>
        </p:nvSpPr>
        <p:spPr bwMode="auto">
          <a:xfrm>
            <a:off x="728725" y="18090606"/>
            <a:ext cx="10096499" cy="1003039"/>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defTabSz="4702588">
              <a:defRPr/>
            </a:pPr>
            <a:r>
              <a:rPr lang="en-US" sz="4000" b="1" dirty="0" smtClean="0">
                <a:solidFill>
                  <a:schemeClr val="bg1"/>
                </a:solidFill>
                <a:latin typeface="Libre Baskerville" panose="02000000000000000000" pitchFamily="2" charset="0"/>
              </a:rPr>
              <a:t>INTRODUCTION</a:t>
            </a:r>
            <a:endParaRPr lang="en-US" sz="4000" b="1" dirty="0">
              <a:solidFill>
                <a:schemeClr val="bg1"/>
              </a:solidFill>
              <a:latin typeface="Libre Baskerville" panose="02000000000000000000" pitchFamily="2" charset="0"/>
            </a:endParaRPr>
          </a:p>
        </p:txBody>
      </p:sp>
      <p:sp>
        <p:nvSpPr>
          <p:cNvPr id="61" name="Rectangle 60">
            <a:extLst>
              <a:ext uri="{FF2B5EF4-FFF2-40B4-BE49-F238E27FC236}">
                <a16:creationId xmlns:a16="http://schemas.microsoft.com/office/drawing/2014/main" id="{F0700EFA-F39A-4B67-A41D-B592D1296CBF}"/>
              </a:ext>
            </a:extLst>
          </p:cNvPr>
          <p:cNvSpPr>
            <a:spLocks noChangeArrowheads="1"/>
          </p:cNvSpPr>
          <p:nvPr/>
        </p:nvSpPr>
        <p:spPr bwMode="auto">
          <a:xfrm>
            <a:off x="22256635" y="20713961"/>
            <a:ext cx="9917328" cy="1003039"/>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defTabSz="4702588">
              <a:defRPr/>
            </a:pPr>
            <a:r>
              <a:rPr lang="en-US" sz="4000" b="1" dirty="0" smtClean="0">
                <a:solidFill>
                  <a:schemeClr val="bg1"/>
                </a:solidFill>
                <a:latin typeface="Libre Baskerville" panose="02000000000000000000" pitchFamily="2" charset="0"/>
              </a:rPr>
              <a:t>SYSTEM FEATURES</a:t>
            </a:r>
            <a:endParaRPr lang="en-US" sz="4000" b="1" dirty="0">
              <a:solidFill>
                <a:schemeClr val="bg1"/>
              </a:solidFill>
              <a:latin typeface="Libre Baskerville" panose="02000000000000000000" pitchFamily="2" charset="0"/>
            </a:endParaRPr>
          </a:p>
        </p:txBody>
      </p:sp>
      <p:sp>
        <p:nvSpPr>
          <p:cNvPr id="62" name="Rectangle 61">
            <a:extLst>
              <a:ext uri="{FF2B5EF4-FFF2-40B4-BE49-F238E27FC236}">
                <a16:creationId xmlns:a16="http://schemas.microsoft.com/office/drawing/2014/main" id="{F0700EFA-F39A-4B67-A41D-B592D1296CBF}"/>
              </a:ext>
            </a:extLst>
          </p:cNvPr>
          <p:cNvSpPr>
            <a:spLocks noChangeArrowheads="1"/>
          </p:cNvSpPr>
          <p:nvPr/>
        </p:nvSpPr>
        <p:spPr bwMode="auto">
          <a:xfrm>
            <a:off x="11586772" y="7368603"/>
            <a:ext cx="10058852" cy="955540"/>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defTabSz="4702588">
              <a:defRPr/>
            </a:pPr>
            <a:r>
              <a:rPr lang="en-US" sz="4000" b="1" dirty="0" smtClean="0">
                <a:solidFill>
                  <a:schemeClr val="bg1"/>
                </a:solidFill>
                <a:latin typeface="Libre Baskerville" panose="02000000000000000000" pitchFamily="2" charset="0"/>
              </a:rPr>
              <a:t>SYSTEM ARCHITECTURE</a:t>
            </a:r>
            <a:endParaRPr lang="en-US" sz="4000" b="1" dirty="0">
              <a:solidFill>
                <a:schemeClr val="bg1"/>
              </a:solidFill>
              <a:latin typeface="Libre Baskerville" panose="02000000000000000000" pitchFamily="2" charset="0"/>
            </a:endParaRPr>
          </a:p>
        </p:txBody>
      </p:sp>
      <p:sp>
        <p:nvSpPr>
          <p:cNvPr id="63" name="Rectangle 62">
            <a:extLst>
              <a:ext uri="{FF2B5EF4-FFF2-40B4-BE49-F238E27FC236}">
                <a16:creationId xmlns:a16="http://schemas.microsoft.com/office/drawing/2014/main" id="{F0700EFA-F39A-4B67-A41D-B592D1296CBF}"/>
              </a:ext>
            </a:extLst>
          </p:cNvPr>
          <p:cNvSpPr>
            <a:spLocks noChangeArrowheads="1"/>
          </p:cNvSpPr>
          <p:nvPr/>
        </p:nvSpPr>
        <p:spPr bwMode="auto">
          <a:xfrm>
            <a:off x="11588170" y="20713961"/>
            <a:ext cx="10096499" cy="1003039"/>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defTabSz="4702588">
              <a:defRPr/>
            </a:pPr>
            <a:r>
              <a:rPr lang="en-US" sz="4000" b="1" dirty="0" smtClean="0">
                <a:solidFill>
                  <a:schemeClr val="bg1"/>
                </a:solidFill>
                <a:latin typeface="Libre Baskerville" panose="02000000000000000000" pitchFamily="2" charset="0"/>
              </a:rPr>
              <a:t>COST ANALYSIS</a:t>
            </a:r>
            <a:endParaRPr lang="en-US" sz="4000" b="1" dirty="0">
              <a:solidFill>
                <a:schemeClr val="bg1"/>
              </a:solidFill>
              <a:latin typeface="Libre Baskerville" panose="02000000000000000000" pitchFamily="2" charset="0"/>
            </a:endParaRPr>
          </a:p>
        </p:txBody>
      </p:sp>
      <p:sp>
        <p:nvSpPr>
          <p:cNvPr id="64" name="Rectangle 63">
            <a:extLst>
              <a:ext uri="{FF2B5EF4-FFF2-40B4-BE49-F238E27FC236}">
                <a16:creationId xmlns:a16="http://schemas.microsoft.com/office/drawing/2014/main" id="{F0700EFA-F39A-4B67-A41D-B592D1296CBF}"/>
              </a:ext>
            </a:extLst>
          </p:cNvPr>
          <p:cNvSpPr>
            <a:spLocks noChangeArrowheads="1"/>
          </p:cNvSpPr>
          <p:nvPr/>
        </p:nvSpPr>
        <p:spPr bwMode="auto">
          <a:xfrm>
            <a:off x="22234646" y="7368603"/>
            <a:ext cx="9957763" cy="1003039"/>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defTabSz="4702588">
              <a:defRPr/>
            </a:pPr>
            <a:r>
              <a:rPr lang="en-US" sz="4000" b="1" dirty="0" smtClean="0">
                <a:solidFill>
                  <a:schemeClr val="bg1"/>
                </a:solidFill>
                <a:latin typeface="Libre Baskerville" panose="02000000000000000000" pitchFamily="2" charset="0"/>
              </a:rPr>
              <a:t>WORKFLOW DIAGRAM</a:t>
            </a:r>
            <a:endParaRPr lang="en-US" sz="4000" b="1" dirty="0">
              <a:solidFill>
                <a:schemeClr val="bg1"/>
              </a:solidFill>
              <a:latin typeface="Libre Baskerville" panose="02000000000000000000" pitchFamily="2" charset="0"/>
            </a:endParaRPr>
          </a:p>
        </p:txBody>
      </p:sp>
      <p:sp>
        <p:nvSpPr>
          <p:cNvPr id="65" name="Rectangle 64">
            <a:extLst>
              <a:ext uri="{FF2B5EF4-FFF2-40B4-BE49-F238E27FC236}">
                <a16:creationId xmlns:a16="http://schemas.microsoft.com/office/drawing/2014/main" id="{F0700EFA-F39A-4B67-A41D-B592D1296CBF}"/>
              </a:ext>
            </a:extLst>
          </p:cNvPr>
          <p:cNvSpPr>
            <a:spLocks noChangeArrowheads="1"/>
          </p:cNvSpPr>
          <p:nvPr/>
        </p:nvSpPr>
        <p:spPr bwMode="auto">
          <a:xfrm>
            <a:off x="33059227" y="25182059"/>
            <a:ext cx="10044528" cy="1112887"/>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defTabSz="4702588">
              <a:defRPr/>
            </a:pPr>
            <a:r>
              <a:rPr lang="en-US" sz="4000" b="1" dirty="0" smtClean="0">
                <a:solidFill>
                  <a:schemeClr val="bg1"/>
                </a:solidFill>
                <a:latin typeface="Libre Baskerville" panose="02000000000000000000" pitchFamily="2" charset="0"/>
              </a:rPr>
              <a:t>REFERENCES</a:t>
            </a:r>
            <a:endParaRPr lang="en-US" sz="4000" b="1" dirty="0">
              <a:solidFill>
                <a:schemeClr val="bg1"/>
              </a:solidFill>
              <a:latin typeface="Libre Baskerville" panose="02000000000000000000" pitchFamily="2" charset="0"/>
            </a:endParaRPr>
          </a:p>
        </p:txBody>
      </p:sp>
      <p:sp>
        <p:nvSpPr>
          <p:cNvPr id="66" name="Text Box 189"/>
          <p:cNvSpPr txBox="1">
            <a:spLocks noChangeArrowheads="1"/>
          </p:cNvSpPr>
          <p:nvPr/>
        </p:nvSpPr>
        <p:spPr bwMode="auto">
          <a:xfrm>
            <a:off x="33122154" y="26473719"/>
            <a:ext cx="9911744" cy="5355312"/>
          </a:xfrm>
          <a:prstGeom prst="rect">
            <a:avLst/>
          </a:prstGeom>
          <a:noFill/>
          <a:ln w="1270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lIns="137160" tIns="137160" rIns="137160" bIns="13716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000" b="1" dirty="0">
                <a:latin typeface="Times New Roman" panose="02020603050405020304" pitchFamily="18" charset="0"/>
                <a:cs typeface="Times New Roman" panose="02020603050405020304" pitchFamily="18" charset="0"/>
              </a:rPr>
              <a:t>[1] Kaushik, </a:t>
            </a:r>
            <a:r>
              <a:rPr lang="en-US" sz="3000" b="1" dirty="0" err="1">
                <a:latin typeface="Times New Roman" panose="02020603050405020304" pitchFamily="18" charset="0"/>
                <a:cs typeface="Times New Roman" panose="02020603050405020304" pitchFamily="18" charset="0"/>
              </a:rPr>
              <a:t>Aman</a:t>
            </a:r>
            <a:r>
              <a:rPr lang="en-US" sz="3000" b="1" dirty="0">
                <a:latin typeface="Times New Roman" panose="02020603050405020304" pitchFamily="18" charset="0"/>
                <a:cs typeface="Times New Roman" panose="02020603050405020304" pitchFamily="18" charset="0"/>
              </a:rPr>
              <a:t> Mishra, </a:t>
            </a:r>
            <a:r>
              <a:rPr lang="en-US" sz="3000" b="1" dirty="0" err="1">
                <a:latin typeface="Times New Roman" panose="02020603050405020304" pitchFamily="18" charset="0"/>
                <a:cs typeface="Times New Roman" panose="02020603050405020304" pitchFamily="18" charset="0"/>
              </a:rPr>
              <a:t>Aakash</a:t>
            </a:r>
            <a:r>
              <a:rPr lang="en-US" sz="3000" b="1" dirty="0">
                <a:latin typeface="Times New Roman" panose="02020603050405020304" pitchFamily="18" charset="0"/>
                <a:cs typeface="Times New Roman" panose="02020603050405020304" pitchFamily="18" charset="0"/>
              </a:rPr>
              <a:t> Singh, Harsh , </a:t>
            </a:r>
            <a:r>
              <a:rPr lang="en-US" sz="3000" b="1" dirty="0" err="1">
                <a:latin typeface="Times New Roman" panose="02020603050405020304" pitchFamily="18" charset="0"/>
                <a:cs typeface="Times New Roman" panose="02020603050405020304" pitchFamily="18" charset="0"/>
              </a:rPr>
              <a:t>B.Hemalatha</a:t>
            </a:r>
            <a:r>
              <a:rPr lang="en-US" sz="3000" b="1" dirty="0">
                <a:latin typeface="Times New Roman" panose="02020603050405020304" pitchFamily="18" charset="0"/>
                <a:cs typeface="Times New Roman" panose="02020603050405020304" pitchFamily="18" charset="0"/>
              </a:rPr>
              <a:t>. (2014</a:t>
            </a:r>
            <a:r>
              <a:rPr lang="en-US" sz="3000" b="1" dirty="0" smtClean="0">
                <a:latin typeface="Times New Roman" panose="02020603050405020304" pitchFamily="18" charset="0"/>
                <a:cs typeface="Times New Roman" panose="02020603050405020304" pitchFamily="18" charset="0"/>
              </a:rPr>
              <a:t>).Automatic </a:t>
            </a:r>
            <a:r>
              <a:rPr lang="en-US" sz="3000" b="1" dirty="0">
                <a:latin typeface="Times New Roman" panose="02020603050405020304" pitchFamily="18" charset="0"/>
                <a:cs typeface="Times New Roman" panose="02020603050405020304" pitchFamily="18" charset="0"/>
              </a:rPr>
              <a:t>Ironing Machine. Asian Academic Research of </a:t>
            </a:r>
            <a:r>
              <a:rPr lang="en-US" sz="3000" b="1" dirty="0" smtClean="0">
                <a:latin typeface="Times New Roman" panose="02020603050405020304" pitchFamily="18" charset="0"/>
                <a:cs typeface="Times New Roman" panose="02020603050405020304" pitchFamily="18" charset="0"/>
              </a:rPr>
              <a:t>Multidisciplinary.1</a:t>
            </a:r>
            <a:r>
              <a:rPr lang="en-US" sz="3000" b="1" dirty="0">
                <a:latin typeface="Times New Roman" panose="02020603050405020304" pitchFamily="18" charset="0"/>
                <a:cs typeface="Times New Roman" panose="02020603050405020304" pitchFamily="18" charset="0"/>
              </a:rPr>
              <a:t>. 268.</a:t>
            </a:r>
          </a:p>
          <a:p>
            <a:pPr algn="just"/>
            <a:r>
              <a:rPr lang="en-US" sz="3000" b="1" dirty="0" smtClean="0">
                <a:latin typeface="Times New Roman" panose="02020603050405020304" pitchFamily="18" charset="0"/>
                <a:cs typeface="Times New Roman" panose="02020603050405020304" pitchFamily="18" charset="0"/>
              </a:rPr>
              <a:t>[2] </a:t>
            </a:r>
            <a:r>
              <a:rPr lang="en-US" sz="3000" b="1" dirty="0">
                <a:latin typeface="Times New Roman" panose="02020603050405020304" pitchFamily="18" charset="0"/>
                <a:cs typeface="Times New Roman" panose="02020603050405020304" pitchFamily="18" charset="0"/>
              </a:rPr>
              <a:t>Y. Liu, K. Wang, D. Tran, Cloth Folding </a:t>
            </a:r>
            <a:r>
              <a:rPr lang="en-US" sz="3000" b="1" dirty="0" smtClean="0">
                <a:latin typeface="Times New Roman" panose="02020603050405020304" pitchFamily="18" charset="0"/>
                <a:cs typeface="Times New Roman" panose="02020603050405020304" pitchFamily="18" charset="0"/>
              </a:rPr>
              <a:t>Machine. </a:t>
            </a:r>
            <a:r>
              <a:rPr lang="en-US" sz="3000" b="1" dirty="0" err="1" smtClean="0">
                <a:latin typeface="Times New Roman" panose="02020603050405020304" pitchFamily="18" charset="0"/>
                <a:cs typeface="Times New Roman" panose="02020603050405020304" pitchFamily="18" charset="0"/>
              </a:rPr>
              <a:t>Internet:https</a:t>
            </a:r>
            <a:r>
              <a:rPr lang="en-US" sz="3000" b="1" dirty="0">
                <a:latin typeface="Times New Roman" panose="02020603050405020304" pitchFamily="18" charset="0"/>
                <a:cs typeface="Times New Roman" panose="02020603050405020304" pitchFamily="18" charset="0"/>
              </a:rPr>
              <a:t>://</a:t>
            </a:r>
            <a:r>
              <a:rPr lang="en-US" sz="3000" b="1" dirty="0" smtClean="0">
                <a:latin typeface="Times New Roman" panose="02020603050405020304" pitchFamily="18" charset="0"/>
                <a:cs typeface="Times New Roman" panose="02020603050405020304" pitchFamily="18" charset="0"/>
              </a:rPr>
              <a:t>openscholarship.wustl.edu/cgi/viewcontent.cgi?article=1089context=mems411 </a:t>
            </a:r>
            <a:r>
              <a:rPr lang="en-US" sz="3000" b="1" dirty="0">
                <a:latin typeface="Times New Roman" panose="02020603050405020304" pitchFamily="18" charset="0"/>
                <a:cs typeface="Times New Roman" panose="02020603050405020304" pitchFamily="18" charset="0"/>
              </a:rPr>
              <a:t>, Oct. </a:t>
            </a:r>
            <a:r>
              <a:rPr lang="en-US" sz="3000" b="1" dirty="0" smtClean="0">
                <a:latin typeface="Times New Roman" panose="02020603050405020304" pitchFamily="18" charset="0"/>
                <a:cs typeface="Times New Roman" panose="02020603050405020304" pitchFamily="18" charset="0"/>
              </a:rPr>
              <a:t>10,2017</a:t>
            </a:r>
          </a:p>
          <a:p>
            <a:pPr algn="just"/>
            <a:r>
              <a:rPr lang="en-US" sz="3000" b="1" dirty="0" smtClean="0">
                <a:latin typeface="Times New Roman" panose="02020603050405020304" pitchFamily="18" charset="0"/>
                <a:cs typeface="Times New Roman" panose="02020603050405020304" pitchFamily="18" charset="0"/>
              </a:rPr>
              <a:t>[3] </a:t>
            </a:r>
            <a:r>
              <a:rPr lang="en-US" sz="3000" b="1" dirty="0">
                <a:latin typeface="Times New Roman" panose="02020603050405020304" pitchFamily="18" charset="0"/>
                <a:cs typeface="Times New Roman" panose="02020603050405020304" pitchFamily="18" charset="0"/>
              </a:rPr>
              <a:t>T. </a:t>
            </a:r>
            <a:r>
              <a:rPr lang="en-US" sz="3000" b="1" dirty="0" err="1">
                <a:latin typeface="Times New Roman" panose="02020603050405020304" pitchFamily="18" charset="0"/>
                <a:cs typeface="Times New Roman" panose="02020603050405020304" pitchFamily="18" charset="0"/>
              </a:rPr>
              <a:t>Selker</a:t>
            </a:r>
            <a:r>
              <a:rPr lang="en-US" sz="3000" b="1" dirty="0">
                <a:latin typeface="Times New Roman" panose="02020603050405020304" pitchFamily="18" charset="0"/>
                <a:cs typeface="Times New Roman" panose="02020603050405020304" pitchFamily="18" charset="0"/>
              </a:rPr>
              <a:t>, P. Alto, G. </a:t>
            </a:r>
            <a:r>
              <a:rPr lang="en-US" sz="3000" b="1" dirty="0" err="1">
                <a:latin typeface="Times New Roman" panose="02020603050405020304" pitchFamily="18" charset="0"/>
                <a:cs typeface="Times New Roman" panose="02020603050405020304" pitchFamily="18" charset="0"/>
              </a:rPr>
              <a:t>Rozov</a:t>
            </a:r>
            <a:r>
              <a:rPr lang="en-US" sz="3000" b="1" dirty="0">
                <a:latin typeface="Times New Roman" panose="02020603050405020304" pitchFamily="18" charset="0"/>
                <a:cs typeface="Times New Roman" panose="02020603050405020304" pitchFamily="18" charset="0"/>
              </a:rPr>
              <a:t>, Fabric article folding machine and </a:t>
            </a:r>
            <a:r>
              <a:rPr lang="en-US" sz="3000" b="1" dirty="0" err="1">
                <a:latin typeface="Times New Roman" panose="02020603050405020304" pitchFamily="18" charset="0"/>
                <a:cs typeface="Times New Roman" panose="02020603050405020304" pitchFamily="18" charset="0"/>
              </a:rPr>
              <a:t>method,United</a:t>
            </a:r>
            <a:r>
              <a:rPr lang="en-US" sz="3000" b="1" dirty="0">
                <a:latin typeface="Times New Roman" panose="02020603050405020304" pitchFamily="18" charset="0"/>
                <a:cs typeface="Times New Roman" panose="02020603050405020304" pitchFamily="18" charset="0"/>
              </a:rPr>
              <a:t> States Patent US8973792B1, Nov. </a:t>
            </a:r>
            <a:r>
              <a:rPr lang="en-US" sz="3000" b="1" dirty="0" smtClean="0">
                <a:latin typeface="Times New Roman" panose="02020603050405020304" pitchFamily="18" charset="0"/>
                <a:cs typeface="Times New Roman" panose="02020603050405020304" pitchFamily="18" charset="0"/>
              </a:rPr>
              <a:t>14,2012</a:t>
            </a:r>
          </a:p>
          <a:p>
            <a:pPr algn="just"/>
            <a:r>
              <a:rPr lang="en-US" sz="3000" b="1" dirty="0" smtClean="0">
                <a:latin typeface="Times New Roman" panose="02020603050405020304" pitchFamily="18" charset="0"/>
                <a:cs typeface="Times New Roman" panose="02020603050405020304" pitchFamily="18" charset="0"/>
              </a:rPr>
              <a:t>[4] </a:t>
            </a:r>
            <a:r>
              <a:rPr lang="en-US" sz="3000" b="1" dirty="0">
                <a:latin typeface="Times New Roman" panose="02020603050405020304" pitchFamily="18" charset="0"/>
                <a:cs typeface="Times New Roman" panose="02020603050405020304" pitchFamily="18" charset="0"/>
              </a:rPr>
              <a:t>T. Naidoo, Automatic Ironing Machine, United States Patent US4980981A, May 29, </a:t>
            </a:r>
            <a:r>
              <a:rPr lang="en-US" sz="3000" b="1" dirty="0" smtClean="0">
                <a:latin typeface="Times New Roman" panose="02020603050405020304" pitchFamily="18" charset="0"/>
                <a:cs typeface="Times New Roman" panose="02020603050405020304" pitchFamily="18" charset="0"/>
              </a:rPr>
              <a:t>1998</a:t>
            </a:r>
            <a:endParaRPr lang="en-US" sz="3000" b="1" dirty="0">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F0700EFA-F39A-4B67-A41D-B592D1296CBF}"/>
              </a:ext>
            </a:extLst>
          </p:cNvPr>
          <p:cNvSpPr>
            <a:spLocks noChangeArrowheads="1"/>
          </p:cNvSpPr>
          <p:nvPr/>
        </p:nvSpPr>
        <p:spPr bwMode="auto">
          <a:xfrm>
            <a:off x="693420" y="27401520"/>
            <a:ext cx="10096499" cy="1003039"/>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defTabSz="4702588">
              <a:defRPr/>
            </a:pPr>
            <a:r>
              <a:rPr lang="en-US" sz="4000" b="1" dirty="0" smtClean="0">
                <a:solidFill>
                  <a:schemeClr val="bg1"/>
                </a:solidFill>
                <a:latin typeface="Libre Baskerville" panose="02000000000000000000" pitchFamily="2" charset="0"/>
              </a:rPr>
              <a:t>OBJECTIVE</a:t>
            </a:r>
            <a:endParaRPr lang="en-US" sz="4000" b="1" dirty="0">
              <a:solidFill>
                <a:schemeClr val="bg1"/>
              </a:solidFill>
              <a:latin typeface="Libre Baskerville" panose="02000000000000000000" pitchFamily="2" charset="0"/>
            </a:endParaRPr>
          </a:p>
        </p:txBody>
      </p:sp>
      <p:sp>
        <p:nvSpPr>
          <p:cNvPr id="68" name="Rectangle 67">
            <a:extLst>
              <a:ext uri="{FF2B5EF4-FFF2-40B4-BE49-F238E27FC236}">
                <a16:creationId xmlns:a16="http://schemas.microsoft.com/office/drawing/2014/main" id="{F0700EFA-F39A-4B67-A41D-B592D1296CBF}"/>
              </a:ext>
            </a:extLst>
          </p:cNvPr>
          <p:cNvSpPr>
            <a:spLocks noChangeArrowheads="1"/>
          </p:cNvSpPr>
          <p:nvPr/>
        </p:nvSpPr>
        <p:spPr bwMode="auto">
          <a:xfrm>
            <a:off x="32999634" y="7321103"/>
            <a:ext cx="10104120" cy="1026788"/>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defTabSz="4702588">
              <a:defRPr/>
            </a:pPr>
            <a:r>
              <a:rPr lang="en-US" sz="4000" b="1" dirty="0" smtClean="0">
                <a:solidFill>
                  <a:schemeClr val="bg1"/>
                </a:solidFill>
                <a:latin typeface="Libre Baskerville" panose="02000000000000000000" pitchFamily="2" charset="0"/>
              </a:rPr>
              <a:t>PROTOTYPE</a:t>
            </a:r>
            <a:endParaRPr lang="en-US" sz="4000" b="1" dirty="0">
              <a:solidFill>
                <a:schemeClr val="bg1"/>
              </a:solidFill>
              <a:latin typeface="Libre Baskerville" panose="02000000000000000000" pitchFamily="2"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99634" y="8541593"/>
            <a:ext cx="10034264" cy="8323302"/>
          </a:xfrm>
          <a:prstGeom prst="rect">
            <a:avLst/>
          </a:prstGeom>
          <a:ln>
            <a:solidFill>
              <a:schemeClr val="accent2">
                <a:lumMod val="75000"/>
              </a:schemeClr>
            </a:solidFill>
          </a:ln>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tellectualsage|09-2018"/>
</p:tagLst>
</file>

<file path=ppt/theme/theme1.xml><?xml version="1.0" encoding="utf-8"?>
<a:theme xmlns:a="http://schemas.openxmlformats.org/drawingml/2006/main" name="Default Desig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1448</TotalTime>
  <Words>793</Words>
  <Application>Microsoft Office PowerPoint</Application>
  <PresentationFormat>Custom</PresentationFormat>
  <Paragraphs>104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Libre Baskerville</vt:lpstr>
      <vt:lpstr>Times New Roman</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Research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Farhan Saif Chowdhury</cp:lastModifiedBy>
  <cp:revision>41</cp:revision>
  <dcterms:modified xsi:type="dcterms:W3CDTF">2019-10-01T05:58:52Z</dcterms:modified>
  <cp:category>templates for scientific poster</cp:category>
</cp:coreProperties>
</file>