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FB44A-4A33-4599-B267-A17687D61A1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204086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188437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207630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2164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2556472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7FB44A-4A33-4599-B267-A17687D61A11}"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2488581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7FB44A-4A33-4599-B267-A17687D61A11}"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149446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B44A-4A33-4599-B267-A17687D61A1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1879532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B44A-4A33-4599-B267-A17687D61A1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240261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B44A-4A33-4599-B267-A17687D61A1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373541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7FB44A-4A33-4599-B267-A17687D61A1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67021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37793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B44A-4A33-4599-B267-A17687D61A11}"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382145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FB44A-4A33-4599-B267-A17687D61A11}"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365366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FB44A-4A33-4599-B267-A17687D61A11}"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50086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405268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7FB44A-4A33-4599-B267-A17687D61A1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F9F74-CEA4-4021-A798-D24460DA433F}" type="slidenum">
              <a:rPr lang="en-US" smtClean="0"/>
              <a:t>‹#›</a:t>
            </a:fld>
            <a:endParaRPr lang="en-US"/>
          </a:p>
        </p:txBody>
      </p:sp>
    </p:spTree>
    <p:extLst>
      <p:ext uri="{BB962C8B-B14F-4D97-AF65-F5344CB8AC3E}">
        <p14:creationId xmlns:p14="http://schemas.microsoft.com/office/powerpoint/2010/main" val="314559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37FB44A-4A33-4599-B267-A17687D61A11}" type="datetimeFigureOut">
              <a:rPr lang="en-US" smtClean="0"/>
              <a:t>6/11/2022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BF9F74-CEA4-4021-A798-D24460DA433F}" type="slidenum">
              <a:rPr lang="en-US" smtClean="0"/>
              <a:t>‹#›</a:t>
            </a:fld>
            <a:endParaRPr lang="en-US"/>
          </a:p>
        </p:txBody>
      </p:sp>
    </p:spTree>
    <p:extLst>
      <p:ext uri="{BB962C8B-B14F-4D97-AF65-F5344CB8AC3E}">
        <p14:creationId xmlns:p14="http://schemas.microsoft.com/office/powerpoint/2010/main" val="41469191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Algoritma Pencarian (</a:t>
            </a:r>
            <a:r>
              <a:rPr lang="en-US" i="1"/>
              <a:t>Searching</a:t>
            </a:r>
            <a:r>
              <a:rPr lang="en-US"/>
              <a:t>)</a:t>
            </a:r>
          </a:p>
        </p:txBody>
      </p:sp>
      <p:sp>
        <p:nvSpPr>
          <p:cNvPr id="3" name="Subtitle 2"/>
          <p:cNvSpPr>
            <a:spLocks noGrp="1"/>
          </p:cNvSpPr>
          <p:nvPr>
            <p:ph type="subTitle" idx="1"/>
          </p:nvPr>
        </p:nvSpPr>
        <p:spPr/>
        <p:txBody>
          <a:bodyPr/>
          <a:lstStyle/>
          <a:p>
            <a:r>
              <a:rPr lang="en-US"/>
              <a:t>Liza Afriyanti, M.Kom</a:t>
            </a:r>
          </a:p>
        </p:txBody>
      </p:sp>
    </p:spTree>
    <p:extLst>
      <p:ext uri="{BB962C8B-B14F-4D97-AF65-F5344CB8AC3E}">
        <p14:creationId xmlns:p14="http://schemas.microsoft.com/office/powerpoint/2010/main" val="142194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653216" cy="6359856"/>
          </a:xfrm>
        </p:spPr>
        <p:txBody>
          <a:bodyPr>
            <a:normAutofit/>
          </a:bodyPr>
          <a:lstStyle/>
          <a:p>
            <a:pPr marL="0" indent="0">
              <a:lnSpc>
                <a:spcPct val="120000"/>
              </a:lnSpc>
              <a:spcBef>
                <a:spcPts val="0"/>
              </a:spcBef>
              <a:buNone/>
            </a:pPr>
            <a:r>
              <a:rPr lang="en-US">
                <a:solidFill>
                  <a:srgbClr val="FF0000"/>
                </a:solidFill>
              </a:rPr>
              <a:t>Dalam bentuk prosedur :</a:t>
            </a:r>
          </a:p>
          <a:p>
            <a:pPr marL="0" indent="0">
              <a:lnSpc>
                <a:spcPct val="120000"/>
              </a:lnSpc>
              <a:spcBef>
                <a:spcPts val="0"/>
              </a:spcBef>
              <a:buNone/>
            </a:pPr>
            <a:endParaRPr lang="en-US">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469" y="788240"/>
            <a:ext cx="5654677" cy="5411174"/>
          </a:xfrm>
          <a:prstGeom prst="rect">
            <a:avLst/>
          </a:prstGeom>
        </p:spPr>
      </p:pic>
    </p:spTree>
    <p:extLst>
      <p:ext uri="{BB962C8B-B14F-4D97-AF65-F5344CB8AC3E}">
        <p14:creationId xmlns:p14="http://schemas.microsoft.com/office/powerpoint/2010/main" val="377577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6250673"/>
          </a:xfrm>
        </p:spPr>
        <p:txBody>
          <a:bodyPr>
            <a:normAutofit/>
          </a:bodyPr>
          <a:lstStyle/>
          <a:p>
            <a:pPr marL="0" indent="0">
              <a:spcBef>
                <a:spcPts val="0"/>
              </a:spcBef>
              <a:buNone/>
            </a:pPr>
            <a:r>
              <a:rPr lang="en-US">
                <a:solidFill>
                  <a:srgbClr val="FF0000"/>
                </a:solidFill>
              </a:rPr>
              <a:t>Dalam bentuk fungsi :</a:t>
            </a:r>
          </a:p>
          <a:p>
            <a:pPr marL="0" indent="0">
              <a:spcBef>
                <a:spcPts val="0"/>
              </a:spcBef>
              <a:buNone/>
            </a:pPr>
            <a:endParaRPr lang="en-US">
              <a:solidFill>
                <a:srgbClr val="FF0000"/>
              </a:solidFill>
            </a:endParaRPr>
          </a:p>
          <a:p>
            <a:pPr marL="0" indent="0">
              <a:spcBef>
                <a:spcPts val="0"/>
              </a:spcBef>
              <a:buNone/>
            </a:pP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636" y="1006089"/>
            <a:ext cx="6128727" cy="5193837"/>
          </a:xfrm>
          <a:prstGeom prst="rect">
            <a:avLst/>
          </a:prstGeom>
        </p:spPr>
      </p:pic>
    </p:spTree>
    <p:extLst>
      <p:ext uri="{BB962C8B-B14F-4D97-AF65-F5344CB8AC3E}">
        <p14:creationId xmlns:p14="http://schemas.microsoft.com/office/powerpoint/2010/main" val="207068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 </a:t>
            </a:r>
            <a:br>
              <a:rPr lang="en-US"/>
            </a:br>
            <a:r>
              <a:rPr lang="en-US"/>
              <a:t>(Hasil Pencarian 1)</a:t>
            </a:r>
          </a:p>
        </p:txBody>
      </p:sp>
      <p:sp>
        <p:nvSpPr>
          <p:cNvPr id="3" name="Content Placeholder 2"/>
          <p:cNvSpPr>
            <a:spLocks noGrp="1"/>
          </p:cNvSpPr>
          <p:nvPr>
            <p:ph idx="1"/>
          </p:nvPr>
        </p:nvSpPr>
        <p:spPr/>
        <p:txBody>
          <a:bodyPr>
            <a:normAutofit fontScale="85000" lnSpcReduction="20000"/>
          </a:bodyPr>
          <a:lstStyle/>
          <a:p>
            <a:pPr marL="0" indent="0">
              <a:buNone/>
            </a:pPr>
            <a:r>
              <a:rPr lang="en-US"/>
              <a:t>Perhatikan algoritma </a:t>
            </a:r>
            <a:r>
              <a:rPr lang="en-US" i="1"/>
              <a:t>SeqSearch1 </a:t>
            </a:r>
            <a:r>
              <a:rPr lang="en-US"/>
              <a:t>di atas, pembandingan </a:t>
            </a:r>
            <a:r>
              <a:rPr lang="en-US" i="1"/>
              <a:t>x </a:t>
            </a:r>
            <a:r>
              <a:rPr lang="en-US"/>
              <a:t>dengan elemen larik dilakukan di dalam kondisi pengulangan, yaitu </a:t>
            </a:r>
            <a:r>
              <a:rPr lang="en-US" i="1"/>
              <a:t>L</a:t>
            </a:r>
            <a:r>
              <a:rPr lang="en-US"/>
              <a:t>(</a:t>
            </a:r>
            <a:r>
              <a:rPr lang="en-US" i="1"/>
              <a:t>i</a:t>
            </a:r>
            <a:r>
              <a:rPr lang="en-US"/>
              <a:t>) ≠ </a:t>
            </a:r>
            <a:r>
              <a:rPr lang="en-US" i="1"/>
              <a:t>x</a:t>
            </a:r>
            <a:r>
              <a:rPr lang="en-US"/>
              <a:t>. Apabila elemen ke-</a:t>
            </a:r>
            <a:r>
              <a:rPr lang="en-US" i="1"/>
              <a:t>i </a:t>
            </a:r>
            <a:r>
              <a:rPr lang="en-US"/>
              <a:t>tidak sama dengan </a:t>
            </a:r>
            <a:r>
              <a:rPr lang="en-US" i="1"/>
              <a:t>x </a:t>
            </a:r>
            <a:r>
              <a:rPr lang="en-US"/>
              <a:t>dan </a:t>
            </a:r>
            <a:r>
              <a:rPr lang="en-US" i="1"/>
              <a:t>i </a:t>
            </a:r>
            <a:r>
              <a:rPr lang="en-US"/>
              <a:t>belum sama dengan </a:t>
            </a:r>
            <a:r>
              <a:rPr lang="en-US" i="1"/>
              <a:t>n</a:t>
            </a:r>
            <a:r>
              <a:rPr lang="en-US"/>
              <a:t>, proses pembandingan diteruskan ke elemen berikutnya (</a:t>
            </a:r>
            <a:r>
              <a:rPr lang="en-US" i="1"/>
              <a:t>i</a:t>
            </a:r>
            <a:r>
              <a:rPr lang="en-US"/>
              <a:t> </a:t>
            </a:r>
            <a:r>
              <a:rPr lang="en-US">
                <a:sym typeface="Wingdings" panose="05000000000000000000" pitchFamily="2" charset="2"/>
              </a:rPr>
              <a:t> </a:t>
            </a:r>
            <a:r>
              <a:rPr lang="en-US" i="1">
                <a:sym typeface="Wingdings" panose="05000000000000000000" pitchFamily="2" charset="2"/>
              </a:rPr>
              <a:t>i </a:t>
            </a:r>
            <a:r>
              <a:rPr lang="en-US">
                <a:sym typeface="Wingdings" panose="05000000000000000000" pitchFamily="2" charset="2"/>
              </a:rPr>
              <a:t>+ 1)</a:t>
            </a:r>
          </a:p>
          <a:p>
            <a:pPr marL="0" indent="0">
              <a:buNone/>
            </a:pPr>
            <a:endParaRPr lang="en-US" i="1">
              <a:sym typeface="Wingdings" panose="05000000000000000000" pitchFamily="2" charset="2"/>
            </a:endParaRPr>
          </a:p>
          <a:p>
            <a:pPr marL="0" indent="0">
              <a:buNone/>
            </a:pPr>
            <a:r>
              <a:rPr lang="en-US">
                <a:sym typeface="Wingdings" panose="05000000000000000000" pitchFamily="2" charset="2"/>
              </a:rPr>
              <a:t>Pembandingan dihentikan apabila </a:t>
            </a:r>
            <a:r>
              <a:rPr lang="en-US" i="1">
                <a:sym typeface="Wingdings" panose="05000000000000000000" pitchFamily="2" charset="2"/>
              </a:rPr>
              <a:t>L</a:t>
            </a:r>
            <a:r>
              <a:rPr lang="en-US">
                <a:sym typeface="Wingdings" panose="05000000000000000000" pitchFamily="2" charset="2"/>
              </a:rPr>
              <a:t>[</a:t>
            </a:r>
            <a:r>
              <a:rPr lang="en-US" i="1">
                <a:sym typeface="Wingdings" panose="05000000000000000000" pitchFamily="2" charset="2"/>
              </a:rPr>
              <a:t>i</a:t>
            </a:r>
            <a:r>
              <a:rPr lang="en-US">
                <a:sym typeface="Wingdings" panose="05000000000000000000" pitchFamily="2" charset="2"/>
              </a:rPr>
              <a:t>] = </a:t>
            </a:r>
            <a:r>
              <a:rPr lang="en-US" i="1">
                <a:sym typeface="Wingdings" panose="05000000000000000000" pitchFamily="2" charset="2"/>
              </a:rPr>
              <a:t>x</a:t>
            </a:r>
            <a:r>
              <a:rPr lang="en-US">
                <a:sym typeface="Wingdings" panose="05000000000000000000" pitchFamily="2" charset="2"/>
              </a:rPr>
              <a:t> atau indeks </a:t>
            </a:r>
            <a:r>
              <a:rPr lang="en-US" i="1">
                <a:sym typeface="Wingdings" panose="05000000000000000000" pitchFamily="2" charset="2"/>
              </a:rPr>
              <a:t>i </a:t>
            </a:r>
            <a:r>
              <a:rPr lang="en-US">
                <a:sym typeface="Wingdings" panose="05000000000000000000" pitchFamily="2" charset="2"/>
              </a:rPr>
              <a:t>sudah mencapai akhir larik (</a:t>
            </a:r>
            <a:r>
              <a:rPr lang="en-US" i="1">
                <a:sym typeface="Wingdings" panose="05000000000000000000" pitchFamily="2" charset="2"/>
              </a:rPr>
              <a:t>i = n</a:t>
            </a:r>
            <a:r>
              <a:rPr lang="en-US">
                <a:sym typeface="Wingdings" panose="05000000000000000000" pitchFamily="2" charset="2"/>
              </a:rPr>
              <a:t>). Perhatikan juga bahwa jika </a:t>
            </a:r>
            <a:r>
              <a:rPr lang="en-US" i="1">
                <a:sym typeface="Wingdings" panose="05000000000000000000" pitchFamily="2" charset="2"/>
              </a:rPr>
              <a:t>i </a:t>
            </a:r>
            <a:r>
              <a:rPr lang="en-US">
                <a:sym typeface="Wingdings" panose="05000000000000000000" pitchFamily="2" charset="2"/>
              </a:rPr>
              <a:t>sudah mencapai akhir larik, elemen terakhir ini belum dibandingkan dengan </a:t>
            </a:r>
            <a:r>
              <a:rPr lang="en-US" i="1">
                <a:sym typeface="Wingdings" panose="05000000000000000000" pitchFamily="2" charset="2"/>
              </a:rPr>
              <a:t>x</a:t>
            </a:r>
            <a:r>
              <a:rPr lang="en-US">
                <a:sym typeface="Wingdings" panose="05000000000000000000" pitchFamily="2" charset="2"/>
              </a:rPr>
              <a:t>. Pembandingan elemen terakhir dilakukan bersama-sama dengan menyimpulkan hasil pencarian. Hasil pencarian disimpulkan setelah kalang </a:t>
            </a:r>
            <a:r>
              <a:rPr lang="en-US" i="1">
                <a:sym typeface="Wingdings" panose="05000000000000000000" pitchFamily="2" charset="2"/>
              </a:rPr>
              <a:t>while-do </a:t>
            </a:r>
            <a:r>
              <a:rPr lang="en-US">
                <a:sym typeface="Wingdings" panose="05000000000000000000" pitchFamily="2" charset="2"/>
              </a:rPr>
              <a:t>dengan pernyataan </a:t>
            </a:r>
            <a:r>
              <a:rPr lang="en-US" b="1">
                <a:sym typeface="Wingdings" panose="05000000000000000000" pitchFamily="2" charset="2"/>
              </a:rPr>
              <a:t>if </a:t>
            </a:r>
            <a:r>
              <a:rPr lang="en-US">
                <a:sym typeface="Wingdings" panose="05000000000000000000" pitchFamily="2" charset="2"/>
              </a:rPr>
              <a:t>(</a:t>
            </a:r>
            <a:r>
              <a:rPr lang="en-US" i="1">
                <a:sym typeface="Wingdings" panose="05000000000000000000" pitchFamily="2" charset="2"/>
              </a:rPr>
              <a:t>L</a:t>
            </a:r>
            <a:r>
              <a:rPr lang="en-US">
                <a:sym typeface="Wingdings" panose="05000000000000000000" pitchFamily="2" charset="2"/>
              </a:rPr>
              <a:t>[</a:t>
            </a:r>
            <a:r>
              <a:rPr lang="en-US" i="1">
                <a:sym typeface="Wingdings" panose="05000000000000000000" pitchFamily="2" charset="2"/>
              </a:rPr>
              <a:t>i</a:t>
            </a:r>
            <a:r>
              <a:rPr lang="en-US">
                <a:sym typeface="Wingdings" panose="05000000000000000000" pitchFamily="2" charset="2"/>
              </a:rPr>
              <a:t>] = </a:t>
            </a:r>
            <a:r>
              <a:rPr lang="en-US" i="1">
                <a:sym typeface="Wingdings" panose="05000000000000000000" pitchFamily="2" charset="2"/>
              </a:rPr>
              <a:t>x</a:t>
            </a:r>
            <a:r>
              <a:rPr lang="en-US">
                <a:sym typeface="Wingdings" panose="05000000000000000000" pitchFamily="2" charset="2"/>
              </a:rPr>
              <a:t> </a:t>
            </a:r>
            <a:r>
              <a:rPr lang="en-US" b="1">
                <a:sym typeface="Wingdings" panose="05000000000000000000" pitchFamily="2" charset="2"/>
              </a:rPr>
              <a:t>then</a:t>
            </a:r>
            <a:r>
              <a:rPr lang="en-US">
                <a:sym typeface="Wingdings" panose="05000000000000000000" pitchFamily="2" charset="2"/>
              </a:rPr>
              <a:t>...</a:t>
            </a:r>
          </a:p>
          <a:p>
            <a:pPr marL="0" indent="0">
              <a:buNone/>
            </a:pPr>
            <a:endParaRPr lang="en-US">
              <a:sym typeface="Wingdings" panose="05000000000000000000" pitchFamily="2" charset="2"/>
            </a:endParaRPr>
          </a:p>
          <a:p>
            <a:pPr marL="0" indent="0">
              <a:buNone/>
            </a:pPr>
            <a:r>
              <a:rPr lang="en-US">
                <a:sym typeface="Wingdings" panose="05000000000000000000" pitchFamily="2" charset="2"/>
              </a:rPr>
              <a:t>Pernyataan </a:t>
            </a:r>
            <a:r>
              <a:rPr lang="en-US" i="1">
                <a:sym typeface="Wingdings" panose="05000000000000000000" pitchFamily="2" charset="2"/>
              </a:rPr>
              <a:t>if-then </a:t>
            </a:r>
            <a:r>
              <a:rPr lang="en-US">
                <a:sym typeface="Wingdings" panose="05000000000000000000" pitchFamily="2" charset="2"/>
              </a:rPr>
              <a:t>ini juga sekaligus memeriksa apakah elemen terakhir, </a:t>
            </a:r>
            <a:r>
              <a:rPr lang="en-US" i="1">
                <a:sym typeface="Wingdings" panose="05000000000000000000" pitchFamily="2" charset="2"/>
              </a:rPr>
              <a:t>L</a:t>
            </a:r>
            <a:r>
              <a:rPr lang="en-US">
                <a:sym typeface="Wingdings" panose="05000000000000000000" pitchFamily="2" charset="2"/>
              </a:rPr>
              <a:t>[</a:t>
            </a:r>
            <a:r>
              <a:rPr lang="en-US" i="1">
                <a:sym typeface="Wingdings" panose="05000000000000000000" pitchFamily="2" charset="2"/>
              </a:rPr>
              <a:t>n</a:t>
            </a:r>
            <a:r>
              <a:rPr lang="en-US">
                <a:sym typeface="Wingdings" panose="05000000000000000000" pitchFamily="2" charset="2"/>
              </a:rPr>
              <a:t>] = </a:t>
            </a:r>
            <a:r>
              <a:rPr lang="en-US" i="1">
                <a:sym typeface="Wingdings" panose="05000000000000000000" pitchFamily="2" charset="2"/>
              </a:rPr>
              <a:t>x. </a:t>
            </a:r>
            <a:r>
              <a:rPr lang="en-US">
                <a:sym typeface="Wingdings" panose="05000000000000000000" pitchFamily="2" charset="2"/>
              </a:rPr>
              <a:t>Jadi, pada algoritma </a:t>
            </a:r>
            <a:r>
              <a:rPr lang="en-US" i="1">
                <a:sym typeface="Wingdings" panose="05000000000000000000" pitchFamily="2" charset="2"/>
              </a:rPr>
              <a:t>SeqSearch1 </a:t>
            </a:r>
            <a:r>
              <a:rPr lang="en-US">
                <a:sym typeface="Wingdings" panose="05000000000000000000" pitchFamily="2" charset="2"/>
              </a:rPr>
              <a:t>di atas, elemen terakhir diperiksa secara khusus.</a:t>
            </a:r>
            <a:endParaRPr lang="en-US"/>
          </a:p>
        </p:txBody>
      </p:sp>
    </p:spTree>
    <p:extLst>
      <p:ext uri="{BB962C8B-B14F-4D97-AF65-F5344CB8AC3E}">
        <p14:creationId xmlns:p14="http://schemas.microsoft.com/office/powerpoint/2010/main" val="97308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353761" cy="1326321"/>
          </a:xfrm>
        </p:spPr>
        <p:txBody>
          <a:bodyPr/>
          <a:lstStyle/>
          <a:p>
            <a:r>
              <a:rPr lang="en-US"/>
              <a:t>Algoritma Pencarian Beruntun</a:t>
            </a:r>
            <a:br>
              <a:rPr lang="en-US"/>
            </a:br>
            <a:r>
              <a:rPr lang="en-US"/>
              <a:t>(Hasil Pencarian 2)</a:t>
            </a:r>
          </a:p>
        </p:txBody>
      </p:sp>
      <p:sp>
        <p:nvSpPr>
          <p:cNvPr id="3" name="Content Placeholder 2"/>
          <p:cNvSpPr>
            <a:spLocks noGrp="1"/>
          </p:cNvSpPr>
          <p:nvPr>
            <p:ph idx="1"/>
          </p:nvPr>
        </p:nvSpPr>
        <p:spPr>
          <a:xfrm>
            <a:off x="838200" y="1760561"/>
            <a:ext cx="3187890" cy="3930555"/>
          </a:xfrm>
        </p:spPr>
        <p:txBody>
          <a:bodyPr/>
          <a:lstStyle/>
          <a:p>
            <a:pPr marL="0" indent="0">
              <a:buNone/>
            </a:pPr>
            <a:r>
              <a:rPr lang="en-US"/>
              <a:t>Hasil pencarian 2 : indeks elemen larik (</a:t>
            </a:r>
            <a:r>
              <a:rPr lang="en-US" i="1"/>
              <a:t>idx</a:t>
            </a:r>
            <a:r>
              <a:rPr lang="en-US"/>
              <a:t>) yang bernilai </a:t>
            </a:r>
            <a:r>
              <a:rPr lang="en-US" i="1"/>
              <a:t>x</a:t>
            </a:r>
            <a:r>
              <a:rPr lang="en-US"/>
              <a:t>. Jika </a:t>
            </a:r>
            <a:r>
              <a:rPr lang="en-US" i="1"/>
              <a:t>x </a:t>
            </a:r>
            <a:r>
              <a:rPr lang="en-US"/>
              <a:t>tidak ditemukan, maka </a:t>
            </a:r>
            <a:r>
              <a:rPr lang="en-US" i="1"/>
              <a:t>idx </a:t>
            </a:r>
            <a:r>
              <a:rPr lang="en-US"/>
              <a:t>diisi dengan nilai -1.</a:t>
            </a:r>
          </a:p>
          <a:p>
            <a:pPr marL="0" indent="0">
              <a:buNone/>
            </a:pPr>
            <a:endParaRPr lang="en-US"/>
          </a:p>
        </p:txBody>
      </p:sp>
      <p:sp>
        <p:nvSpPr>
          <p:cNvPr id="5" name="Rectangle 4"/>
          <p:cNvSpPr/>
          <p:nvPr/>
        </p:nvSpPr>
        <p:spPr>
          <a:xfrm>
            <a:off x="1078173" y="4572000"/>
            <a:ext cx="2947917" cy="736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Sebagai prosedur </a:t>
            </a:r>
            <a:r>
              <a:rPr lang="en-US">
                <a:solidFill>
                  <a:srgbClr val="FF0000"/>
                </a:solidFill>
                <a:sym typeface="Wingdings" panose="05000000000000000000" pitchFamily="2" charset="2"/>
              </a:rPr>
              <a:t></a:t>
            </a:r>
            <a:endParaRPr lang="en-US">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362" y="1224062"/>
            <a:ext cx="5890199" cy="5388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123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47" y="40698"/>
            <a:ext cx="10353761" cy="1326321"/>
          </a:xfrm>
        </p:spPr>
        <p:txBody>
          <a:bodyPr/>
          <a:lstStyle/>
          <a:p>
            <a:r>
              <a:rPr lang="en-US"/>
              <a:t>Algoritma Pencarian Beruntun</a:t>
            </a:r>
            <a:br>
              <a:rPr lang="en-US"/>
            </a:br>
            <a:r>
              <a:rPr lang="en-US"/>
              <a:t>(Hasil Pencarian 2)</a:t>
            </a:r>
          </a:p>
        </p:txBody>
      </p:sp>
      <p:sp>
        <p:nvSpPr>
          <p:cNvPr id="3" name="Content Placeholder 2"/>
          <p:cNvSpPr>
            <a:spLocks noGrp="1"/>
          </p:cNvSpPr>
          <p:nvPr>
            <p:ph idx="1"/>
          </p:nvPr>
        </p:nvSpPr>
        <p:spPr>
          <a:xfrm>
            <a:off x="783609" y="3289111"/>
            <a:ext cx="3146946" cy="1924334"/>
          </a:xfrm>
        </p:spPr>
        <p:txBody>
          <a:bodyPr>
            <a:normAutofit/>
          </a:bodyPr>
          <a:lstStyle/>
          <a:p>
            <a:pPr marL="0" indent="0">
              <a:spcBef>
                <a:spcPts val="0"/>
              </a:spcBef>
              <a:buNone/>
            </a:pPr>
            <a:r>
              <a:rPr lang="en-US">
                <a:solidFill>
                  <a:srgbClr val="FF0000"/>
                </a:solidFill>
              </a:rPr>
              <a:t>Sebagai fungsi </a:t>
            </a:r>
            <a:r>
              <a:rPr lang="en-US">
                <a:solidFill>
                  <a:srgbClr val="FF0000"/>
                </a:solidFill>
                <a:sym typeface="Wingdings" panose="05000000000000000000" pitchFamily="2" charset="2"/>
              </a:rPr>
              <a:t></a:t>
            </a:r>
            <a:endParaRPr lang="en-US">
              <a:solidFill>
                <a:srgbClr val="FF0000"/>
              </a:solidFill>
            </a:endParaRPr>
          </a:p>
          <a:p>
            <a:pPr marL="0" indent="0">
              <a:spcBef>
                <a:spcPts val="0"/>
              </a:spcBef>
              <a:buNone/>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802" y="1367019"/>
            <a:ext cx="5992791" cy="50910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415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a:t>
            </a:r>
            <a:br>
              <a:rPr lang="en-US"/>
            </a:br>
            <a:r>
              <a:rPr lang="en-US"/>
              <a:t>(Versi 2)</a:t>
            </a:r>
          </a:p>
        </p:txBody>
      </p:sp>
      <p:sp>
        <p:nvSpPr>
          <p:cNvPr id="3" name="Content Placeholder 2"/>
          <p:cNvSpPr>
            <a:spLocks noGrp="1"/>
          </p:cNvSpPr>
          <p:nvPr>
            <p:ph idx="1"/>
          </p:nvPr>
        </p:nvSpPr>
        <p:spPr/>
        <p:txBody>
          <a:bodyPr>
            <a:normAutofit fontScale="85000" lnSpcReduction="10000"/>
          </a:bodyPr>
          <a:lstStyle/>
          <a:p>
            <a:pPr marL="0" indent="0">
              <a:buNone/>
            </a:pPr>
            <a:r>
              <a:rPr lang="en-US"/>
              <a:t>Pada algoritma pencarian beruntun versi 2, </a:t>
            </a:r>
            <a:r>
              <a:rPr lang="en-US">
                <a:solidFill>
                  <a:srgbClr val="FF0000"/>
                </a:solidFill>
              </a:rPr>
              <a:t>pembandingan dilakukan di dalam badan pengulangan</a:t>
            </a:r>
            <a:r>
              <a:rPr lang="en-US"/>
              <a:t>. </a:t>
            </a:r>
          </a:p>
          <a:p>
            <a:pPr marL="0" indent="0">
              <a:buNone/>
            </a:pPr>
            <a:r>
              <a:rPr lang="en-US"/>
              <a:t>Pada versi ini menggunakan </a:t>
            </a:r>
            <a:r>
              <a:rPr lang="en-US">
                <a:solidFill>
                  <a:srgbClr val="FF0000"/>
                </a:solidFill>
              </a:rPr>
              <a:t>peubah boolean </a:t>
            </a:r>
            <a:r>
              <a:rPr lang="en-US"/>
              <a:t>yang berfungsi untuk menyatakan apakah </a:t>
            </a:r>
            <a:r>
              <a:rPr lang="en-US" i="1"/>
              <a:t>x </a:t>
            </a:r>
            <a:r>
              <a:rPr lang="en-US"/>
              <a:t>sudah ditemukan.</a:t>
            </a:r>
          </a:p>
          <a:p>
            <a:pPr marL="0" indent="0">
              <a:buNone/>
            </a:pPr>
            <a:r>
              <a:rPr lang="en-US"/>
              <a:t>Misalkan peubah tersebut bernama </a:t>
            </a:r>
            <a:r>
              <a:rPr lang="en-US" i="1"/>
              <a:t>found</a:t>
            </a:r>
            <a:r>
              <a:rPr lang="en-US"/>
              <a:t>.</a:t>
            </a:r>
          </a:p>
          <a:p>
            <a:pPr marL="0" indent="0">
              <a:buNone/>
            </a:pPr>
            <a:r>
              <a:rPr lang="en-US"/>
              <a:t>Peubah </a:t>
            </a:r>
            <a:r>
              <a:rPr lang="en-US" i="1"/>
              <a:t>found </a:t>
            </a:r>
            <a:r>
              <a:rPr lang="en-US"/>
              <a:t>diinisialisasi dengan nilai </a:t>
            </a:r>
            <a:r>
              <a:rPr lang="en-US" b="1"/>
              <a:t>false </a:t>
            </a:r>
            <a:r>
              <a:rPr lang="en-US"/>
              <a:t>dan indeks larik </a:t>
            </a:r>
            <a:r>
              <a:rPr lang="en-US" i="1"/>
              <a:t>i </a:t>
            </a:r>
            <a:r>
              <a:rPr lang="en-US"/>
              <a:t>diisi dengan 1 (karena pembandingan dimulai dari elemen pertama). Setiap elemen </a:t>
            </a:r>
            <a:r>
              <a:rPr lang="en-US" i="1"/>
              <a:t>L </a:t>
            </a:r>
            <a:r>
              <a:rPr lang="en-US"/>
              <a:t>dibandingkan dengan </a:t>
            </a:r>
            <a:r>
              <a:rPr lang="en-US" i="1"/>
              <a:t>x</a:t>
            </a:r>
            <a:r>
              <a:rPr lang="en-US"/>
              <a:t>. Jika </a:t>
            </a:r>
            <a:r>
              <a:rPr lang="en-US" i="1"/>
              <a:t>L</a:t>
            </a:r>
            <a:r>
              <a:rPr lang="en-US"/>
              <a:t>[</a:t>
            </a:r>
            <a:r>
              <a:rPr lang="en-US" i="1"/>
              <a:t>i</a:t>
            </a:r>
            <a:r>
              <a:rPr lang="en-US"/>
              <a:t>] sama dengan </a:t>
            </a:r>
            <a:r>
              <a:rPr lang="en-US" i="1"/>
              <a:t>x, </a:t>
            </a:r>
            <a:r>
              <a:rPr lang="en-US"/>
              <a:t>maka peubah </a:t>
            </a:r>
            <a:r>
              <a:rPr lang="en-US" i="1"/>
              <a:t>found </a:t>
            </a:r>
            <a:r>
              <a:rPr lang="en-US"/>
              <a:t>diisi dengan nilai </a:t>
            </a:r>
            <a:r>
              <a:rPr lang="en-US" b="1"/>
              <a:t>true</a:t>
            </a:r>
            <a:r>
              <a:rPr lang="en-US"/>
              <a:t> dan pengulangan selesai.</a:t>
            </a:r>
          </a:p>
          <a:p>
            <a:pPr marL="0" indent="0">
              <a:buNone/>
            </a:pPr>
            <a:r>
              <a:rPr lang="en-US"/>
              <a:t>Sebaliknya, jika </a:t>
            </a:r>
            <a:r>
              <a:rPr lang="en-US" i="1"/>
              <a:t>L</a:t>
            </a:r>
            <a:r>
              <a:rPr lang="en-US"/>
              <a:t>[</a:t>
            </a:r>
            <a:r>
              <a:rPr lang="en-US" i="1"/>
              <a:t>i</a:t>
            </a:r>
            <a:r>
              <a:rPr lang="en-US"/>
              <a:t>] tidak sama dengan </a:t>
            </a:r>
            <a:r>
              <a:rPr lang="en-US" i="1"/>
              <a:t>x, </a:t>
            </a:r>
            <a:r>
              <a:rPr lang="en-US"/>
              <a:t>pembandingan dilanjutkan untuk elemen berikutnya (</a:t>
            </a:r>
            <a:r>
              <a:rPr lang="en-US" i="1"/>
              <a:t>i </a:t>
            </a:r>
            <a:r>
              <a:rPr lang="en-US">
                <a:sym typeface="Wingdings" panose="05000000000000000000" pitchFamily="2" charset="2"/>
              </a:rPr>
              <a:t> </a:t>
            </a:r>
            <a:r>
              <a:rPr lang="en-US" i="1">
                <a:sym typeface="Wingdings" panose="05000000000000000000" pitchFamily="2" charset="2"/>
              </a:rPr>
              <a:t>i </a:t>
            </a:r>
            <a:r>
              <a:rPr lang="en-US">
                <a:sym typeface="Wingdings" panose="05000000000000000000" pitchFamily="2" charset="2"/>
              </a:rPr>
              <a:t>+ 1).</a:t>
            </a:r>
            <a:endParaRPr lang="en-US"/>
          </a:p>
          <a:p>
            <a:pPr marL="0" indent="0">
              <a:buNone/>
            </a:pPr>
            <a:endParaRPr lang="en-US"/>
          </a:p>
        </p:txBody>
      </p:sp>
    </p:spTree>
    <p:extLst>
      <p:ext uri="{BB962C8B-B14F-4D97-AF65-F5344CB8AC3E}">
        <p14:creationId xmlns:p14="http://schemas.microsoft.com/office/powerpoint/2010/main" val="316623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 </a:t>
            </a:r>
            <a:br>
              <a:rPr lang="en-US"/>
            </a:br>
            <a:r>
              <a:rPr lang="en-US"/>
              <a:t>(Versi 2)</a:t>
            </a:r>
          </a:p>
        </p:txBody>
      </p:sp>
      <p:sp>
        <p:nvSpPr>
          <p:cNvPr id="3" name="Content Placeholder 2"/>
          <p:cNvSpPr>
            <a:spLocks noGrp="1"/>
          </p:cNvSpPr>
          <p:nvPr>
            <p:ph idx="1"/>
          </p:nvPr>
        </p:nvSpPr>
        <p:spPr/>
        <p:txBody>
          <a:bodyPr/>
          <a:lstStyle/>
          <a:p>
            <a:pPr marL="0" indent="0">
              <a:buNone/>
            </a:pPr>
            <a:r>
              <a:rPr lang="en-US"/>
              <a:t>Pada versi 2 ini, setiap elemen larik, termasuk elemen terakhir, diperiksa dengan cara yang sama. Luaran yang dihasilkan adalah nilai yang disimpan di dalam peubah </a:t>
            </a:r>
            <a:r>
              <a:rPr lang="en-US" i="1"/>
              <a:t>found</a:t>
            </a:r>
            <a:r>
              <a:rPr lang="en-US"/>
              <a:t>.</a:t>
            </a:r>
          </a:p>
          <a:p>
            <a:pPr marL="0" indent="0">
              <a:buNone/>
            </a:pPr>
            <a:r>
              <a:rPr lang="en-US"/>
              <a:t>Algoritma pencariannya dibuat dua macam, </a:t>
            </a:r>
            <a:r>
              <a:rPr lang="en-US">
                <a:solidFill>
                  <a:srgbClr val="FF0000"/>
                </a:solidFill>
              </a:rPr>
              <a:t>yang pertama </a:t>
            </a:r>
            <a:r>
              <a:rPr lang="en-US"/>
              <a:t>untuk hasil pencarian berupa peubah boolean, dan </a:t>
            </a:r>
            <a:r>
              <a:rPr lang="en-US">
                <a:solidFill>
                  <a:srgbClr val="FF0000"/>
                </a:solidFill>
              </a:rPr>
              <a:t>algoritma kedua </a:t>
            </a:r>
            <a:r>
              <a:rPr lang="en-US"/>
              <a:t>untuk hasil pencarian berupa indeks elemen larik.</a:t>
            </a:r>
          </a:p>
        </p:txBody>
      </p:sp>
    </p:spTree>
    <p:extLst>
      <p:ext uri="{BB962C8B-B14F-4D97-AF65-F5344CB8AC3E}">
        <p14:creationId xmlns:p14="http://schemas.microsoft.com/office/powerpoint/2010/main" val="429442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353761" cy="1326321"/>
          </a:xfrm>
        </p:spPr>
        <p:txBody>
          <a:bodyPr/>
          <a:lstStyle/>
          <a:p>
            <a:r>
              <a:rPr lang="en-US"/>
              <a:t>Algoritma Pencarian Beruntun </a:t>
            </a:r>
            <a:br>
              <a:rPr lang="en-US"/>
            </a:br>
            <a:r>
              <a:rPr lang="en-US"/>
              <a:t>(Hasil Pencarian 1)</a:t>
            </a:r>
          </a:p>
        </p:txBody>
      </p:sp>
      <p:sp>
        <p:nvSpPr>
          <p:cNvPr id="3" name="Content Placeholder 2"/>
          <p:cNvSpPr>
            <a:spLocks noGrp="1"/>
          </p:cNvSpPr>
          <p:nvPr>
            <p:ph idx="1"/>
          </p:nvPr>
        </p:nvSpPr>
        <p:spPr>
          <a:xfrm>
            <a:off x="838200" y="2047165"/>
            <a:ext cx="3542731" cy="3985145"/>
          </a:xfrm>
        </p:spPr>
        <p:txBody>
          <a:bodyPr/>
          <a:lstStyle/>
          <a:p>
            <a:pPr marL="0" indent="0">
              <a:buNone/>
            </a:pPr>
            <a:r>
              <a:rPr lang="en-US"/>
              <a:t>Hasil pencarian : sebuah peubah boolean yang bernilai </a:t>
            </a:r>
            <a:r>
              <a:rPr lang="en-US" i="1"/>
              <a:t>true </a:t>
            </a:r>
            <a:r>
              <a:rPr lang="en-US"/>
              <a:t>bila </a:t>
            </a:r>
            <a:r>
              <a:rPr lang="en-US" i="1"/>
              <a:t>x </a:t>
            </a:r>
            <a:r>
              <a:rPr lang="en-US"/>
              <a:t>ditemukan atau bernilai </a:t>
            </a:r>
            <a:r>
              <a:rPr lang="en-US" i="1"/>
              <a:t>false </a:t>
            </a:r>
            <a:r>
              <a:rPr lang="en-US"/>
              <a:t>bila </a:t>
            </a:r>
            <a:r>
              <a:rPr lang="en-US" i="1"/>
              <a:t>x </a:t>
            </a:r>
            <a:r>
              <a:rPr lang="en-US"/>
              <a:t>tidak ditemukan.</a:t>
            </a:r>
          </a:p>
          <a:p>
            <a:pPr marL="0" indent="0">
              <a:buNone/>
            </a:pPr>
            <a:endParaRPr lang="en-US"/>
          </a:p>
          <a:p>
            <a:pPr marL="0" indent="0">
              <a:buNone/>
            </a:pPr>
            <a:r>
              <a:rPr lang="en-US">
                <a:solidFill>
                  <a:srgbClr val="FF0000"/>
                </a:solidFill>
              </a:rPr>
              <a:t>Sebagai prosedur </a:t>
            </a:r>
            <a:r>
              <a:rPr lang="en-US">
                <a:solidFill>
                  <a:srgbClr val="FF0000"/>
                </a:solidFill>
                <a:sym typeface="Wingdings" panose="05000000000000000000" pitchFamily="2" charset="2"/>
              </a:rPr>
              <a:t></a:t>
            </a:r>
            <a:endParaRPr lang="en-US">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481" y="1353617"/>
            <a:ext cx="5886752" cy="50890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813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6443"/>
            <a:ext cx="10353761" cy="1326321"/>
          </a:xfrm>
        </p:spPr>
        <p:txBody>
          <a:bodyPr/>
          <a:lstStyle/>
          <a:p>
            <a:r>
              <a:rPr lang="en-US"/>
              <a:t>Algoritma Pencarian Beruntun </a:t>
            </a:r>
            <a:br>
              <a:rPr lang="en-US"/>
            </a:br>
            <a:r>
              <a:rPr lang="en-US"/>
              <a:t>(Hasil Pencarian 1)</a:t>
            </a:r>
          </a:p>
        </p:txBody>
      </p:sp>
      <p:sp>
        <p:nvSpPr>
          <p:cNvPr id="4" name="Content Placeholder 2"/>
          <p:cNvSpPr txBox="1">
            <a:spLocks/>
          </p:cNvSpPr>
          <p:nvPr/>
        </p:nvSpPr>
        <p:spPr>
          <a:xfrm>
            <a:off x="1056565" y="2975212"/>
            <a:ext cx="3146946" cy="1924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solidFill>
                  <a:srgbClr val="FF0000"/>
                </a:solidFill>
              </a:rPr>
              <a:t>Sebagai fungsi </a:t>
            </a:r>
            <a:r>
              <a:rPr lang="en-US">
                <a:solidFill>
                  <a:srgbClr val="FF0000"/>
                </a:solidFill>
                <a:sym typeface="Wingdings" panose="05000000000000000000" pitchFamily="2" charset="2"/>
              </a:rPr>
              <a:t></a:t>
            </a:r>
            <a:endParaRPr lang="en-US">
              <a:solidFill>
                <a:srgbClr val="FF0000"/>
              </a:solidFill>
            </a:endParaRPr>
          </a:p>
          <a:p>
            <a:pPr marL="0" indent="0">
              <a:spcBef>
                <a:spcPts val="0"/>
              </a:spcBef>
              <a:buFont typeface="Arial" panose="020B0604020202020204" pitchFamily="34" charset="0"/>
              <a:buNone/>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093" y="1252469"/>
            <a:ext cx="5459104" cy="53698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093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353761" cy="1326321"/>
          </a:xfrm>
        </p:spPr>
        <p:txBody>
          <a:bodyPr/>
          <a:lstStyle/>
          <a:p>
            <a:r>
              <a:rPr lang="en-US"/>
              <a:t>Algoritma Pencarian Beruntun </a:t>
            </a:r>
            <a:br>
              <a:rPr lang="en-US"/>
            </a:br>
            <a:r>
              <a:rPr lang="en-US"/>
              <a:t>(Hasil Pencarian 2)</a:t>
            </a:r>
          </a:p>
        </p:txBody>
      </p:sp>
      <p:sp>
        <p:nvSpPr>
          <p:cNvPr id="3" name="Content Placeholder 2"/>
          <p:cNvSpPr>
            <a:spLocks noGrp="1"/>
          </p:cNvSpPr>
          <p:nvPr>
            <p:ph idx="1"/>
          </p:nvPr>
        </p:nvSpPr>
        <p:spPr>
          <a:xfrm>
            <a:off x="838200" y="1825625"/>
            <a:ext cx="3447197" cy="3947378"/>
          </a:xfrm>
        </p:spPr>
        <p:txBody>
          <a:bodyPr/>
          <a:lstStyle/>
          <a:p>
            <a:pPr marL="0" indent="0">
              <a:buNone/>
            </a:pPr>
            <a:r>
              <a:rPr lang="en-US"/>
              <a:t>Hasil pencarian : indeks elemen larik (</a:t>
            </a:r>
            <a:r>
              <a:rPr lang="en-US" i="1"/>
              <a:t>idx</a:t>
            </a:r>
            <a:r>
              <a:rPr lang="en-US"/>
              <a:t>) yang bernilai </a:t>
            </a:r>
            <a:r>
              <a:rPr lang="en-US" i="1"/>
              <a:t>x</a:t>
            </a:r>
            <a:r>
              <a:rPr lang="en-US"/>
              <a:t>. Jika </a:t>
            </a:r>
            <a:r>
              <a:rPr lang="en-US" i="1"/>
              <a:t>x </a:t>
            </a:r>
            <a:r>
              <a:rPr lang="en-US"/>
              <a:t>tidak ditemukan, maka </a:t>
            </a:r>
            <a:r>
              <a:rPr lang="en-US" i="1"/>
              <a:t>idx </a:t>
            </a:r>
            <a:r>
              <a:rPr lang="en-US"/>
              <a:t>diisi dengan nilai -1.</a:t>
            </a:r>
          </a:p>
          <a:p>
            <a:pPr marL="0" indent="0">
              <a:buNone/>
            </a:pPr>
            <a:endParaRPr lang="en-US"/>
          </a:p>
          <a:p>
            <a:pPr marL="0" indent="0">
              <a:buNone/>
            </a:pPr>
            <a:r>
              <a:rPr lang="en-US">
                <a:solidFill>
                  <a:srgbClr val="FF0000"/>
                </a:solidFill>
              </a:rPr>
              <a:t>Sebagai prosedur </a:t>
            </a:r>
            <a:r>
              <a:rPr lang="en-US">
                <a:solidFill>
                  <a:srgbClr val="FF0000"/>
                </a:solidFill>
                <a:sym typeface="Wingdings" panose="05000000000000000000" pitchFamily="2" charset="2"/>
              </a:rPr>
              <a:t></a:t>
            </a:r>
            <a:endParaRPr lang="en-US">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442" y="1203861"/>
            <a:ext cx="4582309" cy="5454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2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Pendahuluan</a:t>
            </a:r>
          </a:p>
        </p:txBody>
      </p:sp>
      <p:sp>
        <p:nvSpPr>
          <p:cNvPr id="3" name="Content Placeholder 2"/>
          <p:cNvSpPr>
            <a:spLocks noGrp="1"/>
          </p:cNvSpPr>
          <p:nvPr>
            <p:ph idx="1"/>
          </p:nvPr>
        </p:nvSpPr>
        <p:spPr/>
        <p:txBody>
          <a:bodyPr>
            <a:normAutofit fontScale="92500" lnSpcReduction="20000"/>
          </a:bodyPr>
          <a:lstStyle/>
          <a:p>
            <a:pPr marL="0" indent="0">
              <a:buNone/>
            </a:pPr>
            <a:r>
              <a:rPr lang="en-US"/>
              <a:t>Pencarian (</a:t>
            </a:r>
            <a:r>
              <a:rPr lang="en-US" i="1"/>
              <a:t>searching</a:t>
            </a:r>
            <a:r>
              <a:rPr lang="en-US"/>
              <a:t>) merupakan proses yang fundamental di dalam pengolahan data. </a:t>
            </a:r>
            <a:r>
              <a:rPr lang="en-US" b="1">
                <a:solidFill>
                  <a:srgbClr val="FF0000"/>
                </a:solidFill>
              </a:rPr>
              <a:t>Pencarian</a:t>
            </a:r>
            <a:r>
              <a:rPr lang="en-US" b="1"/>
              <a:t> </a:t>
            </a:r>
            <a:r>
              <a:rPr lang="en-US"/>
              <a:t>adalah proses menemukan nilai (data) tertentu di dalam sekumpulan data yang terstruktur. Sebagai contoh, untuk mengubah (</a:t>
            </a:r>
            <a:r>
              <a:rPr lang="en-US" i="1"/>
              <a:t>update</a:t>
            </a:r>
            <a:r>
              <a:rPr lang="en-US"/>
              <a:t>) data tertentu di dalam sebuah larik, maka aktivitas awal yang harus dilakukan adalah mencari keberadaan data tersebut di dalam larik.</a:t>
            </a:r>
          </a:p>
          <a:p>
            <a:pPr marL="0" indent="0">
              <a:buNone/>
            </a:pPr>
            <a:r>
              <a:rPr lang="en-US"/>
              <a:t>Jika data yang dicari ditemukan, maka data tersebut dapat diubah nilainya dengan nilai yang baru. Aktivitas awal yang sama juga dilakukan pada proses penambahan (</a:t>
            </a:r>
            <a:r>
              <a:rPr lang="en-US" i="1"/>
              <a:t>insert</a:t>
            </a:r>
            <a:r>
              <a:rPr lang="en-US"/>
              <a:t>) data baru ke dalam larik (tidak boleh ada duplikasi). Proses penambahan data dimulai dengan mencari apakah data baru sudah terdapat di dalam larik. Jika sudah ada, maka data tersebut tidak perlu dimasukkan, tetapi jika belum ada, maka masukkan data baru tersebut ke dalam larik.</a:t>
            </a:r>
          </a:p>
        </p:txBody>
      </p:sp>
    </p:spTree>
    <p:extLst>
      <p:ext uri="{BB962C8B-B14F-4D97-AF65-F5344CB8AC3E}">
        <p14:creationId xmlns:p14="http://schemas.microsoft.com/office/powerpoint/2010/main" val="2450166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a:t>Algoritma Pencarian Beruntun </a:t>
            </a:r>
            <a:br>
              <a:rPr lang="en-US"/>
            </a:br>
            <a:r>
              <a:rPr lang="en-US"/>
              <a:t>(Hasil Pencarian 2)</a:t>
            </a:r>
          </a:p>
        </p:txBody>
      </p:sp>
      <p:sp>
        <p:nvSpPr>
          <p:cNvPr id="4" name="Content Placeholder 2"/>
          <p:cNvSpPr txBox="1">
            <a:spLocks/>
          </p:cNvSpPr>
          <p:nvPr/>
        </p:nvSpPr>
        <p:spPr>
          <a:xfrm>
            <a:off x="1056565" y="2975212"/>
            <a:ext cx="3146946" cy="1924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solidFill>
                  <a:srgbClr val="FF0000"/>
                </a:solidFill>
              </a:rPr>
              <a:t>Sebagai fungsi </a:t>
            </a:r>
            <a:r>
              <a:rPr lang="en-US">
                <a:solidFill>
                  <a:srgbClr val="FF0000"/>
                </a:solidFill>
                <a:sym typeface="Wingdings" panose="05000000000000000000" pitchFamily="2" charset="2"/>
              </a:rPr>
              <a:t></a:t>
            </a:r>
            <a:endParaRPr lang="en-US">
              <a:solidFill>
                <a:srgbClr val="FF0000"/>
              </a:solidFill>
            </a:endParaRPr>
          </a:p>
          <a:p>
            <a:pPr marL="0" indent="0">
              <a:spcBef>
                <a:spcPts val="0"/>
              </a:spcBef>
              <a:buFont typeface="Arial" panose="020B0604020202020204" pitchFamily="34" charset="0"/>
              <a:buNone/>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155" y="1256626"/>
            <a:ext cx="4675277" cy="5344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27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5701"/>
            <a:ext cx="10353761" cy="1326321"/>
          </a:xfrm>
        </p:spPr>
        <p:txBody>
          <a:bodyPr/>
          <a:lstStyle/>
          <a:p>
            <a:r>
              <a:rPr lang="en-US"/>
              <a:t>Kinerja Algoritma Pencarian Beruntun</a:t>
            </a:r>
          </a:p>
        </p:txBody>
      </p:sp>
      <p:sp>
        <p:nvSpPr>
          <p:cNvPr id="3" name="Content Placeholder 2"/>
          <p:cNvSpPr>
            <a:spLocks noGrp="1"/>
          </p:cNvSpPr>
          <p:nvPr>
            <p:ph idx="1"/>
          </p:nvPr>
        </p:nvSpPr>
        <p:spPr>
          <a:xfrm>
            <a:off x="913795" y="1760561"/>
            <a:ext cx="10353762" cy="4653887"/>
          </a:xfrm>
        </p:spPr>
        <p:txBody>
          <a:bodyPr>
            <a:normAutofit fontScale="92500" lnSpcReduction="10000"/>
          </a:bodyPr>
          <a:lstStyle/>
          <a:p>
            <a:r>
              <a:rPr lang="en-US"/>
              <a:t>Secara umum, </a:t>
            </a:r>
            <a:r>
              <a:rPr lang="en-US">
                <a:solidFill>
                  <a:srgbClr val="FF0000"/>
                </a:solidFill>
              </a:rPr>
              <a:t>algoritma pencarian beruntun berjalan lambat</a:t>
            </a:r>
            <a:r>
              <a:rPr lang="en-US"/>
              <a:t>. Waktu pencarian sebanding dengan jumlah elemen larik.</a:t>
            </a:r>
          </a:p>
          <a:p>
            <a:r>
              <a:rPr lang="en-US"/>
              <a:t>Misalkan larik berukuran </a:t>
            </a:r>
            <a:r>
              <a:rPr lang="en-US" i="1"/>
              <a:t>n </a:t>
            </a:r>
            <a:r>
              <a:rPr lang="en-US"/>
              <a:t>elemen. Maka, pada kasus di mana </a:t>
            </a:r>
            <a:r>
              <a:rPr lang="en-US" i="1"/>
              <a:t>x </a:t>
            </a:r>
            <a:r>
              <a:rPr lang="en-US"/>
              <a:t>tidak terdapat di dalam larik atau </a:t>
            </a:r>
            <a:r>
              <a:rPr lang="en-US" i="1"/>
              <a:t>x </a:t>
            </a:r>
            <a:r>
              <a:rPr lang="en-US"/>
              <a:t>ditemukan pada elemen yang terakhir, kita harus melakukan perbandingan dengan seluruh elemen larik, yang berarti jumlah perbandingan yang terjadi sebanyak </a:t>
            </a:r>
            <a:r>
              <a:rPr lang="en-US" i="1"/>
              <a:t>n </a:t>
            </a:r>
            <a:r>
              <a:rPr lang="en-US"/>
              <a:t>kali.</a:t>
            </a:r>
          </a:p>
          <a:p>
            <a:r>
              <a:rPr lang="en-US"/>
              <a:t>Bayangkan bila larik berukuran 100.000 buah elemen, maka kita harus melakukan perbandingan sebanyak 100.000 buah elemen.</a:t>
            </a:r>
          </a:p>
          <a:p>
            <a:r>
              <a:rPr lang="en-US"/>
              <a:t>Andaikan satu operasi perbandingan elemen larik membutuhkan waktu 0.01 detik, maka untuk 100.000 buah perbandingan diperlukan waktu sebesar 1000 detik atau 16,7 menit.</a:t>
            </a:r>
          </a:p>
          <a:p>
            <a:r>
              <a:rPr lang="en-US">
                <a:solidFill>
                  <a:srgbClr val="FF0000"/>
                </a:solidFill>
              </a:rPr>
              <a:t>Semakin banyak elemen larik, semakin lama pula waktu pencariannya</a:t>
            </a:r>
            <a:r>
              <a:rPr lang="en-US"/>
              <a:t>.</a:t>
            </a:r>
          </a:p>
          <a:p>
            <a:r>
              <a:rPr lang="en-US"/>
              <a:t>Karena itulah algoritma pencarian beruntun tidak bagus untuk volume data yang besar.</a:t>
            </a:r>
          </a:p>
        </p:txBody>
      </p:sp>
    </p:spTree>
    <p:extLst>
      <p:ext uri="{BB962C8B-B14F-4D97-AF65-F5344CB8AC3E}">
        <p14:creationId xmlns:p14="http://schemas.microsoft.com/office/powerpoint/2010/main" val="128585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7463"/>
            <a:ext cx="10353761" cy="1326321"/>
          </a:xfrm>
        </p:spPr>
        <p:txBody>
          <a:bodyPr/>
          <a:lstStyle/>
          <a:p>
            <a:r>
              <a:rPr lang="en-US"/>
              <a:t>Metode Pencarian Beruntun dengan Sentinel</a:t>
            </a:r>
          </a:p>
        </p:txBody>
      </p:sp>
      <p:sp>
        <p:nvSpPr>
          <p:cNvPr id="3" name="Content Placeholder 2"/>
          <p:cNvSpPr>
            <a:spLocks noGrp="1"/>
          </p:cNvSpPr>
          <p:nvPr>
            <p:ph idx="1"/>
          </p:nvPr>
        </p:nvSpPr>
        <p:spPr>
          <a:xfrm>
            <a:off x="913795" y="1553784"/>
            <a:ext cx="10353762" cy="4874312"/>
          </a:xfrm>
        </p:spPr>
        <p:txBody>
          <a:bodyPr>
            <a:normAutofit lnSpcReduction="10000"/>
          </a:bodyPr>
          <a:lstStyle/>
          <a:p>
            <a:r>
              <a:rPr lang="en-US"/>
              <a:t>Jika pencarian bertujuan untuk menambahkan elemen baru setelah elemen terakhir larik, maka terdapat sebuah varian dari metode pencarian beruntun yang handal.</a:t>
            </a:r>
          </a:p>
          <a:p>
            <a:r>
              <a:rPr lang="en-US"/>
              <a:t>Data yang ditambahkan setelah elemen terakhir larik ini disebut </a:t>
            </a:r>
            <a:r>
              <a:rPr lang="en-US" b="1">
                <a:solidFill>
                  <a:srgbClr val="FF0000"/>
                </a:solidFill>
              </a:rPr>
              <a:t>sentinel</a:t>
            </a:r>
            <a:r>
              <a:rPr lang="en-US"/>
              <a:t>.</a:t>
            </a:r>
          </a:p>
          <a:p>
            <a:r>
              <a:rPr lang="en-US"/>
              <a:t>Selanjutnya, pencarian beruntun dilakukan di dalam larik </a:t>
            </a:r>
            <a:r>
              <a:rPr lang="en-US" i="1"/>
              <a:t>L</a:t>
            </a:r>
            <a:r>
              <a:rPr lang="en-US"/>
              <a:t>[1..</a:t>
            </a:r>
            <a:r>
              <a:rPr lang="en-US" i="1"/>
              <a:t>n</a:t>
            </a:r>
            <a:r>
              <a:rPr lang="en-US"/>
              <a:t>+1]. Akibatnya, proses pencarian selalu menjamin bahwa </a:t>
            </a:r>
            <a:r>
              <a:rPr lang="en-US" i="1"/>
              <a:t>x </a:t>
            </a:r>
            <a:r>
              <a:rPr lang="en-US"/>
              <a:t>pasti berhasil ditemukan.</a:t>
            </a:r>
          </a:p>
          <a:p>
            <a:r>
              <a:rPr lang="en-US"/>
              <a:t>Untuk menyimpulkan apakah </a:t>
            </a:r>
            <a:r>
              <a:rPr lang="en-US" i="1"/>
              <a:t>x </a:t>
            </a:r>
            <a:r>
              <a:rPr lang="en-US"/>
              <a:t>ditemukan pada elemen sentinel atau bukan, kita dapat mengetahuinya dengan melihat nilai </a:t>
            </a:r>
            <a:r>
              <a:rPr lang="en-US" i="1"/>
              <a:t>idx</a:t>
            </a:r>
            <a:r>
              <a:rPr lang="en-US"/>
              <a:t>. Jika </a:t>
            </a:r>
            <a:r>
              <a:rPr lang="en-US" i="1"/>
              <a:t>idx </a:t>
            </a:r>
            <a:r>
              <a:rPr lang="en-US"/>
              <a:t>= </a:t>
            </a:r>
            <a:r>
              <a:rPr lang="en-US" i="1"/>
              <a:t>n</a:t>
            </a:r>
            <a:r>
              <a:rPr lang="en-US"/>
              <a:t>+1 (yang berarti </a:t>
            </a:r>
            <a:r>
              <a:rPr lang="en-US" i="1"/>
              <a:t>x </a:t>
            </a:r>
            <a:r>
              <a:rPr lang="en-US"/>
              <a:t>ditemukan pada elemen sentinel), maka hal itu berarti bahwa </a:t>
            </a:r>
            <a:r>
              <a:rPr lang="en-US" i="1"/>
              <a:t>x </a:t>
            </a:r>
            <a:r>
              <a:rPr lang="en-US"/>
              <a:t>tidak terdapat di dalam larik </a:t>
            </a:r>
            <a:r>
              <a:rPr lang="en-US" i="1"/>
              <a:t>L</a:t>
            </a:r>
            <a:r>
              <a:rPr lang="en-US"/>
              <a:t> semula (sebelum penambahan sentinel).</a:t>
            </a:r>
          </a:p>
          <a:p>
            <a:r>
              <a:rPr lang="en-US">
                <a:solidFill>
                  <a:srgbClr val="FF0000"/>
                </a:solidFill>
              </a:rPr>
              <a:t>Keuntungannya</a:t>
            </a:r>
            <a:r>
              <a:rPr lang="en-US"/>
              <a:t>, elemen sentinel otomatis sudah menjadi elemen yang ditambahkan ke dalam larik. Sebaliknya, jika </a:t>
            </a:r>
            <a:r>
              <a:rPr lang="en-US" i="1"/>
              <a:t>idx</a:t>
            </a:r>
            <a:r>
              <a:rPr lang="en-US"/>
              <a:t> &lt; </a:t>
            </a:r>
            <a:r>
              <a:rPr lang="en-US" i="1"/>
              <a:t>n</a:t>
            </a:r>
            <a:r>
              <a:rPr lang="en-US"/>
              <a:t>+1 (yang berarti </a:t>
            </a:r>
            <a:r>
              <a:rPr lang="en-US" i="1"/>
              <a:t>x </a:t>
            </a:r>
            <a:r>
              <a:rPr lang="en-US"/>
              <a:t>ditemukan sebelum sentinel), maka hal itu berarti bahwa </a:t>
            </a:r>
            <a:r>
              <a:rPr lang="en-US" i="1"/>
              <a:t>x </a:t>
            </a:r>
            <a:r>
              <a:rPr lang="en-US"/>
              <a:t>sudah ada di dalam larik </a:t>
            </a:r>
            <a:r>
              <a:rPr lang="en-US" i="1"/>
              <a:t>L </a:t>
            </a:r>
            <a:r>
              <a:rPr lang="en-US"/>
              <a:t>semula.</a:t>
            </a:r>
          </a:p>
        </p:txBody>
      </p:sp>
    </p:spTree>
    <p:extLst>
      <p:ext uri="{BB962C8B-B14F-4D97-AF65-F5344CB8AC3E}">
        <p14:creationId xmlns:p14="http://schemas.microsoft.com/office/powerpoint/2010/main" val="393804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Contoh Pencarian Beruntun dengan Sentinel</a:t>
            </a:r>
          </a:p>
        </p:txBody>
      </p:sp>
      <p:sp>
        <p:nvSpPr>
          <p:cNvPr id="3" name="Content Placeholder 2"/>
          <p:cNvSpPr>
            <a:spLocks noGrp="1"/>
          </p:cNvSpPr>
          <p:nvPr>
            <p:ph idx="1"/>
          </p:nvPr>
        </p:nvSpPr>
        <p:spPr/>
        <p:txBody>
          <a:bodyPr/>
          <a:lstStyle/>
          <a:p>
            <a:pPr marL="0" indent="0">
              <a:buNone/>
            </a:pPr>
            <a:r>
              <a:rPr lang="en-US"/>
              <a:t>Contoh pencarian beruntun dengan menggunakan sentinel.</a:t>
            </a:r>
          </a:p>
          <a:p>
            <a:pPr marL="0" indent="0">
              <a:buNone/>
            </a:pPr>
            <a:endParaRPr lang="en-US"/>
          </a:p>
          <a:p>
            <a:pPr marL="514350" indent="-514350">
              <a:buAutoNum type="alphaLcPeriod"/>
            </a:pPr>
            <a:endParaRPr lang="en-US"/>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45" y="2672470"/>
            <a:ext cx="8012602" cy="3523614"/>
          </a:xfrm>
          <a:prstGeom prst="rect">
            <a:avLst/>
          </a:prstGeom>
        </p:spPr>
      </p:pic>
    </p:spTree>
    <p:extLst>
      <p:ext uri="{BB962C8B-B14F-4D97-AF65-F5344CB8AC3E}">
        <p14:creationId xmlns:p14="http://schemas.microsoft.com/office/powerpoint/2010/main" val="294201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0"/>
            <a:ext cx="10353761" cy="1326321"/>
          </a:xfrm>
        </p:spPr>
        <p:txBody>
          <a:bodyPr/>
          <a:lstStyle/>
          <a:p>
            <a:r>
              <a:rPr lang="en-US"/>
              <a:t>Algoritma Pencarian Beruntun dengan Sentinel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568" y="1225123"/>
            <a:ext cx="4950864" cy="53803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37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Bagidua</a:t>
            </a:r>
          </a:p>
        </p:txBody>
      </p:sp>
      <p:sp>
        <p:nvSpPr>
          <p:cNvPr id="3" name="Content Placeholder 2"/>
          <p:cNvSpPr>
            <a:spLocks noGrp="1"/>
          </p:cNvSpPr>
          <p:nvPr>
            <p:ph idx="1"/>
          </p:nvPr>
        </p:nvSpPr>
        <p:spPr>
          <a:xfrm>
            <a:off x="913795" y="2096064"/>
            <a:ext cx="10353762" cy="4168258"/>
          </a:xfrm>
        </p:spPr>
        <p:txBody>
          <a:bodyPr/>
          <a:lstStyle/>
          <a:p>
            <a:r>
              <a:rPr lang="en-US"/>
              <a:t>Terdapat sebuah algoritma pencarian pada data terurut yang paling handal, yaitu algoritma </a:t>
            </a:r>
            <a:r>
              <a:rPr lang="en-US" b="1">
                <a:solidFill>
                  <a:srgbClr val="FF0000"/>
                </a:solidFill>
              </a:rPr>
              <a:t>pencarian bagidua </a:t>
            </a:r>
            <a:r>
              <a:rPr lang="en-US"/>
              <a:t>atau </a:t>
            </a:r>
            <a:r>
              <a:rPr lang="en-US" b="1">
                <a:solidFill>
                  <a:srgbClr val="FF0000"/>
                </a:solidFill>
              </a:rPr>
              <a:t>pencarian biner </a:t>
            </a:r>
            <a:r>
              <a:rPr lang="en-US"/>
              <a:t>(</a:t>
            </a:r>
            <a:r>
              <a:rPr lang="en-US" i="1"/>
              <a:t>binary search</a:t>
            </a:r>
            <a:r>
              <a:rPr lang="en-US"/>
              <a:t>).</a:t>
            </a:r>
          </a:p>
          <a:p>
            <a:r>
              <a:rPr lang="en-US"/>
              <a:t>Algoritma ini digunakan untuk kebutuhan pencarian </a:t>
            </a:r>
            <a:r>
              <a:rPr lang="en-US">
                <a:solidFill>
                  <a:srgbClr val="FF0000"/>
                </a:solidFill>
              </a:rPr>
              <a:t>dengan waktu yang cepat</a:t>
            </a:r>
            <a:r>
              <a:rPr lang="en-US"/>
              <a:t>.</a:t>
            </a:r>
          </a:p>
          <a:p>
            <a:r>
              <a:rPr lang="en-US"/>
              <a:t>Sebenarnya, dalam kehidupan sehari-hari kita sering menerapkan pencarian bagidua. Misalnya untuk mencari arti kata tertentu di dalam kamus, kita tidak membuka kamus itu dari halaman awal sampai halaman akhir satu persatu, namun kita mencarinya dengan cara membelah dua atau membagi dua kamus tersebut.</a:t>
            </a:r>
          </a:p>
        </p:txBody>
      </p:sp>
    </p:spTree>
    <p:extLst>
      <p:ext uri="{BB962C8B-B14F-4D97-AF65-F5344CB8AC3E}">
        <p14:creationId xmlns:p14="http://schemas.microsoft.com/office/powerpoint/2010/main" val="3838324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Bagidua pada Data Terurut Menurun</a:t>
            </a:r>
          </a:p>
        </p:txBody>
      </p:sp>
      <p:sp>
        <p:nvSpPr>
          <p:cNvPr id="3" name="Content Placeholder 2"/>
          <p:cNvSpPr>
            <a:spLocks noGrp="1"/>
          </p:cNvSpPr>
          <p:nvPr>
            <p:ph idx="1"/>
          </p:nvPr>
        </p:nvSpPr>
        <p:spPr/>
        <p:txBody>
          <a:bodyPr/>
          <a:lstStyle/>
          <a:p>
            <a:pPr marL="0" indent="0">
              <a:buNone/>
            </a:pPr>
            <a:r>
              <a:rPr lang="en-US"/>
              <a:t>Kita asumsikan elemen-elemen larik sudah terurut dari besar ke kecil. </a:t>
            </a:r>
          </a:p>
          <a:p>
            <a:pPr marL="0" indent="0">
              <a:buNone/>
            </a:pPr>
            <a:r>
              <a:rPr lang="en-US"/>
              <a:t>Selama pencarian, kita memerlukan dua buah indeks larik. </a:t>
            </a:r>
          </a:p>
          <a:p>
            <a:pPr marL="0" indent="0">
              <a:buNone/>
            </a:pPr>
            <a:r>
              <a:rPr lang="en-US"/>
              <a:t>Kita menyebut indeks ujung kiri larik (</a:t>
            </a:r>
            <a:r>
              <a:rPr lang="en-US" i="1"/>
              <a:t>i</a:t>
            </a:r>
            <a:r>
              <a:rPr lang="en-US"/>
              <a:t>) dan indeks ujung kanan larik (</a:t>
            </a:r>
            <a:r>
              <a:rPr lang="en-US" i="1"/>
              <a:t>j</a:t>
            </a:r>
            <a:r>
              <a:rPr lang="en-US"/>
              <a:t>).</a:t>
            </a:r>
          </a:p>
          <a:p>
            <a:pPr marL="0" indent="0">
              <a:buNone/>
            </a:pPr>
            <a:r>
              <a:rPr lang="en-US"/>
              <a:t>Istilah “kiri” dan “kanan” dinyatakan dengan membayangkan elemen larik yang terentang horizontal. </a:t>
            </a:r>
          </a:p>
          <a:p>
            <a:pPr marL="0" indent="0">
              <a:buNone/>
            </a:pPr>
            <a:r>
              <a:rPr lang="en-US"/>
              <a:t>Pada awalnya, kita inisialiasi </a:t>
            </a:r>
            <a:r>
              <a:rPr lang="en-US" i="1"/>
              <a:t>i </a:t>
            </a:r>
            <a:r>
              <a:rPr lang="en-US"/>
              <a:t>dengan 1 dan </a:t>
            </a:r>
            <a:r>
              <a:rPr lang="en-US" i="1"/>
              <a:t>j </a:t>
            </a:r>
            <a:r>
              <a:rPr lang="en-US"/>
              <a:t>dengan </a:t>
            </a:r>
            <a:r>
              <a:rPr lang="en-US" i="1"/>
              <a:t>n</a:t>
            </a:r>
            <a:r>
              <a:rPr lang="en-US"/>
              <a:t>.</a:t>
            </a:r>
          </a:p>
        </p:txBody>
      </p:sp>
    </p:spTree>
    <p:extLst>
      <p:ext uri="{BB962C8B-B14F-4D97-AF65-F5344CB8AC3E}">
        <p14:creationId xmlns:p14="http://schemas.microsoft.com/office/powerpoint/2010/main" val="246288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Bagidua pada Data Terurut Menurun</a:t>
            </a:r>
          </a:p>
        </p:txBody>
      </p:sp>
      <p:sp>
        <p:nvSpPr>
          <p:cNvPr id="3" name="Content Placeholder 2"/>
          <p:cNvSpPr>
            <a:spLocks noGrp="1"/>
          </p:cNvSpPr>
          <p:nvPr>
            <p:ph idx="1"/>
          </p:nvPr>
        </p:nvSpPr>
        <p:spPr/>
        <p:txBody>
          <a:bodyPr>
            <a:normAutofit fontScale="92500" lnSpcReduction="20000"/>
          </a:bodyPr>
          <a:lstStyle/>
          <a:p>
            <a:pPr marL="1828800" indent="-1828800">
              <a:buNone/>
              <a:tabLst>
                <a:tab pos="1651000" algn="l"/>
                <a:tab pos="1828800" algn="l"/>
              </a:tabLst>
            </a:pPr>
            <a:r>
              <a:rPr lang="en-US"/>
              <a:t>Langkah 1	:	Bagi dua elemen larik pada elemen tengah. Elemen tengan adalah elemen dengan indeks </a:t>
            </a:r>
            <a:r>
              <a:rPr lang="en-US" i="1"/>
              <a:t>k </a:t>
            </a:r>
            <a:r>
              <a:rPr lang="en-US"/>
              <a:t>= (</a:t>
            </a:r>
            <a:r>
              <a:rPr lang="en-US" i="1"/>
              <a:t>i </a:t>
            </a:r>
            <a:r>
              <a:rPr lang="en-US"/>
              <a:t>+ </a:t>
            </a:r>
            <a:r>
              <a:rPr lang="en-US" i="1"/>
              <a:t>j</a:t>
            </a:r>
            <a:r>
              <a:rPr lang="en-US"/>
              <a:t>) </a:t>
            </a:r>
            <a:r>
              <a:rPr lang="en-US" b="1"/>
              <a:t>div </a:t>
            </a:r>
            <a:r>
              <a:rPr lang="en-US"/>
              <a:t>2.</a:t>
            </a:r>
          </a:p>
          <a:p>
            <a:pPr marL="1828800" indent="-1828800">
              <a:buNone/>
              <a:tabLst>
                <a:tab pos="1651000" algn="l"/>
                <a:tab pos="1828800" algn="l"/>
              </a:tabLst>
            </a:pPr>
            <a:r>
              <a:rPr lang="en-US"/>
              <a:t>		(Elemen tengah, </a:t>
            </a:r>
            <a:r>
              <a:rPr lang="en-US" i="1"/>
              <a:t>L</a:t>
            </a:r>
            <a:r>
              <a:rPr lang="en-US"/>
              <a:t>[</a:t>
            </a:r>
            <a:r>
              <a:rPr lang="en-US" i="1"/>
              <a:t>k</a:t>
            </a:r>
            <a:r>
              <a:rPr lang="en-US"/>
              <a:t>], membagi larik menjadi dua bagian, yaitu bagian kiri </a:t>
            </a:r>
            <a:r>
              <a:rPr lang="en-US" i="1"/>
              <a:t>L</a:t>
            </a:r>
            <a:r>
              <a:rPr lang="en-US"/>
              <a:t>[</a:t>
            </a:r>
            <a:r>
              <a:rPr lang="en-US" i="1"/>
              <a:t>i..j</a:t>
            </a:r>
            <a:r>
              <a:rPr lang="en-US"/>
              <a:t>] dan bagian kanan </a:t>
            </a:r>
            <a:r>
              <a:rPr lang="en-US" i="1"/>
              <a:t>L</a:t>
            </a:r>
            <a:r>
              <a:rPr lang="en-US"/>
              <a:t>[</a:t>
            </a:r>
            <a:r>
              <a:rPr lang="en-US" i="1"/>
              <a:t>k </a:t>
            </a:r>
            <a:r>
              <a:rPr lang="en-US"/>
              <a:t>+ 1</a:t>
            </a:r>
            <a:r>
              <a:rPr lang="en-US" i="1"/>
              <a:t>..j</a:t>
            </a:r>
            <a:r>
              <a:rPr lang="en-US"/>
              <a:t>])</a:t>
            </a:r>
          </a:p>
          <a:p>
            <a:pPr marL="1828800" indent="-1828800">
              <a:buNone/>
              <a:tabLst>
                <a:tab pos="1651000" algn="l"/>
                <a:tab pos="1828800" algn="l"/>
              </a:tabLst>
            </a:pPr>
            <a:r>
              <a:rPr lang="en-US"/>
              <a:t>Langkah 2	:	Periksa apakah </a:t>
            </a:r>
            <a:r>
              <a:rPr lang="en-US" i="1"/>
              <a:t>L</a:t>
            </a:r>
            <a:r>
              <a:rPr lang="en-US"/>
              <a:t>[</a:t>
            </a:r>
            <a:r>
              <a:rPr lang="en-US" i="1"/>
              <a:t>k</a:t>
            </a:r>
            <a:r>
              <a:rPr lang="en-US"/>
              <a:t>] = </a:t>
            </a:r>
            <a:r>
              <a:rPr lang="en-US" i="1"/>
              <a:t>x, </a:t>
            </a:r>
            <a:r>
              <a:rPr lang="en-US"/>
              <a:t>Jika </a:t>
            </a:r>
            <a:r>
              <a:rPr lang="en-US" i="1"/>
              <a:t>L</a:t>
            </a:r>
            <a:r>
              <a:rPr lang="en-US"/>
              <a:t>[</a:t>
            </a:r>
            <a:r>
              <a:rPr lang="en-US" i="1"/>
              <a:t>k</a:t>
            </a:r>
            <a:r>
              <a:rPr lang="en-US"/>
              <a:t>] = </a:t>
            </a:r>
            <a:r>
              <a:rPr lang="en-US" i="1"/>
              <a:t>x, </a:t>
            </a:r>
            <a:r>
              <a:rPr lang="en-US"/>
              <a:t>pencarian selesai sebab </a:t>
            </a:r>
            <a:r>
              <a:rPr lang="en-US" i="1"/>
              <a:t>x </a:t>
            </a:r>
            <a:r>
              <a:rPr lang="en-US"/>
              <a:t>sudah ditemukan. Tetapi, jika </a:t>
            </a:r>
            <a:r>
              <a:rPr lang="en-US" i="1"/>
              <a:t>L</a:t>
            </a:r>
            <a:r>
              <a:rPr lang="en-US"/>
              <a:t>[</a:t>
            </a:r>
            <a:r>
              <a:rPr lang="en-US" i="1"/>
              <a:t>k</a:t>
            </a:r>
            <a:r>
              <a:rPr lang="en-US"/>
              <a:t>] ≠ </a:t>
            </a:r>
            <a:r>
              <a:rPr lang="en-US" i="1"/>
              <a:t>x, </a:t>
            </a:r>
            <a:r>
              <a:rPr lang="en-US"/>
              <a:t>harus ditentukan apakah pencarian akan dilakukan di larik bagian kiri atau di bagian kanan. Jika </a:t>
            </a:r>
            <a:r>
              <a:rPr lang="en-US" i="1"/>
              <a:t>L</a:t>
            </a:r>
            <a:r>
              <a:rPr lang="en-US"/>
              <a:t>[</a:t>
            </a:r>
            <a:r>
              <a:rPr lang="en-US" i="1"/>
              <a:t>k</a:t>
            </a:r>
            <a:r>
              <a:rPr lang="en-US"/>
              <a:t>] &lt; </a:t>
            </a:r>
            <a:r>
              <a:rPr lang="en-US" i="1"/>
              <a:t>x, </a:t>
            </a:r>
            <a:r>
              <a:rPr lang="en-US"/>
              <a:t>maka pencarian dilakukan lagi pada larik bagian kiri. Sebaliknya, jika </a:t>
            </a:r>
            <a:r>
              <a:rPr lang="en-US" i="1"/>
              <a:t>L</a:t>
            </a:r>
            <a:r>
              <a:rPr lang="en-US"/>
              <a:t>[</a:t>
            </a:r>
            <a:r>
              <a:rPr lang="en-US" i="1"/>
              <a:t>k</a:t>
            </a:r>
            <a:r>
              <a:rPr lang="en-US"/>
              <a:t>] &gt; </a:t>
            </a:r>
            <a:r>
              <a:rPr lang="en-US" i="1"/>
              <a:t>x, </a:t>
            </a:r>
            <a:r>
              <a:rPr lang="en-US"/>
              <a:t>pencarian dilakukan lagi pada larik bagian kanan.</a:t>
            </a:r>
          </a:p>
          <a:p>
            <a:pPr marL="1828800" indent="-1828800">
              <a:buNone/>
              <a:tabLst>
                <a:tab pos="1651000" algn="l"/>
                <a:tab pos="1828800" algn="l"/>
              </a:tabLst>
            </a:pPr>
            <a:r>
              <a:rPr lang="en-US"/>
              <a:t>Langkah 3	:	Ulangi Langkah 1 hingga </a:t>
            </a:r>
            <a:r>
              <a:rPr lang="en-US" i="1"/>
              <a:t>x </a:t>
            </a:r>
            <a:r>
              <a:rPr lang="en-US"/>
              <a:t>ditemukan atau </a:t>
            </a:r>
            <a:r>
              <a:rPr lang="en-US" i="1"/>
              <a:t>i &gt; j </a:t>
            </a:r>
            <a:r>
              <a:rPr lang="en-US"/>
              <a:t>(yaitu, ukuran larik sudah nol!)</a:t>
            </a:r>
          </a:p>
        </p:txBody>
      </p:sp>
    </p:spTree>
    <p:extLst>
      <p:ext uri="{BB962C8B-B14F-4D97-AF65-F5344CB8AC3E}">
        <p14:creationId xmlns:p14="http://schemas.microsoft.com/office/powerpoint/2010/main" val="3774594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Bagidua pada Data Terurut Menurun</a:t>
            </a:r>
          </a:p>
        </p:txBody>
      </p:sp>
      <p:sp>
        <p:nvSpPr>
          <p:cNvPr id="3" name="Content Placeholder 2"/>
          <p:cNvSpPr>
            <a:spLocks noGrp="1"/>
          </p:cNvSpPr>
          <p:nvPr>
            <p:ph idx="1"/>
          </p:nvPr>
        </p:nvSpPr>
        <p:spPr/>
        <p:txBody>
          <a:bodyPr/>
          <a:lstStyle/>
          <a:p>
            <a:pPr marL="0" indent="0">
              <a:buNone/>
            </a:pPr>
            <a:r>
              <a:rPr lang="en-US"/>
              <a:t>Contoh : Ilustrasi pencarian bagidua </a:t>
            </a:r>
          </a:p>
          <a:p>
            <a:pPr marL="0" indent="0">
              <a:buNone/>
            </a:pPr>
            <a:r>
              <a:rPr lang="en-US"/>
              <a:t>Misalkan diberikan larik </a:t>
            </a:r>
            <a:r>
              <a:rPr lang="en-US" i="1"/>
              <a:t>L </a:t>
            </a:r>
            <a:r>
              <a:rPr lang="en-US"/>
              <a:t>dengan 7 buah elemen yang sudah terurut menurun seperti di bawah ini :</a:t>
            </a:r>
          </a:p>
          <a:p>
            <a:pPr marL="0" indent="0">
              <a:buNone/>
            </a:pPr>
            <a:endParaRPr lang="en-US"/>
          </a:p>
          <a:p>
            <a:pPr marL="0" indent="0">
              <a:buNone/>
            </a:pPr>
            <a:endParaRPr lang="en-US"/>
          </a:p>
          <a:p>
            <a:pPr marL="0" indent="0">
              <a:buNone/>
            </a:pPr>
            <a:endParaRPr lang="en-US"/>
          </a:p>
          <a:p>
            <a:pPr marL="0" indent="0">
              <a:buNone/>
            </a:pPr>
            <a:r>
              <a:rPr lang="en-US"/>
              <a:t>Misalkan elemen yang dicari adalah </a:t>
            </a:r>
            <a:r>
              <a:rPr lang="en-US" i="1"/>
              <a:t>x </a:t>
            </a:r>
            <a:r>
              <a:rPr lang="en-US"/>
              <a:t>= 65</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706" y="3575652"/>
            <a:ext cx="4914962" cy="851283"/>
          </a:xfrm>
          <a:prstGeom prst="rect">
            <a:avLst/>
          </a:prstGeom>
        </p:spPr>
      </p:pic>
    </p:spTree>
    <p:extLst>
      <p:ext uri="{BB962C8B-B14F-4D97-AF65-F5344CB8AC3E}">
        <p14:creationId xmlns:p14="http://schemas.microsoft.com/office/powerpoint/2010/main" val="3754897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6814"/>
            <a:ext cx="10353761" cy="1326321"/>
          </a:xfrm>
        </p:spPr>
        <p:txBody>
          <a:bodyPr/>
          <a:lstStyle/>
          <a:p>
            <a:r>
              <a:rPr lang="en-US"/>
              <a:t>Algoritma Pencarian Bagidua pada Data Terurut Menurun</a:t>
            </a:r>
          </a:p>
        </p:txBody>
      </p:sp>
      <p:sp>
        <p:nvSpPr>
          <p:cNvPr id="3" name="Content Placeholder 2"/>
          <p:cNvSpPr>
            <a:spLocks noGrp="1"/>
          </p:cNvSpPr>
          <p:nvPr>
            <p:ph idx="1"/>
          </p:nvPr>
        </p:nvSpPr>
        <p:spPr>
          <a:xfrm>
            <a:off x="913795" y="1633135"/>
            <a:ext cx="10353762" cy="3796180"/>
          </a:xfrm>
        </p:spPr>
        <p:txBody>
          <a:bodyPr>
            <a:normAutofit fontScale="92500" lnSpcReduction="20000"/>
          </a:bodyPr>
          <a:lstStyle/>
          <a:p>
            <a:pPr marL="0" indent="0">
              <a:spcBef>
                <a:spcPts val="0"/>
              </a:spcBef>
              <a:buNone/>
            </a:pPr>
            <a:r>
              <a:rPr lang="en-US" sz="2400" b="1"/>
              <a:t>Langkah 1 :</a:t>
            </a:r>
          </a:p>
          <a:p>
            <a:pPr marL="0" indent="0">
              <a:spcBef>
                <a:spcPts val="0"/>
              </a:spcBef>
              <a:buNone/>
            </a:pPr>
            <a:r>
              <a:rPr lang="en-US" sz="2400"/>
              <a:t>Pembagian : </a:t>
            </a:r>
            <a:r>
              <a:rPr lang="en-US" sz="2400" i="1"/>
              <a:t>i </a:t>
            </a:r>
            <a:r>
              <a:rPr lang="en-US" sz="2400"/>
              <a:t>= 1 dan </a:t>
            </a:r>
            <a:r>
              <a:rPr lang="en-US" sz="2400" i="1"/>
              <a:t>j </a:t>
            </a:r>
            <a:r>
              <a:rPr lang="en-US" sz="2400"/>
              <a:t>= 7, </a:t>
            </a:r>
            <a:r>
              <a:rPr lang="en-US" sz="2400" i="1"/>
              <a:t>k </a:t>
            </a:r>
            <a:r>
              <a:rPr lang="en-US" sz="2400"/>
              <a:t>= (1+7) </a:t>
            </a:r>
            <a:r>
              <a:rPr lang="en-US" sz="2400" b="1"/>
              <a:t>div </a:t>
            </a:r>
            <a:r>
              <a:rPr lang="en-US" sz="2400"/>
              <a:t>2 = 4 (elemen yang diarsir)</a:t>
            </a:r>
          </a:p>
          <a:p>
            <a:pPr marL="0" indent="0">
              <a:spcBef>
                <a:spcPts val="0"/>
              </a:spcBef>
              <a:buNone/>
            </a:pPr>
            <a:endParaRPr lang="en-US" sz="2400"/>
          </a:p>
          <a:p>
            <a:pPr marL="0" indent="0">
              <a:spcBef>
                <a:spcPts val="0"/>
              </a:spcBef>
              <a:buNone/>
            </a:pPr>
            <a:endParaRPr lang="en-US" sz="2400"/>
          </a:p>
          <a:p>
            <a:pPr marL="0" indent="0">
              <a:spcBef>
                <a:spcPts val="0"/>
              </a:spcBef>
              <a:buNone/>
            </a:pPr>
            <a:endParaRPr lang="en-US" sz="2400"/>
          </a:p>
          <a:p>
            <a:pPr marL="0" indent="0">
              <a:spcBef>
                <a:spcPts val="0"/>
              </a:spcBef>
              <a:buNone/>
            </a:pPr>
            <a:endParaRPr lang="en-US" sz="2400"/>
          </a:p>
          <a:p>
            <a:pPr marL="0" indent="0">
              <a:spcBef>
                <a:spcPts val="0"/>
              </a:spcBef>
              <a:buNone/>
            </a:pPr>
            <a:r>
              <a:rPr lang="en-US" sz="2400" b="1"/>
              <a:t>Langkah 2 :</a:t>
            </a:r>
          </a:p>
          <a:p>
            <a:pPr marL="0" indent="0">
              <a:spcBef>
                <a:spcPts val="0"/>
              </a:spcBef>
              <a:buNone/>
            </a:pPr>
            <a:r>
              <a:rPr lang="en-US" sz="2400"/>
              <a:t>Pembandingan : </a:t>
            </a:r>
            <a:r>
              <a:rPr lang="en-US" sz="2400" i="1"/>
              <a:t>L</a:t>
            </a:r>
            <a:r>
              <a:rPr lang="en-US" sz="2400"/>
              <a:t>(4) = 65? </a:t>
            </a:r>
            <a:r>
              <a:rPr lang="en-US" sz="2400" b="1"/>
              <a:t>Tidak!</a:t>
            </a:r>
            <a:r>
              <a:rPr lang="en-US" sz="2400"/>
              <a:t> Harus diputuskan apakah pencarian akan dilakukan di bagian kiri atau di bagian kanan dengan pemeriksaan sebagai berikut : Karena </a:t>
            </a:r>
            <a:r>
              <a:rPr lang="en-US" sz="2400" i="1"/>
              <a:t>L</a:t>
            </a:r>
            <a:r>
              <a:rPr lang="en-US" sz="2400"/>
              <a:t>[4] &lt; 65 maka lakukan pencarian pada larik bagian kiri dengan </a:t>
            </a:r>
            <a:r>
              <a:rPr lang="en-US" sz="2400" i="1"/>
              <a:t>i </a:t>
            </a:r>
            <a:r>
              <a:rPr lang="en-US" sz="2400"/>
              <a:t>= 1 (tetap) dan </a:t>
            </a:r>
            <a:r>
              <a:rPr lang="en-US" sz="2400" i="1"/>
              <a:t>j </a:t>
            </a:r>
            <a:r>
              <a:rPr lang="en-US" sz="2400"/>
              <a:t>= k – 1 = 3.</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584" b="4987"/>
          <a:stretch/>
        </p:blipFill>
        <p:spPr>
          <a:xfrm>
            <a:off x="3661904" y="2461836"/>
            <a:ext cx="3735183" cy="12503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141" y="5210951"/>
            <a:ext cx="1808919" cy="1317927"/>
          </a:xfrm>
          <a:prstGeom prst="rect">
            <a:avLst/>
          </a:prstGeom>
        </p:spPr>
      </p:pic>
    </p:spTree>
    <p:extLst>
      <p:ext uri="{BB962C8B-B14F-4D97-AF65-F5344CB8AC3E}">
        <p14:creationId xmlns:p14="http://schemas.microsoft.com/office/powerpoint/2010/main" val="378984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5578"/>
            <a:ext cx="10353761" cy="1082722"/>
          </a:xfrm>
        </p:spPr>
        <p:txBody>
          <a:bodyPr/>
          <a:lstStyle/>
          <a:p>
            <a:r>
              <a:rPr lang="en-US"/>
              <a:t>Spesifikasi Persoalan Pencarian</a:t>
            </a:r>
          </a:p>
        </p:txBody>
      </p:sp>
      <p:sp>
        <p:nvSpPr>
          <p:cNvPr id="3" name="Content Placeholder 2"/>
          <p:cNvSpPr>
            <a:spLocks noGrp="1"/>
          </p:cNvSpPr>
          <p:nvPr>
            <p:ph idx="1"/>
          </p:nvPr>
        </p:nvSpPr>
        <p:spPr>
          <a:xfrm>
            <a:off x="913795" y="1228300"/>
            <a:ext cx="10353762" cy="5349921"/>
          </a:xfrm>
        </p:spPr>
        <p:txBody>
          <a:bodyPr>
            <a:normAutofit fontScale="92500" lnSpcReduction="20000"/>
          </a:bodyPr>
          <a:lstStyle/>
          <a:p>
            <a:pPr marL="0" indent="0">
              <a:buNone/>
            </a:pPr>
            <a:r>
              <a:rPr lang="en-US"/>
              <a:t>Hasil pencarian dapat bermacam-macam, bergantung pada kebutuhan yang diinginkan, misalnya :</a:t>
            </a:r>
          </a:p>
          <a:p>
            <a:pPr marL="341313" indent="-341313">
              <a:buAutoNum type="alphaLcPeriod"/>
            </a:pPr>
            <a:r>
              <a:rPr lang="en-US">
                <a:solidFill>
                  <a:srgbClr val="FF0000"/>
                </a:solidFill>
              </a:rPr>
              <a:t>Pencarian hanya untuk memeriksa keberadaan </a:t>
            </a:r>
            <a:r>
              <a:rPr lang="en-US" i="1">
                <a:solidFill>
                  <a:srgbClr val="FF0000"/>
                </a:solidFill>
              </a:rPr>
              <a:t>x</a:t>
            </a:r>
            <a:r>
              <a:rPr lang="en-US" i="1"/>
              <a:t>. </a:t>
            </a:r>
            <a:r>
              <a:rPr lang="en-US"/>
              <a:t>Luaran yang diinginkan misalnya pesan (</a:t>
            </a:r>
            <a:r>
              <a:rPr lang="en-US" i="1"/>
              <a:t>message</a:t>
            </a:r>
            <a:r>
              <a:rPr lang="en-US"/>
              <a:t>) bahwa </a:t>
            </a:r>
            <a:r>
              <a:rPr lang="en-US" i="1"/>
              <a:t>x </a:t>
            </a:r>
            <a:r>
              <a:rPr lang="en-US"/>
              <a:t>ditemukan atau tidak ditemukan di dalam larik.</a:t>
            </a:r>
          </a:p>
          <a:p>
            <a:pPr marL="519113" lvl="1" indent="0">
              <a:buNone/>
            </a:pPr>
            <a:r>
              <a:rPr lang="en-US"/>
              <a:t>contoh :</a:t>
            </a:r>
          </a:p>
          <a:p>
            <a:pPr marL="457200" lvl="1" indent="0">
              <a:buNone/>
            </a:pPr>
            <a:r>
              <a:rPr lang="en-US"/>
              <a:t>	</a:t>
            </a:r>
            <a:r>
              <a:rPr lang="en-US" b="1"/>
              <a:t>write </a:t>
            </a:r>
            <a:r>
              <a:rPr lang="en-US"/>
              <a:t>(‘ditemukan’) atau</a:t>
            </a:r>
          </a:p>
          <a:p>
            <a:pPr marL="457200" lvl="1" indent="0">
              <a:buNone/>
            </a:pPr>
            <a:r>
              <a:rPr lang="en-US"/>
              <a:t>	</a:t>
            </a:r>
            <a:r>
              <a:rPr lang="en-US" b="1"/>
              <a:t>write </a:t>
            </a:r>
            <a:r>
              <a:rPr lang="en-US"/>
              <a:t>(‘tidak ditemukan’)</a:t>
            </a:r>
          </a:p>
          <a:p>
            <a:pPr marL="457200" lvl="1" indent="0">
              <a:buNone/>
            </a:pPr>
            <a:endParaRPr lang="en-US"/>
          </a:p>
          <a:p>
            <a:pPr marL="341313" indent="-341313">
              <a:buAutoNum type="alphaLcPeriod"/>
            </a:pPr>
            <a:r>
              <a:rPr lang="en-US">
                <a:solidFill>
                  <a:srgbClr val="FF0000"/>
                </a:solidFill>
              </a:rPr>
              <a:t>Hasil pencarian adalah indeks elemen larik</a:t>
            </a:r>
            <a:r>
              <a:rPr lang="en-US"/>
              <a:t>. Jika </a:t>
            </a:r>
            <a:r>
              <a:rPr lang="en-US" i="1"/>
              <a:t>x </a:t>
            </a:r>
            <a:r>
              <a:rPr lang="en-US"/>
              <a:t>ditemukan, maka indeks elemen larik yang nilainya sama dengan </a:t>
            </a:r>
            <a:r>
              <a:rPr lang="en-US" i="1"/>
              <a:t>x </a:t>
            </a:r>
            <a:r>
              <a:rPr lang="en-US"/>
              <a:t>disimpan ke dalam peubah </a:t>
            </a:r>
            <a:r>
              <a:rPr lang="en-US" i="1"/>
              <a:t>idx</a:t>
            </a:r>
            <a:r>
              <a:rPr lang="en-US"/>
              <a:t>. Jika </a:t>
            </a:r>
            <a:r>
              <a:rPr lang="en-US" i="1"/>
              <a:t>x </a:t>
            </a:r>
            <a:r>
              <a:rPr lang="en-US"/>
              <a:t>tidak terdapat di dalam larik </a:t>
            </a:r>
            <a:r>
              <a:rPr lang="en-US" i="1"/>
              <a:t>L</a:t>
            </a:r>
            <a:r>
              <a:rPr lang="en-US"/>
              <a:t>, maka </a:t>
            </a:r>
            <a:r>
              <a:rPr lang="en-US" i="1"/>
              <a:t>idx </a:t>
            </a:r>
            <a:r>
              <a:rPr lang="en-US"/>
              <a:t>diisi dengan harga khusus, misalnya -1</a:t>
            </a:r>
          </a:p>
          <a:p>
            <a:pPr marL="519113" lvl="1" indent="0">
              <a:buNone/>
            </a:pPr>
            <a:r>
              <a:rPr lang="en-US"/>
              <a:t>Contoh : Perhatikan larik berikut ini :</a:t>
            </a:r>
          </a:p>
          <a:p>
            <a:pPr marL="519113" lvl="1" indent="0">
              <a:buNone/>
            </a:pPr>
            <a:endParaRPr lang="en-US"/>
          </a:p>
          <a:p>
            <a:pPr marL="519113" lvl="1" indent="0">
              <a:buNone/>
            </a:pPr>
            <a:endParaRPr lang="en-US"/>
          </a:p>
          <a:p>
            <a:pPr marL="519113" lvl="1" indent="0">
              <a:buNone/>
            </a:pPr>
            <a:r>
              <a:rPr lang="en-US"/>
              <a:t>	Misalkan </a:t>
            </a:r>
            <a:r>
              <a:rPr lang="en-US" i="1"/>
              <a:t>x </a:t>
            </a:r>
            <a:r>
              <a:rPr lang="en-US"/>
              <a:t>= 68, maka </a:t>
            </a:r>
            <a:r>
              <a:rPr lang="en-US" i="1"/>
              <a:t>idx </a:t>
            </a:r>
            <a:r>
              <a:rPr lang="en-US">
                <a:sym typeface="Wingdings" panose="05000000000000000000" pitchFamily="2" charset="2"/>
              </a:rPr>
              <a:t> 7, dan bila </a:t>
            </a:r>
            <a:r>
              <a:rPr lang="en-US" i="1">
                <a:sym typeface="Wingdings" panose="05000000000000000000" pitchFamily="2" charset="2"/>
              </a:rPr>
              <a:t>x </a:t>
            </a:r>
            <a:r>
              <a:rPr lang="en-US">
                <a:sym typeface="Wingdings" panose="05000000000000000000" pitchFamily="2" charset="2"/>
              </a:rPr>
              <a:t>= 100, maka </a:t>
            </a:r>
            <a:r>
              <a:rPr lang="en-US" i="1">
                <a:sym typeface="Wingdings" panose="05000000000000000000" pitchFamily="2" charset="2"/>
              </a:rPr>
              <a:t>idx </a:t>
            </a:r>
            <a:r>
              <a:rPr lang="en-US">
                <a:sym typeface="Wingdings" panose="05000000000000000000" pitchFamily="2" charset="2"/>
              </a:rPr>
              <a:t> -1</a:t>
            </a:r>
            <a:endParaRPr lang="en-US"/>
          </a:p>
          <a:p>
            <a:pPr marL="457200" lvl="1" indent="0">
              <a:buNone/>
            </a:pP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310" y="5124060"/>
            <a:ext cx="4949045" cy="703068"/>
          </a:xfrm>
          <a:prstGeom prst="rect">
            <a:avLst/>
          </a:prstGeom>
        </p:spPr>
      </p:pic>
    </p:spTree>
    <p:extLst>
      <p:ext uri="{BB962C8B-B14F-4D97-AF65-F5344CB8AC3E}">
        <p14:creationId xmlns:p14="http://schemas.microsoft.com/office/powerpoint/2010/main" val="2688478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9043"/>
            <a:ext cx="10353761" cy="1326321"/>
          </a:xfrm>
        </p:spPr>
        <p:txBody>
          <a:bodyPr/>
          <a:lstStyle/>
          <a:p>
            <a:r>
              <a:rPr lang="en-US"/>
              <a:t>Algoritma Pencarian Bagidua pada Data Terurut Menurun</a:t>
            </a:r>
          </a:p>
        </p:txBody>
      </p:sp>
      <p:sp>
        <p:nvSpPr>
          <p:cNvPr id="3" name="Content Placeholder 2"/>
          <p:cNvSpPr>
            <a:spLocks noGrp="1"/>
          </p:cNvSpPr>
          <p:nvPr>
            <p:ph idx="1"/>
          </p:nvPr>
        </p:nvSpPr>
        <p:spPr>
          <a:xfrm>
            <a:off x="913795" y="1575364"/>
            <a:ext cx="10353762" cy="3880181"/>
          </a:xfrm>
        </p:spPr>
        <p:txBody>
          <a:bodyPr>
            <a:normAutofit fontScale="77500" lnSpcReduction="20000"/>
          </a:bodyPr>
          <a:lstStyle/>
          <a:p>
            <a:pPr marL="0" indent="0">
              <a:spcBef>
                <a:spcPts val="0"/>
              </a:spcBef>
              <a:buNone/>
            </a:pPr>
            <a:r>
              <a:rPr lang="en-US" sz="2600" b="1"/>
              <a:t>Langkah 1’ :</a:t>
            </a:r>
          </a:p>
          <a:p>
            <a:pPr marL="0" indent="0">
              <a:spcBef>
                <a:spcPts val="0"/>
              </a:spcBef>
              <a:buNone/>
            </a:pPr>
            <a:r>
              <a:rPr lang="en-US" sz="2600"/>
              <a:t>Pembagian : </a:t>
            </a:r>
            <a:r>
              <a:rPr lang="en-US" sz="2600" i="1"/>
              <a:t>i </a:t>
            </a:r>
            <a:r>
              <a:rPr lang="en-US" sz="2600"/>
              <a:t>= 1 dan </a:t>
            </a:r>
            <a:r>
              <a:rPr lang="en-US" sz="2600" i="1"/>
              <a:t>j </a:t>
            </a:r>
            <a:r>
              <a:rPr lang="en-US" sz="2600"/>
              <a:t>= 3, </a:t>
            </a:r>
            <a:r>
              <a:rPr lang="en-US" sz="2600" i="1"/>
              <a:t>k </a:t>
            </a:r>
            <a:r>
              <a:rPr lang="en-US" sz="2600"/>
              <a:t>= (1+3) </a:t>
            </a:r>
            <a:r>
              <a:rPr lang="en-US" sz="2600" b="1"/>
              <a:t>div </a:t>
            </a:r>
            <a:r>
              <a:rPr lang="en-US" sz="2600"/>
              <a:t>2 = 2 (elemen yang diarsir)</a:t>
            </a:r>
          </a:p>
          <a:p>
            <a:pPr marL="0" indent="0">
              <a:spcBef>
                <a:spcPts val="0"/>
              </a:spcBef>
              <a:buNone/>
            </a:pPr>
            <a:endParaRPr lang="en-US" sz="2600"/>
          </a:p>
          <a:p>
            <a:pPr marL="0" indent="0">
              <a:spcBef>
                <a:spcPts val="0"/>
              </a:spcBef>
              <a:buNone/>
            </a:pPr>
            <a:endParaRPr lang="en-US" sz="2600"/>
          </a:p>
          <a:p>
            <a:pPr marL="0" indent="0">
              <a:spcBef>
                <a:spcPts val="0"/>
              </a:spcBef>
              <a:buNone/>
            </a:pPr>
            <a:endParaRPr lang="en-US" sz="2600"/>
          </a:p>
          <a:p>
            <a:pPr marL="0" indent="0">
              <a:spcBef>
                <a:spcPts val="0"/>
              </a:spcBef>
              <a:buNone/>
            </a:pPr>
            <a:endParaRPr lang="en-US" sz="2600"/>
          </a:p>
          <a:p>
            <a:pPr marL="0" indent="0">
              <a:spcBef>
                <a:spcPts val="0"/>
              </a:spcBef>
              <a:buNone/>
            </a:pPr>
            <a:endParaRPr lang="en-US" sz="2600"/>
          </a:p>
          <a:p>
            <a:pPr marL="0" indent="0">
              <a:spcBef>
                <a:spcPts val="0"/>
              </a:spcBef>
              <a:buNone/>
            </a:pPr>
            <a:r>
              <a:rPr lang="en-US" sz="2600" b="1"/>
              <a:t>Langkah 2’ :</a:t>
            </a:r>
          </a:p>
          <a:p>
            <a:pPr marL="0" indent="0">
              <a:spcBef>
                <a:spcPts val="0"/>
              </a:spcBef>
              <a:buNone/>
            </a:pPr>
            <a:r>
              <a:rPr lang="en-US" sz="2600"/>
              <a:t>Pembandingan : </a:t>
            </a:r>
            <a:r>
              <a:rPr lang="en-US" sz="2600" i="1"/>
              <a:t>L</a:t>
            </a:r>
            <a:r>
              <a:rPr lang="en-US" sz="2600"/>
              <a:t>(2) = 65? </a:t>
            </a:r>
            <a:r>
              <a:rPr lang="en-US" sz="2600" b="1"/>
              <a:t>Tidak!</a:t>
            </a:r>
            <a:r>
              <a:rPr lang="en-US" sz="2600"/>
              <a:t> Harus diputuskan apakah pencarian akan dilakukan di bagian kiri atau di bagian kanan dengan pemeriksaan sebagai berikut : Karena </a:t>
            </a:r>
            <a:r>
              <a:rPr lang="en-US" sz="2600" i="1"/>
              <a:t>L</a:t>
            </a:r>
            <a:r>
              <a:rPr lang="en-US" sz="2600"/>
              <a:t>[2] &gt; 65 maka lakukan pencarian pada larik bagian kanan dengan </a:t>
            </a:r>
            <a:r>
              <a:rPr lang="en-US" sz="2600" i="1"/>
              <a:t>i </a:t>
            </a:r>
            <a:r>
              <a:rPr lang="en-US" sz="2600"/>
              <a:t>= </a:t>
            </a:r>
            <a:r>
              <a:rPr lang="en-US" sz="2600" i="1"/>
              <a:t>k </a:t>
            </a:r>
            <a:r>
              <a:rPr lang="en-US" sz="2600"/>
              <a:t>+ 1 = 3 dan </a:t>
            </a:r>
            <a:r>
              <a:rPr lang="en-US" sz="2600" i="1"/>
              <a:t>j </a:t>
            </a:r>
            <a:r>
              <a:rPr lang="en-US" sz="2600"/>
              <a:t>= 3 (tetap)</a:t>
            </a:r>
            <a:r>
              <a:rPr lang="en-US" sz="2600" i="1"/>
              <a:t>.</a:t>
            </a:r>
            <a:endParaRPr lang="en-US" sz="2600"/>
          </a:p>
          <a:p>
            <a:pPr marL="0" indent="0">
              <a:spcBef>
                <a:spcPts val="0"/>
              </a:spcBef>
              <a:buNone/>
            </a:pPr>
            <a:endParaRPr lang="en-US" sz="26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913" y="2342012"/>
            <a:ext cx="1733524" cy="13164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217" y="5115602"/>
            <a:ext cx="1142916" cy="1129310"/>
          </a:xfrm>
          <a:prstGeom prst="rect">
            <a:avLst/>
          </a:prstGeom>
        </p:spPr>
      </p:pic>
    </p:spTree>
    <p:extLst>
      <p:ext uri="{BB962C8B-B14F-4D97-AF65-F5344CB8AC3E}">
        <p14:creationId xmlns:p14="http://schemas.microsoft.com/office/powerpoint/2010/main" val="2554022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Bagidua pada Data Terurut Menurun</a:t>
            </a:r>
          </a:p>
        </p:txBody>
      </p:sp>
      <p:sp>
        <p:nvSpPr>
          <p:cNvPr id="3" name="Content Placeholder 2"/>
          <p:cNvSpPr>
            <a:spLocks noGrp="1"/>
          </p:cNvSpPr>
          <p:nvPr>
            <p:ph idx="1"/>
          </p:nvPr>
        </p:nvSpPr>
        <p:spPr/>
        <p:txBody>
          <a:bodyPr/>
          <a:lstStyle/>
          <a:p>
            <a:pPr marL="0" indent="0">
              <a:buNone/>
            </a:pPr>
            <a:r>
              <a:rPr lang="en-US" b="1"/>
              <a:t>Langkah 1’’ :</a:t>
            </a:r>
          </a:p>
          <a:p>
            <a:pPr marL="0" indent="0">
              <a:buNone/>
            </a:pPr>
            <a:r>
              <a:rPr lang="en-US"/>
              <a:t>Pembagian : </a:t>
            </a:r>
            <a:r>
              <a:rPr lang="en-US" i="1"/>
              <a:t>i </a:t>
            </a:r>
            <a:r>
              <a:rPr lang="en-US"/>
              <a:t>= 3 dan </a:t>
            </a:r>
            <a:r>
              <a:rPr lang="en-US" i="1"/>
              <a:t>j </a:t>
            </a:r>
            <a:r>
              <a:rPr lang="en-US"/>
              <a:t>= 3, </a:t>
            </a:r>
            <a:r>
              <a:rPr lang="en-US" i="1"/>
              <a:t>k </a:t>
            </a:r>
            <a:r>
              <a:rPr lang="en-US"/>
              <a:t>= (3+3) </a:t>
            </a:r>
            <a:r>
              <a:rPr lang="en-US" b="1"/>
              <a:t>div </a:t>
            </a:r>
            <a:r>
              <a:rPr lang="en-US"/>
              <a:t>2 = 3 (elemen yang diarsir)</a:t>
            </a:r>
          </a:p>
          <a:p>
            <a:pPr marL="0" indent="0">
              <a:buNone/>
            </a:pPr>
            <a:endParaRPr lang="en-US"/>
          </a:p>
          <a:p>
            <a:pPr marL="0" indent="0">
              <a:buNone/>
            </a:pPr>
            <a:endParaRPr lang="en-US"/>
          </a:p>
          <a:p>
            <a:pPr marL="0" indent="0">
              <a:buNone/>
            </a:pPr>
            <a:endParaRPr lang="en-US"/>
          </a:p>
          <a:p>
            <a:pPr marL="0" indent="0">
              <a:buNone/>
            </a:pPr>
            <a:r>
              <a:rPr lang="en-US" b="1"/>
              <a:t>Langkah 2’’ :</a:t>
            </a:r>
          </a:p>
          <a:p>
            <a:pPr marL="0" indent="0">
              <a:buNone/>
              <a:tabLst>
                <a:tab pos="4625975" algn="l"/>
              </a:tabLst>
            </a:pPr>
            <a:r>
              <a:rPr lang="en-US"/>
              <a:t>Pembandingan : </a:t>
            </a:r>
            <a:r>
              <a:rPr lang="en-US" i="1"/>
              <a:t>L</a:t>
            </a:r>
            <a:r>
              <a:rPr lang="en-US"/>
              <a:t>[3] = 65? </a:t>
            </a:r>
            <a:r>
              <a:rPr lang="en-US" b="1"/>
              <a:t>Ya!</a:t>
            </a:r>
            <a:r>
              <a:rPr lang="en-US"/>
              <a:t> 	(</a:t>
            </a:r>
            <a:r>
              <a:rPr lang="en-US" i="1"/>
              <a:t>x </a:t>
            </a:r>
            <a:r>
              <a:rPr lang="en-US"/>
              <a:t>ditemukan, pencarian selesai)</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749" y="3120306"/>
            <a:ext cx="1342926" cy="1342926"/>
          </a:xfrm>
          <a:prstGeom prst="rect">
            <a:avLst/>
          </a:prstGeom>
        </p:spPr>
      </p:pic>
    </p:spTree>
    <p:extLst>
      <p:ext uri="{BB962C8B-B14F-4D97-AF65-F5344CB8AC3E}">
        <p14:creationId xmlns:p14="http://schemas.microsoft.com/office/powerpoint/2010/main" val="1949371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7" y="447012"/>
            <a:ext cx="2914935" cy="5612594"/>
          </a:xfrm>
        </p:spPr>
        <p:txBody>
          <a:bodyPr>
            <a:normAutofit/>
          </a:bodyPr>
          <a:lstStyle/>
          <a:p>
            <a:r>
              <a:rPr lang="en-US" sz="3200"/>
              <a:t>Algoritma Pencarian Bagidua pada Data Terurut Menurun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009" y="225728"/>
            <a:ext cx="6441743" cy="6475323"/>
          </a:xfrm>
        </p:spPr>
      </p:pic>
    </p:spTree>
    <p:extLst>
      <p:ext uri="{BB962C8B-B14F-4D97-AF65-F5344CB8AC3E}">
        <p14:creationId xmlns:p14="http://schemas.microsoft.com/office/powerpoint/2010/main" val="89024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Pencarian Pada Larik Terstruktur</a:t>
            </a:r>
          </a:p>
        </p:txBody>
      </p:sp>
      <p:sp>
        <p:nvSpPr>
          <p:cNvPr id="3" name="Content Placeholder 2"/>
          <p:cNvSpPr>
            <a:spLocks noGrp="1"/>
          </p:cNvSpPr>
          <p:nvPr>
            <p:ph idx="1"/>
          </p:nvPr>
        </p:nvSpPr>
        <p:spPr/>
        <p:txBody>
          <a:bodyPr/>
          <a:lstStyle/>
          <a:p>
            <a:pPr marL="0" indent="0">
              <a:buNone/>
            </a:pPr>
            <a:r>
              <a:rPr lang="en-US"/>
              <a:t>Algoritma pencarian yang dibahas sebelum ini menggunakan larik dengan elemen-elemen bertipe sederhana. </a:t>
            </a:r>
          </a:p>
          <a:p>
            <a:pPr marL="0" indent="0">
              <a:buNone/>
            </a:pPr>
            <a:r>
              <a:rPr lang="en-US"/>
              <a:t>Pada sebagian besar persoalan, data sering kali dalam </a:t>
            </a:r>
            <a:r>
              <a:rPr lang="en-US">
                <a:solidFill>
                  <a:srgbClr val="FF0000"/>
                </a:solidFill>
              </a:rPr>
              <a:t>bentuk terstruktur </a:t>
            </a:r>
            <a:r>
              <a:rPr lang="en-US"/>
              <a:t>(berupa </a:t>
            </a:r>
            <a:r>
              <a:rPr lang="en-US" i="1"/>
              <a:t>field-field</a:t>
            </a:r>
            <a:r>
              <a:rPr lang="en-US"/>
              <a:t> data), sehingga larik yang digunakan juga </a:t>
            </a:r>
            <a:r>
              <a:rPr lang="en-US">
                <a:solidFill>
                  <a:srgbClr val="FF0000"/>
                </a:solidFill>
              </a:rPr>
              <a:t>bertipe terstruktur</a:t>
            </a:r>
            <a:r>
              <a:rPr lang="en-US"/>
              <a:t>.</a:t>
            </a:r>
          </a:p>
          <a:p>
            <a:pPr marL="0" indent="0">
              <a:buNone/>
            </a:pPr>
            <a:r>
              <a:rPr lang="en-US"/>
              <a:t>Contohnya, misalkan M adalah sebuah larik nilai mata kuliah yang setiap elemennya terdiri dari NIM, nama mahasiswa (</a:t>
            </a:r>
            <a:r>
              <a:rPr lang="en-US" i="1"/>
              <a:t>NamaMhs</a:t>
            </a:r>
            <a:r>
              <a:rPr lang="en-US"/>
              <a:t>), kode mata kuliah (</a:t>
            </a:r>
            <a:r>
              <a:rPr lang="en-US" i="1"/>
              <a:t>KodeMK</a:t>
            </a:r>
            <a:r>
              <a:rPr lang="en-US"/>
              <a:t>) yang diambil, dan nilai mata kuliah tersebut (</a:t>
            </a:r>
            <a:r>
              <a:rPr lang="en-US" i="1"/>
              <a:t>Nilai</a:t>
            </a:r>
            <a:r>
              <a:rPr lang="en-US"/>
              <a:t>).</a:t>
            </a:r>
          </a:p>
        </p:txBody>
      </p:sp>
    </p:spTree>
    <p:extLst>
      <p:ext uri="{BB962C8B-B14F-4D97-AF65-F5344CB8AC3E}">
        <p14:creationId xmlns:p14="http://schemas.microsoft.com/office/powerpoint/2010/main" val="98327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Pencarian Pada Larik Terstruktur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812" y="2347415"/>
            <a:ext cx="7775726" cy="2756848"/>
          </a:xfrm>
        </p:spPr>
      </p:pic>
    </p:spTree>
    <p:extLst>
      <p:ext uri="{BB962C8B-B14F-4D97-AF65-F5344CB8AC3E}">
        <p14:creationId xmlns:p14="http://schemas.microsoft.com/office/powerpoint/2010/main" val="318755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88579"/>
            <a:ext cx="10353761" cy="1326321"/>
          </a:xfrm>
        </p:spPr>
        <p:txBody>
          <a:bodyPr/>
          <a:lstStyle/>
          <a:p>
            <a:r>
              <a:rPr lang="en-US"/>
              <a:t>Pencarian Pada Larik Terstruktur</a:t>
            </a:r>
          </a:p>
        </p:txBody>
      </p:sp>
      <p:sp>
        <p:nvSpPr>
          <p:cNvPr id="3" name="Content Placeholder 2"/>
          <p:cNvSpPr>
            <a:spLocks noGrp="1"/>
          </p:cNvSpPr>
          <p:nvPr>
            <p:ph idx="1"/>
          </p:nvPr>
        </p:nvSpPr>
        <p:spPr>
          <a:xfrm>
            <a:off x="838200" y="1514900"/>
            <a:ext cx="10515600" cy="5022377"/>
          </a:xfrm>
        </p:spPr>
        <p:txBody>
          <a:bodyPr>
            <a:normAutofit fontScale="85000" lnSpcReduction="20000"/>
          </a:bodyPr>
          <a:lstStyle/>
          <a:p>
            <a:pPr marL="0" indent="0">
              <a:buNone/>
            </a:pPr>
            <a:r>
              <a:rPr lang="en-US"/>
              <a:t>Contoh data di dalam larik </a:t>
            </a:r>
            <a:r>
              <a:rPr lang="en-US" i="1"/>
              <a:t>M </a:t>
            </a:r>
            <a:r>
              <a:rPr lang="en-US"/>
              <a:t>terlihat pada tabel di bawah ini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Misalkan akan dilakukan pencarian berdasarkan NIM, maka proses pembandingan dilakukan terhadap </a:t>
            </a:r>
            <a:r>
              <a:rPr lang="en-US" i="1"/>
              <a:t>field </a:t>
            </a:r>
            <a:r>
              <a:rPr lang="en-US"/>
              <a:t>NIM saja. </a:t>
            </a:r>
          </a:p>
          <a:p>
            <a:pPr marL="0" indent="0">
              <a:buNone/>
            </a:pPr>
            <a:r>
              <a:rPr lang="en-US"/>
              <a:t>Untuk algoritma pencarian bagidua, kita asumsikan larik sudah terurut menaik berdasarkan NIM.</a:t>
            </a:r>
          </a:p>
          <a:p>
            <a:pPr marL="0" indent="0">
              <a:buNone/>
            </a:pPr>
            <a:r>
              <a:rPr lang="en-US"/>
              <a:t>Untuk algoritma pencarian beruntun, kita gunakan algoritma Versi 2 dengan hasil pencarian adalah indeks larik.</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98169323"/>
              </p:ext>
            </p:extLst>
          </p:nvPr>
        </p:nvGraphicFramePr>
        <p:xfrm>
          <a:off x="2468729" y="2006220"/>
          <a:ext cx="6143011" cy="2346960"/>
        </p:xfrm>
        <a:graphic>
          <a:graphicData uri="http://schemas.openxmlformats.org/drawingml/2006/table">
            <a:tbl>
              <a:tblPr bandRow="1">
                <a:tableStyleId>{5C22544A-7EE6-4342-B048-85BDC9FD1C3A}</a:tableStyleId>
              </a:tblPr>
              <a:tblGrid>
                <a:gridCol w="623630">
                  <a:extLst>
                    <a:ext uri="{9D8B030D-6E8A-4147-A177-3AD203B41FA5}">
                      <a16:colId xmlns:a16="http://schemas.microsoft.com/office/drawing/2014/main" val="768342863"/>
                    </a:ext>
                  </a:extLst>
                </a:gridCol>
                <a:gridCol w="1430375">
                  <a:extLst>
                    <a:ext uri="{9D8B030D-6E8A-4147-A177-3AD203B41FA5}">
                      <a16:colId xmlns:a16="http://schemas.microsoft.com/office/drawing/2014/main" val="4143103697"/>
                    </a:ext>
                  </a:extLst>
                </a:gridCol>
                <a:gridCol w="1974540">
                  <a:extLst>
                    <a:ext uri="{9D8B030D-6E8A-4147-A177-3AD203B41FA5}">
                      <a16:colId xmlns:a16="http://schemas.microsoft.com/office/drawing/2014/main" val="107151337"/>
                    </a:ext>
                  </a:extLst>
                </a:gridCol>
                <a:gridCol w="1321541">
                  <a:extLst>
                    <a:ext uri="{9D8B030D-6E8A-4147-A177-3AD203B41FA5}">
                      <a16:colId xmlns:a16="http://schemas.microsoft.com/office/drawing/2014/main" val="642660807"/>
                    </a:ext>
                  </a:extLst>
                </a:gridCol>
                <a:gridCol w="792925">
                  <a:extLst>
                    <a:ext uri="{9D8B030D-6E8A-4147-A177-3AD203B41FA5}">
                      <a16:colId xmlns:a16="http://schemas.microsoft.com/office/drawing/2014/main" val="731391600"/>
                    </a:ext>
                  </a:extLst>
                </a:gridCol>
              </a:tblGrid>
              <a:tr h="249728">
                <a:tc>
                  <a:txBody>
                    <a:bodyPr/>
                    <a:lstStyle/>
                    <a:p>
                      <a:pPr algn="ctr"/>
                      <a:endParaRPr 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NIM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NamaMhs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KodeMK</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Nilai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48243675"/>
                  </a:ext>
                </a:extLst>
              </a:tr>
              <a:tr h="287127">
                <a:tc>
                  <a:txBody>
                    <a:bodyPr/>
                    <a:lstStyle/>
                    <a:p>
                      <a:pPr algn="r"/>
                      <a:r>
                        <a:rPr lang="en-US" sz="1600">
                          <a:solidFill>
                            <a:schemeClr val="tx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2980101</a:t>
                      </a:r>
                    </a:p>
                  </a:txBody>
                  <a:tcPr anchor="ctr">
                    <a:lnL w="12700" cmpd="sng">
                      <a:noFill/>
                    </a:lnL>
                    <a:lnT w="12700" cmpd="sng">
                      <a:noFill/>
                    </a:lnT>
                  </a:tcPr>
                </a:tc>
                <a:tc>
                  <a:txBody>
                    <a:bodyPr/>
                    <a:lstStyle/>
                    <a:p>
                      <a:pPr algn="l"/>
                      <a:r>
                        <a:rPr lang="en-US" sz="1600"/>
                        <a:t>Heru Satrio</a:t>
                      </a:r>
                    </a:p>
                  </a:txBody>
                  <a:tcPr anchor="ctr">
                    <a:lnT w="12700" cmpd="sng">
                      <a:noFill/>
                    </a:lnT>
                  </a:tcPr>
                </a:tc>
                <a:tc>
                  <a:txBody>
                    <a:bodyPr/>
                    <a:lstStyle/>
                    <a:p>
                      <a:pPr algn="l"/>
                      <a:r>
                        <a:rPr lang="en-US" sz="1600"/>
                        <a:t>MA2111</a:t>
                      </a:r>
                    </a:p>
                  </a:txBody>
                  <a:tcPr anchor="ctr">
                    <a:lnT w="12700" cmpd="sng">
                      <a:noFill/>
                    </a:lnT>
                  </a:tcPr>
                </a:tc>
                <a:tc>
                  <a:txBody>
                    <a:bodyPr/>
                    <a:lstStyle/>
                    <a:p>
                      <a:pPr algn="ctr"/>
                      <a:r>
                        <a:rPr lang="en-US" sz="1600"/>
                        <a:t>A</a:t>
                      </a:r>
                    </a:p>
                  </a:txBody>
                  <a:tcPr anchor="ctr">
                    <a:lnT w="12700" cmpd="sng">
                      <a:noFill/>
                    </a:lnT>
                  </a:tcPr>
                </a:tc>
                <a:extLst>
                  <a:ext uri="{0D108BD9-81ED-4DB2-BD59-A6C34878D82A}">
                    <a16:rowId xmlns:a16="http://schemas.microsoft.com/office/drawing/2014/main" val="2962727933"/>
                  </a:ext>
                </a:extLst>
              </a:tr>
              <a:tr h="287127">
                <a:tc>
                  <a:txBody>
                    <a:bodyPr/>
                    <a:lstStyle/>
                    <a:p>
                      <a:pPr algn="r"/>
                      <a:r>
                        <a:rPr lang="en-US" sz="1600">
                          <a:solidFill>
                            <a:schemeClr val="tx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2980102</a:t>
                      </a:r>
                    </a:p>
                  </a:txBody>
                  <a:tcPr anchor="ctr">
                    <a:lnL w="12700" cmpd="sng">
                      <a:noFill/>
                    </a:lnL>
                  </a:tcPr>
                </a:tc>
                <a:tc>
                  <a:txBody>
                    <a:bodyPr/>
                    <a:lstStyle/>
                    <a:p>
                      <a:pPr algn="l"/>
                      <a:r>
                        <a:rPr lang="en-US" sz="1600"/>
                        <a:t>Amirullah Satya</a:t>
                      </a:r>
                    </a:p>
                  </a:txBody>
                  <a:tcPr anchor="ctr"/>
                </a:tc>
                <a:tc>
                  <a:txBody>
                    <a:bodyPr/>
                    <a:lstStyle/>
                    <a:p>
                      <a:pPr algn="l"/>
                      <a:r>
                        <a:rPr lang="en-US" sz="1600"/>
                        <a:t>FI3512</a:t>
                      </a:r>
                    </a:p>
                  </a:txBody>
                  <a:tcPr anchor="ctr"/>
                </a:tc>
                <a:tc>
                  <a:txBody>
                    <a:bodyPr/>
                    <a:lstStyle/>
                    <a:p>
                      <a:pPr algn="ctr"/>
                      <a:r>
                        <a:rPr lang="en-US" sz="1600"/>
                        <a:t>B</a:t>
                      </a:r>
                    </a:p>
                  </a:txBody>
                  <a:tcPr anchor="ctr"/>
                </a:tc>
                <a:extLst>
                  <a:ext uri="{0D108BD9-81ED-4DB2-BD59-A6C34878D82A}">
                    <a16:rowId xmlns:a16="http://schemas.microsoft.com/office/drawing/2014/main" val="1128996494"/>
                  </a:ext>
                </a:extLst>
              </a:tr>
              <a:tr h="287127">
                <a:tc>
                  <a:txBody>
                    <a:bodyPr/>
                    <a:lstStyle/>
                    <a:p>
                      <a:pPr algn="r"/>
                      <a:r>
                        <a:rPr lang="en-US" sz="160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a:t>
                      </a:r>
                    </a:p>
                  </a:txBody>
                  <a:tcPr anchor="ctr">
                    <a:lnL w="12700" cmpd="sng">
                      <a:noFill/>
                    </a:lnL>
                  </a:tcPr>
                </a:tc>
                <a:tc>
                  <a:txBody>
                    <a:bodyPr/>
                    <a:lstStyle/>
                    <a:p>
                      <a:pPr algn="l"/>
                      <a:r>
                        <a:rPr lang="en-US" sz="1600"/>
                        <a:t>....</a:t>
                      </a:r>
                    </a:p>
                  </a:txBody>
                  <a:tcPr anchor="ctr"/>
                </a:tc>
                <a:tc>
                  <a:txBody>
                    <a:bodyPr/>
                    <a:lstStyle/>
                    <a:p>
                      <a:pPr algn="l"/>
                      <a:r>
                        <a:rPr lang="en-US" sz="1600"/>
                        <a:t>....</a:t>
                      </a:r>
                    </a:p>
                  </a:txBody>
                  <a:tcPr anchor="ctr"/>
                </a:tc>
                <a:tc>
                  <a:txBody>
                    <a:bodyPr/>
                    <a:lstStyle/>
                    <a:p>
                      <a:pPr algn="ctr"/>
                      <a:r>
                        <a:rPr lang="en-US" sz="1600"/>
                        <a:t>....</a:t>
                      </a:r>
                    </a:p>
                  </a:txBody>
                  <a:tcPr anchor="ctr"/>
                </a:tc>
                <a:extLst>
                  <a:ext uri="{0D108BD9-81ED-4DB2-BD59-A6C34878D82A}">
                    <a16:rowId xmlns:a16="http://schemas.microsoft.com/office/drawing/2014/main" val="2062046863"/>
                  </a:ext>
                </a:extLst>
              </a:tr>
              <a:tr h="287127">
                <a:tc>
                  <a:txBody>
                    <a:bodyPr/>
                    <a:lstStyle/>
                    <a:p>
                      <a:pPr algn="r"/>
                      <a:r>
                        <a:rPr lang="en-US" sz="160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a:t>
                      </a:r>
                    </a:p>
                  </a:txBody>
                  <a:tcPr anchor="ctr">
                    <a:lnL w="12700" cmpd="sng">
                      <a:noFill/>
                    </a:lnL>
                  </a:tcPr>
                </a:tc>
                <a:tc>
                  <a:txBody>
                    <a:bodyPr/>
                    <a:lstStyle/>
                    <a:p>
                      <a:pPr algn="l"/>
                      <a:r>
                        <a:rPr lang="en-US" sz="1600"/>
                        <a:t>....</a:t>
                      </a:r>
                    </a:p>
                  </a:txBody>
                  <a:tcPr anchor="ctr"/>
                </a:tc>
                <a:tc>
                  <a:txBody>
                    <a:bodyPr/>
                    <a:lstStyle/>
                    <a:p>
                      <a:pPr algn="l"/>
                      <a:r>
                        <a:rPr lang="en-US" sz="1600"/>
                        <a:t>....</a:t>
                      </a:r>
                    </a:p>
                  </a:txBody>
                  <a:tcPr anchor="ctr"/>
                </a:tc>
                <a:tc>
                  <a:txBody>
                    <a:bodyPr/>
                    <a:lstStyle/>
                    <a:p>
                      <a:pPr algn="ctr"/>
                      <a:r>
                        <a:rPr lang="en-US" sz="1600"/>
                        <a:t>....</a:t>
                      </a:r>
                    </a:p>
                  </a:txBody>
                  <a:tcPr anchor="ctr"/>
                </a:tc>
                <a:extLst>
                  <a:ext uri="{0D108BD9-81ED-4DB2-BD59-A6C34878D82A}">
                    <a16:rowId xmlns:a16="http://schemas.microsoft.com/office/drawing/2014/main" val="2496603707"/>
                  </a:ext>
                </a:extLst>
              </a:tr>
              <a:tr h="287127">
                <a:tc>
                  <a:txBody>
                    <a:bodyPr/>
                    <a:lstStyle/>
                    <a:p>
                      <a:pPr algn="r"/>
                      <a:r>
                        <a:rPr lang="en-US" sz="160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a:t>
                      </a:r>
                    </a:p>
                  </a:txBody>
                  <a:tcPr anchor="ctr">
                    <a:lnL w="12700" cmpd="sng">
                      <a:noFill/>
                    </a:lnL>
                  </a:tcPr>
                </a:tc>
                <a:tc>
                  <a:txBody>
                    <a:bodyPr/>
                    <a:lstStyle/>
                    <a:p>
                      <a:pPr algn="l"/>
                      <a:r>
                        <a:rPr lang="en-US" sz="1600"/>
                        <a:t>....</a:t>
                      </a:r>
                    </a:p>
                  </a:txBody>
                  <a:tcPr anchor="ctr"/>
                </a:tc>
                <a:tc>
                  <a:txBody>
                    <a:bodyPr/>
                    <a:lstStyle/>
                    <a:p>
                      <a:pPr algn="l"/>
                      <a:r>
                        <a:rPr lang="en-US" sz="1600"/>
                        <a:t>....</a:t>
                      </a:r>
                    </a:p>
                  </a:txBody>
                  <a:tcPr anchor="ctr"/>
                </a:tc>
                <a:tc>
                  <a:txBody>
                    <a:bodyPr/>
                    <a:lstStyle/>
                    <a:p>
                      <a:pPr algn="ctr"/>
                      <a:r>
                        <a:rPr lang="en-US" sz="1600"/>
                        <a:t>....</a:t>
                      </a:r>
                    </a:p>
                  </a:txBody>
                  <a:tcPr anchor="ctr"/>
                </a:tc>
                <a:extLst>
                  <a:ext uri="{0D108BD9-81ED-4DB2-BD59-A6C34878D82A}">
                    <a16:rowId xmlns:a16="http://schemas.microsoft.com/office/drawing/2014/main" val="2948945041"/>
                  </a:ext>
                </a:extLst>
              </a:tr>
              <a:tr h="287127">
                <a:tc>
                  <a:txBody>
                    <a:bodyPr/>
                    <a:lstStyle/>
                    <a:p>
                      <a:pPr algn="r"/>
                      <a:r>
                        <a:rPr lang="en-US" sz="1600">
                          <a:solidFill>
                            <a:schemeClr val="tx1"/>
                          </a:solidFill>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600"/>
                        <a:t>29887</a:t>
                      </a:r>
                    </a:p>
                  </a:txBody>
                  <a:tcPr anchor="ctr">
                    <a:lnL w="12700" cmpd="sng">
                      <a:noFill/>
                    </a:lnL>
                  </a:tcPr>
                </a:tc>
                <a:tc>
                  <a:txBody>
                    <a:bodyPr/>
                    <a:lstStyle/>
                    <a:p>
                      <a:pPr algn="l"/>
                      <a:r>
                        <a:rPr lang="en-US" sz="1600"/>
                        <a:t>Yanti Siregar</a:t>
                      </a:r>
                    </a:p>
                  </a:txBody>
                  <a:tcPr anchor="ctr"/>
                </a:tc>
                <a:tc>
                  <a:txBody>
                    <a:bodyPr/>
                    <a:lstStyle/>
                    <a:p>
                      <a:pPr algn="l"/>
                      <a:r>
                        <a:rPr lang="en-US" sz="1600"/>
                        <a:t>TL321</a:t>
                      </a:r>
                    </a:p>
                  </a:txBody>
                  <a:tcPr anchor="ctr"/>
                </a:tc>
                <a:tc>
                  <a:txBody>
                    <a:bodyPr/>
                    <a:lstStyle/>
                    <a:p>
                      <a:pPr algn="ctr"/>
                      <a:r>
                        <a:rPr lang="en-US" sz="1600"/>
                        <a:t>C</a:t>
                      </a:r>
                    </a:p>
                  </a:txBody>
                  <a:tcPr anchor="ctr"/>
                </a:tc>
                <a:extLst>
                  <a:ext uri="{0D108BD9-81ED-4DB2-BD59-A6C34878D82A}">
                    <a16:rowId xmlns:a16="http://schemas.microsoft.com/office/drawing/2014/main" val="3674105656"/>
                  </a:ext>
                </a:extLst>
              </a:tr>
            </a:tbl>
          </a:graphicData>
        </a:graphic>
      </p:graphicFrame>
    </p:spTree>
    <p:extLst>
      <p:ext uri="{BB962C8B-B14F-4D97-AF65-F5344CB8AC3E}">
        <p14:creationId xmlns:p14="http://schemas.microsoft.com/office/powerpoint/2010/main" val="931593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 vs Algoritma Pencarian Bagidua</a:t>
            </a:r>
          </a:p>
        </p:txBody>
      </p:sp>
      <p:sp>
        <p:nvSpPr>
          <p:cNvPr id="3" name="Content Placeholder 2"/>
          <p:cNvSpPr>
            <a:spLocks noGrp="1"/>
          </p:cNvSpPr>
          <p:nvPr>
            <p:ph idx="1"/>
          </p:nvPr>
        </p:nvSpPr>
        <p:spPr/>
        <p:txBody>
          <a:bodyPr>
            <a:normAutofit lnSpcReduction="10000"/>
          </a:bodyPr>
          <a:lstStyle/>
          <a:p>
            <a:pPr marL="0" indent="0">
              <a:buNone/>
            </a:pPr>
            <a:r>
              <a:rPr lang="en-US"/>
              <a:t>Kedua algoritma ini mempunyai kelebihan dan kekurangan masing-masing. </a:t>
            </a:r>
          </a:p>
          <a:p>
            <a:pPr marL="0" indent="0">
              <a:buNone/>
            </a:pPr>
            <a:r>
              <a:rPr lang="en-US"/>
              <a:t>Algoritma pencarian beruntun dapat digunakan baik untuk data yang belum terurut maupun untuk larik yang sudah terurut.</a:t>
            </a:r>
          </a:p>
          <a:p>
            <a:pPr marL="0" indent="0">
              <a:buNone/>
            </a:pPr>
            <a:r>
              <a:rPr lang="en-US"/>
              <a:t>Sebaliknya, algoritma pencarian bagidua hanya dapat digunakan untuk larik yang sudah terurut saja.</a:t>
            </a:r>
          </a:p>
          <a:p>
            <a:pPr marL="0" indent="0">
              <a:buNone/>
            </a:pPr>
            <a:r>
              <a:rPr lang="en-US"/>
              <a:t>Ditinjau dari kinerja pencarian, algoritma pencarian beruntun memerlukan waktu yang sebanding dengan </a:t>
            </a:r>
            <a:r>
              <a:rPr lang="en-US" i="1"/>
              <a:t>n </a:t>
            </a:r>
            <a:r>
              <a:rPr lang="en-US"/>
              <a:t>(banyaknya data).</a:t>
            </a:r>
          </a:p>
          <a:p>
            <a:pPr marL="0" indent="0">
              <a:buNone/>
            </a:pPr>
            <a:r>
              <a:rPr lang="en-US"/>
              <a:t>Sedangkan algoritma pencarian bagidua memerlukan waktu yang lebih sedikit pada sekumpulan nilai yang sudah terurut.</a:t>
            </a:r>
          </a:p>
        </p:txBody>
      </p:sp>
    </p:spTree>
    <p:extLst>
      <p:ext uri="{BB962C8B-B14F-4D97-AF65-F5344CB8AC3E}">
        <p14:creationId xmlns:p14="http://schemas.microsoft.com/office/powerpoint/2010/main" val="264125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0167"/>
            <a:ext cx="10353761" cy="1041779"/>
          </a:xfrm>
        </p:spPr>
        <p:txBody>
          <a:bodyPr/>
          <a:lstStyle/>
          <a:p>
            <a:r>
              <a:rPr lang="en-US"/>
              <a:t>Spesifikasi Persoalan Pencarian</a:t>
            </a:r>
          </a:p>
        </p:txBody>
      </p:sp>
      <p:sp>
        <p:nvSpPr>
          <p:cNvPr id="3" name="Content Placeholder 2"/>
          <p:cNvSpPr>
            <a:spLocks noGrp="1"/>
          </p:cNvSpPr>
          <p:nvPr>
            <p:ph idx="1"/>
          </p:nvPr>
        </p:nvSpPr>
        <p:spPr>
          <a:xfrm>
            <a:off x="913795" y="1241945"/>
            <a:ext cx="10353762" cy="5227093"/>
          </a:xfrm>
        </p:spPr>
        <p:txBody>
          <a:bodyPr>
            <a:normAutofit/>
          </a:bodyPr>
          <a:lstStyle/>
          <a:p>
            <a:pPr marL="514350" indent="-514350">
              <a:buFont typeface="+mj-lt"/>
              <a:buAutoNum type="alphaLcPeriod" startAt="3"/>
            </a:pPr>
            <a:r>
              <a:rPr lang="en-US">
                <a:solidFill>
                  <a:srgbClr val="FF0000"/>
                </a:solidFill>
              </a:rPr>
              <a:t>Hasil pencarian adalah sebuah nilai </a:t>
            </a:r>
            <a:r>
              <a:rPr lang="en-US" i="1">
                <a:solidFill>
                  <a:srgbClr val="FF0000"/>
                </a:solidFill>
              </a:rPr>
              <a:t>boolean </a:t>
            </a:r>
            <a:r>
              <a:rPr lang="en-US"/>
              <a:t>yang menyatakan status hasil pencarian. Jika </a:t>
            </a:r>
            <a:r>
              <a:rPr lang="en-US" i="1"/>
              <a:t>x </a:t>
            </a:r>
            <a:r>
              <a:rPr lang="en-US"/>
              <a:t>ditemukan, maka sebuah peubah bertipe </a:t>
            </a:r>
            <a:r>
              <a:rPr lang="en-US" i="1"/>
              <a:t>boolean, </a:t>
            </a:r>
            <a:r>
              <a:rPr lang="en-US"/>
              <a:t>misalnya “</a:t>
            </a:r>
            <a:r>
              <a:rPr lang="en-US" i="1"/>
              <a:t>found</a:t>
            </a:r>
            <a:r>
              <a:rPr lang="en-US"/>
              <a:t>”, diisi dengan nilai </a:t>
            </a:r>
            <a:r>
              <a:rPr lang="en-US" b="1"/>
              <a:t>true</a:t>
            </a:r>
            <a:r>
              <a:rPr lang="en-US"/>
              <a:t>, sebaliknya jika tidak ditemukan maka “</a:t>
            </a:r>
            <a:r>
              <a:rPr lang="en-US" i="1"/>
              <a:t>found</a:t>
            </a:r>
            <a:r>
              <a:rPr lang="en-US"/>
              <a:t>” diisi dengan </a:t>
            </a:r>
            <a:r>
              <a:rPr lang="en-US" b="1"/>
              <a:t>false</a:t>
            </a:r>
            <a:r>
              <a:rPr lang="en-US"/>
              <a:t>.</a:t>
            </a:r>
          </a:p>
          <a:p>
            <a:pPr marL="519113" lvl="1" indent="0">
              <a:buNone/>
            </a:pPr>
            <a:endParaRPr lang="en-US"/>
          </a:p>
          <a:p>
            <a:pPr marL="519113" lvl="1" indent="0">
              <a:buNone/>
            </a:pPr>
            <a:r>
              <a:rPr lang="en-US"/>
              <a:t>Contoh : Perhatikan larik pada contoh sebelumnya :</a:t>
            </a:r>
          </a:p>
          <a:p>
            <a:pPr marL="519113" lvl="1" indent="0">
              <a:buNone/>
            </a:pPr>
            <a:r>
              <a:rPr lang="en-US"/>
              <a:t>Misalkan </a:t>
            </a:r>
            <a:r>
              <a:rPr lang="en-US" i="1"/>
              <a:t>x </a:t>
            </a:r>
            <a:r>
              <a:rPr lang="en-US"/>
              <a:t>= 68, maka </a:t>
            </a:r>
            <a:r>
              <a:rPr lang="en-US" i="1"/>
              <a:t>found </a:t>
            </a:r>
            <a:r>
              <a:rPr lang="en-US">
                <a:sym typeface="Wingdings" panose="05000000000000000000" pitchFamily="2" charset="2"/>
              </a:rPr>
              <a:t> </a:t>
            </a:r>
            <a:r>
              <a:rPr lang="en-US" b="1">
                <a:sym typeface="Wingdings" panose="05000000000000000000" pitchFamily="2" charset="2"/>
              </a:rPr>
              <a:t>true</a:t>
            </a:r>
            <a:r>
              <a:rPr lang="en-US">
                <a:sym typeface="Wingdings" panose="05000000000000000000" pitchFamily="2" charset="2"/>
              </a:rPr>
              <a:t>, dan bila </a:t>
            </a:r>
            <a:r>
              <a:rPr lang="en-US" i="1">
                <a:sym typeface="Wingdings" panose="05000000000000000000" pitchFamily="2" charset="2"/>
              </a:rPr>
              <a:t>x </a:t>
            </a:r>
            <a:r>
              <a:rPr lang="en-US">
                <a:sym typeface="Wingdings" panose="05000000000000000000" pitchFamily="2" charset="2"/>
              </a:rPr>
              <a:t>= 100, maka </a:t>
            </a:r>
            <a:r>
              <a:rPr lang="en-US" i="1">
                <a:sym typeface="Wingdings" panose="05000000000000000000" pitchFamily="2" charset="2"/>
              </a:rPr>
              <a:t>found  </a:t>
            </a:r>
            <a:r>
              <a:rPr lang="en-US" b="1">
                <a:sym typeface="Wingdings" panose="05000000000000000000" pitchFamily="2" charset="2"/>
              </a:rPr>
              <a:t>false</a:t>
            </a:r>
            <a:r>
              <a:rPr lang="en-US">
                <a:sym typeface="Wingdings" panose="05000000000000000000" pitchFamily="2" charset="2"/>
              </a:rPr>
              <a:t>.</a:t>
            </a:r>
          </a:p>
          <a:p>
            <a:pPr marL="457200" lvl="1" indent="0">
              <a:buNone/>
            </a:pPr>
            <a:endParaRPr lang="en-US">
              <a:sym typeface="Wingdings" panose="05000000000000000000" pitchFamily="2" charset="2"/>
            </a:endParaRPr>
          </a:p>
          <a:p>
            <a:pPr marL="519113" lvl="1" indent="0">
              <a:buNone/>
              <a:tabLst>
                <a:tab pos="2852738" algn="l"/>
              </a:tabLst>
            </a:pPr>
            <a:r>
              <a:rPr lang="en-US" b="1">
                <a:sym typeface="Wingdings" panose="05000000000000000000" pitchFamily="2" charset="2"/>
              </a:rPr>
              <a:t>if </a:t>
            </a:r>
            <a:r>
              <a:rPr lang="en-US" i="1">
                <a:sym typeface="Wingdings" panose="05000000000000000000" pitchFamily="2" charset="2"/>
              </a:rPr>
              <a:t>ketemu </a:t>
            </a:r>
            <a:r>
              <a:rPr lang="en-US" b="1">
                <a:sym typeface="Wingdings" panose="05000000000000000000" pitchFamily="2" charset="2"/>
              </a:rPr>
              <a:t>then </a:t>
            </a:r>
            <a:r>
              <a:rPr lang="en-US">
                <a:sym typeface="Wingdings" panose="05000000000000000000" pitchFamily="2" charset="2"/>
              </a:rPr>
              <a:t>	{</a:t>
            </a:r>
            <a:r>
              <a:rPr lang="en-US" i="1">
                <a:sym typeface="Wingdings" panose="05000000000000000000" pitchFamily="2" charset="2"/>
              </a:rPr>
              <a:t>yaitu, ketemu = true</a:t>
            </a:r>
            <a:r>
              <a:rPr lang="en-US">
                <a:sym typeface="Wingdings" panose="05000000000000000000" pitchFamily="2" charset="2"/>
              </a:rPr>
              <a:t>}</a:t>
            </a:r>
          </a:p>
          <a:p>
            <a:pPr marL="519113" lvl="1" indent="0">
              <a:buNone/>
              <a:tabLst>
                <a:tab pos="914400" algn="l"/>
                <a:tab pos="2852738" algn="l"/>
              </a:tabLst>
            </a:pPr>
            <a:r>
              <a:rPr lang="en-US" b="1">
                <a:sym typeface="Wingdings" panose="05000000000000000000" pitchFamily="2" charset="2"/>
              </a:rPr>
              <a:t>	write </a:t>
            </a:r>
            <a:r>
              <a:rPr lang="en-US">
                <a:sym typeface="Wingdings" panose="05000000000000000000" pitchFamily="2" charset="2"/>
              </a:rPr>
              <a:t>(‘tidak ditemukan’)</a:t>
            </a:r>
          </a:p>
          <a:p>
            <a:pPr marL="519113" lvl="1" indent="0">
              <a:buNone/>
              <a:tabLst>
                <a:tab pos="914400" algn="l"/>
                <a:tab pos="2852738" algn="l"/>
              </a:tabLst>
            </a:pPr>
            <a:r>
              <a:rPr lang="en-US" b="1">
                <a:sym typeface="Wingdings" panose="05000000000000000000" pitchFamily="2" charset="2"/>
              </a:rPr>
              <a:t>else </a:t>
            </a:r>
          </a:p>
          <a:p>
            <a:pPr marL="519113" lvl="1" indent="0">
              <a:buNone/>
              <a:tabLst>
                <a:tab pos="914400" algn="l"/>
                <a:tab pos="2852738" algn="l"/>
              </a:tabLst>
            </a:pPr>
            <a:r>
              <a:rPr lang="en-US" b="1">
                <a:sym typeface="Wingdings" panose="05000000000000000000" pitchFamily="2" charset="2"/>
              </a:rPr>
              <a:t>	write </a:t>
            </a:r>
            <a:r>
              <a:rPr lang="en-US">
                <a:sym typeface="Wingdings" panose="05000000000000000000" pitchFamily="2" charset="2"/>
              </a:rPr>
              <a:t>(‘ditemukan’)</a:t>
            </a:r>
          </a:p>
          <a:p>
            <a:pPr marL="519113" lvl="1" indent="0">
              <a:buNone/>
              <a:tabLst>
                <a:tab pos="914400" algn="l"/>
                <a:tab pos="2852738" algn="l"/>
              </a:tabLst>
            </a:pPr>
            <a:r>
              <a:rPr lang="en-US" b="1">
                <a:sym typeface="Wingdings" panose="05000000000000000000" pitchFamily="2" charset="2"/>
              </a:rPr>
              <a:t>end if</a:t>
            </a:r>
            <a:endParaRPr lang="en-US" b="1"/>
          </a:p>
        </p:txBody>
      </p:sp>
    </p:spTree>
    <p:extLst>
      <p:ext uri="{BB962C8B-B14F-4D97-AF65-F5344CB8AC3E}">
        <p14:creationId xmlns:p14="http://schemas.microsoft.com/office/powerpoint/2010/main" val="92545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8621"/>
            <a:ext cx="10353761" cy="1326321"/>
          </a:xfrm>
        </p:spPr>
        <p:txBody>
          <a:bodyPr/>
          <a:lstStyle/>
          <a:p>
            <a:r>
              <a:rPr lang="en-US"/>
              <a:t>Spesifikasi Persoalan Pencarian</a:t>
            </a:r>
          </a:p>
        </p:txBody>
      </p:sp>
      <p:sp>
        <p:nvSpPr>
          <p:cNvPr id="3" name="Content Placeholder 2"/>
          <p:cNvSpPr>
            <a:spLocks noGrp="1"/>
          </p:cNvSpPr>
          <p:nvPr>
            <p:ph idx="1"/>
          </p:nvPr>
        </p:nvSpPr>
        <p:spPr>
          <a:xfrm>
            <a:off x="913795" y="1584942"/>
            <a:ext cx="10353762" cy="4206258"/>
          </a:xfrm>
        </p:spPr>
        <p:txBody>
          <a:bodyPr>
            <a:normAutofit lnSpcReduction="10000"/>
          </a:bodyPr>
          <a:lstStyle/>
          <a:p>
            <a:pPr marL="0" indent="0">
              <a:buNone/>
            </a:pPr>
            <a:r>
              <a:rPr lang="en-US"/>
              <a:t>Hal lain yang harus diperjelas dalam masalah pencarian adalah </a:t>
            </a:r>
            <a:r>
              <a:rPr lang="en-US">
                <a:solidFill>
                  <a:srgbClr val="FF0000"/>
                </a:solidFill>
              </a:rPr>
              <a:t>mengenai duplikasi data</a:t>
            </a:r>
            <a:r>
              <a:rPr lang="en-US"/>
              <a:t>. Apabila </a:t>
            </a:r>
            <a:r>
              <a:rPr lang="en-US" i="1"/>
              <a:t>x </a:t>
            </a:r>
            <a:r>
              <a:rPr lang="en-US"/>
              <a:t>yang dicari terdapat lebih dari satu banyaknya di dalam larik </a:t>
            </a:r>
            <a:r>
              <a:rPr lang="en-US" i="1"/>
              <a:t>L, </a:t>
            </a:r>
            <a:r>
              <a:rPr lang="en-US"/>
              <a:t>maka </a:t>
            </a:r>
            <a:r>
              <a:rPr lang="en-US">
                <a:solidFill>
                  <a:srgbClr val="FF0000"/>
                </a:solidFill>
              </a:rPr>
              <a:t>hanya </a:t>
            </a:r>
            <a:r>
              <a:rPr lang="en-US" i="1">
                <a:solidFill>
                  <a:srgbClr val="FF0000"/>
                </a:solidFill>
              </a:rPr>
              <a:t>x </a:t>
            </a:r>
            <a:r>
              <a:rPr lang="en-US">
                <a:solidFill>
                  <a:srgbClr val="FF0000"/>
                </a:solidFill>
              </a:rPr>
              <a:t>yang pertama kali ditemukan </a:t>
            </a:r>
            <a:r>
              <a:rPr lang="en-US"/>
              <a:t>yang diacu algoritma pencarian selesai. Sebagai contoh, perhatikan larik di bawah ini :</a:t>
            </a:r>
          </a:p>
          <a:p>
            <a:pPr marL="0" indent="0">
              <a:buNone/>
            </a:pPr>
            <a:endParaRPr lang="en-US"/>
          </a:p>
          <a:p>
            <a:pPr marL="0" indent="0">
              <a:buNone/>
            </a:pPr>
            <a:endParaRPr lang="en-US"/>
          </a:p>
          <a:p>
            <a:pPr marL="0" indent="0">
              <a:spcBef>
                <a:spcPts val="0"/>
              </a:spcBef>
              <a:buNone/>
              <a:tabLst>
                <a:tab pos="1377950" algn="l"/>
                <a:tab pos="2116138" algn="l"/>
                <a:tab pos="2852738" algn="l"/>
                <a:tab pos="3548063" algn="l"/>
                <a:tab pos="4284663" algn="l"/>
                <a:tab pos="5035550" algn="l"/>
                <a:tab pos="5773738" algn="l"/>
                <a:tab pos="6510338" algn="l"/>
                <a:tab pos="7261225" algn="l"/>
                <a:tab pos="7942263" algn="l"/>
                <a:tab pos="8693150" algn="l"/>
              </a:tabLst>
            </a:pPr>
            <a:r>
              <a:rPr lang="en-US"/>
              <a:t>	</a:t>
            </a:r>
            <a:r>
              <a:rPr lang="en-US" sz="1400"/>
              <a:t>1	2	3	4	5	6	7	8	9	10	11</a:t>
            </a:r>
          </a:p>
          <a:p>
            <a:pPr marL="0" indent="0">
              <a:buNone/>
            </a:pPr>
            <a:r>
              <a:rPr lang="en-US"/>
              <a:t>Larik </a:t>
            </a:r>
            <a:r>
              <a:rPr lang="en-US" i="1"/>
              <a:t>L </a:t>
            </a:r>
            <a:r>
              <a:rPr lang="en-US"/>
              <a:t>memiliki tiga buah nilai 36. Bila </a:t>
            </a:r>
            <a:r>
              <a:rPr lang="en-US" i="1"/>
              <a:t>x </a:t>
            </a:r>
            <a:r>
              <a:rPr lang="en-US"/>
              <a:t>= 36, maka algoritma pencarian selesai ketika </a:t>
            </a:r>
            <a:r>
              <a:rPr lang="en-US" i="1"/>
              <a:t>x </a:t>
            </a:r>
            <a:r>
              <a:rPr lang="en-US"/>
              <a:t>ditemukan pada elemen ke-2 dan menghasilkan </a:t>
            </a:r>
            <a:r>
              <a:rPr lang="en-US" i="1"/>
              <a:t>idx </a:t>
            </a:r>
            <a:r>
              <a:rPr lang="en-US"/>
              <a:t>= 2 (atau menghasilkan ketemu = </a:t>
            </a:r>
            <a:r>
              <a:rPr lang="en-US" i="1"/>
              <a:t>true </a:t>
            </a:r>
            <a:r>
              <a:rPr lang="en-US"/>
              <a:t>jika mengacu pada keluaran pencarian point c di atas). Elemen 36 lainnya tidak dipertimbangkan lagi dalam pencarian.</a:t>
            </a:r>
          </a:p>
        </p:txBody>
      </p:sp>
      <p:graphicFrame>
        <p:nvGraphicFramePr>
          <p:cNvPr id="5" name="Table 4"/>
          <p:cNvGraphicFramePr>
            <a:graphicFrameLocks noGrp="1"/>
          </p:cNvGraphicFramePr>
          <p:nvPr>
            <p:extLst>
              <p:ext uri="{D42A27DB-BD31-4B8C-83A1-F6EECF244321}">
                <p14:modId xmlns:p14="http://schemas.microsoft.com/office/powerpoint/2010/main" val="1988516975"/>
              </p:ext>
            </p:extLst>
          </p:nvPr>
        </p:nvGraphicFramePr>
        <p:xfrm>
          <a:off x="2026675" y="3502651"/>
          <a:ext cx="8127999" cy="37084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4195604113"/>
                    </a:ext>
                  </a:extLst>
                </a:gridCol>
                <a:gridCol w="738909">
                  <a:extLst>
                    <a:ext uri="{9D8B030D-6E8A-4147-A177-3AD203B41FA5}">
                      <a16:colId xmlns:a16="http://schemas.microsoft.com/office/drawing/2014/main" val="3612723486"/>
                    </a:ext>
                  </a:extLst>
                </a:gridCol>
                <a:gridCol w="738909">
                  <a:extLst>
                    <a:ext uri="{9D8B030D-6E8A-4147-A177-3AD203B41FA5}">
                      <a16:colId xmlns:a16="http://schemas.microsoft.com/office/drawing/2014/main" val="4269768036"/>
                    </a:ext>
                  </a:extLst>
                </a:gridCol>
                <a:gridCol w="738909">
                  <a:extLst>
                    <a:ext uri="{9D8B030D-6E8A-4147-A177-3AD203B41FA5}">
                      <a16:colId xmlns:a16="http://schemas.microsoft.com/office/drawing/2014/main" val="977127276"/>
                    </a:ext>
                  </a:extLst>
                </a:gridCol>
                <a:gridCol w="738909">
                  <a:extLst>
                    <a:ext uri="{9D8B030D-6E8A-4147-A177-3AD203B41FA5}">
                      <a16:colId xmlns:a16="http://schemas.microsoft.com/office/drawing/2014/main" val="515981904"/>
                    </a:ext>
                  </a:extLst>
                </a:gridCol>
                <a:gridCol w="738909">
                  <a:extLst>
                    <a:ext uri="{9D8B030D-6E8A-4147-A177-3AD203B41FA5}">
                      <a16:colId xmlns:a16="http://schemas.microsoft.com/office/drawing/2014/main" val="1200159906"/>
                    </a:ext>
                  </a:extLst>
                </a:gridCol>
                <a:gridCol w="738909">
                  <a:extLst>
                    <a:ext uri="{9D8B030D-6E8A-4147-A177-3AD203B41FA5}">
                      <a16:colId xmlns:a16="http://schemas.microsoft.com/office/drawing/2014/main" val="2148901766"/>
                    </a:ext>
                  </a:extLst>
                </a:gridCol>
                <a:gridCol w="738909">
                  <a:extLst>
                    <a:ext uri="{9D8B030D-6E8A-4147-A177-3AD203B41FA5}">
                      <a16:colId xmlns:a16="http://schemas.microsoft.com/office/drawing/2014/main" val="1945459114"/>
                    </a:ext>
                  </a:extLst>
                </a:gridCol>
                <a:gridCol w="738909">
                  <a:extLst>
                    <a:ext uri="{9D8B030D-6E8A-4147-A177-3AD203B41FA5}">
                      <a16:colId xmlns:a16="http://schemas.microsoft.com/office/drawing/2014/main" val="1914290817"/>
                    </a:ext>
                  </a:extLst>
                </a:gridCol>
                <a:gridCol w="738909">
                  <a:extLst>
                    <a:ext uri="{9D8B030D-6E8A-4147-A177-3AD203B41FA5}">
                      <a16:colId xmlns:a16="http://schemas.microsoft.com/office/drawing/2014/main" val="829583425"/>
                    </a:ext>
                  </a:extLst>
                </a:gridCol>
                <a:gridCol w="738909">
                  <a:extLst>
                    <a:ext uri="{9D8B030D-6E8A-4147-A177-3AD203B41FA5}">
                      <a16:colId xmlns:a16="http://schemas.microsoft.com/office/drawing/2014/main" val="3976023122"/>
                    </a:ext>
                  </a:extLst>
                </a:gridCol>
              </a:tblGrid>
              <a:tr h="370840">
                <a:tc>
                  <a:txBody>
                    <a:bodyPr/>
                    <a:lstStyle/>
                    <a:p>
                      <a:pPr algn="ctr"/>
                      <a:r>
                        <a:rPr lang="en-US" sz="1600"/>
                        <a:t>21</a:t>
                      </a:r>
                    </a:p>
                  </a:txBody>
                  <a:tcPr/>
                </a:tc>
                <a:tc>
                  <a:txBody>
                    <a:bodyPr/>
                    <a:lstStyle/>
                    <a:p>
                      <a:pPr algn="ctr"/>
                      <a:r>
                        <a:rPr lang="en-US" sz="1600"/>
                        <a:t>36</a:t>
                      </a:r>
                    </a:p>
                  </a:txBody>
                  <a:tcPr/>
                </a:tc>
                <a:tc>
                  <a:txBody>
                    <a:bodyPr/>
                    <a:lstStyle/>
                    <a:p>
                      <a:pPr algn="ctr"/>
                      <a:r>
                        <a:rPr lang="en-US" sz="1600"/>
                        <a:t>8</a:t>
                      </a:r>
                    </a:p>
                  </a:txBody>
                  <a:tcPr/>
                </a:tc>
                <a:tc>
                  <a:txBody>
                    <a:bodyPr/>
                    <a:lstStyle/>
                    <a:p>
                      <a:pPr algn="ctr"/>
                      <a:r>
                        <a:rPr lang="en-US" sz="1600"/>
                        <a:t>7</a:t>
                      </a:r>
                    </a:p>
                  </a:txBody>
                  <a:tcPr/>
                </a:tc>
                <a:tc>
                  <a:txBody>
                    <a:bodyPr/>
                    <a:lstStyle/>
                    <a:p>
                      <a:pPr algn="ctr"/>
                      <a:r>
                        <a:rPr lang="en-US" sz="1600"/>
                        <a:t>10</a:t>
                      </a:r>
                    </a:p>
                  </a:txBody>
                  <a:tcPr/>
                </a:tc>
                <a:tc>
                  <a:txBody>
                    <a:bodyPr/>
                    <a:lstStyle/>
                    <a:p>
                      <a:pPr algn="ctr"/>
                      <a:r>
                        <a:rPr lang="en-US" sz="1600"/>
                        <a:t>36</a:t>
                      </a:r>
                    </a:p>
                  </a:txBody>
                  <a:tcPr/>
                </a:tc>
                <a:tc>
                  <a:txBody>
                    <a:bodyPr/>
                    <a:lstStyle/>
                    <a:p>
                      <a:pPr algn="ctr"/>
                      <a:r>
                        <a:rPr lang="en-US" sz="1600"/>
                        <a:t>68</a:t>
                      </a:r>
                    </a:p>
                  </a:txBody>
                  <a:tcPr/>
                </a:tc>
                <a:tc>
                  <a:txBody>
                    <a:bodyPr/>
                    <a:lstStyle/>
                    <a:p>
                      <a:pPr algn="ctr"/>
                      <a:r>
                        <a:rPr lang="en-US" sz="1600"/>
                        <a:t>32</a:t>
                      </a:r>
                    </a:p>
                  </a:txBody>
                  <a:tcPr/>
                </a:tc>
                <a:tc>
                  <a:txBody>
                    <a:bodyPr/>
                    <a:lstStyle/>
                    <a:p>
                      <a:pPr algn="ctr"/>
                      <a:r>
                        <a:rPr lang="en-US" sz="1600"/>
                        <a:t>12</a:t>
                      </a:r>
                    </a:p>
                  </a:txBody>
                  <a:tcPr/>
                </a:tc>
                <a:tc>
                  <a:txBody>
                    <a:bodyPr/>
                    <a:lstStyle/>
                    <a:p>
                      <a:pPr algn="ctr"/>
                      <a:r>
                        <a:rPr lang="en-US" sz="1600"/>
                        <a:t>68</a:t>
                      </a:r>
                    </a:p>
                  </a:txBody>
                  <a:tcPr/>
                </a:tc>
                <a:tc>
                  <a:txBody>
                    <a:bodyPr/>
                    <a:lstStyle/>
                    <a:p>
                      <a:pPr algn="ctr"/>
                      <a:r>
                        <a:rPr lang="en-US" sz="1600"/>
                        <a:t>36</a:t>
                      </a:r>
                    </a:p>
                  </a:txBody>
                  <a:tcPr/>
                </a:tc>
                <a:extLst>
                  <a:ext uri="{0D108BD9-81ED-4DB2-BD59-A6C34878D82A}">
                    <a16:rowId xmlns:a16="http://schemas.microsoft.com/office/drawing/2014/main" val="2990202708"/>
                  </a:ext>
                </a:extLst>
              </a:tr>
            </a:tbl>
          </a:graphicData>
        </a:graphic>
      </p:graphicFrame>
      <p:sp>
        <p:nvSpPr>
          <p:cNvPr id="6" name="Rectangle 5"/>
          <p:cNvSpPr/>
          <p:nvPr/>
        </p:nvSpPr>
        <p:spPr>
          <a:xfrm>
            <a:off x="1378424" y="3452884"/>
            <a:ext cx="436728" cy="420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L</a:t>
            </a:r>
          </a:p>
        </p:txBody>
      </p:sp>
    </p:spTree>
    <p:extLst>
      <p:ext uri="{BB962C8B-B14F-4D97-AF65-F5344CB8AC3E}">
        <p14:creationId xmlns:p14="http://schemas.microsoft.com/office/powerpoint/2010/main" val="77685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Jenis-Jenis Algoritma Pencarian</a:t>
            </a:r>
          </a:p>
        </p:txBody>
      </p:sp>
      <p:sp>
        <p:nvSpPr>
          <p:cNvPr id="3" name="Content Placeholder 2"/>
          <p:cNvSpPr>
            <a:spLocks noGrp="1"/>
          </p:cNvSpPr>
          <p:nvPr>
            <p:ph idx="1"/>
          </p:nvPr>
        </p:nvSpPr>
        <p:spPr>
          <a:xfrm>
            <a:off x="913795" y="2096063"/>
            <a:ext cx="10353762" cy="4127315"/>
          </a:xfrm>
        </p:spPr>
        <p:txBody>
          <a:bodyPr/>
          <a:lstStyle/>
          <a:p>
            <a:pPr marL="0" indent="0">
              <a:buNone/>
            </a:pPr>
            <a:r>
              <a:rPr lang="en-US"/>
              <a:t>Ada 2 jenis algoritma pencarian dasar yaitu :</a:t>
            </a:r>
          </a:p>
          <a:p>
            <a:pPr marL="514350" indent="-514350">
              <a:buAutoNum type="arabicPeriod"/>
            </a:pPr>
            <a:r>
              <a:rPr lang="en-US">
                <a:solidFill>
                  <a:srgbClr val="FF0000"/>
                </a:solidFill>
              </a:rPr>
              <a:t>Algoritma pencarian beruntun </a:t>
            </a:r>
            <a:r>
              <a:rPr lang="en-US"/>
              <a:t>(</a:t>
            </a:r>
            <a:r>
              <a:rPr lang="en-US" i="1"/>
              <a:t>sequential search</a:t>
            </a:r>
            <a:r>
              <a:rPr lang="en-US"/>
              <a:t>)</a:t>
            </a:r>
          </a:p>
          <a:p>
            <a:pPr marL="573088" lvl="1" indent="0">
              <a:buNone/>
            </a:pPr>
            <a:r>
              <a:rPr lang="en-US"/>
              <a:t>Algoritma pencarian beruntun dapat digunakan  untuk larik yang belum terurut maupun yang sudah terurut.</a:t>
            </a:r>
          </a:p>
          <a:p>
            <a:pPr marL="514350" indent="-514350">
              <a:buAutoNum type="arabicPeriod"/>
            </a:pPr>
            <a:endParaRPr lang="en-US"/>
          </a:p>
          <a:p>
            <a:pPr marL="514350" indent="-514350">
              <a:buAutoNum type="arabicPeriod"/>
            </a:pPr>
            <a:r>
              <a:rPr lang="en-US">
                <a:solidFill>
                  <a:srgbClr val="FF0000"/>
                </a:solidFill>
              </a:rPr>
              <a:t>Algoritma pencarian bagidua </a:t>
            </a:r>
            <a:r>
              <a:rPr lang="en-US"/>
              <a:t>(</a:t>
            </a:r>
            <a:r>
              <a:rPr lang="en-US" i="1"/>
              <a:t>binary search</a:t>
            </a:r>
            <a:r>
              <a:rPr lang="en-US"/>
              <a:t>)</a:t>
            </a:r>
          </a:p>
          <a:p>
            <a:pPr marL="573088" lvl="1" indent="0">
              <a:buNone/>
            </a:pPr>
            <a:r>
              <a:rPr lang="en-US"/>
              <a:t>Algoritma pencarian bagidua hanya untuk larik yang sudah terurut.</a:t>
            </a:r>
          </a:p>
        </p:txBody>
      </p:sp>
    </p:spTree>
    <p:extLst>
      <p:ext uri="{BB962C8B-B14F-4D97-AF65-F5344CB8AC3E}">
        <p14:creationId xmlns:p14="http://schemas.microsoft.com/office/powerpoint/2010/main" val="113486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a:t>
            </a:r>
          </a:p>
        </p:txBody>
      </p:sp>
      <p:sp>
        <p:nvSpPr>
          <p:cNvPr id="3" name="Content Placeholder 2"/>
          <p:cNvSpPr>
            <a:spLocks noGrp="1"/>
          </p:cNvSpPr>
          <p:nvPr>
            <p:ph idx="1"/>
          </p:nvPr>
        </p:nvSpPr>
        <p:spPr/>
        <p:txBody>
          <a:bodyPr/>
          <a:lstStyle/>
          <a:p>
            <a:r>
              <a:rPr lang="en-US"/>
              <a:t>Algoritma pencarian yang paling sederhana yaitu algoritma </a:t>
            </a:r>
            <a:r>
              <a:rPr lang="en-US" b="1">
                <a:solidFill>
                  <a:srgbClr val="FF0000"/>
                </a:solidFill>
              </a:rPr>
              <a:t>pencarian beruntun </a:t>
            </a:r>
            <a:r>
              <a:rPr lang="en-US"/>
              <a:t>(</a:t>
            </a:r>
            <a:r>
              <a:rPr lang="en-US" i="1"/>
              <a:t>sequential search</a:t>
            </a:r>
            <a:r>
              <a:rPr lang="en-US"/>
              <a:t>). Nama lain algoritma pencarian beruntun adalah </a:t>
            </a:r>
            <a:r>
              <a:rPr lang="en-US" b="1">
                <a:solidFill>
                  <a:srgbClr val="FF0000"/>
                </a:solidFill>
              </a:rPr>
              <a:t>pencarian lurus</a:t>
            </a:r>
            <a:r>
              <a:rPr lang="en-US" b="1"/>
              <a:t> </a:t>
            </a:r>
            <a:r>
              <a:rPr lang="en-US"/>
              <a:t>(</a:t>
            </a:r>
            <a:r>
              <a:rPr lang="en-US" i="1"/>
              <a:t>linear search</a:t>
            </a:r>
            <a:r>
              <a:rPr lang="en-US"/>
              <a:t>).</a:t>
            </a:r>
          </a:p>
          <a:p>
            <a:endParaRPr lang="en-US"/>
          </a:p>
          <a:p>
            <a:r>
              <a:rPr lang="en-US"/>
              <a:t>Pada dasarnya, algoritma pencarian beruntun adalah proses </a:t>
            </a:r>
            <a:r>
              <a:rPr lang="en-US">
                <a:solidFill>
                  <a:srgbClr val="FF0000"/>
                </a:solidFill>
              </a:rPr>
              <a:t>membandingkan setiap elemen larik satu per satu secara beruntun</a:t>
            </a:r>
            <a:r>
              <a:rPr lang="en-US"/>
              <a:t>, mulai dari elemen pertama, sampai elemen yang dicari ditemukan atau seluruh elemen sudah habis diperiksa.</a:t>
            </a:r>
          </a:p>
        </p:txBody>
      </p:sp>
    </p:spTree>
    <p:extLst>
      <p:ext uri="{BB962C8B-B14F-4D97-AF65-F5344CB8AC3E}">
        <p14:creationId xmlns:p14="http://schemas.microsoft.com/office/powerpoint/2010/main" val="16585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33180"/>
            <a:ext cx="10353761" cy="963172"/>
          </a:xfrm>
        </p:spPr>
        <p:txBody>
          <a:bodyPr/>
          <a:lstStyle/>
          <a:p>
            <a:r>
              <a:rPr lang="en-US"/>
              <a:t>Algoritma Pencarian Beruntun</a:t>
            </a:r>
          </a:p>
        </p:txBody>
      </p:sp>
      <p:sp>
        <p:nvSpPr>
          <p:cNvPr id="3" name="Content Placeholder 2"/>
          <p:cNvSpPr>
            <a:spLocks noGrp="1"/>
          </p:cNvSpPr>
          <p:nvPr>
            <p:ph idx="1"/>
          </p:nvPr>
        </p:nvSpPr>
        <p:spPr>
          <a:xfrm>
            <a:off x="327546" y="1405719"/>
            <a:ext cx="10836323" cy="5104263"/>
          </a:xfrm>
        </p:spPr>
        <p:txBody>
          <a:bodyPr>
            <a:normAutofit/>
          </a:bodyPr>
          <a:lstStyle/>
          <a:p>
            <a:pPr marL="0" indent="0">
              <a:spcBef>
                <a:spcPts val="0"/>
              </a:spcBef>
              <a:buNone/>
            </a:pPr>
            <a:r>
              <a:rPr lang="en-US"/>
              <a:t>Perhatikan larik </a:t>
            </a:r>
            <a:r>
              <a:rPr lang="en-US" i="1"/>
              <a:t>L </a:t>
            </a:r>
            <a:r>
              <a:rPr lang="en-US"/>
              <a:t>di samping dengan </a:t>
            </a:r>
            <a:r>
              <a:rPr lang="en-US" i="1"/>
              <a:t>n </a:t>
            </a:r>
            <a:r>
              <a:rPr lang="en-US"/>
              <a:t>= 10 elemen :</a:t>
            </a:r>
          </a:p>
          <a:p>
            <a:pPr marL="0" indent="0">
              <a:spcBef>
                <a:spcPts val="0"/>
              </a:spcBef>
              <a:buNone/>
            </a:pPr>
            <a:endParaRPr lang="en-US"/>
          </a:p>
          <a:p>
            <a:pPr marL="0" indent="0">
              <a:spcBef>
                <a:spcPts val="0"/>
              </a:spcBef>
              <a:buNone/>
            </a:pPr>
            <a:r>
              <a:rPr lang="en-US"/>
              <a:t>Misalnya nilai yang dicari adalah : </a:t>
            </a:r>
            <a:r>
              <a:rPr lang="en-US" i="1"/>
              <a:t>x </a:t>
            </a:r>
            <a:r>
              <a:rPr lang="en-US"/>
              <a:t>= 54</a:t>
            </a:r>
          </a:p>
          <a:p>
            <a:pPr marL="0" indent="0">
              <a:spcBef>
                <a:spcPts val="0"/>
              </a:spcBef>
              <a:buNone/>
            </a:pPr>
            <a:r>
              <a:rPr lang="en-US"/>
              <a:t>Elemen yang dibandingkan : 17, 20, 26, 31, 44, 54 (ditemukan)</a:t>
            </a:r>
          </a:p>
          <a:p>
            <a:pPr marL="0" indent="0">
              <a:spcBef>
                <a:spcPts val="0"/>
              </a:spcBef>
              <a:buNone/>
            </a:pPr>
            <a:r>
              <a:rPr lang="en-US"/>
              <a:t>Ditemukan pada </a:t>
            </a:r>
            <a:r>
              <a:rPr lang="en-US" i="1"/>
              <a:t>idx </a:t>
            </a:r>
            <a:r>
              <a:rPr lang="en-US"/>
              <a:t>= 6</a:t>
            </a:r>
          </a:p>
          <a:p>
            <a:pPr marL="0" indent="0">
              <a:spcBef>
                <a:spcPts val="0"/>
              </a:spcBef>
              <a:buNone/>
            </a:pPr>
            <a:endParaRPr lang="en-US"/>
          </a:p>
          <a:p>
            <a:pPr marL="0" indent="0">
              <a:spcBef>
                <a:spcPts val="0"/>
              </a:spcBef>
              <a:buNone/>
            </a:pPr>
            <a:r>
              <a:rPr lang="en-US"/>
              <a:t>Misalnya nilai yang dicari adalah : </a:t>
            </a:r>
            <a:r>
              <a:rPr lang="en-US" i="1"/>
              <a:t>x </a:t>
            </a:r>
            <a:r>
              <a:rPr lang="en-US"/>
              <a:t>= 17</a:t>
            </a:r>
          </a:p>
          <a:p>
            <a:pPr marL="0" indent="0">
              <a:spcBef>
                <a:spcPts val="0"/>
              </a:spcBef>
              <a:buNone/>
            </a:pPr>
            <a:r>
              <a:rPr lang="en-US"/>
              <a:t>Elemen yang dibandingkan : 17 (ditemukan)</a:t>
            </a:r>
          </a:p>
          <a:p>
            <a:pPr marL="0" indent="0">
              <a:spcBef>
                <a:spcPts val="0"/>
              </a:spcBef>
              <a:buNone/>
            </a:pPr>
            <a:r>
              <a:rPr lang="en-US"/>
              <a:t>Ditemukan pada </a:t>
            </a:r>
            <a:r>
              <a:rPr lang="en-US" i="1"/>
              <a:t>idx </a:t>
            </a:r>
            <a:r>
              <a:rPr lang="en-US"/>
              <a:t>= 1</a:t>
            </a:r>
          </a:p>
          <a:p>
            <a:pPr marL="0" indent="0">
              <a:spcBef>
                <a:spcPts val="0"/>
              </a:spcBef>
              <a:buNone/>
            </a:pPr>
            <a:endParaRPr lang="en-US"/>
          </a:p>
          <a:p>
            <a:pPr marL="0" indent="0">
              <a:spcBef>
                <a:spcPts val="0"/>
              </a:spcBef>
              <a:buNone/>
            </a:pPr>
            <a:r>
              <a:rPr lang="en-US"/>
              <a:t>Misalnya nilai yang dicari adalah : </a:t>
            </a:r>
            <a:r>
              <a:rPr lang="en-US" i="1"/>
              <a:t>x </a:t>
            </a:r>
            <a:r>
              <a:rPr lang="en-US"/>
              <a:t>= 15</a:t>
            </a:r>
          </a:p>
          <a:p>
            <a:pPr marL="0" indent="0">
              <a:spcBef>
                <a:spcPts val="0"/>
              </a:spcBef>
              <a:buNone/>
            </a:pPr>
            <a:r>
              <a:rPr lang="en-US"/>
              <a:t>Elemen yang dibandingkan : 17, 20, 26, 31, 44, 54, 55, 65, 77, 93 (tidak ditemukan)</a:t>
            </a:r>
          </a:p>
          <a:p>
            <a:pPr marL="0" indent="0">
              <a:spcBef>
                <a:spcPts val="0"/>
              </a:spcBef>
              <a:buNone/>
            </a:pPr>
            <a:r>
              <a:rPr lang="en-US"/>
              <a:t>Ditemukan pada </a:t>
            </a:r>
            <a:r>
              <a:rPr lang="en-US" i="1"/>
              <a:t>idx </a:t>
            </a:r>
            <a:r>
              <a:rPr lang="en-US"/>
              <a:t>=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398" y="1405719"/>
            <a:ext cx="5015273" cy="818202"/>
          </a:xfrm>
          <a:prstGeom prst="rect">
            <a:avLst/>
          </a:prstGeom>
        </p:spPr>
      </p:pic>
    </p:spTree>
    <p:extLst>
      <p:ext uri="{BB962C8B-B14F-4D97-AF65-F5344CB8AC3E}">
        <p14:creationId xmlns:p14="http://schemas.microsoft.com/office/powerpoint/2010/main" val="161421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Algoritma Pencarian Beruntun</a:t>
            </a:r>
            <a:br>
              <a:rPr lang="en-US"/>
            </a:br>
            <a:r>
              <a:rPr lang="en-US"/>
              <a:t>(Versi 1)</a:t>
            </a:r>
          </a:p>
        </p:txBody>
      </p:sp>
      <p:sp>
        <p:nvSpPr>
          <p:cNvPr id="3" name="Content Placeholder 2"/>
          <p:cNvSpPr>
            <a:spLocks noGrp="1"/>
          </p:cNvSpPr>
          <p:nvPr>
            <p:ph idx="1"/>
          </p:nvPr>
        </p:nvSpPr>
        <p:spPr/>
        <p:txBody>
          <a:bodyPr/>
          <a:lstStyle/>
          <a:p>
            <a:pPr marL="0" indent="0">
              <a:buNone/>
            </a:pPr>
            <a:r>
              <a:rPr lang="en-US"/>
              <a:t>Pada algoritma pencarian beruntun versi 1, </a:t>
            </a:r>
            <a:r>
              <a:rPr lang="en-US">
                <a:solidFill>
                  <a:srgbClr val="FF0000"/>
                </a:solidFill>
              </a:rPr>
              <a:t>pembandingan dilakukan di dalam kondisi pengulangan</a:t>
            </a:r>
            <a:r>
              <a:rPr lang="en-US"/>
              <a:t>. </a:t>
            </a:r>
          </a:p>
          <a:p>
            <a:pPr marL="0" indent="0">
              <a:buNone/>
            </a:pPr>
            <a:r>
              <a:rPr lang="en-US"/>
              <a:t>Pada versi ini tidak menggunakan peubah boolean di dalam proses pencarian.</a:t>
            </a:r>
          </a:p>
          <a:p>
            <a:pPr marL="0" indent="0">
              <a:buNone/>
            </a:pPr>
            <a:endParaRPr lang="en-US"/>
          </a:p>
          <a:p>
            <a:pPr marL="0" indent="0">
              <a:buNone/>
            </a:pPr>
            <a:r>
              <a:rPr lang="en-US">
                <a:solidFill>
                  <a:srgbClr val="FF0000"/>
                </a:solidFill>
              </a:rPr>
              <a:t>Hasil pencarian 1 </a:t>
            </a:r>
            <a:r>
              <a:rPr lang="en-US"/>
              <a:t>: sebuah peubah boolean yang bernilai </a:t>
            </a:r>
            <a:r>
              <a:rPr lang="en-US" b="1"/>
              <a:t>true </a:t>
            </a:r>
            <a:r>
              <a:rPr lang="en-US"/>
              <a:t>bila </a:t>
            </a:r>
            <a:r>
              <a:rPr lang="en-US" i="1"/>
              <a:t>x </a:t>
            </a:r>
            <a:r>
              <a:rPr lang="en-US"/>
              <a:t>ditemukan atau bernilai </a:t>
            </a:r>
            <a:r>
              <a:rPr lang="en-US" b="1"/>
              <a:t>false </a:t>
            </a:r>
            <a:r>
              <a:rPr lang="en-US"/>
              <a:t>bila </a:t>
            </a:r>
            <a:r>
              <a:rPr lang="en-US" i="1"/>
              <a:t>x </a:t>
            </a:r>
            <a:r>
              <a:rPr lang="en-US"/>
              <a:t>tidak ditemukan.</a:t>
            </a:r>
          </a:p>
        </p:txBody>
      </p:sp>
    </p:spTree>
    <p:extLst>
      <p:ext uri="{BB962C8B-B14F-4D97-AF65-F5344CB8AC3E}">
        <p14:creationId xmlns:p14="http://schemas.microsoft.com/office/powerpoint/2010/main" val="2716593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695</TotalTime>
  <Words>2508</Words>
  <Application>Microsoft Office PowerPoint</Application>
  <PresentationFormat>Widescreen</PresentationFormat>
  <Paragraphs>234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Bookman Old Style</vt:lpstr>
      <vt:lpstr>Rockwell</vt:lpstr>
      <vt:lpstr>Damask</vt:lpstr>
      <vt:lpstr>Algoritma Pencarian (Searching)</vt:lpstr>
      <vt:lpstr>Pendahuluan</vt:lpstr>
      <vt:lpstr>Spesifikasi Persoalan Pencarian</vt:lpstr>
      <vt:lpstr>Spesifikasi Persoalan Pencarian</vt:lpstr>
      <vt:lpstr>Spesifikasi Persoalan Pencarian</vt:lpstr>
      <vt:lpstr>Jenis-Jenis Algoritma Pencarian</vt:lpstr>
      <vt:lpstr>Algoritma Pencarian Beruntun</vt:lpstr>
      <vt:lpstr>Algoritma Pencarian Beruntun</vt:lpstr>
      <vt:lpstr>Algoritma Pencarian Beruntun (Versi 1)</vt:lpstr>
      <vt:lpstr>PowerPoint Presentation</vt:lpstr>
      <vt:lpstr>PowerPoint Presentation</vt:lpstr>
      <vt:lpstr>Algoritma Pencarian Beruntun  (Hasil Pencarian 1)</vt:lpstr>
      <vt:lpstr>Algoritma Pencarian Beruntun (Hasil Pencarian 2)</vt:lpstr>
      <vt:lpstr>Algoritma Pencarian Beruntun (Hasil Pencarian 2)</vt:lpstr>
      <vt:lpstr>Algoritma Pencarian Beruntun (Versi 2)</vt:lpstr>
      <vt:lpstr>Algoritma Pencarian Beruntun  (Versi 2)</vt:lpstr>
      <vt:lpstr>Algoritma Pencarian Beruntun  (Hasil Pencarian 1)</vt:lpstr>
      <vt:lpstr>Algoritma Pencarian Beruntun  (Hasil Pencarian 1)</vt:lpstr>
      <vt:lpstr>Algoritma Pencarian Beruntun  (Hasil Pencarian 2)</vt:lpstr>
      <vt:lpstr>Algoritma Pencarian Beruntun  (Hasil Pencarian 2)</vt:lpstr>
      <vt:lpstr>Kinerja Algoritma Pencarian Beruntun</vt:lpstr>
      <vt:lpstr>Metode Pencarian Beruntun dengan Sentinel</vt:lpstr>
      <vt:lpstr>Contoh Pencarian Beruntun dengan Sentinel</vt:lpstr>
      <vt:lpstr>Algoritma Pencarian Beruntun dengan Sentinel</vt:lpstr>
      <vt:lpstr>Algoritma Pencarian Bagidua</vt:lpstr>
      <vt:lpstr>Algoritma Pencarian Bagidua pada Data Terurut Menurun</vt:lpstr>
      <vt:lpstr>Algoritma Pencarian Bagidua pada Data Terurut Menurun</vt:lpstr>
      <vt:lpstr>Algoritma Pencarian Bagidua pada Data Terurut Menurun</vt:lpstr>
      <vt:lpstr>Algoritma Pencarian Bagidua pada Data Terurut Menurun</vt:lpstr>
      <vt:lpstr>Algoritma Pencarian Bagidua pada Data Terurut Menurun</vt:lpstr>
      <vt:lpstr>Algoritma Pencarian Bagidua pada Data Terurut Menurun</vt:lpstr>
      <vt:lpstr>Algoritma Pencarian Bagidua pada Data Terurut Menurun</vt:lpstr>
      <vt:lpstr>Pencarian Pada Larik Terstruktur</vt:lpstr>
      <vt:lpstr>Pencarian Pada Larik Terstruktur</vt:lpstr>
      <vt:lpstr>Pencarian Pada Larik Terstruktur</vt:lpstr>
      <vt:lpstr>Algoritma Pencarian Beruntun vs Algoritma Pencarian Bagidua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Pencarian</dc:title>
  <dc:creator>Liza Afriyanti</dc:creator>
  <cp:lastModifiedBy>Liza Afriyanti</cp:lastModifiedBy>
  <cp:revision>94</cp:revision>
  <dcterms:created xsi:type="dcterms:W3CDTF">2020-04-21T07:14:32Z</dcterms:created>
  <dcterms:modified xsi:type="dcterms:W3CDTF">2022-06-11T02:19:40Z</dcterms:modified>
</cp:coreProperties>
</file>