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88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4063" y="2091689"/>
            <a:ext cx="9204325" cy="266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5202" y="6428920"/>
            <a:ext cx="167703" cy="214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ttsangaj@connect.ust.hk" TargetMode="External"/><Relationship Id="rId2" Type="http://schemas.openxmlformats.org/officeDocument/2006/relationships/hyperlink" Target="mailto:tzhengad@connect.ust.h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atacenterknowledge.com/archives/2012/02/02/facebooks-1-billion-data-center-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22" y="1831340"/>
            <a:ext cx="820229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130"/>
              </a:lnSpc>
              <a:spcBef>
                <a:spcPts val="100"/>
              </a:spcBef>
            </a:pPr>
            <a:r>
              <a:rPr sz="5400" dirty="0"/>
              <a:t>COMP</a:t>
            </a:r>
            <a:r>
              <a:rPr sz="5400" spc="-60" dirty="0"/>
              <a:t> </a:t>
            </a:r>
            <a:r>
              <a:rPr sz="5400" dirty="0"/>
              <a:t>4332</a:t>
            </a:r>
            <a:r>
              <a:rPr sz="5400" spc="-55" dirty="0"/>
              <a:t> </a:t>
            </a:r>
            <a:r>
              <a:rPr sz="5400" dirty="0"/>
              <a:t>/</a:t>
            </a:r>
            <a:r>
              <a:rPr sz="5400" spc="-55" dirty="0"/>
              <a:t> </a:t>
            </a:r>
            <a:r>
              <a:rPr sz="5400" dirty="0"/>
              <a:t>RMBI</a:t>
            </a:r>
            <a:r>
              <a:rPr sz="5400" spc="-60" dirty="0"/>
              <a:t> </a:t>
            </a:r>
            <a:r>
              <a:rPr sz="5400" spc="-20" dirty="0"/>
              <a:t>4310</a:t>
            </a:r>
            <a:endParaRPr sz="5400" dirty="0"/>
          </a:p>
          <a:p>
            <a:pPr algn="ctr">
              <a:lnSpc>
                <a:spcPts val="6130"/>
              </a:lnSpc>
            </a:pPr>
            <a:r>
              <a:rPr sz="5400" dirty="0"/>
              <a:t>Big</a:t>
            </a:r>
            <a:r>
              <a:rPr sz="5400" spc="-80" dirty="0"/>
              <a:t> </a:t>
            </a:r>
            <a:r>
              <a:rPr sz="5400" dirty="0"/>
              <a:t>Data</a:t>
            </a:r>
            <a:r>
              <a:rPr sz="5400" spc="-90" dirty="0"/>
              <a:t> </a:t>
            </a:r>
            <a:r>
              <a:rPr sz="5400" dirty="0"/>
              <a:t>Mining</a:t>
            </a:r>
            <a:r>
              <a:rPr sz="5400" spc="-80" dirty="0"/>
              <a:t> </a:t>
            </a:r>
            <a:r>
              <a:rPr sz="5400" dirty="0"/>
              <a:t>(Spring</a:t>
            </a:r>
            <a:r>
              <a:rPr sz="5400" spc="-75" dirty="0"/>
              <a:t> </a:t>
            </a:r>
            <a:r>
              <a:rPr sz="5400" spc="-10" dirty="0"/>
              <a:t>202</a:t>
            </a:r>
            <a:r>
              <a:rPr lang="en-US" sz="5400" spc="-10" dirty="0"/>
              <a:t>5</a:t>
            </a:r>
            <a:r>
              <a:rPr sz="5400" spc="-10" dirty="0"/>
              <a:t>)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494341" y="3775964"/>
            <a:ext cx="6792659" cy="130292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Mining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spc="-50" dirty="0">
                <a:latin typeface="Calibri"/>
                <a:cs typeface="Calibri"/>
              </a:rPr>
              <a:t>TA: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Tianshi ZHENG (</a:t>
            </a:r>
            <a:r>
              <a:rPr lang="en-US" sz="2400" dirty="0">
                <a:latin typeface="Calibri"/>
                <a:cs typeface="Calibri"/>
                <a:hlinkClick r:id="rId2"/>
              </a:rPr>
              <a:t>tzhengad@connect.ust.hk</a:t>
            </a:r>
            <a:r>
              <a:rPr lang="en-US" sz="2400" dirty="0">
                <a:latin typeface="Calibri"/>
                <a:cs typeface="Calibri"/>
              </a:rPr>
              <a:t>) 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Hong Ting TSANG (</a:t>
            </a:r>
            <a:r>
              <a:rPr lang="en-US" sz="2400" dirty="0">
                <a:latin typeface="Calibri"/>
                <a:cs typeface="Calibri"/>
                <a:hlinkClick r:id="rId3"/>
              </a:rPr>
              <a:t>httsangaj@connect.ust.hk</a:t>
            </a:r>
            <a:r>
              <a:rPr lang="en-US" sz="240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046" y="3012948"/>
            <a:ext cx="2318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45" dirty="0"/>
              <a:t> </a:t>
            </a:r>
            <a:r>
              <a:rPr spc="-8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3929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0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55130"/>
            <a:ext cx="7505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https:/</a:t>
            </a:r>
            <a:r>
              <a:rPr sz="1400" spc="-10" dirty="0">
                <a:latin typeface="Calibri"/>
                <a:cs typeface="Calibri"/>
                <a:hlinkClick r:id="rId2"/>
              </a:rPr>
              <a:t>/www.datacenterknowledge.com/archives/2012/02/02/facebooks-1-billion-</a:t>
            </a:r>
            <a:r>
              <a:rPr sz="1400" spc="-20" dirty="0">
                <a:latin typeface="Calibri"/>
                <a:cs typeface="Calibri"/>
                <a:hlinkClick r:id="rId2"/>
              </a:rPr>
              <a:t>data-</a:t>
            </a:r>
            <a:r>
              <a:rPr sz="1400" spc="-10" dirty="0">
                <a:latin typeface="Calibri"/>
                <a:cs typeface="Calibri"/>
                <a:hlinkClick r:id="rId2"/>
              </a:rPr>
              <a:t>center-network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188" y="1514855"/>
            <a:ext cx="918362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299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spc="-95" dirty="0"/>
              <a:t> </a:t>
            </a:r>
            <a:r>
              <a:rPr spc="-20" dirty="0"/>
              <a:t>Representations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902" y="1813993"/>
            <a:ext cx="8496669" cy="33252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55130"/>
            <a:ext cx="9417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Perozzi,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Bryan,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Rami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Al-</a:t>
            </a:r>
            <a:r>
              <a:rPr sz="1400" dirty="0">
                <a:latin typeface="Calibri"/>
                <a:cs typeface="Calibri"/>
              </a:rPr>
              <a:t>Rfou,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Steven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Skiena.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"Deepwalk: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Online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social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representations."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KDD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701-</a:t>
            </a:r>
            <a:r>
              <a:rPr sz="1400" dirty="0">
                <a:latin typeface="Calibri"/>
                <a:cs typeface="Calibri"/>
              </a:rPr>
              <a:t>710.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2014.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8060">
              <a:lnSpc>
                <a:spcPct val="100000"/>
              </a:lnSpc>
              <a:spcBef>
                <a:spcPts val="105"/>
              </a:spcBef>
            </a:pPr>
            <a:r>
              <a:rPr dirty="0"/>
              <a:t>Link </a:t>
            </a:r>
            <a:r>
              <a:rPr spc="-1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1793493"/>
            <a:ext cx="104501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834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Predict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AUC-</a:t>
            </a:r>
            <a:r>
              <a:rPr sz="2800" dirty="0">
                <a:latin typeface="Calibri"/>
                <a:cs typeface="Calibri"/>
              </a:rPr>
              <a:t>ROC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753" y="3399299"/>
            <a:ext cx="8527074" cy="25054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856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1707159"/>
            <a:ext cx="8146415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Dataloader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800" dirty="0">
                <a:latin typeface="Calibri"/>
                <a:cs typeface="Calibri"/>
              </a:rPr>
              <a:t>Random Link Split</a:t>
            </a: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800" dirty="0">
                <a:latin typeface="Calibri"/>
                <a:cs typeface="Calibri"/>
              </a:rPr>
              <a:t>Embedding</a:t>
            </a:r>
            <a:r>
              <a:rPr lang="en-US" sz="2800" spc="-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algorithm</a:t>
            </a:r>
            <a:r>
              <a:rPr lang="en-US" sz="2800" spc="-1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(</a:t>
            </a:r>
            <a:r>
              <a:rPr lang="en-US" sz="2800" spc="-10" dirty="0" err="1">
                <a:latin typeface="Calibri"/>
                <a:cs typeface="Calibri"/>
              </a:rPr>
              <a:t>GraphSAGE</a:t>
            </a:r>
            <a:r>
              <a:rPr lang="en-US" sz="2800" spc="-10" dirty="0">
                <a:latin typeface="Calibri"/>
                <a:cs typeface="Calibri"/>
              </a:rPr>
              <a:t>, </a:t>
            </a:r>
            <a:r>
              <a:rPr lang="en-US" sz="2800" spc="-10" dirty="0" err="1">
                <a:latin typeface="Calibri"/>
                <a:cs typeface="Calibri"/>
              </a:rPr>
              <a:t>LightGCN</a:t>
            </a:r>
            <a:r>
              <a:rPr lang="en-US" sz="2800" spc="-25" dirty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800" spc="-10" dirty="0">
                <a:latin typeface="Calibri"/>
                <a:cs typeface="Calibri"/>
              </a:rPr>
              <a:t>Scorer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0910" y="1716532"/>
            <a:ext cx="10803890" cy="207236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25" dirty="0">
                <a:latin typeface="Calibri"/>
                <a:cs typeface="Calibri"/>
              </a:rPr>
              <a:t>Training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spc="-65" dirty="0">
                <a:latin typeface="Calibri"/>
                <a:cs typeface="Calibri"/>
              </a:rPr>
              <a:t>196591 </a:t>
            </a:r>
            <a:r>
              <a:rPr sz="2800" dirty="0">
                <a:latin typeface="Calibri"/>
                <a:cs typeface="Calibri"/>
              </a:rPr>
              <a:t>nodes,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altLang="zh-HK" sz="2800" dirty="0">
                <a:latin typeface="Calibri"/>
                <a:cs typeface="Calibri"/>
              </a:rPr>
              <a:t>1143094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edges</a:t>
            </a:r>
            <a:r>
              <a:rPr lang="en-US" sz="2800" spc="-10" dirty="0">
                <a:latin typeface="Calibri"/>
                <a:cs typeface="Calibri"/>
              </a:rPr>
              <a:t>, </a:t>
            </a:r>
            <a:r>
              <a:rPr lang="en-US" altLang="zh-HK" sz="2800" spc="-10" dirty="0">
                <a:latin typeface="Calibri"/>
                <a:cs typeface="Calibri"/>
              </a:rPr>
              <a:t>570197 labels</a:t>
            </a:r>
            <a:endParaRPr sz="28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Calibri"/>
                <a:cs typeface="Calibri"/>
              </a:rPr>
              <a:t>Validation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196591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1143094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edges</a:t>
            </a:r>
            <a:r>
              <a:rPr lang="en-US" sz="2800" spc="-10" dirty="0">
                <a:latin typeface="Calibri"/>
                <a:cs typeface="Calibri"/>
              </a:rPr>
              <a:t>, 380130 labels</a:t>
            </a:r>
            <a:endParaRPr sz="28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55" dirty="0">
                <a:latin typeface="Calibri"/>
                <a:cs typeface="Calibri"/>
              </a:rPr>
              <a:t>Test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lang="en-US" altLang="zh-HK" sz="2800" dirty="0">
                <a:latin typeface="Calibri"/>
                <a:cs typeface="Calibri"/>
              </a:rPr>
              <a:t>196591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nodes,</a:t>
            </a:r>
            <a:r>
              <a:rPr lang="en-US" sz="2800" dirty="0">
                <a:latin typeface="Calibri"/>
                <a:cs typeface="Calibri"/>
              </a:rPr>
              <a:t> 1520524 edges,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380,130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lang="en-US" altLang="zh-HK" sz="2800" spc="-10" dirty="0">
                <a:latin typeface="Calibri"/>
                <a:cs typeface="Calibri"/>
              </a:rPr>
              <a:t>labels</a:t>
            </a:r>
            <a:endParaRPr sz="28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>
                <a:latin typeface="Calibri"/>
                <a:cs typeface="Calibri"/>
              </a:rPr>
              <a:t>Labels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[0,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</a:t>
            </a:r>
            <a:r>
              <a:rPr lang="en-US" sz="2800" spc="-25" dirty="0">
                <a:latin typeface="Calibri"/>
                <a:cs typeface="Calibri"/>
              </a:rPr>
              <a:t>]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1935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784045"/>
            <a:ext cx="4859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AUC-</a:t>
            </a:r>
            <a:r>
              <a:rPr sz="3200" dirty="0">
                <a:latin typeface="Calibri"/>
                <a:cs typeface="Calibri"/>
              </a:rPr>
              <a:t>ROC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score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test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data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6939" y="1806955"/>
            <a:ext cx="10513061" cy="374525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(1~2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pages)</a:t>
            </a:r>
            <a:r>
              <a:rPr lang="en-HK" sz="2400" spc="-10" dirty="0">
                <a:latin typeface="Calibri"/>
                <a:cs typeface="Calibri"/>
              </a:rPr>
              <a:t>, including analysis of the impact of hyperparameters and model architecture, and the comparison of model performances.</a:t>
            </a: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z="2400" spc="-10" dirty="0">
                <a:latin typeface="Calibri"/>
                <a:cs typeface="Calibri"/>
              </a:rPr>
              <a:t>Model Weights of both Models with best performance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(Frameworks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restricted.)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DDL: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April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FF0000"/>
                </a:solidFill>
                <a:latin typeface="Calibri"/>
                <a:cs typeface="Calibri"/>
              </a:rPr>
              <a:t>27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202</a:t>
            </a:r>
            <a:r>
              <a:rPr lang="en-US" sz="2400" spc="-2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  <a:p>
            <a:pPr marL="240029" marR="111125" indent="-227329">
              <a:lnSpc>
                <a:spcPts val="26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Submission: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leader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submit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groupName.zip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that 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report,</a:t>
            </a:r>
            <a:r>
              <a:rPr lang="en-HK" sz="2400" dirty="0">
                <a:solidFill>
                  <a:srgbClr val="FF0000"/>
                </a:solidFill>
                <a:latin typeface="Calibri"/>
                <a:cs typeface="Calibri"/>
              </a:rPr>
              <a:t> model weights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team’s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canvas.</a:t>
            </a:r>
            <a:endParaRPr sz="2400" dirty="0">
              <a:latin typeface="Calibri"/>
              <a:cs typeface="Calibri"/>
            </a:endParaRPr>
          </a:p>
          <a:p>
            <a:pPr marL="240029" marR="5080" indent="-227329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report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AUC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scores.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graded 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report.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Grading</a:t>
            </a:r>
            <a:r>
              <a:rPr spc="-160" dirty="0"/>
              <a:t> </a:t>
            </a:r>
            <a:r>
              <a:rPr spc="-20" dirty="0"/>
              <a:t>Rule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43299"/>
              </p:ext>
            </p:extLst>
          </p:nvPr>
        </p:nvGraphicFramePr>
        <p:xfrm>
          <a:off x="1532163" y="2091689"/>
          <a:ext cx="9516838" cy="307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305428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0%)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Report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0%)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AUC </a:t>
                      </a: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GraphSAGE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b="1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AUC </a:t>
                      </a:r>
                      <a:r>
                        <a:rPr lang="en-US" altLang="zh-HK" sz="1800" b="1" dirty="0" err="1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LightGCN</a:t>
                      </a:r>
                      <a:endParaRPr lang="en-US" altLang="zh-HK" sz="1800" dirty="0">
                        <a:latin typeface="+mn-lt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submission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spc="-10" dirty="0">
                          <a:latin typeface="+mn-lt"/>
                          <a:cs typeface="Calibri"/>
                        </a:rPr>
                        <a:t>  </a:t>
                      </a:r>
                      <a:endParaRPr lang="en-US" altLang="zh-HK" sz="18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80%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2565">
                        <a:lnSpc>
                          <a:spcPts val="211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students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outperform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explanation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0.75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90%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03225">
                        <a:lnSpc>
                          <a:spcPts val="211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competitive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about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surpass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1940">
                        <a:lnSpc>
                          <a:spcPts val="211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explanation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0.85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0.84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competitive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baseline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305">
                        <a:lnSpc>
                          <a:spcPts val="211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excellent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visualization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0.87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0.86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351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Calibri Light</vt:lpstr>
      <vt:lpstr>Times New Roman</vt:lpstr>
      <vt:lpstr>Office Theme</vt:lpstr>
      <vt:lpstr>COMP 4332 / RMBI 4310 Big Data Mining (Spring 2025)</vt:lpstr>
      <vt:lpstr>Social Network</vt:lpstr>
      <vt:lpstr>Network Representations</vt:lpstr>
      <vt:lpstr>Link Prediction</vt:lpstr>
      <vt:lpstr>Pipeline</vt:lpstr>
      <vt:lpstr>Dataset</vt:lpstr>
      <vt:lpstr>Evaluation</vt:lpstr>
      <vt:lpstr>Submission</vt:lpstr>
      <vt:lpstr>Grading Rule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TSANG Hong Ting</cp:lastModifiedBy>
  <cp:revision>15</cp:revision>
  <dcterms:created xsi:type="dcterms:W3CDTF">2025-04-15T04:21:58Z</dcterms:created>
  <dcterms:modified xsi:type="dcterms:W3CDTF">2025-04-15T06:22:45Z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2025-04-15T00:00:00Z</vt:filetime>
  </property>
  <property fmtid="{D5CDD505-2E9C-101B-9397-08002B2CF9AE}" pid="4" name="Producer">
    <vt:lpwstr>macOS Version 13.4.1 (Build 22F82) Quartz PDFContext</vt:lpwstr>
  </property>
</Properties>
</file>