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8"/>
  </p:handoutMasterIdLst>
  <p:sldIdLst>
    <p:sldId id="256" r:id="rId4"/>
    <p:sldId id="262" r:id="rId5"/>
    <p:sldId id="307" r:id="rId6"/>
    <p:sldId id="271" r:id="rId7"/>
    <p:sldId id="309" r:id="rId8"/>
    <p:sldId id="310" r:id="rId9"/>
    <p:sldId id="311" r:id="rId10"/>
    <p:sldId id="314" r:id="rId11"/>
    <p:sldId id="315" r:id="rId12"/>
    <p:sldId id="316" r:id="rId13"/>
    <p:sldId id="317" r:id="rId14"/>
    <p:sldId id="318" r:id="rId15"/>
    <p:sldId id="313" r:id="rId16"/>
    <p:sldId id="319"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dfarhaoui7@gmail.com" initials="m" lastIdx="5" clrIdx="0">
    <p:extLst>
      <p:ext uri="{19B8F6BF-5375-455C-9EA6-DF929625EA0E}">
        <p15:presenceInfo xmlns:p15="http://schemas.microsoft.com/office/powerpoint/2012/main" userId="94d2aa92157da5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4660"/>
  </p:normalViewPr>
  <p:slideViewPr>
    <p:cSldViewPr snapToGrid="0">
      <p:cViewPr varScale="1">
        <p:scale>
          <a:sx n="72" d="100"/>
          <a:sy n="72" d="100"/>
        </p:scale>
        <p:origin x="678" y="78"/>
      </p:cViewPr>
      <p:guideLst>
        <p:guide orient="horz" pos="242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4T10:30:58.966" idx="3">
    <p:pos x="10" y="10"/>
    <p:text>On peut ajouter dans notre application un projet ou un label comme description d'une tâche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14T10:12:27.281" idx="2">
    <p:pos x="10" y="10"/>
    <p:text>Lajout d'une tâche se fait on lui associe le projet au quel elle appartient, la date de cette tâche et la priorité de "priorité 4" =&gt; moins prioritaire vers "priorité 1" =&gt; plus prioritaire.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6-14T10:05:18.648" idx="1">
    <p:pos x="10" y="10"/>
    <p:text>Lorque on ajoute une tâche on lui associe à un projet en ajoutant la priorité et une description et selon la date et le projet on trouve le groupe des tâches. Ici par exemple lorsque on a ajouté la tâche "Doing JAVA exercices" avec la date "JUIN,13" on trouve la tâche avec le groupe de "TODAY" et dans l'exemple de "Doing mobile project" puisque la date de cette tâche est "Juin, 15" alors elle appartient au groupe "Next 7 Days". Finalement pour l'exemple "Meeting with friends ", la date de cette tâche et plus loin d'aujourd'hui donc elle appartient seulement au projet "Meeting"</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6-14T10:44:19.944" idx="4">
    <p:pos x="10" y="10"/>
    <p:text>Une fois que la tâche est completée elle est supprimée de projet et elle est ajoutée au groupe "Task Completed".</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06BAE1-9D62-4BE2-92F5-13516D7B1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C3F7C2-615E-4315-8EAC-FA55AC989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9F105-A747-4149-8D18-634112D74862}" type="datetimeFigureOut">
              <a:rPr lang="en-US" smtClean="0"/>
              <a:t>6/14/2020</a:t>
            </a:fld>
            <a:endParaRPr lang="en-US"/>
          </a:p>
        </p:txBody>
      </p:sp>
      <p:sp>
        <p:nvSpPr>
          <p:cNvPr id="4" name="Footer Placeholder 3">
            <a:extLst>
              <a:ext uri="{FF2B5EF4-FFF2-40B4-BE49-F238E27FC236}">
                <a16:creationId xmlns:a16="http://schemas.microsoft.com/office/drawing/2014/main" id="{34143403-C63A-4BA5-B6D3-425E92F02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A4DABD-501E-4B8E-B807-AC2FA85FB5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A0813-E8DC-4927-8006-DB2DC4539EE0}" type="slidenum">
              <a:rPr lang="en-US" smtClean="0"/>
              <a:t>‹N°›</a:t>
            </a:fld>
            <a:endParaRPr lang="en-US"/>
          </a:p>
        </p:txBody>
      </p:sp>
    </p:spTree>
    <p:extLst>
      <p:ext uri="{BB962C8B-B14F-4D97-AF65-F5344CB8AC3E}">
        <p14:creationId xmlns:p14="http://schemas.microsoft.com/office/powerpoint/2010/main" val="40261664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And Sand Back</a:t>
            </a:r>
            <a:endParaRPr lang="ko-KR" altLang="en-US" dirty="0"/>
          </a:p>
        </p:txBody>
      </p:sp>
      <p:sp>
        <p:nvSpPr>
          <p:cNvPr id="7" name="그림 개체 틀 2">
            <a:extLst>
              <a:ext uri="{FF2B5EF4-FFF2-40B4-BE49-F238E27FC236}">
                <a16:creationId xmlns:a16="http://schemas.microsoft.com/office/drawing/2014/main" id="{6033F2F0-7D0F-4B5D-8E37-7C30E5A5D26E}"/>
              </a:ext>
            </a:extLst>
          </p:cNvPr>
          <p:cNvSpPr>
            <a:spLocks noGrp="1"/>
          </p:cNvSpPr>
          <p:nvPr>
            <p:ph type="pic" sz="quarter" idx="11" hasCustomPrompt="1"/>
          </p:nvPr>
        </p:nvSpPr>
        <p:spPr>
          <a:xfrm>
            <a:off x="7548561" y="47730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40B2EF10-A0C4-401E-8AA6-CF7463C59568}"/>
              </a:ext>
            </a:extLst>
          </p:cNvPr>
          <p:cNvSpPr>
            <a:spLocks noGrp="1"/>
          </p:cNvSpPr>
          <p:nvPr>
            <p:ph type="pic" sz="quarter" idx="12" hasCustomPrompt="1"/>
          </p:nvPr>
        </p:nvSpPr>
        <p:spPr>
          <a:xfrm>
            <a:off x="7548561" y="3648856"/>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2980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B83EC1-AF10-4FD7-8089-F03DAD6397E7}"/>
              </a:ext>
            </a:extLst>
          </p:cNvPr>
          <p:cNvSpPr/>
          <p:nvPr userDrawn="1"/>
        </p:nvSpPr>
        <p:spPr>
          <a:xfrm>
            <a:off x="0" y="0"/>
            <a:ext cx="12192000" cy="23810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32DE4F21-2D03-408A-A113-1ECBBBFDE8D6}"/>
              </a:ext>
            </a:extLst>
          </p:cNvPr>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a:extLst>
              <a:ext uri="{FF2B5EF4-FFF2-40B4-BE49-F238E27FC236}">
                <a16:creationId xmlns:a16="http://schemas.microsoft.com/office/drawing/2014/main" id="{A62276F5-0236-424B-9645-A889FC412855}"/>
              </a:ext>
            </a:extLst>
          </p:cNvPr>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B703617E-9CA4-425B-945B-4B73794CE227}"/>
              </a:ext>
            </a:extLst>
          </p:cNvPr>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90505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3638550"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5" name="그림 개체 틀 2">
            <a:extLst>
              <a:ext uri="{FF2B5EF4-FFF2-40B4-BE49-F238E27FC236}">
                <a16:creationId xmlns:a16="http://schemas.microsoft.com/office/drawing/2014/main" id="{EA5E7C78-B7FD-4905-970D-675E6D396175}"/>
              </a:ext>
            </a:extLst>
          </p:cNvPr>
          <p:cNvSpPr>
            <a:spLocks noGrp="1"/>
          </p:cNvSpPr>
          <p:nvPr>
            <p:ph type="pic" sz="quarter" idx="11" hasCustomPrompt="1"/>
          </p:nvPr>
        </p:nvSpPr>
        <p:spPr>
          <a:xfrm>
            <a:off x="3638550" y="56918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6" name="그림 개체 틀 2">
            <a:extLst>
              <a:ext uri="{FF2B5EF4-FFF2-40B4-BE49-F238E27FC236}">
                <a16:creationId xmlns:a16="http://schemas.microsoft.com/office/drawing/2014/main" id="{01CFBF6C-8D5A-4D48-ACE1-2D979A60A21D}"/>
              </a:ext>
            </a:extLst>
          </p:cNvPr>
          <p:cNvSpPr>
            <a:spLocks noGrp="1"/>
          </p:cNvSpPr>
          <p:nvPr>
            <p:ph type="pic" sz="quarter" idx="12" hasCustomPrompt="1"/>
          </p:nvPr>
        </p:nvSpPr>
        <p:spPr>
          <a:xfrm>
            <a:off x="657225"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8" name="Rectangle 7">
            <a:extLst>
              <a:ext uri="{FF2B5EF4-FFF2-40B4-BE49-F238E27FC236}">
                <a16:creationId xmlns:a16="http://schemas.microsoft.com/office/drawing/2014/main" id="{2F26D5AB-D725-405F-B143-0753C3C45DCD}"/>
              </a:ext>
            </a:extLst>
          </p:cNvPr>
          <p:cNvSpPr/>
          <p:nvPr userDrawn="1"/>
        </p:nvSpPr>
        <p:spPr>
          <a:xfrm>
            <a:off x="-1" y="0"/>
            <a:ext cx="3400425" cy="3312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301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lIns="3383280" rIns="0" anchor="ctr"/>
          <a:lstStyle>
            <a:lvl1pPr marL="0" indent="0" algn="ctr">
              <a:buFontTx/>
              <a:buNone/>
              <a:defRPr sz="2000">
                <a:solidFill>
                  <a:schemeClr val="tx1">
                    <a:lumMod val="75000"/>
                    <a:lumOff val="25000"/>
                  </a:schemeClr>
                </a:solidFill>
              </a:defRPr>
            </a:lvl1pPr>
          </a:lstStyle>
          <a:p>
            <a:r>
              <a:rPr lang="en-US" altLang="ko-KR" dirty="0"/>
              <a:t>Place Your Picture Here And Sand to Back</a:t>
            </a:r>
            <a:endParaRPr lang="ko-KR" altLang="en-US" dirty="0"/>
          </a:p>
        </p:txBody>
      </p:sp>
    </p:spTree>
    <p:extLst>
      <p:ext uri="{BB962C8B-B14F-4D97-AF65-F5344CB8AC3E}">
        <p14:creationId xmlns:p14="http://schemas.microsoft.com/office/powerpoint/2010/main" val="31779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bg1"/>
        </a:solidFill>
        <a:effectLst/>
      </p:bgPr>
    </p:bg>
    <p:spTree>
      <p:nvGrpSpPr>
        <p:cNvPr id="1" name=""/>
        <p:cNvGrpSpPr/>
        <p:nvPr/>
      </p:nvGrpSpPr>
      <p:grpSpPr>
        <a:xfrm>
          <a:off x="0" y="0"/>
          <a:ext cx="0" cy="0"/>
          <a:chOff x="0" y="0"/>
          <a:chExt cx="0" cy="0"/>
        </a:xfrm>
      </p:grpSpPr>
      <p:sp>
        <p:nvSpPr>
          <p:cNvPr id="5" name="액자 12">
            <a:extLst>
              <a:ext uri="{FF2B5EF4-FFF2-40B4-BE49-F238E27FC236}">
                <a16:creationId xmlns:a16="http://schemas.microsoft.com/office/drawing/2014/main" id="{95EDCEF7-DD83-4CD4-BE92-A97D74011033}"/>
              </a:ext>
            </a:extLst>
          </p:cNvPr>
          <p:cNvSpPr/>
          <p:nvPr userDrawn="1"/>
        </p:nvSpPr>
        <p:spPr>
          <a:xfrm>
            <a:off x="547181" y="1761846"/>
            <a:ext cx="11097638" cy="3334311"/>
          </a:xfrm>
          <a:prstGeom prst="frame">
            <a:avLst>
              <a:gd name="adj1" fmla="val 24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3766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58CF5-5043-4D3B-92BD-59549782EBBE}"/>
              </a:ext>
            </a:extLst>
          </p:cNvPr>
          <p:cNvSpPr/>
          <p:nvPr userDrawn="1"/>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aphic 14">
            <a:extLst>
              <a:ext uri="{FF2B5EF4-FFF2-40B4-BE49-F238E27FC236}">
                <a16:creationId xmlns:a16="http://schemas.microsoft.com/office/drawing/2014/main" id="{B59EE49C-3795-40A6-B206-565A372E5530}"/>
              </a:ext>
            </a:extLst>
          </p:cNvPr>
          <p:cNvGrpSpPr/>
          <p:nvPr userDrawn="1"/>
        </p:nvGrpSpPr>
        <p:grpSpPr>
          <a:xfrm>
            <a:off x="5720146" y="1420664"/>
            <a:ext cx="5589803" cy="4396475"/>
            <a:chOff x="2444748" y="555045"/>
            <a:chExt cx="7282048" cy="5727454"/>
          </a:xfrm>
        </p:grpSpPr>
        <p:sp>
          <p:nvSpPr>
            <p:cNvPr id="6" name="Freeform: Shape 5">
              <a:extLst>
                <a:ext uri="{FF2B5EF4-FFF2-40B4-BE49-F238E27FC236}">
                  <a16:creationId xmlns:a16="http://schemas.microsoft.com/office/drawing/2014/main" id="{716E008B-9F44-493C-B58F-ABFC0E7190A5}"/>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C1A2B49-6603-4C93-BCDA-8893B608D8C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C70C51E-C968-4707-899F-DE217D809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6BA87E5-BDD3-47B0-8C9F-EDFB6B81112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C9C68AE-3F02-48D5-A299-9B7311EC8D90}"/>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CBE3651-AB4C-4F00-BF52-0A24EF2A62A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3E653C6-4F74-473F-9309-2D2D43F090C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9CA35F9-CDD6-4937-8C98-04018E459C3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5856077" y="1628103"/>
            <a:ext cx="5317941" cy="301288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a:extLst>
              <a:ext uri="{FF2B5EF4-FFF2-40B4-BE49-F238E27FC236}">
                <a16:creationId xmlns:a16="http://schemas.microsoft.com/office/drawing/2014/main" id="{5CCE937E-8E2A-4179-91E4-730975E59298}"/>
              </a:ext>
            </a:extLst>
          </p:cNvPr>
          <p:cNvSpPr>
            <a:spLocks noGrp="1"/>
          </p:cNvSpPr>
          <p:nvPr>
            <p:ph type="body" sz="quarter" idx="11" hasCustomPrompt="1"/>
          </p:nvPr>
        </p:nvSpPr>
        <p:spPr>
          <a:xfrm>
            <a:off x="771525" y="339509"/>
            <a:ext cx="654367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7795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A4D14B1E-79D5-4F7D-AEB4-4F537918FBAB}"/>
              </a:ext>
            </a:extLst>
          </p:cNvPr>
          <p:cNvSpPr/>
          <p:nvPr userDrawn="1"/>
        </p:nvSpPr>
        <p:spPr>
          <a:xfrm rot="5400000">
            <a:off x="795337" y="-795340"/>
            <a:ext cx="6257926" cy="784860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640914" y="600074"/>
            <a:ext cx="4052172" cy="5657852"/>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145CBDFE-5F17-4329-876B-8EC9C2A40CEA}"/>
              </a:ext>
            </a:extLst>
          </p:cNvPr>
          <p:cNvSpPr>
            <a:spLocks noGrp="1"/>
          </p:cNvSpPr>
          <p:nvPr>
            <p:ph type="pic" sz="quarter" idx="11" hasCustomPrompt="1"/>
          </p:nvPr>
        </p:nvSpPr>
        <p:spPr>
          <a:xfrm>
            <a:off x="5175044" y="222886"/>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06B5A04-F323-4B06-B374-0EFFB99917B5}"/>
              </a:ext>
            </a:extLst>
          </p:cNvPr>
          <p:cNvSpPr>
            <a:spLocks noGrp="1"/>
          </p:cNvSpPr>
          <p:nvPr>
            <p:ph type="pic" sz="quarter" idx="12" hasCustomPrompt="1"/>
          </p:nvPr>
        </p:nvSpPr>
        <p:spPr>
          <a:xfrm>
            <a:off x="5175044" y="3624742"/>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6597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a16="http://schemas.microsoft.com/office/drawing/2014/main"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a16="http://schemas.microsoft.com/office/drawing/2014/main"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Sand to Back</a:t>
            </a:r>
            <a:endParaRPr lang="ko-KR" altLang="en-US" dirty="0"/>
          </a:p>
        </p:txBody>
      </p:sp>
      <p:sp>
        <p:nvSpPr>
          <p:cNvPr id="6" name="그림 개체 틀 3">
            <a:extLst>
              <a:ext uri="{FF2B5EF4-FFF2-40B4-BE49-F238E27FC236}">
                <a16:creationId xmlns:a16="http://schemas.microsoft.com/office/drawing/2014/main"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a16="http://schemas.microsoft.com/office/drawing/2014/main"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a16="http://schemas.microsoft.com/office/drawing/2014/main"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816590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4" name="Picture 3">
            <a:extLst>
              <a:ext uri="{FF2B5EF4-FFF2-40B4-BE49-F238E27FC236}">
                <a16:creationId xmlns:a16="http://schemas.microsoft.com/office/drawing/2014/main" id="{39B7D4BC-8397-4297-9425-5B8BAEB381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6952" y="2305190"/>
            <a:ext cx="4038095" cy="2247619"/>
          </a:xfrm>
          <a:prstGeom prst="rect">
            <a:avLst/>
          </a:prstGeom>
        </p:spPr>
      </p:pic>
    </p:spTree>
    <p:extLst>
      <p:ext uri="{BB962C8B-B14F-4D97-AF65-F5344CB8AC3E}">
        <p14:creationId xmlns:p14="http://schemas.microsoft.com/office/powerpoint/2010/main" val="2151789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6" name="Picture 5">
            <a:extLst>
              <a:ext uri="{FF2B5EF4-FFF2-40B4-BE49-F238E27FC236}">
                <a16:creationId xmlns:a16="http://schemas.microsoft.com/office/drawing/2014/main" id="{67513D5B-5A42-4F30-9E94-6D9B89BC88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8381" y="2276619"/>
            <a:ext cx="4095238" cy="2304762"/>
          </a:xfrm>
          <a:prstGeom prst="rect">
            <a:avLst/>
          </a:prstGeom>
        </p:spPr>
      </p:pic>
    </p:spTree>
    <p:extLst>
      <p:ext uri="{BB962C8B-B14F-4D97-AF65-F5344CB8AC3E}">
        <p14:creationId xmlns:p14="http://schemas.microsoft.com/office/powerpoint/2010/main" val="124169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Image slide layout">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35698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46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4112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77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bg1"/>
        </a:solidFill>
        <a:effectLst/>
      </p:bgPr>
    </p:bg>
    <p:spTree>
      <p:nvGrpSpPr>
        <p:cNvPr id="1" name=""/>
        <p:cNvGrpSpPr/>
        <p:nvPr/>
      </p:nvGrpSpPr>
      <p:grpSpPr>
        <a:xfrm>
          <a:off x="0" y="0"/>
          <a:ext cx="0" cy="0"/>
          <a:chOff x="0" y="0"/>
          <a:chExt cx="0" cy="0"/>
        </a:xfrm>
      </p:grpSpPr>
      <p:sp>
        <p:nvSpPr>
          <p:cNvPr id="3" name="Frame 2">
            <a:extLst>
              <a:ext uri="{FF2B5EF4-FFF2-40B4-BE49-F238E27FC236}">
                <a16:creationId xmlns:a16="http://schemas.microsoft.com/office/drawing/2014/main" id="{11A067AA-F6AF-4715-9F07-7BE30046CBF0}"/>
              </a:ext>
            </a:extLst>
          </p:cNvPr>
          <p:cNvSpPr/>
          <p:nvPr userDrawn="1"/>
        </p:nvSpPr>
        <p:spPr>
          <a:xfrm>
            <a:off x="642938" y="514350"/>
            <a:ext cx="10906125" cy="2990850"/>
          </a:xfrm>
          <a:prstGeom prst="frame">
            <a:avLst>
              <a:gd name="adj1" fmla="val 25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09680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5DB206C-7370-448F-B4C9-4059BADCA645}"/>
              </a:ext>
            </a:extLst>
          </p:cNvPr>
          <p:cNvSpPr>
            <a:spLocks noGrp="1"/>
          </p:cNvSpPr>
          <p:nvPr>
            <p:ph type="pic" sz="quarter" idx="11" hasCustomPrompt="1"/>
          </p:nvPr>
        </p:nvSpPr>
        <p:spPr>
          <a:xfrm>
            <a:off x="373523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7383E1CB-8D0E-4180-8C52-C5F4A24ED3F0}"/>
              </a:ext>
            </a:extLst>
          </p:cNvPr>
          <p:cNvSpPr>
            <a:spLocks noGrp="1"/>
          </p:cNvSpPr>
          <p:nvPr>
            <p:ph type="pic" sz="quarter" idx="12" hasCustomPrompt="1"/>
          </p:nvPr>
        </p:nvSpPr>
        <p:spPr>
          <a:xfrm>
            <a:off x="637365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33F4681A-0E5C-4D94-B5F0-6A175DBC6CD4}"/>
              </a:ext>
            </a:extLst>
          </p:cNvPr>
          <p:cNvSpPr>
            <a:spLocks noGrp="1"/>
          </p:cNvSpPr>
          <p:nvPr>
            <p:ph type="pic" sz="quarter" idx="13" hasCustomPrompt="1"/>
          </p:nvPr>
        </p:nvSpPr>
        <p:spPr>
          <a:xfrm>
            <a:off x="901208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742262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8" r:id="rId4"/>
    <p:sldLayoutId id="2147483739" r:id="rId5"/>
    <p:sldLayoutId id="2147483740" r:id="rId6"/>
    <p:sldLayoutId id="2147483741" r:id="rId7"/>
    <p:sldLayoutId id="2147483742" r:id="rId8"/>
    <p:sldLayoutId id="2147483745" r:id="rId9"/>
    <p:sldLayoutId id="2147483743" r:id="rId10"/>
    <p:sldLayoutId id="2147483744" r:id="rId11"/>
    <p:sldLayoutId id="2147483746" r:id="rId12"/>
    <p:sldLayoutId id="2147483747" r:id="rId13"/>
    <p:sldLayoutId id="2147483749" r:id="rId14"/>
    <p:sldLayoutId id="2147483750" r:id="rId15"/>
    <p:sldLayoutId id="2147483751" r:id="rId16"/>
    <p:sldLayoutId id="2147483752" r:id="rId17"/>
    <p:sldLayoutId id="2147483753" r:id="rId18"/>
    <p:sldLayoutId id="2147483754"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comments" Target="../comments/commen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comments" Target="../comments/commen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0" y="2942229"/>
            <a:ext cx="12192000" cy="830997"/>
          </a:xfrm>
          <a:prstGeom prst="rect">
            <a:avLst/>
          </a:prstGeom>
          <a:noFill/>
        </p:spPr>
        <p:txBody>
          <a:bodyPr wrap="square" rtlCol="0" anchor="ctr">
            <a:spAutoFit/>
          </a:bodyPr>
          <a:lstStyle/>
          <a:p>
            <a:pPr algn="ctr"/>
            <a:r>
              <a:rPr lang="en-US" altLang="ko-KR" sz="4800" dirty="0" err="1">
                <a:solidFill>
                  <a:schemeClr val="bg1"/>
                </a:solidFill>
                <a:cs typeface="Arial" pitchFamily="34" charset="0"/>
              </a:rPr>
              <a:t>Réalisation</a:t>
            </a:r>
            <a:r>
              <a:rPr lang="en-US" altLang="ko-KR" sz="4800" dirty="0">
                <a:solidFill>
                  <a:schemeClr val="bg1"/>
                </a:solidFill>
                <a:cs typeface="Arial" pitchFamily="34" charset="0"/>
              </a:rPr>
              <a:t> </a:t>
            </a:r>
            <a:r>
              <a:rPr lang="en-US" altLang="ko-KR" sz="4800" dirty="0" err="1">
                <a:solidFill>
                  <a:schemeClr val="bg1"/>
                </a:solidFill>
                <a:cs typeface="Arial" pitchFamily="34" charset="0"/>
              </a:rPr>
              <a:t>d’une</a:t>
            </a:r>
            <a:r>
              <a:rPr lang="en-US" altLang="ko-KR" sz="4800" dirty="0">
                <a:solidFill>
                  <a:schemeClr val="bg1"/>
                </a:solidFill>
                <a:cs typeface="Arial" pitchFamily="34" charset="0"/>
              </a:rPr>
              <a:t> application To-Do-List</a:t>
            </a:r>
            <a:endParaRPr lang="ko-KR" altLang="en-US" sz="48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115330" y="3707704"/>
            <a:ext cx="12191852" cy="954107"/>
          </a:xfrm>
          <a:prstGeom prst="rect">
            <a:avLst/>
          </a:prstGeom>
          <a:noFill/>
        </p:spPr>
        <p:txBody>
          <a:bodyPr wrap="square" rtlCol="0" anchor="ctr">
            <a:spAutoFit/>
          </a:bodyPr>
          <a:lstStyle/>
          <a:p>
            <a:pPr algn="ctr"/>
            <a:r>
              <a:rPr lang="en-US" altLang="ko-KR" sz="2800" dirty="0" err="1">
                <a:solidFill>
                  <a:schemeClr val="bg1"/>
                </a:solidFill>
                <a:cs typeface="Arial" pitchFamily="34" charset="0"/>
              </a:rPr>
              <a:t>Réalisé</a:t>
            </a:r>
            <a:r>
              <a:rPr lang="en-US" altLang="ko-KR" sz="2800" dirty="0">
                <a:solidFill>
                  <a:schemeClr val="bg1"/>
                </a:solidFill>
                <a:cs typeface="Arial" pitchFamily="34" charset="0"/>
              </a:rPr>
              <a:t> par :</a:t>
            </a:r>
          </a:p>
          <a:p>
            <a:pPr algn="ctr"/>
            <a:r>
              <a:rPr lang="fr-FR" altLang="ko-KR" sz="2800" dirty="0">
                <a:solidFill>
                  <a:schemeClr val="bg1"/>
                </a:solidFill>
                <a:cs typeface="Arial" pitchFamily="34" charset="0"/>
              </a:rPr>
              <a:t>Mohamed </a:t>
            </a:r>
            <a:r>
              <a:rPr lang="fr-FR" altLang="ko-KR" sz="2800" dirty="0" err="1">
                <a:solidFill>
                  <a:schemeClr val="bg1"/>
                </a:solidFill>
                <a:cs typeface="Arial" pitchFamily="34" charset="0"/>
              </a:rPr>
              <a:t>Farhaoui</a:t>
            </a:r>
            <a:endParaRPr lang="ko-KR" altLang="en-US" sz="2800" dirty="0">
              <a:solidFill>
                <a:schemeClr val="bg1"/>
              </a:solidFill>
              <a:cs typeface="Arial" pitchFamily="34" charset="0"/>
            </a:endParaRPr>
          </a:p>
        </p:txBody>
      </p:sp>
      <p:grpSp>
        <p:nvGrpSpPr>
          <p:cNvPr id="21" name="Group 20">
            <a:extLst>
              <a:ext uri="{FF2B5EF4-FFF2-40B4-BE49-F238E27FC236}">
                <a16:creationId xmlns:a16="http://schemas.microsoft.com/office/drawing/2014/main" id="{C9445815-12D7-4E1D-A6E4-49EA4C8ECE5C}"/>
              </a:ext>
            </a:extLst>
          </p:cNvPr>
          <p:cNvGrpSpPr/>
          <p:nvPr/>
        </p:nvGrpSpPr>
        <p:grpSpPr>
          <a:xfrm>
            <a:off x="2229738" y="882815"/>
            <a:ext cx="7803176" cy="5052397"/>
            <a:chOff x="2229738" y="635165"/>
            <a:chExt cx="7803176" cy="5052397"/>
          </a:xfrm>
        </p:grpSpPr>
        <p:sp>
          <p:nvSpPr>
            <p:cNvPr id="16" name="Freeform: Shape 15">
              <a:extLst>
                <a:ext uri="{FF2B5EF4-FFF2-40B4-BE49-F238E27FC236}">
                  <a16:creationId xmlns:a16="http://schemas.microsoft.com/office/drawing/2014/main"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a16="http://schemas.microsoft.com/office/drawing/2014/main"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a16="http://schemas.microsoft.com/office/drawing/2014/main"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09842B9-CD6D-4594-8BE2-49DA04F68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49" y="1555530"/>
            <a:ext cx="3486637" cy="5125165"/>
          </a:xfrm>
          <a:prstGeom prst="rect">
            <a:avLst/>
          </a:prstGeom>
        </p:spPr>
      </p:pic>
      <p:pic>
        <p:nvPicPr>
          <p:cNvPr id="6" name="Image 5">
            <a:extLst>
              <a:ext uri="{FF2B5EF4-FFF2-40B4-BE49-F238E27FC236}">
                <a16:creationId xmlns:a16="http://schemas.microsoft.com/office/drawing/2014/main" id="{E82F057D-615A-44FC-8891-1826C713F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757" y="1555530"/>
            <a:ext cx="3623260" cy="5125164"/>
          </a:xfrm>
          <a:prstGeom prst="rect">
            <a:avLst/>
          </a:prstGeom>
        </p:spPr>
      </p:pic>
      <p:pic>
        <p:nvPicPr>
          <p:cNvPr id="8" name="Image 7">
            <a:extLst>
              <a:ext uri="{FF2B5EF4-FFF2-40B4-BE49-F238E27FC236}">
                <a16:creationId xmlns:a16="http://schemas.microsoft.com/office/drawing/2014/main" id="{D0C2492F-2317-4851-859E-C09682259D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088" y="1568869"/>
            <a:ext cx="3467584" cy="5125165"/>
          </a:xfrm>
          <a:prstGeom prst="rect">
            <a:avLst/>
          </a:prstGeom>
        </p:spPr>
      </p:pic>
      <p:sp>
        <p:nvSpPr>
          <p:cNvPr id="9" name="ZoneTexte 8">
            <a:extLst>
              <a:ext uri="{FF2B5EF4-FFF2-40B4-BE49-F238E27FC236}">
                <a16:creationId xmlns:a16="http://schemas.microsoft.com/office/drawing/2014/main" id="{46322395-B97B-4D28-B522-9C6FC430F354}"/>
              </a:ext>
            </a:extLst>
          </p:cNvPr>
          <p:cNvSpPr txBox="1"/>
          <p:nvPr/>
        </p:nvSpPr>
        <p:spPr>
          <a:xfrm flipH="1">
            <a:off x="549301" y="843849"/>
            <a:ext cx="11032371" cy="646331"/>
          </a:xfrm>
          <a:prstGeom prst="rect">
            <a:avLst/>
          </a:prstGeom>
          <a:noFill/>
        </p:spPr>
        <p:txBody>
          <a:bodyPr wrap="square" rtlCol="0">
            <a:spAutoFit/>
          </a:bodyPr>
          <a:lstStyle/>
          <a:p>
            <a:r>
              <a:rPr lang="fr-FR" dirty="0"/>
              <a:t>L’ajout d’une tâche se fait en ajoutant le nom de tâche, sélectionner le projet au quel elle appartient cette tâche, la priorité et la date de cette tâche</a:t>
            </a:r>
            <a:endParaRPr lang="fr-TN" dirty="0"/>
          </a:p>
        </p:txBody>
      </p:sp>
      <p:sp>
        <p:nvSpPr>
          <p:cNvPr id="10" name="ZoneTexte 9">
            <a:extLst>
              <a:ext uri="{FF2B5EF4-FFF2-40B4-BE49-F238E27FC236}">
                <a16:creationId xmlns:a16="http://schemas.microsoft.com/office/drawing/2014/main" id="{B6912E63-B983-426F-8CC1-4599B4E03BF2}"/>
              </a:ext>
            </a:extLst>
          </p:cNvPr>
          <p:cNvSpPr txBox="1"/>
          <p:nvPr/>
        </p:nvSpPr>
        <p:spPr>
          <a:xfrm flipH="1">
            <a:off x="4535962" y="409168"/>
            <a:ext cx="3059047" cy="369332"/>
          </a:xfrm>
          <a:prstGeom prst="rect">
            <a:avLst/>
          </a:prstGeom>
          <a:noFill/>
        </p:spPr>
        <p:txBody>
          <a:bodyPr wrap="square" rtlCol="0">
            <a:spAutoFit/>
          </a:bodyPr>
          <a:lstStyle/>
          <a:p>
            <a:r>
              <a:rPr lang="fr-FR" u="sng" dirty="0">
                <a:solidFill>
                  <a:srgbClr val="92D050"/>
                </a:solidFill>
                <a:effectLst>
                  <a:outerShdw blurRad="38100" dist="38100" dir="2700000" algn="tl">
                    <a:srgbClr val="000000">
                      <a:alpha val="43137"/>
                    </a:srgbClr>
                  </a:outerShdw>
                </a:effectLst>
              </a:rPr>
              <a:t>Ajouter une tâche</a:t>
            </a:r>
            <a:endParaRPr lang="fr-TN" u="sng" dirty="0">
              <a:solidFill>
                <a:srgbClr val="92D050"/>
              </a:solidFill>
              <a:effectLst>
                <a:outerShdw blurRad="38100" dist="38100" dir="2700000" algn="tl">
                  <a:srgbClr val="000000">
                    <a:alpha val="43137"/>
                  </a:srgbClr>
                </a:outerShdw>
              </a:effectLst>
            </a:endParaRPr>
          </a:p>
        </p:txBody>
      </p:sp>
      <p:sp>
        <p:nvSpPr>
          <p:cNvPr id="11" name="ZoneTexte 10">
            <a:extLst>
              <a:ext uri="{FF2B5EF4-FFF2-40B4-BE49-F238E27FC236}">
                <a16:creationId xmlns:a16="http://schemas.microsoft.com/office/drawing/2014/main" id="{A8674BED-A41E-4CA9-9320-2479D15DEE7D}"/>
              </a:ext>
            </a:extLst>
          </p:cNvPr>
          <p:cNvSpPr txBox="1"/>
          <p:nvPr/>
        </p:nvSpPr>
        <p:spPr>
          <a:xfrm>
            <a:off x="11740273" y="6333825"/>
            <a:ext cx="312906" cy="369332"/>
          </a:xfrm>
          <a:prstGeom prst="rect">
            <a:avLst/>
          </a:prstGeom>
          <a:noFill/>
        </p:spPr>
        <p:txBody>
          <a:bodyPr wrap="none" rtlCol="0">
            <a:spAutoFit/>
          </a:bodyPr>
          <a:lstStyle/>
          <a:p>
            <a:r>
              <a:rPr lang="fr-FR" dirty="0"/>
              <a:t>8</a:t>
            </a:r>
            <a:endParaRPr lang="fr-TN" dirty="0"/>
          </a:p>
        </p:txBody>
      </p:sp>
    </p:spTree>
    <p:extLst>
      <p:ext uri="{BB962C8B-B14F-4D97-AF65-F5344CB8AC3E}">
        <p14:creationId xmlns:p14="http://schemas.microsoft.com/office/powerpoint/2010/main" val="167106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EDA9832-E8A9-4C09-B450-661637860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96" y="1568465"/>
            <a:ext cx="3515216" cy="5125165"/>
          </a:xfrm>
          <a:prstGeom prst="rect">
            <a:avLst/>
          </a:prstGeom>
        </p:spPr>
      </p:pic>
      <p:pic>
        <p:nvPicPr>
          <p:cNvPr id="6" name="Image 5">
            <a:extLst>
              <a:ext uri="{FF2B5EF4-FFF2-40B4-BE49-F238E27FC236}">
                <a16:creationId xmlns:a16="http://schemas.microsoft.com/office/drawing/2014/main" id="{74EB1D21-0D4A-4E53-B117-1325FD3D8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238" y="1181328"/>
            <a:ext cx="3609524" cy="5133333"/>
          </a:xfrm>
          <a:prstGeom prst="rect">
            <a:avLst/>
          </a:prstGeom>
        </p:spPr>
      </p:pic>
      <p:pic>
        <p:nvPicPr>
          <p:cNvPr id="8" name="Image 7">
            <a:extLst>
              <a:ext uri="{FF2B5EF4-FFF2-40B4-BE49-F238E27FC236}">
                <a16:creationId xmlns:a16="http://schemas.microsoft.com/office/drawing/2014/main" id="{D04B2F49-28DA-471E-8818-527608144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689" y="1568465"/>
            <a:ext cx="3467584" cy="5134692"/>
          </a:xfrm>
          <a:prstGeom prst="rect">
            <a:avLst/>
          </a:prstGeom>
        </p:spPr>
      </p:pic>
      <p:sp>
        <p:nvSpPr>
          <p:cNvPr id="9" name="ZoneTexte 8">
            <a:extLst>
              <a:ext uri="{FF2B5EF4-FFF2-40B4-BE49-F238E27FC236}">
                <a16:creationId xmlns:a16="http://schemas.microsoft.com/office/drawing/2014/main" id="{F566CD81-EA8C-4B64-B202-6EED44ABEF87}"/>
              </a:ext>
            </a:extLst>
          </p:cNvPr>
          <p:cNvSpPr txBox="1"/>
          <p:nvPr/>
        </p:nvSpPr>
        <p:spPr>
          <a:xfrm flipH="1">
            <a:off x="4013669" y="543339"/>
            <a:ext cx="4164662" cy="430887"/>
          </a:xfrm>
          <a:prstGeom prst="rect">
            <a:avLst/>
          </a:prstGeom>
          <a:noFill/>
        </p:spPr>
        <p:txBody>
          <a:bodyPr wrap="square" rtlCol="0">
            <a:spAutoFit/>
          </a:bodyPr>
          <a:lstStyle/>
          <a:p>
            <a:r>
              <a:rPr lang="fr-FR" sz="2200" u="sng" dirty="0">
                <a:solidFill>
                  <a:srgbClr val="92D050"/>
                </a:solidFill>
                <a:effectLst>
                  <a:outerShdw blurRad="38100" dist="38100" dir="2700000" algn="tl">
                    <a:srgbClr val="000000">
                      <a:alpha val="43137"/>
                    </a:srgbClr>
                  </a:outerShdw>
                </a:effectLst>
              </a:rPr>
              <a:t>Exemple des tâches ajoutées</a:t>
            </a:r>
            <a:endParaRPr lang="fr-TN" sz="2200" u="sng" dirty="0">
              <a:solidFill>
                <a:srgbClr val="92D050"/>
              </a:solidFill>
              <a:effectLst>
                <a:outerShdw blurRad="38100" dist="38100" dir="2700000" algn="tl">
                  <a:srgbClr val="000000">
                    <a:alpha val="43137"/>
                  </a:srgbClr>
                </a:outerShdw>
              </a:effectLst>
            </a:endParaRPr>
          </a:p>
        </p:txBody>
      </p:sp>
      <p:sp>
        <p:nvSpPr>
          <p:cNvPr id="10" name="ZoneTexte 9">
            <a:extLst>
              <a:ext uri="{FF2B5EF4-FFF2-40B4-BE49-F238E27FC236}">
                <a16:creationId xmlns:a16="http://schemas.microsoft.com/office/drawing/2014/main" id="{F8BACC0F-6C8A-4364-90A1-179140DFC460}"/>
              </a:ext>
            </a:extLst>
          </p:cNvPr>
          <p:cNvSpPr txBox="1"/>
          <p:nvPr/>
        </p:nvSpPr>
        <p:spPr>
          <a:xfrm>
            <a:off x="11740273" y="6333825"/>
            <a:ext cx="312906" cy="369332"/>
          </a:xfrm>
          <a:prstGeom prst="rect">
            <a:avLst/>
          </a:prstGeom>
          <a:noFill/>
        </p:spPr>
        <p:txBody>
          <a:bodyPr wrap="none" rtlCol="0">
            <a:spAutoFit/>
          </a:bodyPr>
          <a:lstStyle/>
          <a:p>
            <a:r>
              <a:rPr lang="fr-FR" dirty="0"/>
              <a:t>9</a:t>
            </a:r>
            <a:endParaRPr lang="fr-TN" dirty="0"/>
          </a:p>
        </p:txBody>
      </p:sp>
    </p:spTree>
    <p:extLst>
      <p:ext uri="{BB962C8B-B14F-4D97-AF65-F5344CB8AC3E}">
        <p14:creationId xmlns:p14="http://schemas.microsoft.com/office/powerpoint/2010/main" val="30673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6365628-D987-4916-8575-F421554F6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3" y="1263980"/>
            <a:ext cx="3658111" cy="5125165"/>
          </a:xfrm>
          <a:prstGeom prst="rect">
            <a:avLst/>
          </a:prstGeom>
        </p:spPr>
      </p:pic>
      <p:pic>
        <p:nvPicPr>
          <p:cNvPr id="6" name="Image 5">
            <a:extLst>
              <a:ext uri="{FF2B5EF4-FFF2-40B4-BE49-F238E27FC236}">
                <a16:creationId xmlns:a16="http://schemas.microsoft.com/office/drawing/2014/main" id="{906B1708-03D8-4D60-84B5-1EF695FF6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339" y="1263981"/>
            <a:ext cx="3515216" cy="5125165"/>
          </a:xfrm>
          <a:prstGeom prst="rect">
            <a:avLst/>
          </a:prstGeom>
        </p:spPr>
      </p:pic>
      <p:sp>
        <p:nvSpPr>
          <p:cNvPr id="7" name="ZoneTexte 6">
            <a:extLst>
              <a:ext uri="{FF2B5EF4-FFF2-40B4-BE49-F238E27FC236}">
                <a16:creationId xmlns:a16="http://schemas.microsoft.com/office/drawing/2014/main" id="{EC05EF45-AA8E-4739-B69F-8E8B50006E3C}"/>
              </a:ext>
            </a:extLst>
          </p:cNvPr>
          <p:cNvSpPr txBox="1"/>
          <p:nvPr/>
        </p:nvSpPr>
        <p:spPr>
          <a:xfrm>
            <a:off x="3869635" y="437322"/>
            <a:ext cx="3515216" cy="430887"/>
          </a:xfrm>
          <a:prstGeom prst="rect">
            <a:avLst/>
          </a:prstGeom>
          <a:noFill/>
        </p:spPr>
        <p:txBody>
          <a:bodyPr wrap="square" rtlCol="0">
            <a:spAutoFit/>
          </a:bodyPr>
          <a:lstStyle/>
          <a:p>
            <a:r>
              <a:rPr lang="fr-FR" sz="2200" u="sng" dirty="0">
                <a:solidFill>
                  <a:srgbClr val="92D050"/>
                </a:solidFill>
                <a:effectLst>
                  <a:outerShdw blurRad="38100" dist="38100" dir="2700000" algn="tl">
                    <a:srgbClr val="000000">
                      <a:alpha val="43137"/>
                    </a:srgbClr>
                  </a:outerShdw>
                </a:effectLst>
              </a:rPr>
              <a:t>Les tâches </a:t>
            </a:r>
            <a:r>
              <a:rPr lang="fr-FR" sz="2200" u="sng" dirty="0" err="1">
                <a:solidFill>
                  <a:srgbClr val="92D050"/>
                </a:solidFill>
                <a:effectLst>
                  <a:outerShdw blurRad="38100" dist="38100" dir="2700000" algn="tl">
                    <a:srgbClr val="000000">
                      <a:alpha val="43137"/>
                    </a:srgbClr>
                  </a:outerShdw>
                </a:effectLst>
              </a:rPr>
              <a:t>completées</a:t>
            </a:r>
            <a:endParaRPr lang="fr-TN" sz="2200" u="sng" dirty="0">
              <a:solidFill>
                <a:srgbClr val="92D050"/>
              </a:solidFill>
              <a:effectLst>
                <a:outerShdw blurRad="38100" dist="38100" dir="2700000" algn="tl">
                  <a:srgbClr val="000000">
                    <a:alpha val="43137"/>
                  </a:srgbClr>
                </a:outerShdw>
              </a:effectLst>
            </a:endParaRPr>
          </a:p>
        </p:txBody>
      </p:sp>
      <p:sp>
        <p:nvSpPr>
          <p:cNvPr id="9" name="ZoneTexte 8">
            <a:extLst>
              <a:ext uri="{FF2B5EF4-FFF2-40B4-BE49-F238E27FC236}">
                <a16:creationId xmlns:a16="http://schemas.microsoft.com/office/drawing/2014/main" id="{B2F6BA05-D983-47A7-B731-933B6B663211}"/>
              </a:ext>
            </a:extLst>
          </p:cNvPr>
          <p:cNvSpPr txBox="1"/>
          <p:nvPr/>
        </p:nvSpPr>
        <p:spPr>
          <a:xfrm>
            <a:off x="11740273" y="6333825"/>
            <a:ext cx="441146" cy="369332"/>
          </a:xfrm>
          <a:prstGeom prst="rect">
            <a:avLst/>
          </a:prstGeom>
          <a:noFill/>
        </p:spPr>
        <p:txBody>
          <a:bodyPr wrap="none" rtlCol="0">
            <a:spAutoFit/>
          </a:bodyPr>
          <a:lstStyle/>
          <a:p>
            <a:r>
              <a:rPr lang="fr-FR" dirty="0"/>
              <a:t>10</a:t>
            </a:r>
            <a:endParaRPr lang="fr-TN" dirty="0"/>
          </a:p>
        </p:txBody>
      </p:sp>
    </p:spTree>
    <p:extLst>
      <p:ext uri="{BB962C8B-B14F-4D97-AF65-F5344CB8AC3E}">
        <p14:creationId xmlns:p14="http://schemas.microsoft.com/office/powerpoint/2010/main" val="225881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0" y="2203568"/>
            <a:ext cx="12192000" cy="2308324"/>
          </a:xfrm>
          <a:prstGeom prst="rect">
            <a:avLst/>
          </a:prstGeom>
          <a:noFill/>
        </p:spPr>
        <p:txBody>
          <a:bodyPr wrap="square" rtlCol="0" anchor="ctr">
            <a:spAutoFit/>
          </a:bodyPr>
          <a:lstStyle/>
          <a:p>
            <a:pPr algn="ctr"/>
            <a:r>
              <a:rPr lang="fr-FR" altLang="ko-KR" sz="4800" dirty="0">
                <a:solidFill>
                  <a:schemeClr val="bg1"/>
                </a:solidFill>
                <a:cs typeface="Arial" pitchFamily="34" charset="0"/>
              </a:rPr>
              <a:t>Conclusion</a:t>
            </a:r>
          </a:p>
          <a:p>
            <a:pPr algn="ctr"/>
            <a:r>
              <a:rPr lang="fr-FR" altLang="ko-KR" sz="2400" dirty="0">
                <a:solidFill>
                  <a:schemeClr val="tx1">
                    <a:lumMod val="95000"/>
                    <a:lumOff val="5000"/>
                  </a:schemeClr>
                </a:solidFill>
                <a:cs typeface="Arial" pitchFamily="34" charset="0"/>
              </a:rPr>
              <a:t>Flutter semble être un Framework très prometteur, Le langage Dart ainsi que le système de widgets sont faciles à pendre à la main</a:t>
            </a:r>
          </a:p>
          <a:p>
            <a:pPr algn="ctr"/>
            <a:endParaRPr lang="fr-FR" altLang="ko-KR" sz="4800" dirty="0">
              <a:solidFill>
                <a:schemeClr val="bg1"/>
              </a:solidFill>
              <a:cs typeface="Arial" pitchFamily="34" charset="0"/>
            </a:endParaRPr>
          </a:p>
        </p:txBody>
      </p:sp>
      <p:grpSp>
        <p:nvGrpSpPr>
          <p:cNvPr id="21" name="Group 20">
            <a:extLst>
              <a:ext uri="{FF2B5EF4-FFF2-40B4-BE49-F238E27FC236}">
                <a16:creationId xmlns:a16="http://schemas.microsoft.com/office/drawing/2014/main" id="{C9445815-12D7-4E1D-A6E4-49EA4C8ECE5C}"/>
              </a:ext>
            </a:extLst>
          </p:cNvPr>
          <p:cNvGrpSpPr/>
          <p:nvPr/>
        </p:nvGrpSpPr>
        <p:grpSpPr>
          <a:xfrm>
            <a:off x="2229738" y="882815"/>
            <a:ext cx="7803176" cy="5052397"/>
            <a:chOff x="2229738" y="635165"/>
            <a:chExt cx="7803176" cy="5052397"/>
          </a:xfrm>
        </p:grpSpPr>
        <p:sp>
          <p:nvSpPr>
            <p:cNvPr id="16" name="Freeform: Shape 15">
              <a:extLst>
                <a:ext uri="{FF2B5EF4-FFF2-40B4-BE49-F238E27FC236}">
                  <a16:creationId xmlns:a16="http://schemas.microsoft.com/office/drawing/2014/main"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a16="http://schemas.microsoft.com/office/drawing/2014/main"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a16="http://schemas.microsoft.com/office/drawing/2014/main"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58125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0" y="2942229"/>
            <a:ext cx="12192000" cy="830997"/>
          </a:xfrm>
          <a:prstGeom prst="rect">
            <a:avLst/>
          </a:prstGeom>
          <a:noFill/>
        </p:spPr>
        <p:txBody>
          <a:bodyPr wrap="square" rtlCol="0" anchor="ctr">
            <a:spAutoFit/>
          </a:bodyPr>
          <a:lstStyle/>
          <a:p>
            <a:pPr algn="ctr"/>
            <a:r>
              <a:rPr lang="en-US" altLang="ko-KR" sz="4800" dirty="0">
                <a:solidFill>
                  <a:schemeClr val="bg1"/>
                </a:solidFill>
                <a:cs typeface="Arial" pitchFamily="34" charset="0"/>
              </a:rPr>
              <a:t>Merci pour </a:t>
            </a:r>
            <a:r>
              <a:rPr lang="en-US" altLang="ko-KR" sz="4800" dirty="0" err="1">
                <a:solidFill>
                  <a:schemeClr val="bg1"/>
                </a:solidFill>
                <a:cs typeface="Arial" pitchFamily="34" charset="0"/>
              </a:rPr>
              <a:t>cotre</a:t>
            </a:r>
            <a:r>
              <a:rPr lang="en-US" altLang="ko-KR" sz="4800" dirty="0">
                <a:solidFill>
                  <a:schemeClr val="bg1"/>
                </a:solidFill>
                <a:cs typeface="Arial" pitchFamily="34" charset="0"/>
              </a:rPr>
              <a:t> attention</a:t>
            </a:r>
            <a:endParaRPr lang="ko-KR" altLang="en-US" sz="4800" dirty="0">
              <a:solidFill>
                <a:schemeClr val="bg1"/>
              </a:solidFill>
              <a:cs typeface="Arial" pitchFamily="34" charset="0"/>
            </a:endParaRPr>
          </a:p>
        </p:txBody>
      </p:sp>
      <p:grpSp>
        <p:nvGrpSpPr>
          <p:cNvPr id="21" name="Group 20">
            <a:extLst>
              <a:ext uri="{FF2B5EF4-FFF2-40B4-BE49-F238E27FC236}">
                <a16:creationId xmlns:a16="http://schemas.microsoft.com/office/drawing/2014/main" id="{C9445815-12D7-4E1D-A6E4-49EA4C8ECE5C}"/>
              </a:ext>
            </a:extLst>
          </p:cNvPr>
          <p:cNvGrpSpPr/>
          <p:nvPr/>
        </p:nvGrpSpPr>
        <p:grpSpPr>
          <a:xfrm>
            <a:off x="2229738" y="882815"/>
            <a:ext cx="7803176" cy="5052397"/>
            <a:chOff x="2229738" y="635165"/>
            <a:chExt cx="7803176" cy="5052397"/>
          </a:xfrm>
        </p:grpSpPr>
        <p:sp>
          <p:nvSpPr>
            <p:cNvPr id="16" name="Freeform: Shape 15">
              <a:extLst>
                <a:ext uri="{FF2B5EF4-FFF2-40B4-BE49-F238E27FC236}">
                  <a16:creationId xmlns:a16="http://schemas.microsoft.com/office/drawing/2014/main"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a16="http://schemas.microsoft.com/office/drawing/2014/main"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a16="http://schemas.microsoft.com/office/drawing/2014/main"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7847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8540" y="323515"/>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Plan</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1B798CC-A50B-4833-A9F4-CD4A9317294E}"/>
              </a:ext>
            </a:extLst>
          </p:cNvPr>
          <p:cNvGrpSpPr/>
          <p:nvPr/>
        </p:nvGrpSpPr>
        <p:grpSpPr>
          <a:xfrm>
            <a:off x="4166562" y="1710827"/>
            <a:ext cx="5483384" cy="830997"/>
            <a:chOff x="5776287" y="1615577"/>
            <a:chExt cx="5483384" cy="830997"/>
          </a:xfrm>
        </p:grpSpPr>
        <p:sp>
          <p:nvSpPr>
            <p:cNvPr id="9" name="TextBox 8"/>
            <p:cNvSpPr txBox="1"/>
            <p:nvPr/>
          </p:nvSpPr>
          <p:spPr>
            <a:xfrm>
              <a:off x="6751979" y="1775623"/>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7" name="TextBox 6"/>
            <p:cNvSpPr txBox="1"/>
            <p:nvPr/>
          </p:nvSpPr>
          <p:spPr>
            <a:xfrm>
              <a:off x="5776287" y="161557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0A9459A3-3616-4690-9950-AA429FBFDFB4}"/>
              </a:ext>
            </a:extLst>
          </p:cNvPr>
          <p:cNvGrpSpPr/>
          <p:nvPr/>
        </p:nvGrpSpPr>
        <p:grpSpPr>
          <a:xfrm>
            <a:off x="4166562" y="2850652"/>
            <a:ext cx="5483384" cy="830997"/>
            <a:chOff x="5776287" y="1615577"/>
            <a:chExt cx="5483384" cy="830997"/>
          </a:xfrm>
        </p:grpSpPr>
        <p:sp>
          <p:nvSpPr>
            <p:cNvPr id="14" name="TextBox 13">
              <a:extLst>
                <a:ext uri="{FF2B5EF4-FFF2-40B4-BE49-F238E27FC236}">
                  <a16:creationId xmlns:a16="http://schemas.microsoft.com/office/drawing/2014/main" id="{6096E1CD-75CD-452D-A4BE-E1789794770A}"/>
                </a:ext>
              </a:extLst>
            </p:cNvPr>
            <p:cNvSpPr txBox="1"/>
            <p:nvPr/>
          </p:nvSpPr>
          <p:spPr>
            <a:xfrm>
              <a:off x="6751979" y="1728202"/>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Conception</a:t>
              </a:r>
              <a:endParaRPr lang="ko-KR" altLang="en-US" sz="2700" b="1" dirty="0">
                <a:solidFill>
                  <a:schemeClr val="bg1"/>
                </a:solidFill>
                <a:cs typeface="Arial" pitchFamily="34" charset="0"/>
              </a:endParaRPr>
            </a:p>
          </p:txBody>
        </p:sp>
        <p:sp>
          <p:nvSpPr>
            <p:cNvPr id="12" name="TextBox 11">
              <a:extLst>
                <a:ext uri="{FF2B5EF4-FFF2-40B4-BE49-F238E27FC236}">
                  <a16:creationId xmlns:a16="http://schemas.microsoft.com/office/drawing/2014/main" id="{01892250-0812-424C-9181-78128436C8F3}"/>
                </a:ext>
              </a:extLst>
            </p:cNvPr>
            <p:cNvSpPr txBox="1"/>
            <p:nvPr/>
          </p:nvSpPr>
          <p:spPr>
            <a:xfrm>
              <a:off x="5776287" y="161557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07ED876F-7A33-4478-9ED3-A2053B8B8EEA}"/>
              </a:ext>
            </a:extLst>
          </p:cNvPr>
          <p:cNvGrpSpPr/>
          <p:nvPr/>
        </p:nvGrpSpPr>
        <p:grpSpPr>
          <a:xfrm>
            <a:off x="4166562" y="3990477"/>
            <a:ext cx="5465788" cy="830997"/>
            <a:chOff x="5776287" y="1615577"/>
            <a:chExt cx="5465788" cy="830997"/>
          </a:xfrm>
        </p:grpSpPr>
        <p:sp>
          <p:nvSpPr>
            <p:cNvPr id="19" name="TextBox 18">
              <a:extLst>
                <a:ext uri="{FF2B5EF4-FFF2-40B4-BE49-F238E27FC236}">
                  <a16:creationId xmlns:a16="http://schemas.microsoft.com/office/drawing/2014/main" id="{7DDE9DD4-9B53-4681-95FD-81AD463B2625}"/>
                </a:ext>
              </a:extLst>
            </p:cNvPr>
            <p:cNvSpPr txBox="1"/>
            <p:nvPr/>
          </p:nvSpPr>
          <p:spPr>
            <a:xfrm>
              <a:off x="6734383" y="1777159"/>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Implémentation</a:t>
              </a:r>
              <a:endParaRPr lang="ko-KR" altLang="en-US" sz="2700" b="1" dirty="0">
                <a:solidFill>
                  <a:schemeClr val="bg1"/>
                </a:solidFill>
                <a:cs typeface="Arial" pitchFamily="34" charset="0"/>
              </a:endParaRPr>
            </a:p>
          </p:txBody>
        </p:sp>
        <p:sp>
          <p:nvSpPr>
            <p:cNvPr id="17" name="TextBox 16">
              <a:extLst>
                <a:ext uri="{FF2B5EF4-FFF2-40B4-BE49-F238E27FC236}">
                  <a16:creationId xmlns:a16="http://schemas.microsoft.com/office/drawing/2014/main" id="{42D4E945-B51D-4D17-A36E-ABB30618F236}"/>
                </a:ext>
              </a:extLst>
            </p:cNvPr>
            <p:cNvSpPr txBox="1"/>
            <p:nvPr/>
          </p:nvSpPr>
          <p:spPr>
            <a:xfrm>
              <a:off x="5776287" y="161557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A93FF8F0-0341-431C-9CC0-5437F8473CAD}"/>
              </a:ext>
            </a:extLst>
          </p:cNvPr>
          <p:cNvGrpSpPr/>
          <p:nvPr/>
        </p:nvGrpSpPr>
        <p:grpSpPr>
          <a:xfrm>
            <a:off x="4166562" y="5130302"/>
            <a:ext cx="5483384" cy="830997"/>
            <a:chOff x="5776287" y="1615577"/>
            <a:chExt cx="5483384" cy="830997"/>
          </a:xfrm>
        </p:grpSpPr>
        <p:sp>
          <p:nvSpPr>
            <p:cNvPr id="24" name="TextBox 23">
              <a:extLst>
                <a:ext uri="{FF2B5EF4-FFF2-40B4-BE49-F238E27FC236}">
                  <a16:creationId xmlns:a16="http://schemas.microsoft.com/office/drawing/2014/main" id="{EB5FFC5C-85C1-4ABD-85BC-2489AF1C6166}"/>
                </a:ext>
              </a:extLst>
            </p:cNvPr>
            <p:cNvSpPr txBox="1"/>
            <p:nvPr/>
          </p:nvSpPr>
          <p:spPr>
            <a:xfrm>
              <a:off x="6751979" y="1729738"/>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
          <p:nvSpPr>
            <p:cNvPr id="22" name="TextBox 21">
              <a:extLst>
                <a:ext uri="{FF2B5EF4-FFF2-40B4-BE49-F238E27FC236}">
                  <a16:creationId xmlns:a16="http://schemas.microsoft.com/office/drawing/2014/main" id="{5FB8D4DD-DB44-40F9-8FF0-AD92E175052C}"/>
                </a:ext>
              </a:extLst>
            </p:cNvPr>
            <p:cNvSpPr txBox="1"/>
            <p:nvPr/>
          </p:nvSpPr>
          <p:spPr>
            <a:xfrm>
              <a:off x="5776287" y="161557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386DBC13-95E7-4C1A-AF99-CC8F6212FB9E}"/>
              </a:ext>
            </a:extLst>
          </p:cNvPr>
          <p:cNvGrpSpPr/>
          <p:nvPr/>
        </p:nvGrpSpPr>
        <p:grpSpPr>
          <a:xfrm>
            <a:off x="7861110" y="623255"/>
            <a:ext cx="4330890" cy="419100"/>
            <a:chOff x="8086725" y="476250"/>
            <a:chExt cx="4105275" cy="419100"/>
          </a:xfrm>
          <a:solidFill>
            <a:schemeClr val="bg1">
              <a:alpha val="76000"/>
            </a:schemeClr>
          </a:solidFill>
        </p:grpSpPr>
        <p:sp>
          <p:nvSpPr>
            <p:cNvPr id="6" name="Rectangle 5">
              <a:extLst>
                <a:ext uri="{FF2B5EF4-FFF2-40B4-BE49-F238E27FC236}">
                  <a16:creationId xmlns:a16="http://schemas.microsoft.com/office/drawing/2014/main" id="{5CE6F925-1329-461C-AC7C-C7F2CDF199DE}"/>
                </a:ext>
              </a:extLst>
            </p:cNvPr>
            <p:cNvSpPr/>
            <p:nvPr/>
          </p:nvSpPr>
          <p:spPr>
            <a:xfrm>
              <a:off x="8086725" y="476250"/>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a:extLst>
                <a:ext uri="{FF2B5EF4-FFF2-40B4-BE49-F238E27FC236}">
                  <a16:creationId xmlns:a16="http://schemas.microsoft.com/office/drawing/2014/main" id="{CA6628D8-CB2C-471D-9AC3-F09F428486BA}"/>
                </a:ext>
              </a:extLst>
            </p:cNvPr>
            <p:cNvSpPr/>
            <p:nvPr/>
          </p:nvSpPr>
          <p:spPr>
            <a:xfrm>
              <a:off x="8086725" y="597566"/>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a:extLst>
                <a:ext uri="{FF2B5EF4-FFF2-40B4-BE49-F238E27FC236}">
                  <a16:creationId xmlns:a16="http://schemas.microsoft.com/office/drawing/2014/main" id="{DDE0BA12-A4FF-4C16-88CE-9D7AEFD8E9F0}"/>
                </a:ext>
              </a:extLst>
            </p:cNvPr>
            <p:cNvSpPr/>
            <p:nvPr/>
          </p:nvSpPr>
          <p:spPr>
            <a:xfrm>
              <a:off x="8086725" y="718882"/>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6">
              <a:extLst>
                <a:ext uri="{FF2B5EF4-FFF2-40B4-BE49-F238E27FC236}">
                  <a16:creationId xmlns:a16="http://schemas.microsoft.com/office/drawing/2014/main" id="{47B6650B-3813-4290-92F3-478A32614B01}"/>
                </a:ext>
              </a:extLst>
            </p:cNvPr>
            <p:cNvSpPr/>
            <p:nvPr/>
          </p:nvSpPr>
          <p:spPr>
            <a:xfrm>
              <a:off x="8086725" y="840198"/>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Freeform: Shape 29">
            <a:extLst>
              <a:ext uri="{FF2B5EF4-FFF2-40B4-BE49-F238E27FC236}">
                <a16:creationId xmlns:a16="http://schemas.microsoft.com/office/drawing/2014/main" id="{CF267B17-2C67-4B78-8859-E800DA91ADD2}"/>
              </a:ext>
            </a:extLst>
          </p:cNvPr>
          <p:cNvSpPr/>
          <p:nvPr/>
        </p:nvSpPr>
        <p:spPr>
          <a:xfrm rot="5400000">
            <a:off x="-1758439" y="2725388"/>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Rectangle 32">
            <a:extLst>
              <a:ext uri="{FF2B5EF4-FFF2-40B4-BE49-F238E27FC236}">
                <a16:creationId xmlns:a16="http://schemas.microsoft.com/office/drawing/2014/main" id="{7AF4E780-8920-4322-9A87-9DD344690DAE}"/>
              </a:ext>
            </a:extLst>
          </p:cNvPr>
          <p:cNvSpPr/>
          <p:nvPr/>
        </p:nvSpPr>
        <p:spPr>
          <a:xfrm rot="2735247">
            <a:off x="1354415" y="305526"/>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a:extLst>
              <a:ext uri="{FF2B5EF4-FFF2-40B4-BE49-F238E27FC236}">
                <a16:creationId xmlns:a16="http://schemas.microsoft.com/office/drawing/2014/main" id="{83D198E3-9A3A-4082-B0E1-E020A95744D1}"/>
              </a:ext>
            </a:extLst>
          </p:cNvPr>
          <p:cNvSpPr/>
          <p:nvPr/>
        </p:nvSpPr>
        <p:spPr>
          <a:xfrm rot="2735247">
            <a:off x="2082685" y="-138606"/>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fontScale="92500" lnSpcReduction="20000"/>
          </a:bodyPr>
          <a:lstStyle/>
          <a:p>
            <a:pPr algn="l"/>
            <a:r>
              <a:rPr lang="en-US" dirty="0"/>
              <a:t>1. Introduction</a:t>
            </a:r>
          </a:p>
        </p:txBody>
      </p:sp>
      <p:sp>
        <p:nvSpPr>
          <p:cNvPr id="10" name="Rectangle 1">
            <a:extLst>
              <a:ext uri="{FF2B5EF4-FFF2-40B4-BE49-F238E27FC236}">
                <a16:creationId xmlns:a16="http://schemas.microsoft.com/office/drawing/2014/main" id="{8103F724-FDDE-4E08-A97B-629D552A4AD0}"/>
              </a:ext>
            </a:extLst>
          </p:cNvPr>
          <p:cNvSpPr>
            <a:spLocks noChangeAspect="1"/>
          </p:cNvSpPr>
          <p:nvPr/>
        </p:nvSpPr>
        <p:spPr>
          <a:xfrm>
            <a:off x="3843561" y="2251411"/>
            <a:ext cx="369718" cy="369009"/>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2" name="Chevron 13">
            <a:extLst>
              <a:ext uri="{FF2B5EF4-FFF2-40B4-BE49-F238E27FC236}">
                <a16:creationId xmlns:a16="http://schemas.microsoft.com/office/drawing/2014/main" id="{58D62EB8-294B-4751-8F44-58613794FD84}"/>
              </a:ext>
            </a:extLst>
          </p:cNvPr>
          <p:cNvSpPr/>
          <p:nvPr/>
        </p:nvSpPr>
        <p:spPr>
          <a:xfrm>
            <a:off x="1031792" y="1839648"/>
            <a:ext cx="400199" cy="51315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4" name="TextBox 13">
            <a:extLst>
              <a:ext uri="{FF2B5EF4-FFF2-40B4-BE49-F238E27FC236}">
                <a16:creationId xmlns:a16="http://schemas.microsoft.com/office/drawing/2014/main" id="{9DEBA73B-8F90-4468-8551-860DABB44FF5}"/>
              </a:ext>
            </a:extLst>
          </p:cNvPr>
          <p:cNvSpPr txBox="1"/>
          <p:nvPr/>
        </p:nvSpPr>
        <p:spPr>
          <a:xfrm>
            <a:off x="1929281" y="1830254"/>
            <a:ext cx="5266726" cy="707886"/>
          </a:xfrm>
          <a:prstGeom prst="rect">
            <a:avLst/>
          </a:prstGeom>
          <a:noFill/>
        </p:spPr>
        <p:txBody>
          <a:bodyPr wrap="square" rtlCol="0">
            <a:spAutoFit/>
          </a:bodyPr>
          <a:lstStyle/>
          <a:p>
            <a:r>
              <a:rPr lang="en-US" altLang="ko-KR" sz="2000" dirty="0">
                <a:solidFill>
                  <a:schemeClr val="tx1">
                    <a:lumMod val="75000"/>
                    <a:lumOff val="25000"/>
                  </a:schemeClr>
                </a:solidFill>
              </a:rPr>
              <a:t>Flutter </a:t>
            </a:r>
            <a:r>
              <a:rPr lang="en-US" altLang="ko-KR" sz="2000" dirty="0" err="1">
                <a:solidFill>
                  <a:schemeClr val="tx1">
                    <a:lumMod val="75000"/>
                    <a:lumOff val="25000"/>
                  </a:schemeClr>
                </a:solidFill>
              </a:rPr>
              <a:t>est</a:t>
            </a:r>
            <a:r>
              <a:rPr lang="en-US" altLang="ko-KR" sz="2000" dirty="0">
                <a:solidFill>
                  <a:schemeClr val="tx1">
                    <a:lumMod val="75000"/>
                    <a:lumOff val="25000"/>
                  </a:schemeClr>
                </a:solidFill>
              </a:rPr>
              <a:t> un framework de development mobile </a:t>
            </a:r>
            <a:r>
              <a:rPr lang="en-US" altLang="ko-KR" sz="2000" dirty="0" err="1">
                <a:solidFill>
                  <a:schemeClr val="tx1">
                    <a:lumMod val="75000"/>
                    <a:lumOff val="25000"/>
                  </a:schemeClr>
                </a:solidFill>
              </a:rPr>
              <a:t>multiplatformes</a:t>
            </a:r>
            <a:r>
              <a:rPr lang="en-US" altLang="ko-KR" sz="1200" dirty="0">
                <a:solidFill>
                  <a:schemeClr val="tx1">
                    <a:lumMod val="75000"/>
                    <a:lumOff val="25000"/>
                  </a:schemeClr>
                </a:solidFill>
              </a:rPr>
              <a:t>.</a:t>
            </a:r>
            <a:endParaRPr lang="ko-KR" altLang="en-US" sz="1200" dirty="0">
              <a:solidFill>
                <a:schemeClr val="tx1">
                  <a:lumMod val="75000"/>
                  <a:lumOff val="25000"/>
                </a:schemeClr>
              </a:solidFill>
            </a:endParaRPr>
          </a:p>
        </p:txBody>
      </p:sp>
      <p:sp>
        <p:nvSpPr>
          <p:cNvPr id="16" name="Chevron 21">
            <a:extLst>
              <a:ext uri="{FF2B5EF4-FFF2-40B4-BE49-F238E27FC236}">
                <a16:creationId xmlns:a16="http://schemas.microsoft.com/office/drawing/2014/main" id="{456AC493-1D5B-4988-B085-B96C5FB75637}"/>
              </a:ext>
            </a:extLst>
          </p:cNvPr>
          <p:cNvSpPr/>
          <p:nvPr/>
        </p:nvSpPr>
        <p:spPr>
          <a:xfrm>
            <a:off x="998483" y="3411604"/>
            <a:ext cx="400199" cy="51315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8" name="TextBox 17">
            <a:extLst>
              <a:ext uri="{FF2B5EF4-FFF2-40B4-BE49-F238E27FC236}">
                <a16:creationId xmlns:a16="http://schemas.microsoft.com/office/drawing/2014/main" id="{FA8C448E-C0F3-46BA-ABCE-95D4FC3E6CAC}"/>
              </a:ext>
            </a:extLst>
          </p:cNvPr>
          <p:cNvSpPr txBox="1"/>
          <p:nvPr/>
        </p:nvSpPr>
        <p:spPr>
          <a:xfrm>
            <a:off x="1929281" y="3392254"/>
            <a:ext cx="4928976" cy="707886"/>
          </a:xfrm>
          <a:prstGeom prst="rect">
            <a:avLst/>
          </a:prstGeom>
          <a:noFill/>
        </p:spPr>
        <p:txBody>
          <a:bodyPr wrap="square" rtlCol="0">
            <a:spAutoFit/>
          </a:bodyPr>
          <a:lstStyle/>
          <a:p>
            <a:r>
              <a:rPr lang="en-US" altLang="ko-KR" sz="2000" dirty="0">
                <a:solidFill>
                  <a:schemeClr val="tx1">
                    <a:lumMod val="75000"/>
                    <a:lumOff val="25000"/>
                  </a:schemeClr>
                </a:solidFill>
              </a:rPr>
              <a:t>Il </a:t>
            </a:r>
            <a:r>
              <a:rPr lang="en-US" altLang="ko-KR" sz="2000" dirty="0" err="1">
                <a:solidFill>
                  <a:schemeClr val="tx1">
                    <a:lumMod val="75000"/>
                    <a:lumOff val="25000"/>
                  </a:schemeClr>
                </a:solidFill>
              </a:rPr>
              <a:t>est</a:t>
            </a:r>
            <a:r>
              <a:rPr lang="en-US" altLang="ko-KR" sz="2000" dirty="0">
                <a:solidFill>
                  <a:schemeClr val="tx1">
                    <a:lumMod val="75000"/>
                    <a:lumOff val="25000"/>
                  </a:schemeClr>
                </a:solidFill>
              </a:rPr>
              <a:t> </a:t>
            </a:r>
            <a:r>
              <a:rPr lang="en-US" altLang="ko-KR" sz="2000" dirty="0" err="1">
                <a:solidFill>
                  <a:schemeClr val="tx1">
                    <a:lumMod val="75000"/>
                    <a:lumOff val="25000"/>
                  </a:schemeClr>
                </a:solidFill>
              </a:rPr>
              <a:t>utilisé</a:t>
            </a:r>
            <a:r>
              <a:rPr lang="en-US" altLang="ko-KR" sz="2000" dirty="0">
                <a:solidFill>
                  <a:schemeClr val="tx1">
                    <a:lumMod val="75000"/>
                    <a:lumOff val="25000"/>
                  </a:schemeClr>
                </a:solidFill>
              </a:rPr>
              <a:t> pour </a:t>
            </a:r>
            <a:r>
              <a:rPr lang="en-US" altLang="ko-KR" sz="2000" dirty="0" err="1">
                <a:solidFill>
                  <a:schemeClr val="tx1">
                    <a:lumMod val="75000"/>
                    <a:lumOff val="25000"/>
                  </a:schemeClr>
                </a:solidFill>
              </a:rPr>
              <a:t>développer</a:t>
            </a:r>
            <a:r>
              <a:rPr lang="en-US" altLang="ko-KR" sz="2000" dirty="0">
                <a:solidFill>
                  <a:schemeClr val="tx1">
                    <a:lumMod val="75000"/>
                    <a:lumOff val="25000"/>
                  </a:schemeClr>
                </a:solidFill>
              </a:rPr>
              <a:t> des applications Android, IOS, Windows...</a:t>
            </a:r>
            <a:endParaRPr lang="ko-KR" altLang="en-US" sz="2000" dirty="0">
              <a:solidFill>
                <a:schemeClr val="tx1">
                  <a:lumMod val="75000"/>
                  <a:lumOff val="25000"/>
                </a:schemeClr>
              </a:solidFill>
            </a:endParaRPr>
          </a:p>
        </p:txBody>
      </p:sp>
      <p:sp>
        <p:nvSpPr>
          <p:cNvPr id="20" name="Chevron 29">
            <a:extLst>
              <a:ext uri="{FF2B5EF4-FFF2-40B4-BE49-F238E27FC236}">
                <a16:creationId xmlns:a16="http://schemas.microsoft.com/office/drawing/2014/main" id="{7C8F2BA2-49EE-43A9-8960-6E3ACD14217B}"/>
              </a:ext>
            </a:extLst>
          </p:cNvPr>
          <p:cNvSpPr/>
          <p:nvPr/>
        </p:nvSpPr>
        <p:spPr>
          <a:xfrm>
            <a:off x="1031790" y="5063032"/>
            <a:ext cx="400199" cy="51315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22" name="TextBox 21">
            <a:extLst>
              <a:ext uri="{FF2B5EF4-FFF2-40B4-BE49-F238E27FC236}">
                <a16:creationId xmlns:a16="http://schemas.microsoft.com/office/drawing/2014/main" id="{19EC2244-80A9-49D5-81A1-2AA80702C677}"/>
              </a:ext>
            </a:extLst>
          </p:cNvPr>
          <p:cNvSpPr txBox="1"/>
          <p:nvPr/>
        </p:nvSpPr>
        <p:spPr>
          <a:xfrm>
            <a:off x="1929281" y="5088778"/>
            <a:ext cx="4928976" cy="400110"/>
          </a:xfrm>
          <a:prstGeom prst="rect">
            <a:avLst/>
          </a:prstGeom>
          <a:noFill/>
        </p:spPr>
        <p:txBody>
          <a:bodyPr wrap="square" rtlCol="0">
            <a:spAutoFit/>
          </a:bodyPr>
          <a:lstStyle/>
          <a:p>
            <a:r>
              <a:rPr lang="en-US" altLang="ko-KR" sz="2000" dirty="0" err="1">
                <a:solidFill>
                  <a:schemeClr val="tx1">
                    <a:lumMod val="75000"/>
                    <a:lumOff val="25000"/>
                  </a:schemeClr>
                </a:solidFill>
              </a:rPr>
              <a:t>Gérer</a:t>
            </a:r>
            <a:r>
              <a:rPr lang="en-US" altLang="ko-KR" sz="2000" dirty="0">
                <a:solidFill>
                  <a:schemeClr val="tx1">
                    <a:lumMod val="75000"/>
                    <a:lumOff val="25000"/>
                  </a:schemeClr>
                </a:solidFill>
              </a:rPr>
              <a:t> au </a:t>
            </a:r>
            <a:r>
              <a:rPr lang="en-US" altLang="ko-KR" sz="2000" dirty="0" err="1">
                <a:solidFill>
                  <a:schemeClr val="tx1">
                    <a:lumMod val="75000"/>
                    <a:lumOff val="25000"/>
                  </a:schemeClr>
                </a:solidFill>
              </a:rPr>
              <a:t>mieux</a:t>
            </a:r>
            <a:r>
              <a:rPr lang="en-US" altLang="ko-KR" sz="2000" dirty="0">
                <a:solidFill>
                  <a:schemeClr val="tx1">
                    <a:lumMod val="75000"/>
                    <a:lumOff val="25000"/>
                  </a:schemeClr>
                </a:solidFill>
              </a:rPr>
              <a:t> son temps</a:t>
            </a:r>
            <a:r>
              <a:rPr lang="en-US" altLang="ko-KR" sz="1200" dirty="0">
                <a:solidFill>
                  <a:schemeClr val="tx1">
                    <a:lumMod val="75000"/>
                    <a:lumOff val="25000"/>
                  </a:schemeClr>
                </a:solidFill>
              </a:rPr>
              <a:t>.</a:t>
            </a:r>
            <a:endParaRPr lang="ko-KR" altLang="en-US" sz="1200" dirty="0">
              <a:solidFill>
                <a:schemeClr val="tx1">
                  <a:lumMod val="75000"/>
                  <a:lumOff val="25000"/>
                </a:schemeClr>
              </a:solidFill>
            </a:endParaRPr>
          </a:p>
        </p:txBody>
      </p:sp>
      <p:sp>
        <p:nvSpPr>
          <p:cNvPr id="3" name="ZoneTexte 2">
            <a:extLst>
              <a:ext uri="{FF2B5EF4-FFF2-40B4-BE49-F238E27FC236}">
                <a16:creationId xmlns:a16="http://schemas.microsoft.com/office/drawing/2014/main" id="{97FD4004-45F0-4374-BE52-F89AE9FA2F29}"/>
              </a:ext>
            </a:extLst>
          </p:cNvPr>
          <p:cNvSpPr txBox="1"/>
          <p:nvPr/>
        </p:nvSpPr>
        <p:spPr>
          <a:xfrm>
            <a:off x="11740273" y="6333825"/>
            <a:ext cx="312906" cy="369332"/>
          </a:xfrm>
          <a:prstGeom prst="rect">
            <a:avLst/>
          </a:prstGeom>
          <a:noFill/>
        </p:spPr>
        <p:txBody>
          <a:bodyPr wrap="none" rtlCol="0">
            <a:spAutoFit/>
          </a:bodyPr>
          <a:lstStyle/>
          <a:p>
            <a:r>
              <a:rPr lang="fr-FR" dirty="0"/>
              <a:t>1</a:t>
            </a:r>
            <a:endParaRPr lang="fr-TN" dirty="0"/>
          </a:p>
        </p:txBody>
      </p:sp>
    </p:spTree>
    <p:extLst>
      <p:ext uri="{BB962C8B-B14F-4D97-AF65-F5344CB8AC3E}">
        <p14:creationId xmlns:p14="http://schemas.microsoft.com/office/powerpoint/2010/main" val="171924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pPr algn="l"/>
            <a:r>
              <a:rPr lang="en-US" dirty="0"/>
              <a:t>2. Conception</a:t>
            </a:r>
          </a:p>
        </p:txBody>
      </p:sp>
      <p:sp>
        <p:nvSpPr>
          <p:cNvPr id="95" name="Freeform 55">
            <a:extLst>
              <a:ext uri="{FF2B5EF4-FFF2-40B4-BE49-F238E27FC236}">
                <a16:creationId xmlns:a16="http://schemas.microsoft.com/office/drawing/2014/main" id="{B83E873A-FC1D-4085-AF2F-91846389D917}"/>
              </a:ext>
            </a:extLst>
          </p:cNvPr>
          <p:cNvSpPr/>
          <p:nvPr/>
        </p:nvSpPr>
        <p:spPr>
          <a:xfrm rot="2806036">
            <a:off x="10735093" y="3606621"/>
            <a:ext cx="268849" cy="65877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ZoneTexte 2"/>
          <p:cNvSpPr txBox="1"/>
          <p:nvPr/>
        </p:nvSpPr>
        <p:spPr>
          <a:xfrm>
            <a:off x="1037968" y="1383957"/>
            <a:ext cx="4555524" cy="369332"/>
          </a:xfrm>
          <a:prstGeom prst="rect">
            <a:avLst/>
          </a:prstGeom>
          <a:noFill/>
        </p:spPr>
        <p:txBody>
          <a:bodyPr wrap="square" rtlCol="0">
            <a:spAutoFit/>
          </a:bodyPr>
          <a:lstStyle/>
          <a:p>
            <a:r>
              <a:rPr lang="fr-FR" dirty="0"/>
              <a:t>Outil </a:t>
            </a:r>
            <a:r>
              <a:rPr lang="fr-FR" dirty="0" err="1"/>
              <a:t>utilisié</a:t>
            </a:r>
            <a:r>
              <a:rPr lang="fr-FR" dirty="0"/>
              <a:t> pour la conception</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682" y="2139525"/>
            <a:ext cx="7043350" cy="2817340"/>
          </a:xfrm>
          <a:prstGeom prst="rect">
            <a:avLst/>
          </a:prstGeom>
        </p:spPr>
      </p:pic>
      <p:sp>
        <p:nvSpPr>
          <p:cNvPr id="6" name="ZoneTexte 5">
            <a:extLst>
              <a:ext uri="{FF2B5EF4-FFF2-40B4-BE49-F238E27FC236}">
                <a16:creationId xmlns:a16="http://schemas.microsoft.com/office/drawing/2014/main" id="{5821B98C-24E6-423B-B480-6C3DD000A391}"/>
              </a:ext>
            </a:extLst>
          </p:cNvPr>
          <p:cNvSpPr txBox="1"/>
          <p:nvPr/>
        </p:nvSpPr>
        <p:spPr>
          <a:xfrm>
            <a:off x="11740273" y="6333825"/>
            <a:ext cx="312906" cy="369332"/>
          </a:xfrm>
          <a:prstGeom prst="rect">
            <a:avLst/>
          </a:prstGeom>
          <a:noFill/>
        </p:spPr>
        <p:txBody>
          <a:bodyPr wrap="none" rtlCol="0">
            <a:spAutoFit/>
          </a:bodyPr>
          <a:lstStyle/>
          <a:p>
            <a:r>
              <a:rPr lang="fr-FR" dirty="0"/>
              <a:t>2</a:t>
            </a:r>
            <a:endParaRPr lang="fr-TN" dirty="0"/>
          </a:p>
        </p:txBody>
      </p:sp>
    </p:spTree>
    <p:extLst>
      <p:ext uri="{BB962C8B-B14F-4D97-AF65-F5344CB8AC3E}">
        <p14:creationId xmlns:p14="http://schemas.microsoft.com/office/powerpoint/2010/main" val="46129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pPr algn="l"/>
            <a:r>
              <a:rPr lang="en-US" dirty="0"/>
              <a:t>2. Conception</a:t>
            </a:r>
          </a:p>
        </p:txBody>
      </p:sp>
      <p:sp>
        <p:nvSpPr>
          <p:cNvPr id="95" name="Freeform 55">
            <a:extLst>
              <a:ext uri="{FF2B5EF4-FFF2-40B4-BE49-F238E27FC236}">
                <a16:creationId xmlns:a16="http://schemas.microsoft.com/office/drawing/2014/main" id="{B83E873A-FC1D-4085-AF2F-91846389D917}"/>
              </a:ext>
            </a:extLst>
          </p:cNvPr>
          <p:cNvSpPr/>
          <p:nvPr/>
        </p:nvSpPr>
        <p:spPr>
          <a:xfrm rot="2806036">
            <a:off x="10735093" y="3606621"/>
            <a:ext cx="268849" cy="65877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752" y="1684998"/>
            <a:ext cx="8200101" cy="4502016"/>
          </a:xfrm>
          <a:prstGeom prst="rect">
            <a:avLst/>
          </a:prstGeom>
        </p:spPr>
      </p:pic>
      <p:sp>
        <p:nvSpPr>
          <p:cNvPr id="5" name="ZoneTexte 4">
            <a:extLst>
              <a:ext uri="{FF2B5EF4-FFF2-40B4-BE49-F238E27FC236}">
                <a16:creationId xmlns:a16="http://schemas.microsoft.com/office/drawing/2014/main" id="{C3D8DFC4-CFF2-4F87-8759-44F82282106A}"/>
              </a:ext>
            </a:extLst>
          </p:cNvPr>
          <p:cNvSpPr txBox="1"/>
          <p:nvPr/>
        </p:nvSpPr>
        <p:spPr>
          <a:xfrm>
            <a:off x="11740273" y="6333825"/>
            <a:ext cx="312906" cy="369332"/>
          </a:xfrm>
          <a:prstGeom prst="rect">
            <a:avLst/>
          </a:prstGeom>
          <a:noFill/>
        </p:spPr>
        <p:txBody>
          <a:bodyPr wrap="none" rtlCol="0">
            <a:spAutoFit/>
          </a:bodyPr>
          <a:lstStyle/>
          <a:p>
            <a:r>
              <a:rPr lang="fr-FR" dirty="0"/>
              <a:t>3</a:t>
            </a:r>
            <a:endParaRPr lang="fr-TN" dirty="0"/>
          </a:p>
        </p:txBody>
      </p:sp>
    </p:spTree>
    <p:extLst>
      <p:ext uri="{BB962C8B-B14F-4D97-AF65-F5344CB8AC3E}">
        <p14:creationId xmlns:p14="http://schemas.microsoft.com/office/powerpoint/2010/main" val="265432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99753"/>
            <a:ext cx="11573197" cy="724247"/>
          </a:xfrm>
        </p:spPr>
        <p:txBody>
          <a:bodyPr>
            <a:normAutofit fontScale="92500" lnSpcReduction="20000"/>
          </a:bodyPr>
          <a:lstStyle/>
          <a:p>
            <a:pPr algn="l"/>
            <a:r>
              <a:rPr lang="en-US" dirty="0"/>
              <a:t>3. </a:t>
            </a:r>
            <a:r>
              <a:rPr lang="en-US" dirty="0" err="1"/>
              <a:t>Implémentation</a:t>
            </a:r>
            <a:endParaRPr lang="en-US" dirty="0"/>
          </a:p>
        </p:txBody>
      </p:sp>
      <p:sp>
        <p:nvSpPr>
          <p:cNvPr id="95" name="Freeform 55">
            <a:extLst>
              <a:ext uri="{FF2B5EF4-FFF2-40B4-BE49-F238E27FC236}">
                <a16:creationId xmlns:a16="http://schemas.microsoft.com/office/drawing/2014/main" id="{B83E873A-FC1D-4085-AF2F-91846389D917}"/>
              </a:ext>
            </a:extLst>
          </p:cNvPr>
          <p:cNvSpPr/>
          <p:nvPr/>
        </p:nvSpPr>
        <p:spPr>
          <a:xfrm rot="2806036">
            <a:off x="10735093" y="3606621"/>
            <a:ext cx="268849" cy="65877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092" y="1583723"/>
            <a:ext cx="3286898" cy="3286898"/>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487" y="2700974"/>
            <a:ext cx="3378158" cy="3378158"/>
          </a:xfrm>
          <a:prstGeom prst="rect">
            <a:avLst/>
          </a:prstGeom>
        </p:spPr>
      </p:pic>
      <p:sp>
        <p:nvSpPr>
          <p:cNvPr id="6" name="ZoneTexte 5">
            <a:extLst>
              <a:ext uri="{FF2B5EF4-FFF2-40B4-BE49-F238E27FC236}">
                <a16:creationId xmlns:a16="http://schemas.microsoft.com/office/drawing/2014/main" id="{03F5FEB9-41CF-4A2E-8FB2-BD7D10FC025C}"/>
              </a:ext>
            </a:extLst>
          </p:cNvPr>
          <p:cNvSpPr txBox="1"/>
          <p:nvPr/>
        </p:nvSpPr>
        <p:spPr>
          <a:xfrm>
            <a:off x="11740273" y="6333825"/>
            <a:ext cx="312906" cy="369332"/>
          </a:xfrm>
          <a:prstGeom prst="rect">
            <a:avLst/>
          </a:prstGeom>
          <a:noFill/>
        </p:spPr>
        <p:txBody>
          <a:bodyPr wrap="none" rtlCol="0">
            <a:spAutoFit/>
          </a:bodyPr>
          <a:lstStyle/>
          <a:p>
            <a:r>
              <a:rPr lang="fr-FR" dirty="0"/>
              <a:t>4</a:t>
            </a:r>
            <a:endParaRPr lang="fr-TN" dirty="0"/>
          </a:p>
        </p:txBody>
      </p:sp>
      <p:sp>
        <p:nvSpPr>
          <p:cNvPr id="4" name="ZoneTexte 3">
            <a:extLst>
              <a:ext uri="{FF2B5EF4-FFF2-40B4-BE49-F238E27FC236}">
                <a16:creationId xmlns:a16="http://schemas.microsoft.com/office/drawing/2014/main" id="{ED200F3F-3C97-4A52-B31E-050B5DA704A5}"/>
              </a:ext>
            </a:extLst>
          </p:cNvPr>
          <p:cNvSpPr txBox="1"/>
          <p:nvPr/>
        </p:nvSpPr>
        <p:spPr>
          <a:xfrm>
            <a:off x="1921566" y="5274277"/>
            <a:ext cx="3443058" cy="553998"/>
          </a:xfrm>
          <a:prstGeom prst="rect">
            <a:avLst/>
          </a:prstGeom>
          <a:noFill/>
        </p:spPr>
        <p:txBody>
          <a:bodyPr wrap="none" rtlCol="0">
            <a:spAutoFit/>
          </a:bodyPr>
          <a:lstStyle/>
          <a:p>
            <a:r>
              <a:rPr lang="fr-FR" sz="3000" dirty="0">
                <a:solidFill>
                  <a:schemeClr val="accent4">
                    <a:lumMod val="75000"/>
                  </a:schemeClr>
                </a:solidFill>
              </a:rPr>
              <a:t>Visual Studio Code</a:t>
            </a:r>
            <a:endParaRPr lang="fr-TN" sz="3000" dirty="0">
              <a:solidFill>
                <a:schemeClr val="accent4">
                  <a:lumMod val="75000"/>
                </a:schemeClr>
              </a:solidFill>
            </a:endParaRPr>
          </a:p>
        </p:txBody>
      </p:sp>
      <p:sp>
        <p:nvSpPr>
          <p:cNvPr id="7" name="ZoneTexte 6">
            <a:extLst>
              <a:ext uri="{FF2B5EF4-FFF2-40B4-BE49-F238E27FC236}">
                <a16:creationId xmlns:a16="http://schemas.microsoft.com/office/drawing/2014/main" id="{10BD4C85-12DD-442B-A427-2AF805DF29FD}"/>
              </a:ext>
            </a:extLst>
          </p:cNvPr>
          <p:cNvSpPr txBox="1"/>
          <p:nvPr/>
        </p:nvSpPr>
        <p:spPr>
          <a:xfrm>
            <a:off x="7393234" y="2061104"/>
            <a:ext cx="3172663" cy="553998"/>
          </a:xfrm>
          <a:prstGeom prst="rect">
            <a:avLst/>
          </a:prstGeom>
          <a:noFill/>
        </p:spPr>
        <p:txBody>
          <a:bodyPr wrap="none" rtlCol="0">
            <a:spAutoFit/>
          </a:bodyPr>
          <a:lstStyle/>
          <a:p>
            <a:r>
              <a:rPr lang="fr-FR" sz="3000" dirty="0">
                <a:solidFill>
                  <a:srgbClr val="FF0066"/>
                </a:solidFill>
              </a:rPr>
              <a:t>Emulateur mobile</a:t>
            </a:r>
            <a:endParaRPr lang="fr-TN" sz="3000" dirty="0">
              <a:solidFill>
                <a:srgbClr val="FF0066"/>
              </a:solidFill>
            </a:endParaRPr>
          </a:p>
        </p:txBody>
      </p:sp>
    </p:spTree>
    <p:extLst>
      <p:ext uri="{BB962C8B-B14F-4D97-AF65-F5344CB8AC3E}">
        <p14:creationId xmlns:p14="http://schemas.microsoft.com/office/powerpoint/2010/main" val="167697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pPr algn="l"/>
            <a:r>
              <a:rPr lang="en-US" dirty="0"/>
              <a:t>3. </a:t>
            </a:r>
            <a:r>
              <a:rPr lang="en-US" dirty="0" err="1"/>
              <a:t>Implémentation</a:t>
            </a:r>
            <a:endParaRPr lang="en-US" dirty="0"/>
          </a:p>
        </p:txBody>
      </p:sp>
      <p:sp>
        <p:nvSpPr>
          <p:cNvPr id="95" name="Freeform 55">
            <a:extLst>
              <a:ext uri="{FF2B5EF4-FFF2-40B4-BE49-F238E27FC236}">
                <a16:creationId xmlns:a16="http://schemas.microsoft.com/office/drawing/2014/main" id="{B83E873A-FC1D-4085-AF2F-91846389D917}"/>
              </a:ext>
            </a:extLst>
          </p:cNvPr>
          <p:cNvSpPr/>
          <p:nvPr/>
        </p:nvSpPr>
        <p:spPr>
          <a:xfrm rot="2806036">
            <a:off x="10735093" y="3606621"/>
            <a:ext cx="268849" cy="65877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 name="Image 3">
            <a:extLst>
              <a:ext uri="{FF2B5EF4-FFF2-40B4-BE49-F238E27FC236}">
                <a16:creationId xmlns:a16="http://schemas.microsoft.com/office/drawing/2014/main" id="{8393A01B-2187-47BB-954F-643831EF6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1628439"/>
            <a:ext cx="3449919" cy="4890052"/>
          </a:xfrm>
          <a:prstGeom prst="rect">
            <a:avLst/>
          </a:prstGeom>
        </p:spPr>
      </p:pic>
      <p:pic>
        <p:nvPicPr>
          <p:cNvPr id="6" name="Image 5">
            <a:extLst>
              <a:ext uri="{FF2B5EF4-FFF2-40B4-BE49-F238E27FC236}">
                <a16:creationId xmlns:a16="http://schemas.microsoft.com/office/drawing/2014/main" id="{24C33F4A-93F0-456A-88B3-9238690D2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538" y="1610249"/>
            <a:ext cx="3280923" cy="4890052"/>
          </a:xfrm>
          <a:prstGeom prst="rect">
            <a:avLst/>
          </a:prstGeom>
        </p:spPr>
      </p:pic>
      <p:pic>
        <p:nvPicPr>
          <p:cNvPr id="8" name="Image 7">
            <a:extLst>
              <a:ext uri="{FF2B5EF4-FFF2-40B4-BE49-F238E27FC236}">
                <a16:creationId xmlns:a16="http://schemas.microsoft.com/office/drawing/2014/main" id="{5044A1A0-E0AD-47F7-A9E6-C892C59B80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0984" y="1628439"/>
            <a:ext cx="3280923" cy="4870149"/>
          </a:xfrm>
          <a:prstGeom prst="rect">
            <a:avLst/>
          </a:prstGeom>
        </p:spPr>
      </p:pic>
      <p:sp>
        <p:nvSpPr>
          <p:cNvPr id="9" name="ZoneTexte 8">
            <a:extLst>
              <a:ext uri="{FF2B5EF4-FFF2-40B4-BE49-F238E27FC236}">
                <a16:creationId xmlns:a16="http://schemas.microsoft.com/office/drawing/2014/main" id="{EE6A11D6-CC1D-43E9-A26A-0D470FA2C55C}"/>
              </a:ext>
            </a:extLst>
          </p:cNvPr>
          <p:cNvSpPr txBox="1"/>
          <p:nvPr/>
        </p:nvSpPr>
        <p:spPr>
          <a:xfrm>
            <a:off x="77435" y="1090410"/>
            <a:ext cx="3942105" cy="369332"/>
          </a:xfrm>
          <a:prstGeom prst="rect">
            <a:avLst/>
          </a:prstGeom>
          <a:noFill/>
        </p:spPr>
        <p:txBody>
          <a:bodyPr wrap="none" rtlCol="0">
            <a:spAutoFit/>
          </a:bodyPr>
          <a:lstStyle/>
          <a:p>
            <a:r>
              <a:rPr lang="fr-FR" u="sng" dirty="0">
                <a:solidFill>
                  <a:srgbClr val="92D050"/>
                </a:solidFill>
                <a:effectLst>
                  <a:outerShdw blurRad="38100" dist="38100" dir="2700000" algn="tl">
                    <a:srgbClr val="000000">
                      <a:alpha val="43137"/>
                    </a:srgbClr>
                  </a:outerShdw>
                </a:effectLst>
              </a:rPr>
              <a:t>Comment les tâches sont réparties ?</a:t>
            </a:r>
            <a:endParaRPr lang="fr-TN" u="sng" dirty="0">
              <a:solidFill>
                <a:srgbClr val="92D050"/>
              </a:solidFill>
              <a:effectLst>
                <a:outerShdw blurRad="38100" dist="38100" dir="2700000" algn="tl">
                  <a:srgbClr val="000000">
                    <a:alpha val="43137"/>
                  </a:srgbClr>
                </a:outerShdw>
              </a:effectLst>
            </a:endParaRPr>
          </a:p>
        </p:txBody>
      </p:sp>
      <p:sp>
        <p:nvSpPr>
          <p:cNvPr id="10" name="ZoneTexte 9">
            <a:extLst>
              <a:ext uri="{FF2B5EF4-FFF2-40B4-BE49-F238E27FC236}">
                <a16:creationId xmlns:a16="http://schemas.microsoft.com/office/drawing/2014/main" id="{AC5ECEF3-9DAF-4840-AF5B-69B8734C055E}"/>
              </a:ext>
            </a:extLst>
          </p:cNvPr>
          <p:cNvSpPr txBox="1"/>
          <p:nvPr/>
        </p:nvSpPr>
        <p:spPr>
          <a:xfrm flipH="1">
            <a:off x="4455538" y="1090410"/>
            <a:ext cx="3022823" cy="369332"/>
          </a:xfrm>
          <a:prstGeom prst="rect">
            <a:avLst/>
          </a:prstGeom>
          <a:noFill/>
        </p:spPr>
        <p:txBody>
          <a:bodyPr wrap="square" rtlCol="0">
            <a:spAutoFit/>
          </a:bodyPr>
          <a:lstStyle/>
          <a:p>
            <a:r>
              <a:rPr lang="fr-FR" u="sng" dirty="0">
                <a:solidFill>
                  <a:srgbClr val="92D050"/>
                </a:solidFill>
                <a:effectLst>
                  <a:outerShdw blurRad="38100" dist="38100" dir="2700000" algn="tl">
                    <a:srgbClr val="000000">
                      <a:alpha val="43137"/>
                    </a:srgbClr>
                  </a:outerShdw>
                </a:effectLst>
              </a:rPr>
              <a:t>Exemples des projets</a:t>
            </a:r>
            <a:endParaRPr lang="fr-TN" u="sng" dirty="0">
              <a:solidFill>
                <a:srgbClr val="92D050"/>
              </a:solidFill>
              <a:effectLst>
                <a:outerShdw blurRad="38100" dist="38100" dir="2700000" algn="tl">
                  <a:srgbClr val="000000">
                    <a:alpha val="43137"/>
                  </a:srgbClr>
                </a:outerShdw>
              </a:effectLst>
            </a:endParaRPr>
          </a:p>
        </p:txBody>
      </p:sp>
      <p:sp>
        <p:nvSpPr>
          <p:cNvPr id="11" name="ZoneTexte 10">
            <a:extLst>
              <a:ext uri="{FF2B5EF4-FFF2-40B4-BE49-F238E27FC236}">
                <a16:creationId xmlns:a16="http://schemas.microsoft.com/office/drawing/2014/main" id="{93FEAAA3-F871-4676-A048-8CE611692109}"/>
              </a:ext>
            </a:extLst>
          </p:cNvPr>
          <p:cNvSpPr txBox="1"/>
          <p:nvPr/>
        </p:nvSpPr>
        <p:spPr>
          <a:xfrm flipH="1">
            <a:off x="7736461" y="1090410"/>
            <a:ext cx="4200205" cy="369332"/>
          </a:xfrm>
          <a:prstGeom prst="rect">
            <a:avLst/>
          </a:prstGeom>
          <a:noFill/>
        </p:spPr>
        <p:txBody>
          <a:bodyPr wrap="square" rtlCol="0">
            <a:spAutoFit/>
          </a:bodyPr>
          <a:lstStyle/>
          <a:p>
            <a:r>
              <a:rPr lang="fr-FR" u="sng" dirty="0">
                <a:solidFill>
                  <a:srgbClr val="92D050"/>
                </a:solidFill>
                <a:effectLst>
                  <a:outerShdw blurRad="38100" dist="38100" dir="2700000" algn="tl">
                    <a:srgbClr val="000000">
                      <a:alpha val="43137"/>
                    </a:srgbClr>
                  </a:outerShdw>
                </a:effectLst>
              </a:rPr>
              <a:t>Exemples des descriptions des tâches</a:t>
            </a:r>
            <a:endParaRPr lang="fr-TN" u="sng" dirty="0">
              <a:solidFill>
                <a:srgbClr val="92D050"/>
              </a:solidFill>
              <a:effectLst>
                <a:outerShdw blurRad="38100" dist="38100" dir="2700000" algn="tl">
                  <a:srgbClr val="000000">
                    <a:alpha val="43137"/>
                  </a:srgbClr>
                </a:outerShdw>
              </a:effectLst>
            </a:endParaRPr>
          </a:p>
        </p:txBody>
      </p:sp>
      <p:sp>
        <p:nvSpPr>
          <p:cNvPr id="13" name="ZoneTexte 12">
            <a:extLst>
              <a:ext uri="{FF2B5EF4-FFF2-40B4-BE49-F238E27FC236}">
                <a16:creationId xmlns:a16="http://schemas.microsoft.com/office/drawing/2014/main" id="{197C2E7F-8EBA-462B-8AAD-0D7AE0882C15}"/>
              </a:ext>
            </a:extLst>
          </p:cNvPr>
          <p:cNvSpPr txBox="1"/>
          <p:nvPr/>
        </p:nvSpPr>
        <p:spPr>
          <a:xfrm>
            <a:off x="11740273" y="6333825"/>
            <a:ext cx="312906" cy="369332"/>
          </a:xfrm>
          <a:prstGeom prst="rect">
            <a:avLst/>
          </a:prstGeom>
          <a:noFill/>
        </p:spPr>
        <p:txBody>
          <a:bodyPr wrap="none" rtlCol="0">
            <a:spAutoFit/>
          </a:bodyPr>
          <a:lstStyle/>
          <a:p>
            <a:r>
              <a:rPr lang="fr-FR" dirty="0"/>
              <a:t>5</a:t>
            </a:r>
            <a:endParaRPr lang="fr-TN" dirty="0"/>
          </a:p>
        </p:txBody>
      </p:sp>
    </p:spTree>
    <p:extLst>
      <p:ext uri="{BB962C8B-B14F-4D97-AF65-F5344CB8AC3E}">
        <p14:creationId xmlns:p14="http://schemas.microsoft.com/office/powerpoint/2010/main" val="186667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3F8A340-6203-4AE1-ADF2-E66B01062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673" y="557408"/>
            <a:ext cx="4651514" cy="5743184"/>
          </a:xfrm>
          <a:prstGeom prst="rect">
            <a:avLst/>
          </a:prstGeom>
        </p:spPr>
      </p:pic>
      <p:sp>
        <p:nvSpPr>
          <p:cNvPr id="5" name="ZoneTexte 4">
            <a:extLst>
              <a:ext uri="{FF2B5EF4-FFF2-40B4-BE49-F238E27FC236}">
                <a16:creationId xmlns:a16="http://schemas.microsoft.com/office/drawing/2014/main" id="{F5C47FB8-F3DE-416C-8844-D95977CE9A18}"/>
              </a:ext>
            </a:extLst>
          </p:cNvPr>
          <p:cNvSpPr txBox="1"/>
          <p:nvPr/>
        </p:nvSpPr>
        <p:spPr>
          <a:xfrm flipH="1">
            <a:off x="310759" y="2517914"/>
            <a:ext cx="6606875" cy="430887"/>
          </a:xfrm>
          <a:prstGeom prst="rect">
            <a:avLst/>
          </a:prstGeom>
          <a:noFill/>
        </p:spPr>
        <p:txBody>
          <a:bodyPr wrap="square" rtlCol="0">
            <a:spAutoFit/>
          </a:bodyPr>
          <a:lstStyle/>
          <a:p>
            <a:r>
              <a:rPr lang="fr-FR" sz="2200" b="1" i="1" u="sng" dirty="0">
                <a:solidFill>
                  <a:srgbClr val="92D050"/>
                </a:solidFill>
              </a:rPr>
              <a:t>Informations personnelles de l’utilisateur</a:t>
            </a:r>
            <a:endParaRPr lang="fr-TN" sz="2200" b="1" i="1" u="sng" dirty="0">
              <a:solidFill>
                <a:srgbClr val="92D050"/>
              </a:solidFill>
            </a:endParaRPr>
          </a:p>
        </p:txBody>
      </p:sp>
      <p:sp>
        <p:nvSpPr>
          <p:cNvPr id="6" name="ZoneTexte 5">
            <a:extLst>
              <a:ext uri="{FF2B5EF4-FFF2-40B4-BE49-F238E27FC236}">
                <a16:creationId xmlns:a16="http://schemas.microsoft.com/office/drawing/2014/main" id="{B2FD5357-A490-4727-BF93-176307354714}"/>
              </a:ext>
            </a:extLst>
          </p:cNvPr>
          <p:cNvSpPr txBox="1"/>
          <p:nvPr/>
        </p:nvSpPr>
        <p:spPr>
          <a:xfrm>
            <a:off x="11740273" y="6333825"/>
            <a:ext cx="312906" cy="369332"/>
          </a:xfrm>
          <a:prstGeom prst="rect">
            <a:avLst/>
          </a:prstGeom>
          <a:noFill/>
        </p:spPr>
        <p:txBody>
          <a:bodyPr wrap="none" rtlCol="0">
            <a:spAutoFit/>
          </a:bodyPr>
          <a:lstStyle/>
          <a:p>
            <a:r>
              <a:rPr lang="fr-FR" dirty="0"/>
              <a:t>6</a:t>
            </a:r>
            <a:endParaRPr lang="fr-TN" dirty="0"/>
          </a:p>
        </p:txBody>
      </p:sp>
    </p:spTree>
    <p:extLst>
      <p:ext uri="{BB962C8B-B14F-4D97-AF65-F5344CB8AC3E}">
        <p14:creationId xmlns:p14="http://schemas.microsoft.com/office/powerpoint/2010/main" val="13367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E4EA4D4-842E-4A97-B65E-7AFB59889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777" y="997225"/>
            <a:ext cx="3715268" cy="5758070"/>
          </a:xfrm>
          <a:prstGeom prst="rect">
            <a:avLst/>
          </a:prstGeom>
        </p:spPr>
      </p:pic>
      <p:pic>
        <p:nvPicPr>
          <p:cNvPr id="10" name="Image 9">
            <a:extLst>
              <a:ext uri="{FF2B5EF4-FFF2-40B4-BE49-F238E27FC236}">
                <a16:creationId xmlns:a16="http://schemas.microsoft.com/office/drawing/2014/main" id="{C47486D2-C91A-4AB7-B860-6A7D79B23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861" y="997225"/>
            <a:ext cx="4108268" cy="5758070"/>
          </a:xfrm>
          <a:prstGeom prst="rect">
            <a:avLst/>
          </a:prstGeom>
        </p:spPr>
      </p:pic>
      <p:sp>
        <p:nvSpPr>
          <p:cNvPr id="11" name="ZoneTexte 10">
            <a:extLst>
              <a:ext uri="{FF2B5EF4-FFF2-40B4-BE49-F238E27FC236}">
                <a16:creationId xmlns:a16="http://schemas.microsoft.com/office/drawing/2014/main" id="{AF56A396-08E9-461B-AB5D-817864C4D822}"/>
              </a:ext>
            </a:extLst>
          </p:cNvPr>
          <p:cNvSpPr txBox="1"/>
          <p:nvPr/>
        </p:nvSpPr>
        <p:spPr>
          <a:xfrm flipH="1">
            <a:off x="217997" y="455615"/>
            <a:ext cx="3261362" cy="369332"/>
          </a:xfrm>
          <a:prstGeom prst="rect">
            <a:avLst/>
          </a:prstGeom>
          <a:noFill/>
        </p:spPr>
        <p:txBody>
          <a:bodyPr wrap="square" rtlCol="0">
            <a:spAutoFit/>
          </a:bodyPr>
          <a:lstStyle/>
          <a:p>
            <a:r>
              <a:rPr lang="fr-FR" u="sng" dirty="0">
                <a:solidFill>
                  <a:srgbClr val="92D050"/>
                </a:solidFill>
                <a:effectLst>
                  <a:outerShdw blurRad="38100" dist="38100" dir="2700000" algn="tl">
                    <a:srgbClr val="000000">
                      <a:alpha val="43137"/>
                    </a:srgbClr>
                  </a:outerShdw>
                </a:effectLst>
              </a:rPr>
              <a:t>Ajouter un projet</a:t>
            </a:r>
            <a:endParaRPr lang="fr-TN" u="sng" dirty="0">
              <a:solidFill>
                <a:srgbClr val="92D050"/>
              </a:solidFill>
              <a:effectLst>
                <a:outerShdw blurRad="38100" dist="38100" dir="2700000" algn="tl">
                  <a:srgbClr val="000000">
                    <a:alpha val="43137"/>
                  </a:srgbClr>
                </a:outerShdw>
              </a:effectLst>
            </a:endParaRPr>
          </a:p>
        </p:txBody>
      </p:sp>
      <p:sp>
        <p:nvSpPr>
          <p:cNvPr id="12" name="ZoneTexte 11">
            <a:extLst>
              <a:ext uri="{FF2B5EF4-FFF2-40B4-BE49-F238E27FC236}">
                <a16:creationId xmlns:a16="http://schemas.microsoft.com/office/drawing/2014/main" id="{8BB1B91A-2330-4206-9223-5DC341C4B363}"/>
              </a:ext>
            </a:extLst>
          </p:cNvPr>
          <p:cNvSpPr txBox="1"/>
          <p:nvPr/>
        </p:nvSpPr>
        <p:spPr>
          <a:xfrm>
            <a:off x="5870713" y="455615"/>
            <a:ext cx="3261362" cy="369332"/>
          </a:xfrm>
          <a:prstGeom prst="rect">
            <a:avLst/>
          </a:prstGeom>
          <a:noFill/>
        </p:spPr>
        <p:txBody>
          <a:bodyPr wrap="square" rtlCol="0">
            <a:spAutoFit/>
          </a:bodyPr>
          <a:lstStyle/>
          <a:p>
            <a:r>
              <a:rPr lang="fr-FR" u="sng" dirty="0">
                <a:solidFill>
                  <a:srgbClr val="92D050"/>
                </a:solidFill>
                <a:effectLst>
                  <a:outerShdw blurRad="38100" dist="38100" dir="2700000" algn="tl">
                    <a:srgbClr val="000000">
                      <a:alpha val="43137"/>
                    </a:srgbClr>
                  </a:outerShdw>
                </a:effectLst>
              </a:rPr>
              <a:t>Ajouter une description </a:t>
            </a:r>
            <a:endParaRPr lang="fr-TN" u="sng" dirty="0">
              <a:solidFill>
                <a:srgbClr val="92D050"/>
              </a:solidFill>
              <a:effectLst>
                <a:outerShdw blurRad="38100" dist="38100" dir="2700000" algn="tl">
                  <a:srgbClr val="000000">
                    <a:alpha val="43137"/>
                  </a:srgbClr>
                </a:outerShdw>
              </a:effectLst>
            </a:endParaRPr>
          </a:p>
        </p:txBody>
      </p:sp>
      <p:sp>
        <p:nvSpPr>
          <p:cNvPr id="14" name="ZoneTexte 13">
            <a:extLst>
              <a:ext uri="{FF2B5EF4-FFF2-40B4-BE49-F238E27FC236}">
                <a16:creationId xmlns:a16="http://schemas.microsoft.com/office/drawing/2014/main" id="{8788A8D4-276B-49D2-9E65-0985B79C33A5}"/>
              </a:ext>
            </a:extLst>
          </p:cNvPr>
          <p:cNvSpPr txBox="1"/>
          <p:nvPr/>
        </p:nvSpPr>
        <p:spPr>
          <a:xfrm>
            <a:off x="11740273" y="6333825"/>
            <a:ext cx="312906" cy="369332"/>
          </a:xfrm>
          <a:prstGeom prst="rect">
            <a:avLst/>
          </a:prstGeom>
          <a:noFill/>
        </p:spPr>
        <p:txBody>
          <a:bodyPr wrap="none" rtlCol="0">
            <a:spAutoFit/>
          </a:bodyPr>
          <a:lstStyle/>
          <a:p>
            <a:r>
              <a:rPr lang="fr-FR" dirty="0"/>
              <a:t>7</a:t>
            </a:r>
            <a:endParaRPr lang="fr-TN" dirty="0"/>
          </a:p>
        </p:txBody>
      </p:sp>
    </p:spTree>
    <p:extLst>
      <p:ext uri="{BB962C8B-B14F-4D97-AF65-F5344CB8AC3E}">
        <p14:creationId xmlns:p14="http://schemas.microsoft.com/office/powerpoint/2010/main" val="3131555832"/>
      </p:ext>
    </p:extLst>
  </p:cSld>
  <p:clrMapOvr>
    <a:masterClrMapping/>
  </p:clrMapOvr>
</p:sld>
</file>

<file path=ppt/theme/theme1.xml><?xml version="1.0" encoding="utf-8"?>
<a:theme xmlns:a="http://schemas.openxmlformats.org/drawingml/2006/main" name="Cover and End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BSTRACT">
      <a:dk1>
        <a:sysClr val="windowText" lastClr="000000"/>
      </a:dk1>
      <a:lt1>
        <a:sysClr val="window" lastClr="FFFFFF"/>
      </a:lt1>
      <a:dk2>
        <a:srgbClr val="44546A"/>
      </a:dk2>
      <a:lt2>
        <a:srgbClr val="E7E6E6"/>
      </a:lt2>
      <a:accent1>
        <a:srgbClr val="79D155"/>
      </a:accent1>
      <a:accent2>
        <a:srgbClr val="A5A5A5"/>
      </a:accent2>
      <a:accent3>
        <a:srgbClr val="595959"/>
      </a:accent3>
      <a:accent4>
        <a:srgbClr val="568AD3"/>
      </a:accent4>
      <a:accent5>
        <a:srgbClr val="A5A5A5"/>
      </a:accent5>
      <a:accent6>
        <a:srgbClr val="595959"/>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3996</TotalTime>
  <Words>174</Words>
  <Application>Microsoft Office PowerPoint</Application>
  <PresentationFormat>Grand écran</PresentationFormat>
  <Paragraphs>46</Paragraphs>
  <Slides>14</Slides>
  <Notes>0</Notes>
  <HiddenSlides>0</HiddenSlides>
  <MMClips>0</MMClips>
  <ScaleCrop>false</ScaleCrop>
  <HeadingPairs>
    <vt:vector size="6" baseType="variant">
      <vt:variant>
        <vt:lpstr>Polices utilisées</vt:lpstr>
      </vt:variant>
      <vt:variant>
        <vt:i4>2</vt:i4>
      </vt:variant>
      <vt:variant>
        <vt:lpstr>Thème</vt:lpstr>
      </vt:variant>
      <vt:variant>
        <vt:i4>3</vt:i4>
      </vt:variant>
      <vt:variant>
        <vt:lpstr>Titres des diapositives</vt:lpstr>
      </vt:variant>
      <vt:variant>
        <vt:i4>14</vt:i4>
      </vt:variant>
    </vt:vector>
  </HeadingPairs>
  <TitlesOfParts>
    <vt:vector size="19" baseType="lpstr">
      <vt:lpstr>Arial</vt:lpstr>
      <vt:lpstr>Calibri</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medfarhaoui7@gmail.com</cp:lastModifiedBy>
  <cp:revision>118</cp:revision>
  <dcterms:created xsi:type="dcterms:W3CDTF">2018-04-24T17:14:44Z</dcterms:created>
  <dcterms:modified xsi:type="dcterms:W3CDTF">2020-06-14T09:56:27Z</dcterms:modified>
</cp:coreProperties>
</file>