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1" r:id="rId4"/>
    <p:sldId id="307" r:id="rId5"/>
    <p:sldId id="302" r:id="rId6"/>
    <p:sldId id="308" r:id="rId7"/>
    <p:sldId id="263" r:id="rId8"/>
    <p:sldId id="282" r:id="rId9"/>
    <p:sldId id="305" r:id="rId10"/>
    <p:sldId id="304" r:id="rId11"/>
    <p:sldId id="298" r:id="rId12"/>
    <p:sldId id="306"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p:restoredTop sz="93627"/>
  </p:normalViewPr>
  <p:slideViewPr>
    <p:cSldViewPr snapToGrid="0">
      <p:cViewPr varScale="1">
        <p:scale>
          <a:sx n="106" d="100"/>
          <a:sy n="106"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8375F-F36D-5C4E-BC72-BB35F0001232}"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884E3-DDF6-7043-95F1-1D2A8BF4D3B4}" type="slidenum">
              <a:rPr lang="en-US" smtClean="0"/>
              <a:t>‹#›</a:t>
            </a:fld>
            <a:endParaRPr lang="en-US"/>
          </a:p>
        </p:txBody>
      </p:sp>
    </p:spTree>
    <p:extLst>
      <p:ext uri="{BB962C8B-B14F-4D97-AF65-F5344CB8AC3E}">
        <p14:creationId xmlns:p14="http://schemas.microsoft.com/office/powerpoint/2010/main" val="39087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0947-734A-FA93-BECD-E15B60F66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34A839-9A07-205B-D3F0-0060666E5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7F1B5-7ED9-E408-DBBC-B76B686B357B}"/>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BC96DAAD-6DDC-2737-9526-5782DF430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089B2-2734-2751-9FC8-A68FB213E092}"/>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107107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CA00-E9D3-0094-A7C5-7EE270B03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AA80B-7251-54E6-1CB8-514697195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AF7D2-5A75-1197-569E-4E6134608FEB}"/>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B51A9BB7-C605-6CBF-5090-741420605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8D0E-CE1F-5AC8-0B34-C99085F4E64C}"/>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30665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5603-8034-E679-5E8B-89E80809C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FFE5C0-8898-65A4-440F-74E96FB524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48888-8DC7-E6CA-7D9E-1CF7E56AD85C}"/>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1BB7E0A1-0301-5761-1628-F9A2635EC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6D174-2E9C-0819-B644-70A98EF0499B}"/>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17288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C798-4154-796D-862B-287D4A197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7C31E-99FF-6AA1-9CC7-BB1CFEADC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C3C84-E93B-7D79-6AF9-BA4B9D556498}"/>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8B8F6034-14AF-15EB-BA05-ED19DF21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8A129-B9C3-2CEC-6179-B078948E239E}"/>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13494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38DD-A0CF-B4B9-1259-C69B62533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70599-9811-A291-B0A9-363DEB2F9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4FE24-839D-1B23-F353-18AE8B01B590}"/>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7044DBC7-2619-416F-6344-77501E539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6B3F-7CD7-6798-C87C-5FEC2EA7A639}"/>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107841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E0E7-D355-77E5-EA30-67F1C1DC5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481BF-305D-45E0-F1E3-7C0FEDCCA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99EAC-DAB2-A2BD-6026-198D3A4FC0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9ADD0-9F1A-968D-B69F-3B90E567B4B0}"/>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6" name="Footer Placeholder 5">
            <a:extLst>
              <a:ext uri="{FF2B5EF4-FFF2-40B4-BE49-F238E27FC236}">
                <a16:creationId xmlns:a16="http://schemas.microsoft.com/office/drawing/2014/main" id="{3E374C9F-67DF-1FA3-E144-2F96DDA0D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B0D36-8CD5-F156-5909-D5AAD7CF0EDE}"/>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81365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3653-0D35-F164-3A7D-4CED3E274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ED032D-F641-967C-3633-11856E6D3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A84B1-A72C-F21F-9FD0-26BB8E612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2B01F5-93EA-E764-8A18-7CC39F5DB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F8320-4708-CD32-3C58-6BB549B10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D1B7B-7EED-68DF-FC47-730BA7FE346E}"/>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8" name="Footer Placeholder 7">
            <a:extLst>
              <a:ext uri="{FF2B5EF4-FFF2-40B4-BE49-F238E27FC236}">
                <a16:creationId xmlns:a16="http://schemas.microsoft.com/office/drawing/2014/main" id="{7FBC1C65-D2C0-7353-AA56-CCE8BC6519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B30E69-43BD-5A0B-FEAC-365C4817E118}"/>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426410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FF5B-440F-D39E-8BCF-53AE900E3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10CB9-40FB-5D5D-34F7-1FBFD93D0E10}"/>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4" name="Footer Placeholder 3">
            <a:extLst>
              <a:ext uri="{FF2B5EF4-FFF2-40B4-BE49-F238E27FC236}">
                <a16:creationId xmlns:a16="http://schemas.microsoft.com/office/drawing/2014/main" id="{4A84E591-6CBA-1F8D-DF9B-9FBE89CD0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8FF9C-B665-7CD8-9D35-8A96599A9968}"/>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69733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4C646-58D8-1E3C-EB18-20AE10A6B6C7}"/>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3" name="Footer Placeholder 2">
            <a:extLst>
              <a:ext uri="{FF2B5EF4-FFF2-40B4-BE49-F238E27FC236}">
                <a16:creationId xmlns:a16="http://schemas.microsoft.com/office/drawing/2014/main" id="{502C8D63-16D9-80D3-1ADB-DCC9AE501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ED10A-E1A6-5BC0-050E-3BADB0CC4200}"/>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07097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96B7-091D-16B8-6F8B-14E703F56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BD723-59CD-83ED-A0D3-EC9787BA6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87181-A69A-FACF-BAA1-2D788C20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C0E3E-6FD9-095D-AA4B-78102B3FBD96}"/>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6" name="Footer Placeholder 5">
            <a:extLst>
              <a:ext uri="{FF2B5EF4-FFF2-40B4-BE49-F238E27FC236}">
                <a16:creationId xmlns:a16="http://schemas.microsoft.com/office/drawing/2014/main" id="{8D5794E9-4C82-8005-591E-B5E20BD01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F0C8E-DA8A-5F31-F72D-9C16CC519E82}"/>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13214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3F5F-5174-79AD-CD08-5C5FF546C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E6233-6FBE-7E2E-7A14-D8D34B86F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D9630-6787-E4E9-0891-DEB92C0D2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14125-035F-2361-4540-F0BA1C86EE82}"/>
              </a:ext>
            </a:extLst>
          </p:cNvPr>
          <p:cNvSpPr>
            <a:spLocks noGrp="1"/>
          </p:cNvSpPr>
          <p:nvPr>
            <p:ph type="dt" sz="half" idx="10"/>
          </p:nvPr>
        </p:nvSpPr>
        <p:spPr/>
        <p:txBody>
          <a:bodyPr/>
          <a:lstStyle/>
          <a:p>
            <a:fld id="{3A4CB458-AE56-D240-B9A7-46C11305D648}" type="datetimeFigureOut">
              <a:rPr lang="en-US" smtClean="0"/>
              <a:t>11/27/23</a:t>
            </a:fld>
            <a:endParaRPr lang="en-US"/>
          </a:p>
        </p:txBody>
      </p:sp>
      <p:sp>
        <p:nvSpPr>
          <p:cNvPr id="6" name="Footer Placeholder 5">
            <a:extLst>
              <a:ext uri="{FF2B5EF4-FFF2-40B4-BE49-F238E27FC236}">
                <a16:creationId xmlns:a16="http://schemas.microsoft.com/office/drawing/2014/main" id="{49CF9E71-94E1-63CB-E69D-1088C6546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08571-107B-6F02-23A6-3D84B861CAC0}"/>
              </a:ext>
            </a:extLst>
          </p:cNvPr>
          <p:cNvSpPr>
            <a:spLocks noGrp="1"/>
          </p:cNvSpPr>
          <p:nvPr>
            <p:ph type="sldNum" sz="quarter" idx="12"/>
          </p:nvPr>
        </p:nvSpPr>
        <p:spPr/>
        <p:txBody>
          <a:bodyPr/>
          <a:lstStyle/>
          <a:p>
            <a:fld id="{59CFA451-AE18-6744-80B4-F9C8BAA645A0}" type="slidenum">
              <a:rPr lang="en-US" smtClean="0"/>
              <a:t>‹#›</a:t>
            </a:fld>
            <a:endParaRPr lang="en-US"/>
          </a:p>
        </p:txBody>
      </p:sp>
    </p:spTree>
    <p:extLst>
      <p:ext uri="{BB962C8B-B14F-4D97-AF65-F5344CB8AC3E}">
        <p14:creationId xmlns:p14="http://schemas.microsoft.com/office/powerpoint/2010/main" val="293079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14CE4-0D9D-49F1-974E-D34FD8B0B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FFE2D-09D5-197A-CE35-F11EF15B9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B7076-70C7-4FEC-A14E-5F15A25CC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CB458-AE56-D240-B9A7-46C11305D648}" type="datetimeFigureOut">
              <a:rPr lang="en-US" smtClean="0"/>
              <a:t>11/27/23</a:t>
            </a:fld>
            <a:endParaRPr lang="en-US"/>
          </a:p>
        </p:txBody>
      </p:sp>
      <p:sp>
        <p:nvSpPr>
          <p:cNvPr id="5" name="Footer Placeholder 4">
            <a:extLst>
              <a:ext uri="{FF2B5EF4-FFF2-40B4-BE49-F238E27FC236}">
                <a16:creationId xmlns:a16="http://schemas.microsoft.com/office/drawing/2014/main" id="{055910E8-7197-2245-B8F5-4A2B8A34B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5C6A0-1619-8310-28ED-19700BD0C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FA451-AE18-6744-80B4-F9C8BAA645A0}" type="slidenum">
              <a:rPr lang="en-US" smtClean="0"/>
              <a:t>‹#›</a:t>
            </a:fld>
            <a:endParaRPr lang="en-US"/>
          </a:p>
        </p:txBody>
      </p:sp>
    </p:spTree>
    <p:extLst>
      <p:ext uri="{BB962C8B-B14F-4D97-AF65-F5344CB8AC3E}">
        <p14:creationId xmlns:p14="http://schemas.microsoft.com/office/powerpoint/2010/main" val="372855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48-433A-334F-E96B-77C9F8690912}"/>
              </a:ext>
            </a:extLst>
          </p:cNvPr>
          <p:cNvSpPr>
            <a:spLocks noGrp="1"/>
          </p:cNvSpPr>
          <p:nvPr>
            <p:ph type="ctrTitle"/>
          </p:nvPr>
        </p:nvSpPr>
        <p:spPr/>
        <p:txBody>
          <a:bodyPr>
            <a:normAutofit/>
          </a:bodyPr>
          <a:lstStyle/>
          <a:p>
            <a:r>
              <a:rPr lang="en-US" sz="2800" b="1" dirty="0">
                <a:effectLst/>
                <a:latin typeface="Cambria" panose="02040503050406030204" pitchFamily="18" charset="0"/>
              </a:rPr>
              <a:t>Credit Card Fraud Detection with Machine Learning Techniques </a:t>
            </a:r>
            <a:br>
              <a:rPr lang="en-US" sz="2800" dirty="0">
                <a:effectLst/>
                <a:latin typeface="Cambria" panose="02040503050406030204" pitchFamily="18" charset="0"/>
              </a:rPr>
            </a:br>
            <a:br>
              <a:rPr lang="en-US" sz="2800" dirty="0">
                <a:effectLst/>
                <a:latin typeface="Cambria" panose="02040503050406030204" pitchFamily="18" charset="0"/>
              </a:rPr>
            </a:br>
            <a:endParaRPr lang="en-US" sz="2800" i="1" dirty="0">
              <a:latin typeface="Cambria" panose="02040503050406030204" pitchFamily="18" charset="0"/>
            </a:endParaRPr>
          </a:p>
        </p:txBody>
      </p:sp>
      <p:sp>
        <p:nvSpPr>
          <p:cNvPr id="3" name="Subtitle 2">
            <a:extLst>
              <a:ext uri="{FF2B5EF4-FFF2-40B4-BE49-F238E27FC236}">
                <a16:creationId xmlns:a16="http://schemas.microsoft.com/office/drawing/2014/main" id="{CB63A349-32F4-A4CB-E284-B22F245744DA}"/>
              </a:ext>
            </a:extLst>
          </p:cNvPr>
          <p:cNvSpPr>
            <a:spLocks noGrp="1"/>
          </p:cNvSpPr>
          <p:nvPr>
            <p:ph type="subTitle" idx="1"/>
          </p:nvPr>
        </p:nvSpPr>
        <p:spPr>
          <a:xfrm>
            <a:off x="1524000" y="3989070"/>
            <a:ext cx="9144000" cy="1268730"/>
          </a:xfrm>
        </p:spPr>
        <p:txBody>
          <a:bodyPr>
            <a:normAutofit/>
          </a:bodyPr>
          <a:lstStyle/>
          <a:p>
            <a:pPr lvl="1"/>
            <a:r>
              <a:rPr lang="en-US" dirty="0">
                <a:latin typeface="Cambria" panose="02040503050406030204" pitchFamily="18" charset="0"/>
              </a:rPr>
              <a:t>Presented By</a:t>
            </a:r>
          </a:p>
          <a:p>
            <a:pPr lvl="1"/>
            <a:r>
              <a:rPr lang="en-US" dirty="0">
                <a:latin typeface="Cambria" panose="02040503050406030204" pitchFamily="18" charset="0"/>
              </a:rPr>
              <a:t>Farhat Lamia Barsha</a:t>
            </a:r>
          </a:p>
          <a:p>
            <a:pPr lvl="1"/>
            <a:r>
              <a:rPr lang="en-US" dirty="0">
                <a:latin typeface="Cambria" panose="02040503050406030204" pitchFamily="18" charset="0"/>
              </a:rPr>
              <a:t>Tennessee Technological University</a:t>
            </a:r>
          </a:p>
        </p:txBody>
      </p:sp>
      <p:sp>
        <p:nvSpPr>
          <p:cNvPr id="5" name="TextBox 4">
            <a:extLst>
              <a:ext uri="{FF2B5EF4-FFF2-40B4-BE49-F238E27FC236}">
                <a16:creationId xmlns:a16="http://schemas.microsoft.com/office/drawing/2014/main" id="{83E437CC-C954-49F4-D777-571B58B1B0F5}"/>
              </a:ext>
            </a:extLst>
          </p:cNvPr>
          <p:cNvSpPr txBox="1"/>
          <p:nvPr/>
        </p:nvSpPr>
        <p:spPr>
          <a:xfrm>
            <a:off x="11875770" y="6423660"/>
            <a:ext cx="312906" cy="369332"/>
          </a:xfrm>
          <a:prstGeom prst="rect">
            <a:avLst/>
          </a:prstGeom>
          <a:noFill/>
        </p:spPr>
        <p:txBody>
          <a:bodyPr wrap="none" rtlCol="0">
            <a:spAutoFit/>
          </a:bodyPr>
          <a:lstStyle/>
          <a:p>
            <a:r>
              <a:rPr lang="en-US" dirty="0">
                <a:latin typeface="Cambria" panose="02040503050406030204" pitchFamily="18" charset="0"/>
              </a:rPr>
              <a:t>1</a:t>
            </a:r>
          </a:p>
        </p:txBody>
      </p:sp>
      <p:pic>
        <p:nvPicPr>
          <p:cNvPr id="7" name="Picture 6" descr="A purple logo with a bird and text&#10;&#10;Description automatically generated">
            <a:extLst>
              <a:ext uri="{FF2B5EF4-FFF2-40B4-BE49-F238E27FC236}">
                <a16:creationId xmlns:a16="http://schemas.microsoft.com/office/drawing/2014/main" id="{0EE94744-D8D7-294A-578B-8E107BD4CFC7}"/>
              </a:ext>
            </a:extLst>
          </p:cNvPr>
          <p:cNvPicPr>
            <a:picLocks noChangeAspect="1"/>
          </p:cNvPicPr>
          <p:nvPr/>
        </p:nvPicPr>
        <p:blipFill>
          <a:blip r:embed="rId2"/>
          <a:stretch>
            <a:fillRect/>
          </a:stretch>
        </p:blipFill>
        <p:spPr>
          <a:xfrm>
            <a:off x="10830273" y="205740"/>
            <a:ext cx="1196340" cy="1201657"/>
          </a:xfrm>
          <a:prstGeom prst="rect">
            <a:avLst/>
          </a:prstGeom>
        </p:spPr>
      </p:pic>
    </p:spTree>
    <p:extLst>
      <p:ext uri="{BB962C8B-B14F-4D97-AF65-F5344CB8AC3E}">
        <p14:creationId xmlns:p14="http://schemas.microsoft.com/office/powerpoint/2010/main" val="95907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9F2C-7187-D531-8DE9-7DF33A8DFA11}"/>
              </a:ext>
            </a:extLst>
          </p:cNvPr>
          <p:cNvSpPr>
            <a:spLocks noGrp="1"/>
          </p:cNvSpPr>
          <p:nvPr>
            <p:ph type="title"/>
          </p:nvPr>
        </p:nvSpPr>
        <p:spPr/>
        <p:txBody>
          <a:bodyPr/>
          <a:lstStyle/>
          <a:p>
            <a:r>
              <a:rPr lang="en-US" dirty="0">
                <a:latin typeface="Cambria" panose="02040503050406030204" pitchFamily="18" charset="0"/>
              </a:rPr>
              <a:t>Results</a:t>
            </a:r>
          </a:p>
        </p:txBody>
      </p:sp>
      <p:sp>
        <p:nvSpPr>
          <p:cNvPr id="8" name="Content Placeholder 7">
            <a:extLst>
              <a:ext uri="{FF2B5EF4-FFF2-40B4-BE49-F238E27FC236}">
                <a16:creationId xmlns:a16="http://schemas.microsoft.com/office/drawing/2014/main" id="{A973A896-AFDA-B758-EDFF-ED608B983DBB}"/>
              </a:ext>
            </a:extLst>
          </p:cNvPr>
          <p:cNvSpPr>
            <a:spLocks noGrp="1"/>
          </p:cNvSpPr>
          <p:nvPr>
            <p:ph idx="1"/>
          </p:nvPr>
        </p:nvSpPr>
        <p:spPr/>
        <p:txBody>
          <a:bodyPr>
            <a:normAutofit/>
          </a:bodyPr>
          <a:lstStyle/>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sz="2000" dirty="0"/>
          </a:p>
          <a:p>
            <a:pPr marL="0" indent="0">
              <a:buNone/>
            </a:pPr>
            <a:endParaRPr lang="en-US" dirty="0"/>
          </a:p>
        </p:txBody>
      </p:sp>
      <p:pic>
        <p:nvPicPr>
          <p:cNvPr id="11" name="Picture 10" descr="A purple logo with a bird and text&#10;&#10;Description automatically generated">
            <a:extLst>
              <a:ext uri="{FF2B5EF4-FFF2-40B4-BE49-F238E27FC236}">
                <a16:creationId xmlns:a16="http://schemas.microsoft.com/office/drawing/2014/main" id="{62D2877C-5880-B2BE-27BD-41B76735AF2B}"/>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12" name="TextBox 11">
            <a:extLst>
              <a:ext uri="{FF2B5EF4-FFF2-40B4-BE49-F238E27FC236}">
                <a16:creationId xmlns:a16="http://schemas.microsoft.com/office/drawing/2014/main" id="{F4F93CEF-1CDC-46A4-9CA6-A45A26139E29}"/>
              </a:ext>
            </a:extLst>
          </p:cNvPr>
          <p:cNvSpPr txBox="1"/>
          <p:nvPr/>
        </p:nvSpPr>
        <p:spPr>
          <a:xfrm>
            <a:off x="11734800" y="6525491"/>
            <a:ext cx="418704" cy="369332"/>
          </a:xfrm>
          <a:prstGeom prst="rect">
            <a:avLst/>
          </a:prstGeom>
          <a:noFill/>
        </p:spPr>
        <p:txBody>
          <a:bodyPr wrap="none" rtlCol="0">
            <a:spAutoFit/>
          </a:bodyPr>
          <a:lstStyle/>
          <a:p>
            <a:r>
              <a:rPr lang="en-US" dirty="0"/>
              <a:t>10</a:t>
            </a:r>
          </a:p>
        </p:txBody>
      </p:sp>
      <p:pic>
        <p:nvPicPr>
          <p:cNvPr id="4" name="Picture 3">
            <a:extLst>
              <a:ext uri="{FF2B5EF4-FFF2-40B4-BE49-F238E27FC236}">
                <a16:creationId xmlns:a16="http://schemas.microsoft.com/office/drawing/2014/main" id="{B45CA269-52C1-DC37-259C-462AB23E9625}"/>
              </a:ext>
            </a:extLst>
          </p:cNvPr>
          <p:cNvPicPr>
            <a:picLocks noChangeAspect="1"/>
          </p:cNvPicPr>
          <p:nvPr/>
        </p:nvPicPr>
        <p:blipFill>
          <a:blip r:embed="rId3"/>
          <a:stretch>
            <a:fillRect/>
          </a:stretch>
        </p:blipFill>
        <p:spPr>
          <a:xfrm>
            <a:off x="2222500" y="1979195"/>
            <a:ext cx="7747000" cy="3429000"/>
          </a:xfrm>
          <a:prstGeom prst="rect">
            <a:avLst/>
          </a:prstGeom>
        </p:spPr>
      </p:pic>
    </p:spTree>
    <p:extLst>
      <p:ext uri="{BB962C8B-B14F-4D97-AF65-F5344CB8AC3E}">
        <p14:creationId xmlns:p14="http://schemas.microsoft.com/office/powerpoint/2010/main" val="367870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C30-E507-E932-5E6F-26E34E373A65}"/>
              </a:ext>
            </a:extLst>
          </p:cNvPr>
          <p:cNvSpPr>
            <a:spLocks noGrp="1"/>
          </p:cNvSpPr>
          <p:nvPr>
            <p:ph type="title"/>
          </p:nvPr>
        </p:nvSpPr>
        <p:spPr/>
        <p:txBody>
          <a:bodyPr/>
          <a:lstStyle/>
          <a:p>
            <a:r>
              <a:rPr lang="en-US" dirty="0">
                <a:latin typeface="Cambria" panose="02040503050406030204" pitchFamily="18" charset="0"/>
              </a:rPr>
              <a:t>Results</a:t>
            </a:r>
          </a:p>
        </p:txBody>
      </p:sp>
      <p:pic>
        <p:nvPicPr>
          <p:cNvPr id="7" name="Content Placeholder 6" descr="A comparison of a positive rate graph&#10;&#10;Description automatically generated">
            <a:extLst>
              <a:ext uri="{FF2B5EF4-FFF2-40B4-BE49-F238E27FC236}">
                <a16:creationId xmlns:a16="http://schemas.microsoft.com/office/drawing/2014/main" id="{C85BEB09-8C08-76FD-9786-31AD7BEF4226}"/>
              </a:ext>
            </a:extLst>
          </p:cNvPr>
          <p:cNvPicPr>
            <a:picLocks noGrp="1" noChangeAspect="1"/>
          </p:cNvPicPr>
          <p:nvPr>
            <p:ph idx="1"/>
          </p:nvPr>
        </p:nvPicPr>
        <p:blipFill>
          <a:blip r:embed="rId2"/>
          <a:stretch>
            <a:fillRect/>
          </a:stretch>
        </p:blipFill>
        <p:spPr>
          <a:xfrm>
            <a:off x="585537" y="2300831"/>
            <a:ext cx="7302500" cy="3352800"/>
          </a:xfrm>
        </p:spPr>
      </p:pic>
      <p:pic>
        <p:nvPicPr>
          <p:cNvPr id="4" name="Picture 3" descr="A purple logo with a bird and text&#10;&#10;Description automatically generated">
            <a:extLst>
              <a:ext uri="{FF2B5EF4-FFF2-40B4-BE49-F238E27FC236}">
                <a16:creationId xmlns:a16="http://schemas.microsoft.com/office/drawing/2014/main" id="{5BEE181C-996E-DEEA-30AC-5C8D78A00DB9}"/>
              </a:ext>
            </a:extLst>
          </p:cNvPr>
          <p:cNvPicPr>
            <a:picLocks noChangeAspect="1"/>
          </p:cNvPicPr>
          <p:nvPr/>
        </p:nvPicPr>
        <p:blipFill>
          <a:blip r:embed="rId3"/>
          <a:stretch>
            <a:fillRect/>
          </a:stretch>
        </p:blipFill>
        <p:spPr>
          <a:xfrm>
            <a:off x="10830273" y="205740"/>
            <a:ext cx="1196340" cy="1201657"/>
          </a:xfrm>
          <a:prstGeom prst="rect">
            <a:avLst/>
          </a:prstGeom>
        </p:spPr>
      </p:pic>
      <p:sp>
        <p:nvSpPr>
          <p:cNvPr id="5" name="TextBox 4">
            <a:extLst>
              <a:ext uri="{FF2B5EF4-FFF2-40B4-BE49-F238E27FC236}">
                <a16:creationId xmlns:a16="http://schemas.microsoft.com/office/drawing/2014/main" id="{72C54845-E4F3-DD81-8D33-C121744B6E4F}"/>
              </a:ext>
            </a:extLst>
          </p:cNvPr>
          <p:cNvSpPr txBox="1"/>
          <p:nvPr/>
        </p:nvSpPr>
        <p:spPr>
          <a:xfrm>
            <a:off x="11734800" y="6525491"/>
            <a:ext cx="418704" cy="369332"/>
          </a:xfrm>
          <a:prstGeom prst="rect">
            <a:avLst/>
          </a:prstGeom>
          <a:noFill/>
        </p:spPr>
        <p:txBody>
          <a:bodyPr wrap="none" rtlCol="0">
            <a:spAutoFit/>
          </a:bodyPr>
          <a:lstStyle/>
          <a:p>
            <a:r>
              <a:rPr lang="en-US" dirty="0"/>
              <a:t>11</a:t>
            </a:r>
          </a:p>
        </p:txBody>
      </p:sp>
      <p:pic>
        <p:nvPicPr>
          <p:cNvPr id="9" name="Picture 8" descr="A graph with a line and a line&#10;&#10;Description automatically generated with medium confidence">
            <a:extLst>
              <a:ext uri="{FF2B5EF4-FFF2-40B4-BE49-F238E27FC236}">
                <a16:creationId xmlns:a16="http://schemas.microsoft.com/office/drawing/2014/main" id="{8D98544C-A1AD-7830-5471-46776ECD3EDD}"/>
              </a:ext>
            </a:extLst>
          </p:cNvPr>
          <p:cNvPicPr>
            <a:picLocks noChangeAspect="1"/>
          </p:cNvPicPr>
          <p:nvPr/>
        </p:nvPicPr>
        <p:blipFill>
          <a:blip r:embed="rId4"/>
          <a:stretch>
            <a:fillRect/>
          </a:stretch>
        </p:blipFill>
        <p:spPr>
          <a:xfrm>
            <a:off x="8022356" y="2300831"/>
            <a:ext cx="3712444" cy="3352801"/>
          </a:xfrm>
          <a:prstGeom prst="rect">
            <a:avLst/>
          </a:prstGeom>
        </p:spPr>
      </p:pic>
    </p:spTree>
    <p:extLst>
      <p:ext uri="{BB962C8B-B14F-4D97-AF65-F5344CB8AC3E}">
        <p14:creationId xmlns:p14="http://schemas.microsoft.com/office/powerpoint/2010/main" val="15262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F6-C73B-BB62-2130-A8AD7D1A75C6}"/>
              </a:ext>
            </a:extLst>
          </p:cNvPr>
          <p:cNvSpPr>
            <a:spLocks noGrp="1"/>
          </p:cNvSpPr>
          <p:nvPr>
            <p:ph type="title"/>
          </p:nvPr>
        </p:nvSpPr>
        <p:spPr/>
        <p:txBody>
          <a:bodyPr/>
          <a:lstStyle/>
          <a:p>
            <a:r>
              <a:rPr lang="en-US" dirty="0">
                <a:latin typeface="Cambria" panose="02040503050406030204" pitchFamily="18" charset="0"/>
              </a:rPr>
              <a:t>Discussion</a:t>
            </a:r>
          </a:p>
        </p:txBody>
      </p:sp>
      <p:sp>
        <p:nvSpPr>
          <p:cNvPr id="20" name="TextBox 19">
            <a:extLst>
              <a:ext uri="{FF2B5EF4-FFF2-40B4-BE49-F238E27FC236}">
                <a16:creationId xmlns:a16="http://schemas.microsoft.com/office/drawing/2014/main" id="{CF7F44BC-0F8E-B619-2174-2824396696AD}"/>
              </a:ext>
            </a:extLst>
          </p:cNvPr>
          <p:cNvSpPr txBox="1"/>
          <p:nvPr/>
        </p:nvSpPr>
        <p:spPr>
          <a:xfrm>
            <a:off x="11663101" y="6282928"/>
            <a:ext cx="418704" cy="369332"/>
          </a:xfrm>
          <a:prstGeom prst="rect">
            <a:avLst/>
          </a:prstGeom>
          <a:noFill/>
        </p:spPr>
        <p:txBody>
          <a:bodyPr wrap="none" rtlCol="0">
            <a:spAutoFit/>
          </a:bodyPr>
          <a:lstStyle/>
          <a:p>
            <a:r>
              <a:rPr lang="en-US" dirty="0"/>
              <a:t>12</a:t>
            </a:r>
          </a:p>
        </p:txBody>
      </p:sp>
      <p:pic>
        <p:nvPicPr>
          <p:cNvPr id="21" name="Picture 20" descr="A purple logo with a bird and text&#10;&#10;Description automatically generated">
            <a:extLst>
              <a:ext uri="{FF2B5EF4-FFF2-40B4-BE49-F238E27FC236}">
                <a16:creationId xmlns:a16="http://schemas.microsoft.com/office/drawing/2014/main" id="{81BB8CBD-6E8D-B377-3FE1-DD852330F639}"/>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4" name="Content Placeholder 3">
            <a:extLst>
              <a:ext uri="{FF2B5EF4-FFF2-40B4-BE49-F238E27FC236}">
                <a16:creationId xmlns:a16="http://schemas.microsoft.com/office/drawing/2014/main" id="{57DB74F2-1F72-FABB-ED2A-AFFB600983F6}"/>
              </a:ext>
            </a:extLst>
          </p:cNvPr>
          <p:cNvSpPr>
            <a:spLocks noGrp="1"/>
          </p:cNvSpPr>
          <p:nvPr>
            <p:ph idx="1"/>
          </p:nvPr>
        </p:nvSpPr>
        <p:spPr>
          <a:xfrm>
            <a:off x="912843" y="1742590"/>
            <a:ext cx="10515600" cy="4351338"/>
          </a:xfrm>
        </p:spPr>
        <p:txBody>
          <a:bodyPr>
            <a:normAutofit/>
          </a:bodyPr>
          <a:lstStyle/>
          <a:p>
            <a:pPr algn="just"/>
            <a:r>
              <a:rPr lang="en-US" sz="2000" dirty="0">
                <a:effectLst/>
              </a:rPr>
              <a:t>Deep learning algorithms perform better than traditional Machine learning algorithms.</a:t>
            </a:r>
            <a:endParaRPr lang="en-US" sz="2000" dirty="0"/>
          </a:p>
          <a:p>
            <a:pPr algn="just"/>
            <a:r>
              <a:rPr lang="en-US" sz="2000" dirty="0">
                <a:effectLst/>
              </a:rPr>
              <a:t>The CNN and GAN both provide a good balance between precision and recall.</a:t>
            </a:r>
          </a:p>
          <a:p>
            <a:pPr algn="just"/>
            <a:r>
              <a:rPr lang="en-US" sz="2000" dirty="0">
                <a:effectLst/>
              </a:rPr>
              <a:t>The Generative Adversarial Networks (GANs) demonstrates considerable potential as a viable option among other models with high precision and decent recall.</a:t>
            </a:r>
            <a:endParaRPr lang="en-US" sz="2000" dirty="0"/>
          </a:p>
          <a:p>
            <a:pPr algn="just"/>
            <a:r>
              <a:rPr lang="en-US" sz="2000" dirty="0">
                <a:effectLst/>
              </a:rPr>
              <a:t>The research paper didn’t consider the class imbalance issue while I have under sampled my dataset to train the model.</a:t>
            </a:r>
            <a:endParaRPr lang="en-US" sz="2000" dirty="0"/>
          </a:p>
          <a:p>
            <a:pPr algn="just"/>
            <a:r>
              <a:rPr lang="en-US" sz="2000" dirty="0">
                <a:effectLst/>
              </a:rPr>
              <a:t>The research paper primarily concentrated on accuracy as the sole metric for evaluating model performance, while I underlined the significance of incorporating precision and recall as additional evaluation metrics. </a:t>
            </a:r>
            <a:endParaRPr lang="en-US" sz="2000" dirty="0"/>
          </a:p>
          <a:p>
            <a:endParaRPr lang="en-US" dirty="0">
              <a:effectLst/>
            </a:endParaRPr>
          </a:p>
        </p:txBody>
      </p:sp>
    </p:spTree>
    <p:extLst>
      <p:ext uri="{BB962C8B-B14F-4D97-AF65-F5344CB8AC3E}">
        <p14:creationId xmlns:p14="http://schemas.microsoft.com/office/powerpoint/2010/main" val="311550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F1A3C-1E87-1203-2A14-27A7271CAC1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4400" dirty="0">
              <a:latin typeface="Baguet Script" pitchFamily="2" charset="77"/>
              <a:cs typeface="Baguet Script" panose="020F0502020204030204" pitchFamily="34" charset="0"/>
            </a:endParaRPr>
          </a:p>
          <a:p>
            <a:pPr marL="0" indent="0" algn="ctr">
              <a:buNone/>
            </a:pPr>
            <a:r>
              <a:rPr lang="en-US" sz="4400" dirty="0">
                <a:latin typeface="Baguet Script" pitchFamily="2" charset="77"/>
                <a:cs typeface="Baguet Script" panose="020F0502020204030204" pitchFamily="34" charset="0"/>
              </a:rPr>
              <a:t>Thank You</a:t>
            </a:r>
          </a:p>
          <a:p>
            <a:pPr marL="0" indent="0" algn="ctr">
              <a:buNone/>
            </a:pPr>
            <a:endParaRPr lang="en-US" dirty="0">
              <a:latin typeface="Baguet Script" pitchFamily="2" charset="77"/>
            </a:endParaRPr>
          </a:p>
          <a:p>
            <a:pPr marL="0" indent="0">
              <a:buNone/>
            </a:pPr>
            <a:endParaRPr lang="en-US" dirty="0"/>
          </a:p>
        </p:txBody>
      </p:sp>
      <p:pic>
        <p:nvPicPr>
          <p:cNvPr id="4" name="Picture 3" descr="A purple logo with a bird and text&#10;&#10;Description automatically generated">
            <a:extLst>
              <a:ext uri="{FF2B5EF4-FFF2-40B4-BE49-F238E27FC236}">
                <a16:creationId xmlns:a16="http://schemas.microsoft.com/office/drawing/2014/main" id="{A834E450-80AD-3D19-AE5E-6A001FB6203C}"/>
              </a:ext>
            </a:extLst>
          </p:cNvPr>
          <p:cNvPicPr>
            <a:picLocks noChangeAspect="1"/>
          </p:cNvPicPr>
          <p:nvPr/>
        </p:nvPicPr>
        <p:blipFill>
          <a:blip r:embed="rId2"/>
          <a:stretch>
            <a:fillRect/>
          </a:stretch>
        </p:blipFill>
        <p:spPr>
          <a:xfrm>
            <a:off x="10830273" y="205740"/>
            <a:ext cx="1196340" cy="1201657"/>
          </a:xfrm>
          <a:prstGeom prst="rect">
            <a:avLst/>
          </a:prstGeom>
        </p:spPr>
      </p:pic>
    </p:spTree>
    <p:extLst>
      <p:ext uri="{BB962C8B-B14F-4D97-AF65-F5344CB8AC3E}">
        <p14:creationId xmlns:p14="http://schemas.microsoft.com/office/powerpoint/2010/main" val="189947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AFBA-186E-E1B1-B968-2821328666E1}"/>
              </a:ext>
            </a:extLst>
          </p:cNvPr>
          <p:cNvSpPr>
            <a:spLocks noGrp="1"/>
          </p:cNvSpPr>
          <p:nvPr>
            <p:ph type="title"/>
          </p:nvPr>
        </p:nvSpPr>
        <p:spPr/>
        <p:txBody>
          <a:bodyPr/>
          <a:lstStyle/>
          <a:p>
            <a:r>
              <a:rPr lang="en-US" dirty="0">
                <a:latin typeface="Cambria" panose="02040503050406030204" pitchFamily="18" charset="0"/>
              </a:rPr>
              <a:t>Outline</a:t>
            </a:r>
          </a:p>
        </p:txBody>
      </p:sp>
      <p:sp>
        <p:nvSpPr>
          <p:cNvPr id="3" name="Content Placeholder 2">
            <a:extLst>
              <a:ext uri="{FF2B5EF4-FFF2-40B4-BE49-F238E27FC236}">
                <a16:creationId xmlns:a16="http://schemas.microsoft.com/office/drawing/2014/main" id="{9FAA32DE-7387-256D-213C-1C3914E0D815}"/>
              </a:ext>
            </a:extLst>
          </p:cNvPr>
          <p:cNvSpPr>
            <a:spLocks noGrp="1"/>
          </p:cNvSpPr>
          <p:nvPr>
            <p:ph idx="1"/>
          </p:nvPr>
        </p:nvSpPr>
        <p:spPr/>
        <p:txBody>
          <a:bodyPr>
            <a:normAutofit/>
          </a:bodyPr>
          <a:lstStyle/>
          <a:p>
            <a:r>
              <a:rPr lang="en-US" dirty="0">
                <a:latin typeface="Cambria" panose="02040503050406030204" pitchFamily="18" charset="0"/>
              </a:rPr>
              <a:t>Introduction</a:t>
            </a:r>
          </a:p>
          <a:p>
            <a:r>
              <a:rPr lang="en-US" dirty="0">
                <a:latin typeface="Cambria" panose="02040503050406030204" pitchFamily="18" charset="0"/>
              </a:rPr>
              <a:t>Paper Overview</a:t>
            </a:r>
          </a:p>
          <a:p>
            <a:r>
              <a:rPr lang="en-US" dirty="0">
                <a:latin typeface="Cambria" panose="02040503050406030204" pitchFamily="18" charset="0"/>
              </a:rPr>
              <a:t>Dataset</a:t>
            </a:r>
          </a:p>
          <a:p>
            <a:r>
              <a:rPr lang="en-US" dirty="0">
                <a:latin typeface="Cambria" panose="02040503050406030204" pitchFamily="18" charset="0"/>
              </a:rPr>
              <a:t>Methodology</a:t>
            </a:r>
          </a:p>
          <a:p>
            <a:r>
              <a:rPr lang="en-US" dirty="0">
                <a:latin typeface="Cambria" panose="02040503050406030204" pitchFamily="18" charset="0"/>
              </a:rPr>
              <a:t>Experimental Setup</a:t>
            </a:r>
          </a:p>
          <a:p>
            <a:r>
              <a:rPr lang="en-US" dirty="0">
                <a:latin typeface="Cambria" panose="02040503050406030204" pitchFamily="18" charset="0"/>
              </a:rPr>
              <a:t>Result </a:t>
            </a:r>
          </a:p>
          <a:p>
            <a:r>
              <a:rPr lang="en-US" dirty="0">
                <a:latin typeface="Cambria" panose="02040503050406030204" pitchFamily="18" charset="0"/>
              </a:rPr>
              <a:t>Discussion</a:t>
            </a:r>
          </a:p>
        </p:txBody>
      </p:sp>
      <p:sp>
        <p:nvSpPr>
          <p:cNvPr id="5" name="TextBox 4">
            <a:extLst>
              <a:ext uri="{FF2B5EF4-FFF2-40B4-BE49-F238E27FC236}">
                <a16:creationId xmlns:a16="http://schemas.microsoft.com/office/drawing/2014/main" id="{97E3F564-84B1-EA3F-A32A-554FDBAC7C78}"/>
              </a:ext>
            </a:extLst>
          </p:cNvPr>
          <p:cNvSpPr txBox="1"/>
          <p:nvPr/>
        </p:nvSpPr>
        <p:spPr>
          <a:xfrm>
            <a:off x="11875770" y="6423660"/>
            <a:ext cx="301686" cy="369332"/>
          </a:xfrm>
          <a:prstGeom prst="rect">
            <a:avLst/>
          </a:prstGeom>
          <a:noFill/>
        </p:spPr>
        <p:txBody>
          <a:bodyPr wrap="none" rtlCol="0">
            <a:spAutoFit/>
          </a:bodyPr>
          <a:lstStyle/>
          <a:p>
            <a:r>
              <a:rPr lang="en-US" dirty="0"/>
              <a:t>2</a:t>
            </a:r>
          </a:p>
        </p:txBody>
      </p:sp>
      <p:pic>
        <p:nvPicPr>
          <p:cNvPr id="6" name="Picture 5" descr="A purple logo with a bird and text&#10;&#10;Description automatically generated">
            <a:extLst>
              <a:ext uri="{FF2B5EF4-FFF2-40B4-BE49-F238E27FC236}">
                <a16:creationId xmlns:a16="http://schemas.microsoft.com/office/drawing/2014/main" id="{3FBC975D-478D-DC64-B1BD-6B7A0A9FFD6B}"/>
              </a:ext>
            </a:extLst>
          </p:cNvPr>
          <p:cNvPicPr>
            <a:picLocks noChangeAspect="1"/>
          </p:cNvPicPr>
          <p:nvPr/>
        </p:nvPicPr>
        <p:blipFill>
          <a:blip r:embed="rId2"/>
          <a:stretch>
            <a:fillRect/>
          </a:stretch>
        </p:blipFill>
        <p:spPr>
          <a:xfrm>
            <a:off x="10830273" y="205740"/>
            <a:ext cx="1196340" cy="1201657"/>
          </a:xfrm>
          <a:prstGeom prst="rect">
            <a:avLst/>
          </a:prstGeom>
        </p:spPr>
      </p:pic>
    </p:spTree>
    <p:extLst>
      <p:ext uri="{BB962C8B-B14F-4D97-AF65-F5344CB8AC3E}">
        <p14:creationId xmlns:p14="http://schemas.microsoft.com/office/powerpoint/2010/main" val="246466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F6-C73B-BB62-2130-A8AD7D1A75C6}"/>
              </a:ext>
            </a:extLst>
          </p:cNvPr>
          <p:cNvSpPr>
            <a:spLocks noGrp="1"/>
          </p:cNvSpPr>
          <p:nvPr>
            <p:ph type="title"/>
          </p:nvPr>
        </p:nvSpPr>
        <p:spPr/>
        <p:txBody>
          <a:bodyPr/>
          <a:lstStyle/>
          <a:p>
            <a:r>
              <a:rPr lang="en-US" dirty="0">
                <a:latin typeface="Cambria" panose="02040503050406030204" pitchFamily="18" charset="0"/>
              </a:rPr>
              <a:t>Introduction</a:t>
            </a:r>
          </a:p>
        </p:txBody>
      </p:sp>
      <p:sp>
        <p:nvSpPr>
          <p:cNvPr id="20" name="TextBox 19">
            <a:extLst>
              <a:ext uri="{FF2B5EF4-FFF2-40B4-BE49-F238E27FC236}">
                <a16:creationId xmlns:a16="http://schemas.microsoft.com/office/drawing/2014/main" id="{CF7F44BC-0F8E-B619-2174-2824396696AD}"/>
              </a:ext>
            </a:extLst>
          </p:cNvPr>
          <p:cNvSpPr txBox="1"/>
          <p:nvPr/>
        </p:nvSpPr>
        <p:spPr>
          <a:xfrm>
            <a:off x="11890314" y="6488668"/>
            <a:ext cx="301686" cy="369332"/>
          </a:xfrm>
          <a:prstGeom prst="rect">
            <a:avLst/>
          </a:prstGeom>
          <a:noFill/>
        </p:spPr>
        <p:txBody>
          <a:bodyPr wrap="none" rtlCol="0">
            <a:spAutoFit/>
          </a:bodyPr>
          <a:lstStyle/>
          <a:p>
            <a:r>
              <a:rPr lang="en-US" dirty="0"/>
              <a:t>3</a:t>
            </a:r>
          </a:p>
        </p:txBody>
      </p:sp>
      <p:pic>
        <p:nvPicPr>
          <p:cNvPr id="21" name="Picture 20" descr="A purple logo with a bird and text&#10;&#10;Description automatically generated">
            <a:extLst>
              <a:ext uri="{FF2B5EF4-FFF2-40B4-BE49-F238E27FC236}">
                <a16:creationId xmlns:a16="http://schemas.microsoft.com/office/drawing/2014/main" id="{81BB8CBD-6E8D-B377-3FE1-DD852330F639}"/>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4" name="Content Placeholder 3">
            <a:extLst>
              <a:ext uri="{FF2B5EF4-FFF2-40B4-BE49-F238E27FC236}">
                <a16:creationId xmlns:a16="http://schemas.microsoft.com/office/drawing/2014/main" id="{57DB74F2-1F72-FABB-ED2A-AFFB600983F6}"/>
              </a:ext>
            </a:extLst>
          </p:cNvPr>
          <p:cNvSpPr>
            <a:spLocks noGrp="1"/>
          </p:cNvSpPr>
          <p:nvPr>
            <p:ph idx="1"/>
          </p:nvPr>
        </p:nvSpPr>
        <p:spPr>
          <a:xfrm>
            <a:off x="912842" y="1566782"/>
            <a:ext cx="10515600" cy="4351338"/>
          </a:xfrm>
        </p:spPr>
        <p:txBody>
          <a:bodyPr>
            <a:normAutofit/>
          </a:bodyPr>
          <a:lstStyle/>
          <a:p>
            <a:pPr algn="just"/>
            <a:r>
              <a:rPr lang="en-US" sz="2000" dirty="0">
                <a:effectLst/>
              </a:rPr>
              <a:t>Credit card fraud is an expression of identity theft that happens when an individual obtains someone’s private information without authorization and uses it for financial transactions. </a:t>
            </a:r>
          </a:p>
          <a:p>
            <a:pPr algn="just"/>
            <a:r>
              <a:rPr lang="en-US" sz="2000" dirty="0">
                <a:effectLst/>
              </a:rPr>
              <a:t>The United States experienced a 13% rise in credit card fraud cases from 2021 to 2022. </a:t>
            </a:r>
          </a:p>
          <a:p>
            <a:pPr algn="just"/>
            <a:r>
              <a:rPr lang="en-US" sz="2000" dirty="0">
                <a:effectLst/>
              </a:rPr>
              <a:t>There are two types of credit card fraud: (1) Card present fraud and (2) Card-not-present fraud. </a:t>
            </a:r>
          </a:p>
          <a:p>
            <a:pPr algn="just"/>
            <a:r>
              <a:rPr lang="en-US" sz="2000" dirty="0">
                <a:effectLst/>
              </a:rPr>
              <a:t>Machine learning classification algorithms offers the potential to detect and prevent fraudulent transactions more efficiently than traditional methods.</a:t>
            </a:r>
          </a:p>
          <a:p>
            <a:pPr algn="just"/>
            <a:r>
              <a:rPr lang="en-US" sz="2000" dirty="0">
                <a:effectLst/>
              </a:rPr>
              <a:t>Various challenges in credit card fraud detection still exist, including imbalanced datasets, overlapping data, misclassification, constrained datasets, changing fraud patterns over time, feature generation, fraud detection cost, lack of standard metrics, etc. </a:t>
            </a:r>
          </a:p>
        </p:txBody>
      </p:sp>
    </p:spTree>
    <p:extLst>
      <p:ext uri="{BB962C8B-B14F-4D97-AF65-F5344CB8AC3E}">
        <p14:creationId xmlns:p14="http://schemas.microsoft.com/office/powerpoint/2010/main" val="247427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F6-C73B-BB62-2130-A8AD7D1A75C6}"/>
              </a:ext>
            </a:extLst>
          </p:cNvPr>
          <p:cNvSpPr>
            <a:spLocks noGrp="1"/>
          </p:cNvSpPr>
          <p:nvPr>
            <p:ph type="title"/>
          </p:nvPr>
        </p:nvSpPr>
        <p:spPr/>
        <p:txBody>
          <a:bodyPr/>
          <a:lstStyle/>
          <a:p>
            <a:r>
              <a:rPr lang="en-US" dirty="0">
                <a:latin typeface="Cambria" panose="02040503050406030204" pitchFamily="18" charset="0"/>
              </a:rPr>
              <a:t>Paper Overview</a:t>
            </a:r>
          </a:p>
        </p:txBody>
      </p:sp>
      <p:sp>
        <p:nvSpPr>
          <p:cNvPr id="20" name="TextBox 19">
            <a:extLst>
              <a:ext uri="{FF2B5EF4-FFF2-40B4-BE49-F238E27FC236}">
                <a16:creationId xmlns:a16="http://schemas.microsoft.com/office/drawing/2014/main" id="{CF7F44BC-0F8E-B619-2174-2824396696AD}"/>
              </a:ext>
            </a:extLst>
          </p:cNvPr>
          <p:cNvSpPr txBox="1"/>
          <p:nvPr/>
        </p:nvSpPr>
        <p:spPr>
          <a:xfrm>
            <a:off x="11890314" y="6488668"/>
            <a:ext cx="301686" cy="369332"/>
          </a:xfrm>
          <a:prstGeom prst="rect">
            <a:avLst/>
          </a:prstGeom>
          <a:noFill/>
        </p:spPr>
        <p:txBody>
          <a:bodyPr wrap="none" rtlCol="0">
            <a:spAutoFit/>
          </a:bodyPr>
          <a:lstStyle/>
          <a:p>
            <a:r>
              <a:rPr lang="en-US" dirty="0"/>
              <a:t>4</a:t>
            </a:r>
          </a:p>
        </p:txBody>
      </p:sp>
      <p:pic>
        <p:nvPicPr>
          <p:cNvPr id="21" name="Picture 20" descr="A purple logo with a bird and text&#10;&#10;Description automatically generated">
            <a:extLst>
              <a:ext uri="{FF2B5EF4-FFF2-40B4-BE49-F238E27FC236}">
                <a16:creationId xmlns:a16="http://schemas.microsoft.com/office/drawing/2014/main" id="{81BB8CBD-6E8D-B377-3FE1-DD852330F639}"/>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4" name="Content Placeholder 3">
            <a:extLst>
              <a:ext uri="{FF2B5EF4-FFF2-40B4-BE49-F238E27FC236}">
                <a16:creationId xmlns:a16="http://schemas.microsoft.com/office/drawing/2014/main" id="{57DB74F2-1F72-FABB-ED2A-AFFB600983F6}"/>
              </a:ext>
            </a:extLst>
          </p:cNvPr>
          <p:cNvSpPr>
            <a:spLocks noGrp="1"/>
          </p:cNvSpPr>
          <p:nvPr>
            <p:ph idx="1"/>
          </p:nvPr>
        </p:nvSpPr>
        <p:spPr>
          <a:xfrm>
            <a:off x="912842" y="1566782"/>
            <a:ext cx="10515600" cy="4351338"/>
          </a:xfrm>
        </p:spPr>
        <p:txBody>
          <a:bodyPr>
            <a:normAutofit/>
          </a:bodyPr>
          <a:lstStyle/>
          <a:p>
            <a:pPr algn="just"/>
            <a:r>
              <a:rPr lang="en-US" sz="2000" dirty="0">
                <a:effectLst/>
              </a:rPr>
              <a:t>The study focuses on the identification of credit card fraud transactions using publicly accessible datasets from Kaggle.</a:t>
            </a:r>
          </a:p>
          <a:p>
            <a:pPr algn="just"/>
            <a:r>
              <a:rPr lang="en-US" sz="2000" dirty="0">
                <a:effectLst/>
              </a:rPr>
              <a:t>The researchers employ three different machine learning algorithms, including Naive Bayes, logistic regression, and artificial neural networks.</a:t>
            </a:r>
          </a:p>
          <a:p>
            <a:pPr algn="just"/>
            <a:r>
              <a:rPr lang="en-US" sz="2000" dirty="0">
                <a:effectLst/>
              </a:rPr>
              <a:t>The experimental findings indicate that logistic regression outperformed Naive Bayes and neural network techniques in terms of accuracy in balanced data distribution.</a:t>
            </a:r>
          </a:p>
          <a:p>
            <a:pPr algn="just"/>
            <a:r>
              <a:rPr lang="en-US" sz="2000" dirty="0">
                <a:effectLst/>
              </a:rPr>
              <a:t>In imbalanced data distribution, the Naive Bayes algorithm exhibited superior performance compared to logistic regression and neural networks. </a:t>
            </a:r>
          </a:p>
          <a:p>
            <a:pPr algn="just"/>
            <a:r>
              <a:rPr lang="en-US" sz="2000" dirty="0"/>
              <a:t>Accuracy Comparison:</a:t>
            </a:r>
          </a:p>
          <a:p>
            <a:endParaRPr lang="en-US" sz="2000" dirty="0">
              <a:effectLst/>
            </a:endParaRPr>
          </a:p>
        </p:txBody>
      </p:sp>
      <p:pic>
        <p:nvPicPr>
          <p:cNvPr id="6" name="Picture 5" descr="A table with numbers and letters&#10;&#10;Description automatically generated">
            <a:extLst>
              <a:ext uri="{FF2B5EF4-FFF2-40B4-BE49-F238E27FC236}">
                <a16:creationId xmlns:a16="http://schemas.microsoft.com/office/drawing/2014/main" id="{98241723-6E09-A978-3306-8C0A8BA41E19}"/>
              </a:ext>
            </a:extLst>
          </p:cNvPr>
          <p:cNvPicPr>
            <a:picLocks noChangeAspect="1"/>
          </p:cNvPicPr>
          <p:nvPr/>
        </p:nvPicPr>
        <p:blipFill>
          <a:blip r:embed="rId3"/>
          <a:stretch>
            <a:fillRect/>
          </a:stretch>
        </p:blipFill>
        <p:spPr>
          <a:xfrm>
            <a:off x="2570110" y="4812632"/>
            <a:ext cx="7201065" cy="1174750"/>
          </a:xfrm>
          <a:prstGeom prst="rect">
            <a:avLst/>
          </a:prstGeom>
        </p:spPr>
      </p:pic>
    </p:spTree>
    <p:extLst>
      <p:ext uri="{BB962C8B-B14F-4D97-AF65-F5344CB8AC3E}">
        <p14:creationId xmlns:p14="http://schemas.microsoft.com/office/powerpoint/2010/main" val="294157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F6-C73B-BB62-2130-A8AD7D1A75C6}"/>
              </a:ext>
            </a:extLst>
          </p:cNvPr>
          <p:cNvSpPr>
            <a:spLocks noGrp="1"/>
          </p:cNvSpPr>
          <p:nvPr>
            <p:ph type="title"/>
          </p:nvPr>
        </p:nvSpPr>
        <p:spPr/>
        <p:txBody>
          <a:bodyPr/>
          <a:lstStyle/>
          <a:p>
            <a:r>
              <a:rPr lang="en-US" dirty="0">
                <a:latin typeface="Cambria" panose="02040503050406030204" pitchFamily="18" charset="0"/>
              </a:rPr>
              <a:t>Dataset</a:t>
            </a:r>
          </a:p>
        </p:txBody>
      </p:sp>
      <p:sp>
        <p:nvSpPr>
          <p:cNvPr id="20" name="TextBox 19">
            <a:extLst>
              <a:ext uri="{FF2B5EF4-FFF2-40B4-BE49-F238E27FC236}">
                <a16:creationId xmlns:a16="http://schemas.microsoft.com/office/drawing/2014/main" id="{CF7F44BC-0F8E-B619-2174-2824396696AD}"/>
              </a:ext>
            </a:extLst>
          </p:cNvPr>
          <p:cNvSpPr txBox="1"/>
          <p:nvPr/>
        </p:nvSpPr>
        <p:spPr>
          <a:xfrm>
            <a:off x="11890314" y="6488668"/>
            <a:ext cx="301686" cy="369332"/>
          </a:xfrm>
          <a:prstGeom prst="rect">
            <a:avLst/>
          </a:prstGeom>
          <a:noFill/>
        </p:spPr>
        <p:txBody>
          <a:bodyPr wrap="none" rtlCol="0">
            <a:spAutoFit/>
          </a:bodyPr>
          <a:lstStyle/>
          <a:p>
            <a:r>
              <a:rPr lang="en-US" dirty="0"/>
              <a:t>5</a:t>
            </a:r>
          </a:p>
        </p:txBody>
      </p:sp>
      <p:pic>
        <p:nvPicPr>
          <p:cNvPr id="21" name="Picture 20" descr="A purple logo with a bird and text&#10;&#10;Description automatically generated">
            <a:extLst>
              <a:ext uri="{FF2B5EF4-FFF2-40B4-BE49-F238E27FC236}">
                <a16:creationId xmlns:a16="http://schemas.microsoft.com/office/drawing/2014/main" id="{81BB8CBD-6E8D-B377-3FE1-DD852330F639}"/>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8" name="Content Placeholder 3">
            <a:extLst>
              <a:ext uri="{FF2B5EF4-FFF2-40B4-BE49-F238E27FC236}">
                <a16:creationId xmlns:a16="http://schemas.microsoft.com/office/drawing/2014/main" id="{3DE91863-F224-8EBD-6E14-D5C0CC39388C}"/>
              </a:ext>
            </a:extLst>
          </p:cNvPr>
          <p:cNvSpPr txBox="1">
            <a:spLocks/>
          </p:cNvSpPr>
          <p:nvPr/>
        </p:nvSpPr>
        <p:spPr>
          <a:xfrm>
            <a:off x="912843" y="174259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1" name="Content Placeholder 10">
            <a:extLst>
              <a:ext uri="{FF2B5EF4-FFF2-40B4-BE49-F238E27FC236}">
                <a16:creationId xmlns:a16="http://schemas.microsoft.com/office/drawing/2014/main" id="{BFD57182-1D5A-8FBC-D5AE-37622691B808}"/>
              </a:ext>
            </a:extLst>
          </p:cNvPr>
          <p:cNvSpPr>
            <a:spLocks noGrp="1"/>
          </p:cNvSpPr>
          <p:nvPr>
            <p:ph idx="1"/>
          </p:nvPr>
        </p:nvSpPr>
        <p:spPr/>
        <p:txBody>
          <a:bodyPr/>
          <a:lstStyle/>
          <a:p>
            <a:pPr rtl="0">
              <a:spcBef>
                <a:spcPts val="0"/>
              </a:spcBef>
              <a:spcAft>
                <a:spcPts val="0"/>
              </a:spcAft>
            </a:pPr>
            <a:r>
              <a:rPr lang="en-US" sz="2000" b="0" i="0" u="none" strike="noStrike" dirty="0">
                <a:solidFill>
                  <a:srgbClr val="000000"/>
                </a:solidFill>
                <a:effectLst/>
              </a:rPr>
              <a:t>Dataset source: 	Kaggle website</a:t>
            </a:r>
          </a:p>
          <a:p>
            <a:pPr>
              <a:spcBef>
                <a:spcPts val="0"/>
              </a:spcBef>
            </a:pPr>
            <a:r>
              <a:rPr lang="en-US" sz="2000" b="0" i="0" u="none" strike="noStrike" dirty="0">
                <a:solidFill>
                  <a:srgbClr val="000000"/>
                </a:solidFill>
                <a:effectLst/>
              </a:rPr>
              <a:t>Total number of data: 	151112</a:t>
            </a:r>
            <a:endParaRPr lang="en-US" sz="2000" b="0" dirty="0">
              <a:effectLst/>
            </a:endParaRPr>
          </a:p>
          <a:p>
            <a:pPr rtl="0">
              <a:spcBef>
                <a:spcPts val="0"/>
              </a:spcBef>
              <a:spcAft>
                <a:spcPts val="0"/>
              </a:spcAft>
            </a:pPr>
            <a:r>
              <a:rPr lang="en-US" sz="2000" b="0" i="0" u="none" strike="noStrike" dirty="0">
                <a:solidFill>
                  <a:srgbClr val="000000"/>
                </a:solidFill>
                <a:effectLst/>
              </a:rPr>
              <a:t>Real Transactions: 	136961</a:t>
            </a:r>
            <a:endParaRPr lang="en-US" sz="2000" b="0" dirty="0">
              <a:effectLst/>
            </a:endParaRPr>
          </a:p>
          <a:p>
            <a:pPr rtl="0">
              <a:spcBef>
                <a:spcPts val="0"/>
              </a:spcBef>
              <a:spcAft>
                <a:spcPts val="0"/>
              </a:spcAft>
            </a:pPr>
            <a:r>
              <a:rPr lang="en-US" sz="2000" b="0" i="0" u="none" strike="noStrike" dirty="0">
                <a:solidFill>
                  <a:srgbClr val="000000"/>
                </a:solidFill>
                <a:effectLst/>
              </a:rPr>
              <a:t>Fraud Transactions: 	14151</a:t>
            </a:r>
            <a:endParaRPr lang="en-US" sz="2000" b="0" dirty="0">
              <a:effectLst/>
            </a:endParaRPr>
          </a:p>
          <a:p>
            <a:pPr rtl="0">
              <a:spcBef>
                <a:spcPts val="0"/>
              </a:spcBef>
              <a:spcAft>
                <a:spcPts val="0"/>
              </a:spcAft>
            </a:pPr>
            <a:r>
              <a:rPr lang="en-US" sz="2000" b="0" i="0" u="none" strike="noStrike" dirty="0">
                <a:solidFill>
                  <a:srgbClr val="000000"/>
                </a:solidFill>
                <a:effectLst/>
              </a:rPr>
              <a:t>Not Fraud:  		90.64%</a:t>
            </a:r>
            <a:endParaRPr lang="en-US" sz="2000" b="0" dirty="0">
              <a:effectLst/>
            </a:endParaRPr>
          </a:p>
          <a:p>
            <a:pPr rtl="0">
              <a:spcBef>
                <a:spcPts val="0"/>
              </a:spcBef>
              <a:spcAft>
                <a:spcPts val="0"/>
              </a:spcAft>
            </a:pPr>
            <a:r>
              <a:rPr lang="en-US" sz="2000" b="0" i="0" u="none" strike="noStrike" dirty="0">
                <a:solidFill>
                  <a:srgbClr val="000000"/>
                </a:solidFill>
                <a:effectLst/>
              </a:rPr>
              <a:t>Fraud:    		9.36%</a:t>
            </a:r>
            <a:br>
              <a:rPr lang="en-US" dirty="0"/>
            </a:br>
            <a:endParaRPr lang="en-US" dirty="0"/>
          </a:p>
          <a:p>
            <a:pPr rtl="0">
              <a:spcBef>
                <a:spcPts val="0"/>
              </a:spcBef>
              <a:spcAft>
                <a:spcPts val="0"/>
              </a:spcAft>
            </a:pPr>
            <a:endParaRPr lang="en-US" dirty="0"/>
          </a:p>
        </p:txBody>
      </p:sp>
      <p:pic>
        <p:nvPicPr>
          <p:cNvPr id="13" name="Picture 12" descr="A screenshot of a computer&#10;&#10;Description automatically generated">
            <a:extLst>
              <a:ext uri="{FF2B5EF4-FFF2-40B4-BE49-F238E27FC236}">
                <a16:creationId xmlns:a16="http://schemas.microsoft.com/office/drawing/2014/main" id="{9E1C7803-E653-A249-70AA-62BBF839C2FA}"/>
              </a:ext>
            </a:extLst>
          </p:cNvPr>
          <p:cNvPicPr>
            <a:picLocks noChangeAspect="1"/>
          </p:cNvPicPr>
          <p:nvPr/>
        </p:nvPicPr>
        <p:blipFill>
          <a:blip r:embed="rId3"/>
          <a:stretch>
            <a:fillRect/>
          </a:stretch>
        </p:blipFill>
        <p:spPr>
          <a:xfrm>
            <a:off x="1184762" y="3745831"/>
            <a:ext cx="9822476" cy="1921042"/>
          </a:xfrm>
          <a:prstGeom prst="rect">
            <a:avLst/>
          </a:prstGeom>
        </p:spPr>
      </p:pic>
    </p:spTree>
    <p:extLst>
      <p:ext uri="{BB962C8B-B14F-4D97-AF65-F5344CB8AC3E}">
        <p14:creationId xmlns:p14="http://schemas.microsoft.com/office/powerpoint/2010/main" val="21159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F6-C73B-BB62-2130-A8AD7D1A75C6}"/>
              </a:ext>
            </a:extLst>
          </p:cNvPr>
          <p:cNvSpPr>
            <a:spLocks noGrp="1"/>
          </p:cNvSpPr>
          <p:nvPr>
            <p:ph type="title"/>
          </p:nvPr>
        </p:nvSpPr>
        <p:spPr/>
        <p:txBody>
          <a:bodyPr/>
          <a:lstStyle/>
          <a:p>
            <a:r>
              <a:rPr lang="en-US" dirty="0">
                <a:latin typeface="Cambria" panose="02040503050406030204" pitchFamily="18" charset="0"/>
              </a:rPr>
              <a:t>Methodology</a:t>
            </a:r>
          </a:p>
        </p:txBody>
      </p:sp>
      <p:sp>
        <p:nvSpPr>
          <p:cNvPr id="20" name="TextBox 19">
            <a:extLst>
              <a:ext uri="{FF2B5EF4-FFF2-40B4-BE49-F238E27FC236}">
                <a16:creationId xmlns:a16="http://schemas.microsoft.com/office/drawing/2014/main" id="{CF7F44BC-0F8E-B619-2174-2824396696AD}"/>
              </a:ext>
            </a:extLst>
          </p:cNvPr>
          <p:cNvSpPr txBox="1"/>
          <p:nvPr/>
        </p:nvSpPr>
        <p:spPr>
          <a:xfrm>
            <a:off x="11890314" y="6488668"/>
            <a:ext cx="301686" cy="369332"/>
          </a:xfrm>
          <a:prstGeom prst="rect">
            <a:avLst/>
          </a:prstGeom>
          <a:noFill/>
        </p:spPr>
        <p:txBody>
          <a:bodyPr wrap="none" rtlCol="0">
            <a:spAutoFit/>
          </a:bodyPr>
          <a:lstStyle/>
          <a:p>
            <a:r>
              <a:rPr lang="en-US" dirty="0"/>
              <a:t>6</a:t>
            </a:r>
          </a:p>
        </p:txBody>
      </p:sp>
      <p:pic>
        <p:nvPicPr>
          <p:cNvPr id="21" name="Picture 20" descr="A purple logo with a bird and text&#10;&#10;Description automatically generated">
            <a:extLst>
              <a:ext uri="{FF2B5EF4-FFF2-40B4-BE49-F238E27FC236}">
                <a16:creationId xmlns:a16="http://schemas.microsoft.com/office/drawing/2014/main" id="{81BB8CBD-6E8D-B377-3FE1-DD852330F639}"/>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4" name="Content Placeholder 3">
            <a:extLst>
              <a:ext uri="{FF2B5EF4-FFF2-40B4-BE49-F238E27FC236}">
                <a16:creationId xmlns:a16="http://schemas.microsoft.com/office/drawing/2014/main" id="{57DB74F2-1F72-FABB-ED2A-AFFB600983F6}"/>
              </a:ext>
            </a:extLst>
          </p:cNvPr>
          <p:cNvSpPr>
            <a:spLocks noGrp="1"/>
          </p:cNvSpPr>
          <p:nvPr>
            <p:ph idx="1"/>
          </p:nvPr>
        </p:nvSpPr>
        <p:spPr>
          <a:xfrm>
            <a:off x="912843" y="1742590"/>
            <a:ext cx="10515600" cy="4351338"/>
          </a:xfrm>
        </p:spPr>
        <p:txBody>
          <a:bodyPr>
            <a:normAutofit/>
          </a:bodyPr>
          <a:lstStyle/>
          <a:p>
            <a:pPr marL="0" indent="0">
              <a:buNone/>
            </a:pPr>
            <a:r>
              <a:rPr lang="en-US" sz="2000" dirty="0"/>
              <a:t>Machine Learning Techniques:</a:t>
            </a:r>
          </a:p>
          <a:p>
            <a:pPr lvl="1"/>
            <a:r>
              <a:rPr lang="en-US" sz="2000" dirty="0"/>
              <a:t>Logistic Regression</a:t>
            </a:r>
          </a:p>
          <a:p>
            <a:pPr lvl="1"/>
            <a:r>
              <a:rPr lang="en-US" sz="2000" dirty="0"/>
              <a:t>Naïve Bayes</a:t>
            </a:r>
          </a:p>
          <a:p>
            <a:pPr marL="457200" lvl="1" indent="0">
              <a:buNone/>
            </a:pPr>
            <a:endParaRPr lang="en-US" sz="2000" dirty="0"/>
          </a:p>
          <a:p>
            <a:pPr marL="0" indent="0">
              <a:buNone/>
            </a:pPr>
            <a:r>
              <a:rPr lang="en-US" sz="2000" dirty="0"/>
              <a:t>Deep Learning Techniques:</a:t>
            </a:r>
          </a:p>
          <a:p>
            <a:pPr lvl="1"/>
            <a:r>
              <a:rPr lang="en-US" sz="2000" dirty="0"/>
              <a:t>Artificial Neural Network (ANN)</a:t>
            </a:r>
          </a:p>
          <a:p>
            <a:pPr lvl="1"/>
            <a:r>
              <a:rPr lang="en-US" sz="2000" dirty="0"/>
              <a:t>Convolutional Neural Network (CNN)</a:t>
            </a:r>
          </a:p>
          <a:p>
            <a:pPr lvl="1"/>
            <a:r>
              <a:rPr lang="en-US" sz="2000" dirty="0"/>
              <a:t>Generative Adversarial Networks (GANs)</a:t>
            </a:r>
          </a:p>
        </p:txBody>
      </p:sp>
    </p:spTree>
    <p:extLst>
      <p:ext uri="{BB962C8B-B14F-4D97-AF65-F5344CB8AC3E}">
        <p14:creationId xmlns:p14="http://schemas.microsoft.com/office/powerpoint/2010/main" val="275854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64C2-8A05-44C5-E0B8-3F150360920D}"/>
              </a:ext>
            </a:extLst>
          </p:cNvPr>
          <p:cNvSpPr>
            <a:spLocks noGrp="1"/>
          </p:cNvSpPr>
          <p:nvPr>
            <p:ph type="title"/>
          </p:nvPr>
        </p:nvSpPr>
        <p:spPr/>
        <p:txBody>
          <a:bodyPr/>
          <a:lstStyle/>
          <a:p>
            <a:r>
              <a:rPr lang="en-US" dirty="0">
                <a:latin typeface="Cambria" panose="02040503050406030204" pitchFamily="18" charset="0"/>
              </a:rPr>
              <a:t>Experimental Setup</a:t>
            </a:r>
          </a:p>
        </p:txBody>
      </p:sp>
      <p:sp>
        <p:nvSpPr>
          <p:cNvPr id="8" name="TextBox 7">
            <a:extLst>
              <a:ext uri="{FF2B5EF4-FFF2-40B4-BE49-F238E27FC236}">
                <a16:creationId xmlns:a16="http://schemas.microsoft.com/office/drawing/2014/main" id="{A4948798-6103-A319-EE82-D383FF154F90}"/>
              </a:ext>
            </a:extLst>
          </p:cNvPr>
          <p:cNvSpPr txBox="1"/>
          <p:nvPr/>
        </p:nvSpPr>
        <p:spPr>
          <a:xfrm>
            <a:off x="11890314" y="6488668"/>
            <a:ext cx="301686" cy="369332"/>
          </a:xfrm>
          <a:prstGeom prst="rect">
            <a:avLst/>
          </a:prstGeom>
          <a:noFill/>
        </p:spPr>
        <p:txBody>
          <a:bodyPr wrap="none" rtlCol="0">
            <a:spAutoFit/>
          </a:bodyPr>
          <a:lstStyle/>
          <a:p>
            <a:r>
              <a:rPr lang="en-US" dirty="0"/>
              <a:t>7</a:t>
            </a:r>
          </a:p>
        </p:txBody>
      </p:sp>
      <p:pic>
        <p:nvPicPr>
          <p:cNvPr id="9" name="Picture 8" descr="A purple logo with a bird and text&#10;&#10;Description automatically generated">
            <a:extLst>
              <a:ext uri="{FF2B5EF4-FFF2-40B4-BE49-F238E27FC236}">
                <a16:creationId xmlns:a16="http://schemas.microsoft.com/office/drawing/2014/main" id="{AE1EA87A-36FB-23AF-6794-320F5B236E2D}"/>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7" name="Rectangle 6">
            <a:extLst>
              <a:ext uri="{FF2B5EF4-FFF2-40B4-BE49-F238E27FC236}">
                <a16:creationId xmlns:a16="http://schemas.microsoft.com/office/drawing/2014/main" id="{0137E234-FCEA-418D-4A9F-A91C246C3E6B}"/>
              </a:ext>
            </a:extLst>
          </p:cNvPr>
          <p:cNvSpPr/>
          <p:nvPr/>
        </p:nvSpPr>
        <p:spPr>
          <a:xfrm>
            <a:off x="838200" y="1772363"/>
            <a:ext cx="197376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Dataset loading</a:t>
            </a:r>
          </a:p>
        </p:txBody>
      </p:sp>
      <p:pic>
        <p:nvPicPr>
          <p:cNvPr id="17" name="Picture 16">
            <a:extLst>
              <a:ext uri="{FF2B5EF4-FFF2-40B4-BE49-F238E27FC236}">
                <a16:creationId xmlns:a16="http://schemas.microsoft.com/office/drawing/2014/main" id="{D31FC426-06F2-4F7B-A038-61EFA7F198AD}"/>
              </a:ext>
            </a:extLst>
          </p:cNvPr>
          <p:cNvPicPr>
            <a:picLocks noChangeAspect="1"/>
          </p:cNvPicPr>
          <p:nvPr/>
        </p:nvPicPr>
        <p:blipFill>
          <a:blip r:embed="rId3"/>
          <a:stretch>
            <a:fillRect/>
          </a:stretch>
        </p:blipFill>
        <p:spPr>
          <a:xfrm>
            <a:off x="3593636" y="1772363"/>
            <a:ext cx="1986252" cy="923544"/>
          </a:xfrm>
          <a:prstGeom prst="rect">
            <a:avLst/>
          </a:prstGeom>
        </p:spPr>
      </p:pic>
      <p:pic>
        <p:nvPicPr>
          <p:cNvPr id="19" name="Picture 18">
            <a:extLst>
              <a:ext uri="{FF2B5EF4-FFF2-40B4-BE49-F238E27FC236}">
                <a16:creationId xmlns:a16="http://schemas.microsoft.com/office/drawing/2014/main" id="{5B2F835A-2039-41BA-194A-1FC94172F6D3}"/>
              </a:ext>
            </a:extLst>
          </p:cNvPr>
          <p:cNvPicPr>
            <a:picLocks noChangeAspect="1"/>
          </p:cNvPicPr>
          <p:nvPr/>
        </p:nvPicPr>
        <p:blipFill>
          <a:blip r:embed="rId3"/>
          <a:stretch>
            <a:fillRect/>
          </a:stretch>
        </p:blipFill>
        <p:spPr>
          <a:xfrm>
            <a:off x="6369894" y="1772363"/>
            <a:ext cx="1993900" cy="927100"/>
          </a:xfrm>
          <a:prstGeom prst="rect">
            <a:avLst/>
          </a:prstGeom>
        </p:spPr>
      </p:pic>
      <p:pic>
        <p:nvPicPr>
          <p:cNvPr id="21" name="Picture 20">
            <a:extLst>
              <a:ext uri="{FF2B5EF4-FFF2-40B4-BE49-F238E27FC236}">
                <a16:creationId xmlns:a16="http://schemas.microsoft.com/office/drawing/2014/main" id="{9BCAD1C8-2A3A-AD06-6529-C5E8873790C7}"/>
              </a:ext>
            </a:extLst>
          </p:cNvPr>
          <p:cNvPicPr>
            <a:picLocks noChangeAspect="1"/>
          </p:cNvPicPr>
          <p:nvPr/>
        </p:nvPicPr>
        <p:blipFill>
          <a:blip r:embed="rId3"/>
          <a:stretch>
            <a:fillRect/>
          </a:stretch>
        </p:blipFill>
        <p:spPr>
          <a:xfrm>
            <a:off x="9339078" y="1759663"/>
            <a:ext cx="1993900" cy="927100"/>
          </a:xfrm>
          <a:prstGeom prst="rect">
            <a:avLst/>
          </a:prstGeom>
        </p:spPr>
      </p:pic>
      <p:pic>
        <p:nvPicPr>
          <p:cNvPr id="25" name="Picture 24">
            <a:extLst>
              <a:ext uri="{FF2B5EF4-FFF2-40B4-BE49-F238E27FC236}">
                <a16:creationId xmlns:a16="http://schemas.microsoft.com/office/drawing/2014/main" id="{9436653B-37F0-EC3A-6F4D-6BD90B33073E}"/>
              </a:ext>
            </a:extLst>
          </p:cNvPr>
          <p:cNvPicPr>
            <a:picLocks noChangeAspect="1"/>
          </p:cNvPicPr>
          <p:nvPr/>
        </p:nvPicPr>
        <p:blipFill>
          <a:blip r:embed="rId3"/>
          <a:stretch>
            <a:fillRect/>
          </a:stretch>
        </p:blipFill>
        <p:spPr>
          <a:xfrm>
            <a:off x="9339078" y="4514695"/>
            <a:ext cx="1993900" cy="927100"/>
          </a:xfrm>
          <a:prstGeom prst="rect">
            <a:avLst/>
          </a:prstGeom>
        </p:spPr>
      </p:pic>
      <p:pic>
        <p:nvPicPr>
          <p:cNvPr id="27" name="Picture 26">
            <a:extLst>
              <a:ext uri="{FF2B5EF4-FFF2-40B4-BE49-F238E27FC236}">
                <a16:creationId xmlns:a16="http://schemas.microsoft.com/office/drawing/2014/main" id="{CB053282-1FFF-2261-5397-D7070193C8CB}"/>
              </a:ext>
            </a:extLst>
          </p:cNvPr>
          <p:cNvPicPr>
            <a:picLocks noChangeAspect="1"/>
          </p:cNvPicPr>
          <p:nvPr/>
        </p:nvPicPr>
        <p:blipFill>
          <a:blip r:embed="rId3"/>
          <a:stretch>
            <a:fillRect/>
          </a:stretch>
        </p:blipFill>
        <p:spPr>
          <a:xfrm>
            <a:off x="6369894" y="4551767"/>
            <a:ext cx="1993900" cy="927100"/>
          </a:xfrm>
          <a:prstGeom prst="rect">
            <a:avLst/>
          </a:prstGeom>
        </p:spPr>
      </p:pic>
      <p:pic>
        <p:nvPicPr>
          <p:cNvPr id="29" name="Picture 28">
            <a:extLst>
              <a:ext uri="{FF2B5EF4-FFF2-40B4-BE49-F238E27FC236}">
                <a16:creationId xmlns:a16="http://schemas.microsoft.com/office/drawing/2014/main" id="{1AEB98EE-0425-DC21-A676-6EC1F9D5E1D3}"/>
              </a:ext>
            </a:extLst>
          </p:cNvPr>
          <p:cNvPicPr>
            <a:picLocks noChangeAspect="1"/>
          </p:cNvPicPr>
          <p:nvPr/>
        </p:nvPicPr>
        <p:blipFill>
          <a:blip r:embed="rId3"/>
          <a:stretch>
            <a:fillRect/>
          </a:stretch>
        </p:blipFill>
        <p:spPr>
          <a:xfrm>
            <a:off x="3593636" y="4533232"/>
            <a:ext cx="1993900" cy="927100"/>
          </a:xfrm>
          <a:prstGeom prst="rect">
            <a:avLst/>
          </a:prstGeom>
        </p:spPr>
      </p:pic>
      <p:pic>
        <p:nvPicPr>
          <p:cNvPr id="31" name="Picture 30">
            <a:extLst>
              <a:ext uri="{FF2B5EF4-FFF2-40B4-BE49-F238E27FC236}">
                <a16:creationId xmlns:a16="http://schemas.microsoft.com/office/drawing/2014/main" id="{7967B39B-D93F-BB7F-B9EC-40BC335B14B3}"/>
              </a:ext>
            </a:extLst>
          </p:cNvPr>
          <p:cNvPicPr>
            <a:picLocks noChangeAspect="1"/>
          </p:cNvPicPr>
          <p:nvPr/>
        </p:nvPicPr>
        <p:blipFill>
          <a:blip r:embed="rId3"/>
          <a:stretch>
            <a:fillRect/>
          </a:stretch>
        </p:blipFill>
        <p:spPr>
          <a:xfrm>
            <a:off x="808825" y="4523964"/>
            <a:ext cx="1993900" cy="927100"/>
          </a:xfrm>
          <a:prstGeom prst="rect">
            <a:avLst/>
          </a:prstGeom>
        </p:spPr>
      </p:pic>
      <p:cxnSp>
        <p:nvCxnSpPr>
          <p:cNvPr id="33" name="Straight Arrow Connector 32">
            <a:extLst>
              <a:ext uri="{FF2B5EF4-FFF2-40B4-BE49-F238E27FC236}">
                <a16:creationId xmlns:a16="http://schemas.microsoft.com/office/drawing/2014/main" id="{62F598EC-1072-B82A-3B54-47D72CE0E71F}"/>
              </a:ext>
            </a:extLst>
          </p:cNvPr>
          <p:cNvCxnSpPr>
            <a:cxnSpLocks/>
            <a:stCxn id="7" idx="3"/>
            <a:endCxn id="17" idx="1"/>
          </p:cNvCxnSpPr>
          <p:nvPr/>
        </p:nvCxnSpPr>
        <p:spPr>
          <a:xfrm>
            <a:off x="2811967" y="2229563"/>
            <a:ext cx="781669" cy="4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A70A036-F229-3736-1C42-6AE2E9814A56}"/>
              </a:ext>
            </a:extLst>
          </p:cNvPr>
          <p:cNvCxnSpPr>
            <a:cxnSpLocks/>
          </p:cNvCxnSpPr>
          <p:nvPr/>
        </p:nvCxnSpPr>
        <p:spPr>
          <a:xfrm>
            <a:off x="5579672" y="2216863"/>
            <a:ext cx="781669"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7D2508-256A-0F3D-17A2-178E62C57C4E}"/>
              </a:ext>
            </a:extLst>
          </p:cNvPr>
          <p:cNvCxnSpPr>
            <a:cxnSpLocks/>
          </p:cNvCxnSpPr>
          <p:nvPr/>
        </p:nvCxnSpPr>
        <p:spPr>
          <a:xfrm>
            <a:off x="8363794" y="2183922"/>
            <a:ext cx="966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6149AE-3A15-5138-6B8F-A8A80ACBB166}"/>
              </a:ext>
            </a:extLst>
          </p:cNvPr>
          <p:cNvCxnSpPr>
            <a:cxnSpLocks/>
          </p:cNvCxnSpPr>
          <p:nvPr/>
        </p:nvCxnSpPr>
        <p:spPr>
          <a:xfrm flipH="1">
            <a:off x="8372347" y="4978245"/>
            <a:ext cx="966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90303F-7572-47B4-14D2-318E4480E00F}"/>
              </a:ext>
            </a:extLst>
          </p:cNvPr>
          <p:cNvCxnSpPr>
            <a:cxnSpLocks/>
            <a:endCxn id="29" idx="3"/>
          </p:cNvCxnSpPr>
          <p:nvPr/>
        </p:nvCxnSpPr>
        <p:spPr>
          <a:xfrm flipH="1">
            <a:off x="5587536" y="4996782"/>
            <a:ext cx="797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E44825-E137-93BD-2736-D19835114300}"/>
              </a:ext>
            </a:extLst>
          </p:cNvPr>
          <p:cNvCxnSpPr>
            <a:cxnSpLocks/>
            <a:stCxn id="29" idx="1"/>
            <a:endCxn id="31" idx="3"/>
          </p:cNvCxnSpPr>
          <p:nvPr/>
        </p:nvCxnSpPr>
        <p:spPr>
          <a:xfrm flipH="1" flipV="1">
            <a:off x="2802725" y="4987514"/>
            <a:ext cx="790911" cy="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D409B6-9813-791F-9641-CE08B56FF3E1}"/>
              </a:ext>
            </a:extLst>
          </p:cNvPr>
          <p:cNvCxnSpPr>
            <a:cxnSpLocks/>
            <a:stCxn id="21" idx="2"/>
            <a:endCxn id="25" idx="0"/>
          </p:cNvCxnSpPr>
          <p:nvPr/>
        </p:nvCxnSpPr>
        <p:spPr>
          <a:xfrm>
            <a:off x="10336028" y="2686763"/>
            <a:ext cx="0" cy="1827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26F736E-1C78-3F84-6593-17242F4940A3}"/>
              </a:ext>
            </a:extLst>
          </p:cNvPr>
          <p:cNvSpPr txBox="1"/>
          <p:nvPr/>
        </p:nvSpPr>
        <p:spPr>
          <a:xfrm>
            <a:off x="3983169" y="1912747"/>
            <a:ext cx="1350050" cy="646331"/>
          </a:xfrm>
          <a:prstGeom prst="rect">
            <a:avLst/>
          </a:prstGeom>
          <a:noFill/>
        </p:spPr>
        <p:txBody>
          <a:bodyPr wrap="none" rtlCol="0">
            <a:spAutoFit/>
          </a:bodyPr>
          <a:lstStyle/>
          <a:p>
            <a:pPr algn="ctr"/>
            <a:r>
              <a:rPr lang="en-US" sz="1800" b="0" dirty="0">
                <a:effectLst/>
                <a:latin typeface="NimbusRomNo9L"/>
              </a:rPr>
              <a:t>Feature </a:t>
            </a:r>
          </a:p>
          <a:p>
            <a:pPr algn="ctr"/>
            <a:r>
              <a:rPr lang="en-US" sz="1800" b="0" dirty="0">
                <a:effectLst/>
                <a:latin typeface="NimbusRomNo9L"/>
              </a:rPr>
              <a:t>Engineering </a:t>
            </a:r>
            <a:endParaRPr lang="en-US" dirty="0">
              <a:effectLst/>
            </a:endParaRPr>
          </a:p>
        </p:txBody>
      </p:sp>
      <p:sp>
        <p:nvSpPr>
          <p:cNvPr id="54" name="TextBox 53">
            <a:extLst>
              <a:ext uri="{FF2B5EF4-FFF2-40B4-BE49-F238E27FC236}">
                <a16:creationId xmlns:a16="http://schemas.microsoft.com/office/drawing/2014/main" id="{ABD37824-3929-4B3D-51BD-A7A57020A31B}"/>
              </a:ext>
            </a:extLst>
          </p:cNvPr>
          <p:cNvSpPr txBox="1"/>
          <p:nvPr/>
        </p:nvSpPr>
        <p:spPr>
          <a:xfrm>
            <a:off x="6562820" y="2051247"/>
            <a:ext cx="1720343" cy="369332"/>
          </a:xfrm>
          <a:prstGeom prst="rect">
            <a:avLst/>
          </a:prstGeom>
          <a:noFill/>
        </p:spPr>
        <p:txBody>
          <a:bodyPr wrap="none" rtlCol="0">
            <a:spAutoFit/>
          </a:bodyPr>
          <a:lstStyle/>
          <a:p>
            <a:r>
              <a:rPr lang="en-US" sz="1800" b="0" dirty="0">
                <a:effectLst/>
                <a:latin typeface="NimbusRomNo9L"/>
              </a:rPr>
              <a:t>Under sampling </a:t>
            </a:r>
            <a:endParaRPr lang="en-US" dirty="0">
              <a:effectLst/>
            </a:endParaRPr>
          </a:p>
        </p:txBody>
      </p:sp>
      <p:sp>
        <p:nvSpPr>
          <p:cNvPr id="55" name="TextBox 54">
            <a:extLst>
              <a:ext uri="{FF2B5EF4-FFF2-40B4-BE49-F238E27FC236}">
                <a16:creationId xmlns:a16="http://schemas.microsoft.com/office/drawing/2014/main" id="{BE3A7E8A-0AD8-8C9F-49A1-BB0F557F859F}"/>
              </a:ext>
            </a:extLst>
          </p:cNvPr>
          <p:cNvSpPr txBox="1"/>
          <p:nvPr/>
        </p:nvSpPr>
        <p:spPr>
          <a:xfrm>
            <a:off x="9394360" y="2032197"/>
            <a:ext cx="2034083" cy="369332"/>
          </a:xfrm>
          <a:prstGeom prst="rect">
            <a:avLst/>
          </a:prstGeom>
          <a:noFill/>
        </p:spPr>
        <p:txBody>
          <a:bodyPr wrap="none" rtlCol="0">
            <a:spAutoFit/>
          </a:bodyPr>
          <a:lstStyle/>
          <a:p>
            <a:r>
              <a:rPr lang="en-US" sz="1800" b="0" dirty="0">
                <a:effectLst/>
                <a:latin typeface="NimbusRomNo9L"/>
              </a:rPr>
              <a:t>Data Preprocessing </a:t>
            </a:r>
            <a:endParaRPr lang="en-US" dirty="0">
              <a:effectLst/>
            </a:endParaRPr>
          </a:p>
        </p:txBody>
      </p:sp>
      <p:sp>
        <p:nvSpPr>
          <p:cNvPr id="59" name="TextBox 58">
            <a:extLst>
              <a:ext uri="{FF2B5EF4-FFF2-40B4-BE49-F238E27FC236}">
                <a16:creationId xmlns:a16="http://schemas.microsoft.com/office/drawing/2014/main" id="{4CF90DEE-A0CF-305D-7ED5-E0752C0CB0D8}"/>
              </a:ext>
            </a:extLst>
          </p:cNvPr>
          <p:cNvSpPr txBox="1"/>
          <p:nvPr/>
        </p:nvSpPr>
        <p:spPr>
          <a:xfrm>
            <a:off x="9324341" y="4790430"/>
            <a:ext cx="2104102" cy="369332"/>
          </a:xfrm>
          <a:prstGeom prst="rect">
            <a:avLst/>
          </a:prstGeom>
          <a:noFill/>
        </p:spPr>
        <p:txBody>
          <a:bodyPr wrap="none" rtlCol="0">
            <a:spAutoFit/>
          </a:bodyPr>
          <a:lstStyle/>
          <a:p>
            <a:r>
              <a:rPr lang="en-US" sz="1800" b="0" dirty="0">
                <a:effectLst/>
                <a:latin typeface="NimbusRomNo9L"/>
              </a:rPr>
              <a:t>Model Construction </a:t>
            </a:r>
            <a:endParaRPr lang="en-US" dirty="0"/>
          </a:p>
        </p:txBody>
      </p:sp>
      <p:sp>
        <p:nvSpPr>
          <p:cNvPr id="61" name="TextBox 60">
            <a:extLst>
              <a:ext uri="{FF2B5EF4-FFF2-40B4-BE49-F238E27FC236}">
                <a16:creationId xmlns:a16="http://schemas.microsoft.com/office/drawing/2014/main" id="{97F63DE2-644F-028B-ADCA-B2E5600CB928}"/>
              </a:ext>
            </a:extLst>
          </p:cNvPr>
          <p:cNvSpPr txBox="1"/>
          <p:nvPr/>
        </p:nvSpPr>
        <p:spPr>
          <a:xfrm>
            <a:off x="6562820" y="4674078"/>
            <a:ext cx="1806785" cy="646331"/>
          </a:xfrm>
          <a:prstGeom prst="rect">
            <a:avLst/>
          </a:prstGeom>
          <a:noFill/>
        </p:spPr>
        <p:txBody>
          <a:bodyPr wrap="square">
            <a:spAutoFit/>
          </a:bodyPr>
          <a:lstStyle/>
          <a:p>
            <a:pPr algn="ctr"/>
            <a:r>
              <a:rPr lang="en-US" dirty="0">
                <a:effectLst/>
              </a:rPr>
              <a:t>Training the Model</a:t>
            </a:r>
          </a:p>
        </p:txBody>
      </p:sp>
      <p:sp>
        <p:nvSpPr>
          <p:cNvPr id="62" name="TextBox 61">
            <a:extLst>
              <a:ext uri="{FF2B5EF4-FFF2-40B4-BE49-F238E27FC236}">
                <a16:creationId xmlns:a16="http://schemas.microsoft.com/office/drawing/2014/main" id="{7287EBED-7989-A918-2447-7ADADC6FDD0E}"/>
              </a:ext>
            </a:extLst>
          </p:cNvPr>
          <p:cNvSpPr txBox="1"/>
          <p:nvPr/>
        </p:nvSpPr>
        <p:spPr>
          <a:xfrm>
            <a:off x="3714670" y="4682760"/>
            <a:ext cx="1806785" cy="646331"/>
          </a:xfrm>
          <a:prstGeom prst="rect">
            <a:avLst/>
          </a:prstGeom>
          <a:noFill/>
        </p:spPr>
        <p:txBody>
          <a:bodyPr wrap="square">
            <a:spAutoFit/>
          </a:bodyPr>
          <a:lstStyle/>
          <a:p>
            <a:pPr algn="ctr"/>
            <a:r>
              <a:rPr lang="en-US" dirty="0">
                <a:effectLst/>
              </a:rPr>
              <a:t>Making Predictions</a:t>
            </a:r>
          </a:p>
        </p:txBody>
      </p:sp>
      <p:sp>
        <p:nvSpPr>
          <p:cNvPr id="63" name="TextBox 62">
            <a:extLst>
              <a:ext uri="{FF2B5EF4-FFF2-40B4-BE49-F238E27FC236}">
                <a16:creationId xmlns:a16="http://schemas.microsoft.com/office/drawing/2014/main" id="{E1D7A327-3A0D-CC85-A302-B91FAA2F42DD}"/>
              </a:ext>
            </a:extLst>
          </p:cNvPr>
          <p:cNvSpPr txBox="1"/>
          <p:nvPr/>
        </p:nvSpPr>
        <p:spPr>
          <a:xfrm>
            <a:off x="882088" y="4790430"/>
            <a:ext cx="1806785" cy="369332"/>
          </a:xfrm>
          <a:prstGeom prst="rect">
            <a:avLst/>
          </a:prstGeom>
          <a:noFill/>
        </p:spPr>
        <p:txBody>
          <a:bodyPr wrap="square">
            <a:spAutoFit/>
          </a:bodyPr>
          <a:lstStyle/>
          <a:p>
            <a:r>
              <a:rPr lang="en-US" dirty="0">
                <a:effectLst/>
              </a:rPr>
              <a:t>Model Evaluation</a:t>
            </a:r>
          </a:p>
        </p:txBody>
      </p:sp>
      <p:sp>
        <p:nvSpPr>
          <p:cNvPr id="64" name="TextBox 63">
            <a:extLst>
              <a:ext uri="{FF2B5EF4-FFF2-40B4-BE49-F238E27FC236}">
                <a16:creationId xmlns:a16="http://schemas.microsoft.com/office/drawing/2014/main" id="{1828B209-A71B-7052-F1C2-621D4A5ACD5F}"/>
              </a:ext>
            </a:extLst>
          </p:cNvPr>
          <p:cNvSpPr txBox="1"/>
          <p:nvPr/>
        </p:nvSpPr>
        <p:spPr>
          <a:xfrm>
            <a:off x="4710864" y="5923882"/>
            <a:ext cx="2400272" cy="369332"/>
          </a:xfrm>
          <a:prstGeom prst="rect">
            <a:avLst/>
          </a:prstGeom>
          <a:noFill/>
        </p:spPr>
        <p:txBody>
          <a:bodyPr wrap="none" rtlCol="0">
            <a:spAutoFit/>
          </a:bodyPr>
          <a:lstStyle/>
          <a:p>
            <a:r>
              <a:rPr lang="en-US" dirty="0"/>
              <a:t>Fig: Experimental Setup</a:t>
            </a:r>
          </a:p>
        </p:txBody>
      </p:sp>
    </p:spTree>
    <p:extLst>
      <p:ext uri="{BB962C8B-B14F-4D97-AF65-F5344CB8AC3E}">
        <p14:creationId xmlns:p14="http://schemas.microsoft.com/office/powerpoint/2010/main" val="361507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9F2C-7187-D531-8DE9-7DF33A8DFA11}"/>
              </a:ext>
            </a:extLst>
          </p:cNvPr>
          <p:cNvSpPr>
            <a:spLocks noGrp="1"/>
          </p:cNvSpPr>
          <p:nvPr>
            <p:ph type="title"/>
          </p:nvPr>
        </p:nvSpPr>
        <p:spPr/>
        <p:txBody>
          <a:bodyPr/>
          <a:lstStyle/>
          <a:p>
            <a:r>
              <a:rPr lang="en-US" dirty="0">
                <a:latin typeface="Cambria" panose="02040503050406030204" pitchFamily="18" charset="0"/>
              </a:rPr>
              <a:t>Results</a:t>
            </a:r>
          </a:p>
        </p:txBody>
      </p:sp>
      <p:sp>
        <p:nvSpPr>
          <p:cNvPr id="8" name="Content Placeholder 7">
            <a:extLst>
              <a:ext uri="{FF2B5EF4-FFF2-40B4-BE49-F238E27FC236}">
                <a16:creationId xmlns:a16="http://schemas.microsoft.com/office/drawing/2014/main" id="{A973A896-AFDA-B758-EDFF-ED608B983DBB}"/>
              </a:ext>
            </a:extLst>
          </p:cNvPr>
          <p:cNvSpPr>
            <a:spLocks noGrp="1"/>
          </p:cNvSpPr>
          <p:nvPr>
            <p:ph idx="1"/>
          </p:nvPr>
        </p:nvSpPr>
        <p:spPr/>
        <p:txBody>
          <a:bodyPr>
            <a:normAutofit/>
          </a:bodyPr>
          <a:lstStyle/>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sz="2000" dirty="0"/>
          </a:p>
          <a:p>
            <a:pPr marL="0" indent="0">
              <a:buNone/>
            </a:pPr>
            <a:endParaRPr lang="en-US" dirty="0"/>
          </a:p>
        </p:txBody>
      </p:sp>
      <p:pic>
        <p:nvPicPr>
          <p:cNvPr id="11" name="Picture 10" descr="A purple logo with a bird and text&#10;&#10;Description automatically generated">
            <a:extLst>
              <a:ext uri="{FF2B5EF4-FFF2-40B4-BE49-F238E27FC236}">
                <a16:creationId xmlns:a16="http://schemas.microsoft.com/office/drawing/2014/main" id="{62D2877C-5880-B2BE-27BD-41B76735AF2B}"/>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12" name="TextBox 11">
            <a:extLst>
              <a:ext uri="{FF2B5EF4-FFF2-40B4-BE49-F238E27FC236}">
                <a16:creationId xmlns:a16="http://schemas.microsoft.com/office/drawing/2014/main" id="{F4F93CEF-1CDC-46A4-9CA6-A45A26139E29}"/>
              </a:ext>
            </a:extLst>
          </p:cNvPr>
          <p:cNvSpPr txBox="1"/>
          <p:nvPr/>
        </p:nvSpPr>
        <p:spPr>
          <a:xfrm>
            <a:off x="11734800" y="6525491"/>
            <a:ext cx="301686" cy="369332"/>
          </a:xfrm>
          <a:prstGeom prst="rect">
            <a:avLst/>
          </a:prstGeom>
          <a:noFill/>
        </p:spPr>
        <p:txBody>
          <a:bodyPr wrap="none" rtlCol="0">
            <a:spAutoFit/>
          </a:bodyPr>
          <a:lstStyle/>
          <a:p>
            <a:r>
              <a:rPr lang="en-US" dirty="0"/>
              <a:t>8</a:t>
            </a:r>
          </a:p>
        </p:txBody>
      </p:sp>
      <p:graphicFrame>
        <p:nvGraphicFramePr>
          <p:cNvPr id="5" name="Table 4">
            <a:extLst>
              <a:ext uri="{FF2B5EF4-FFF2-40B4-BE49-F238E27FC236}">
                <a16:creationId xmlns:a16="http://schemas.microsoft.com/office/drawing/2014/main" id="{879CAAFC-3FC4-D4E8-9C3C-7931EFB835BF}"/>
              </a:ext>
            </a:extLst>
          </p:cNvPr>
          <p:cNvGraphicFramePr>
            <a:graphicFrameLocks noGrp="1"/>
          </p:cNvGraphicFramePr>
          <p:nvPr>
            <p:extLst>
              <p:ext uri="{D42A27DB-BD31-4B8C-83A1-F6EECF244321}">
                <p14:modId xmlns:p14="http://schemas.microsoft.com/office/powerpoint/2010/main" val="2824511034"/>
              </p:ext>
            </p:extLst>
          </p:nvPr>
        </p:nvGraphicFramePr>
        <p:xfrm>
          <a:off x="1149830" y="2637367"/>
          <a:ext cx="9603642" cy="2123440"/>
        </p:xfrm>
        <a:graphic>
          <a:graphicData uri="http://schemas.openxmlformats.org/drawingml/2006/table">
            <a:tbl>
              <a:tblPr firstRow="1" bandRow="1">
                <a:tableStyleId>{5C22544A-7EE6-4342-B048-85BDC9FD1C3A}</a:tableStyleId>
              </a:tblPr>
              <a:tblGrid>
                <a:gridCol w="2085279">
                  <a:extLst>
                    <a:ext uri="{9D8B030D-6E8A-4147-A177-3AD203B41FA5}">
                      <a16:colId xmlns:a16="http://schemas.microsoft.com/office/drawing/2014/main" val="1189227215"/>
                    </a:ext>
                  </a:extLst>
                </a:gridCol>
                <a:gridCol w="1358589">
                  <a:extLst>
                    <a:ext uri="{9D8B030D-6E8A-4147-A177-3AD203B41FA5}">
                      <a16:colId xmlns:a16="http://schemas.microsoft.com/office/drawing/2014/main" val="17648206"/>
                    </a:ext>
                  </a:extLst>
                </a:gridCol>
                <a:gridCol w="1471961">
                  <a:extLst>
                    <a:ext uri="{9D8B030D-6E8A-4147-A177-3AD203B41FA5}">
                      <a16:colId xmlns:a16="http://schemas.microsoft.com/office/drawing/2014/main" val="1112890804"/>
                    </a:ext>
                  </a:extLst>
                </a:gridCol>
                <a:gridCol w="1706136">
                  <a:extLst>
                    <a:ext uri="{9D8B030D-6E8A-4147-A177-3AD203B41FA5}">
                      <a16:colId xmlns:a16="http://schemas.microsoft.com/office/drawing/2014/main" val="3783863414"/>
                    </a:ext>
                  </a:extLst>
                </a:gridCol>
                <a:gridCol w="1381070">
                  <a:extLst>
                    <a:ext uri="{9D8B030D-6E8A-4147-A177-3AD203B41FA5}">
                      <a16:colId xmlns:a16="http://schemas.microsoft.com/office/drawing/2014/main" val="3809319781"/>
                    </a:ext>
                  </a:extLst>
                </a:gridCol>
                <a:gridCol w="1600607">
                  <a:extLst>
                    <a:ext uri="{9D8B030D-6E8A-4147-A177-3AD203B41FA5}">
                      <a16:colId xmlns:a16="http://schemas.microsoft.com/office/drawing/2014/main" val="2804180904"/>
                    </a:ext>
                  </a:extLst>
                </a:gridCol>
              </a:tblGrid>
              <a:tr h="0">
                <a:tc>
                  <a:txBody>
                    <a:bodyPr/>
                    <a:lstStyle/>
                    <a:p>
                      <a:pPr algn="ctr"/>
                      <a:r>
                        <a:rPr lang="en-US" dirty="0"/>
                        <a:t>Metrics</a:t>
                      </a:r>
                    </a:p>
                  </a:txBody>
                  <a:tcPr/>
                </a:tc>
                <a:tc>
                  <a:txBody>
                    <a:bodyPr/>
                    <a:lstStyle/>
                    <a:p>
                      <a:pPr algn="ctr"/>
                      <a:r>
                        <a:rPr lang="en-US" dirty="0"/>
                        <a:t>Logistic Regression</a:t>
                      </a:r>
                    </a:p>
                  </a:txBody>
                  <a:tcPr/>
                </a:tc>
                <a:tc>
                  <a:txBody>
                    <a:bodyPr/>
                    <a:lstStyle/>
                    <a:p>
                      <a:pPr algn="ctr"/>
                      <a:r>
                        <a:rPr lang="en-US" dirty="0"/>
                        <a:t>Naïve Bayes</a:t>
                      </a:r>
                    </a:p>
                  </a:txBody>
                  <a:tcPr/>
                </a:tc>
                <a:tc>
                  <a:txBody>
                    <a:bodyPr/>
                    <a:lstStyle/>
                    <a:p>
                      <a:pPr algn="ctr"/>
                      <a:r>
                        <a:rPr lang="en-US" dirty="0"/>
                        <a:t>ANN</a:t>
                      </a:r>
                    </a:p>
                  </a:txBody>
                  <a:tcPr/>
                </a:tc>
                <a:tc>
                  <a:txBody>
                    <a:bodyPr/>
                    <a:lstStyle/>
                    <a:p>
                      <a:pPr algn="ctr"/>
                      <a:r>
                        <a:rPr lang="en-US" dirty="0"/>
                        <a:t>CNN</a:t>
                      </a:r>
                    </a:p>
                  </a:txBody>
                  <a:tcPr/>
                </a:tc>
                <a:tc>
                  <a:txBody>
                    <a:bodyPr/>
                    <a:lstStyle/>
                    <a:p>
                      <a:pPr algn="ctr"/>
                      <a:r>
                        <a:rPr lang="en-US" dirty="0"/>
                        <a:t>GANs</a:t>
                      </a:r>
                    </a:p>
                  </a:txBody>
                  <a:tcPr/>
                </a:tc>
                <a:extLst>
                  <a:ext uri="{0D108BD9-81ED-4DB2-BD59-A6C34878D82A}">
                    <a16:rowId xmlns:a16="http://schemas.microsoft.com/office/drawing/2014/main" val="3446938276"/>
                  </a:ext>
                </a:extLst>
              </a:tr>
              <a:tr h="370840">
                <a:tc>
                  <a:txBody>
                    <a:bodyPr/>
                    <a:lstStyle/>
                    <a:p>
                      <a:pPr algn="ctr"/>
                      <a:r>
                        <a:rPr lang="en-US" dirty="0"/>
                        <a:t>True Positive Rate</a:t>
                      </a:r>
                    </a:p>
                  </a:txBody>
                  <a:tcPr/>
                </a:tc>
                <a:tc>
                  <a:txBody>
                    <a:bodyPr/>
                    <a:lstStyle/>
                    <a:p>
                      <a:pPr algn="ctr"/>
                      <a:r>
                        <a:rPr lang="en-US" dirty="0"/>
                        <a:t>2363</a:t>
                      </a:r>
                    </a:p>
                  </a:txBody>
                  <a:tcPr/>
                </a:tc>
                <a:tc>
                  <a:txBody>
                    <a:bodyPr/>
                    <a:lstStyle/>
                    <a:p>
                      <a:pPr algn="ctr"/>
                      <a:r>
                        <a:rPr lang="en-US" dirty="0"/>
                        <a:t>2287</a:t>
                      </a:r>
                    </a:p>
                  </a:txBody>
                  <a:tcPr/>
                </a:tc>
                <a:tc>
                  <a:txBody>
                    <a:bodyPr/>
                    <a:lstStyle/>
                    <a:p>
                      <a:pPr algn="ctr"/>
                      <a:r>
                        <a:rPr lang="en-US" dirty="0"/>
                        <a:t>1546</a:t>
                      </a:r>
                    </a:p>
                  </a:txBody>
                  <a:tcPr/>
                </a:tc>
                <a:tc>
                  <a:txBody>
                    <a:bodyPr/>
                    <a:lstStyle/>
                    <a:p>
                      <a:pPr algn="ctr"/>
                      <a:r>
                        <a:rPr lang="en-US" dirty="0"/>
                        <a:t>2307</a:t>
                      </a:r>
                    </a:p>
                  </a:txBody>
                  <a:tcPr/>
                </a:tc>
                <a:tc>
                  <a:txBody>
                    <a:bodyPr/>
                    <a:lstStyle/>
                    <a:p>
                      <a:pPr algn="ctr"/>
                      <a:r>
                        <a:rPr lang="en-US" dirty="0"/>
                        <a:t>1901</a:t>
                      </a:r>
                    </a:p>
                  </a:txBody>
                  <a:tcPr/>
                </a:tc>
                <a:extLst>
                  <a:ext uri="{0D108BD9-81ED-4DB2-BD59-A6C34878D82A}">
                    <a16:rowId xmlns:a16="http://schemas.microsoft.com/office/drawing/2014/main" val="1933876158"/>
                  </a:ext>
                </a:extLst>
              </a:tr>
              <a:tr h="370840">
                <a:tc>
                  <a:txBody>
                    <a:bodyPr/>
                    <a:lstStyle/>
                    <a:p>
                      <a:pPr algn="ctr"/>
                      <a:r>
                        <a:rPr lang="en-US" dirty="0"/>
                        <a:t>False Positive Rate</a:t>
                      </a:r>
                    </a:p>
                  </a:txBody>
                  <a:tcPr/>
                </a:tc>
                <a:tc>
                  <a:txBody>
                    <a:bodyPr/>
                    <a:lstStyle/>
                    <a:p>
                      <a:pPr algn="ctr"/>
                      <a:r>
                        <a:rPr lang="en-US" dirty="0"/>
                        <a:t>1807</a:t>
                      </a:r>
                    </a:p>
                  </a:txBody>
                  <a:tcPr/>
                </a:tc>
                <a:tc>
                  <a:txBody>
                    <a:bodyPr/>
                    <a:lstStyle/>
                    <a:p>
                      <a:pPr algn="ctr"/>
                      <a:r>
                        <a:rPr lang="en-US" dirty="0"/>
                        <a:t>1587</a:t>
                      </a:r>
                    </a:p>
                  </a:txBody>
                  <a:tcPr/>
                </a:tc>
                <a:tc>
                  <a:txBody>
                    <a:bodyPr/>
                    <a:lstStyle/>
                    <a:p>
                      <a:pPr algn="ctr"/>
                      <a:r>
                        <a:rPr lang="en-US" dirty="0"/>
                        <a:t>51</a:t>
                      </a:r>
                    </a:p>
                  </a:txBody>
                  <a:tcPr/>
                </a:tc>
                <a:tc>
                  <a:txBody>
                    <a:bodyPr/>
                    <a:lstStyle/>
                    <a:p>
                      <a:pPr algn="ctr"/>
                      <a:r>
                        <a:rPr lang="en-US" dirty="0"/>
                        <a:t>1583</a:t>
                      </a:r>
                    </a:p>
                  </a:txBody>
                  <a:tcPr/>
                </a:tc>
                <a:tc>
                  <a:txBody>
                    <a:bodyPr/>
                    <a:lstStyle/>
                    <a:p>
                      <a:pPr algn="ctr"/>
                      <a:r>
                        <a:rPr lang="en-US" dirty="0"/>
                        <a:t>754</a:t>
                      </a:r>
                    </a:p>
                  </a:txBody>
                  <a:tcPr/>
                </a:tc>
                <a:extLst>
                  <a:ext uri="{0D108BD9-81ED-4DB2-BD59-A6C34878D82A}">
                    <a16:rowId xmlns:a16="http://schemas.microsoft.com/office/drawing/2014/main" val="533540765"/>
                  </a:ext>
                </a:extLst>
              </a:tr>
              <a:tr h="370840">
                <a:tc>
                  <a:txBody>
                    <a:bodyPr/>
                    <a:lstStyle/>
                    <a:p>
                      <a:pPr algn="ctr"/>
                      <a:r>
                        <a:rPr lang="en-US" dirty="0"/>
                        <a:t>True Negative Rate</a:t>
                      </a:r>
                    </a:p>
                  </a:txBody>
                  <a:tcPr/>
                </a:tc>
                <a:tc>
                  <a:txBody>
                    <a:bodyPr/>
                    <a:lstStyle/>
                    <a:p>
                      <a:pPr algn="ctr"/>
                      <a:r>
                        <a:rPr lang="en-US" dirty="0"/>
                        <a:t>994</a:t>
                      </a:r>
                    </a:p>
                  </a:txBody>
                  <a:tcPr/>
                </a:tc>
                <a:tc>
                  <a:txBody>
                    <a:bodyPr/>
                    <a:lstStyle/>
                    <a:p>
                      <a:pPr algn="ctr"/>
                      <a:r>
                        <a:rPr lang="en-US" dirty="0"/>
                        <a:t>1214</a:t>
                      </a:r>
                    </a:p>
                  </a:txBody>
                  <a:tcPr/>
                </a:tc>
                <a:tc>
                  <a:txBody>
                    <a:bodyPr/>
                    <a:lstStyle/>
                    <a:p>
                      <a:pPr algn="ctr"/>
                      <a:r>
                        <a:rPr lang="en-US" dirty="0"/>
                        <a:t>2750</a:t>
                      </a:r>
                    </a:p>
                  </a:txBody>
                  <a:tcPr/>
                </a:tc>
                <a:tc>
                  <a:txBody>
                    <a:bodyPr/>
                    <a:lstStyle/>
                    <a:p>
                      <a:pPr algn="ctr"/>
                      <a:r>
                        <a:rPr lang="en-US" dirty="0"/>
                        <a:t>1218</a:t>
                      </a:r>
                    </a:p>
                  </a:txBody>
                  <a:tcPr/>
                </a:tc>
                <a:tc>
                  <a:txBody>
                    <a:bodyPr/>
                    <a:lstStyle/>
                    <a:p>
                      <a:pPr algn="ctr"/>
                      <a:r>
                        <a:rPr lang="en-US" dirty="0"/>
                        <a:t>2047</a:t>
                      </a:r>
                    </a:p>
                  </a:txBody>
                  <a:tcPr/>
                </a:tc>
                <a:extLst>
                  <a:ext uri="{0D108BD9-81ED-4DB2-BD59-A6C34878D82A}">
                    <a16:rowId xmlns:a16="http://schemas.microsoft.com/office/drawing/2014/main" val="1547009764"/>
                  </a:ext>
                </a:extLst>
              </a:tr>
              <a:tr h="370840">
                <a:tc>
                  <a:txBody>
                    <a:bodyPr/>
                    <a:lstStyle/>
                    <a:p>
                      <a:pPr algn="ctr"/>
                      <a:r>
                        <a:rPr lang="en-US" dirty="0"/>
                        <a:t>False Negative Rate</a:t>
                      </a:r>
                    </a:p>
                  </a:txBody>
                  <a:tcPr/>
                </a:tc>
                <a:tc>
                  <a:txBody>
                    <a:bodyPr/>
                    <a:lstStyle/>
                    <a:p>
                      <a:pPr algn="ctr"/>
                      <a:r>
                        <a:rPr lang="en-US" dirty="0"/>
                        <a:t>497</a:t>
                      </a:r>
                    </a:p>
                  </a:txBody>
                  <a:tcPr/>
                </a:tc>
                <a:tc>
                  <a:txBody>
                    <a:bodyPr/>
                    <a:lstStyle/>
                    <a:p>
                      <a:pPr algn="ctr"/>
                      <a:r>
                        <a:rPr lang="en-US" dirty="0"/>
                        <a:t>573</a:t>
                      </a:r>
                    </a:p>
                  </a:txBody>
                  <a:tcPr/>
                </a:tc>
                <a:tc>
                  <a:txBody>
                    <a:bodyPr/>
                    <a:lstStyle/>
                    <a:p>
                      <a:pPr algn="ctr"/>
                      <a:r>
                        <a:rPr lang="en-US" dirty="0"/>
                        <a:t>1314</a:t>
                      </a:r>
                    </a:p>
                  </a:txBody>
                  <a:tcPr/>
                </a:tc>
                <a:tc>
                  <a:txBody>
                    <a:bodyPr/>
                    <a:lstStyle/>
                    <a:p>
                      <a:pPr algn="ctr"/>
                      <a:r>
                        <a:rPr lang="en-US" dirty="0"/>
                        <a:t>553</a:t>
                      </a:r>
                    </a:p>
                  </a:txBody>
                  <a:tcPr/>
                </a:tc>
                <a:tc>
                  <a:txBody>
                    <a:bodyPr/>
                    <a:lstStyle/>
                    <a:p>
                      <a:pPr algn="ctr"/>
                      <a:r>
                        <a:rPr lang="en-US" dirty="0"/>
                        <a:t>959</a:t>
                      </a:r>
                    </a:p>
                  </a:txBody>
                  <a:tcPr/>
                </a:tc>
                <a:extLst>
                  <a:ext uri="{0D108BD9-81ED-4DB2-BD59-A6C34878D82A}">
                    <a16:rowId xmlns:a16="http://schemas.microsoft.com/office/drawing/2014/main" val="1953191334"/>
                  </a:ext>
                </a:extLst>
              </a:tr>
            </a:tbl>
          </a:graphicData>
        </a:graphic>
      </p:graphicFrame>
      <p:sp>
        <p:nvSpPr>
          <p:cNvPr id="10" name="TextBox 9">
            <a:extLst>
              <a:ext uri="{FF2B5EF4-FFF2-40B4-BE49-F238E27FC236}">
                <a16:creationId xmlns:a16="http://schemas.microsoft.com/office/drawing/2014/main" id="{A18EB6CD-A0C3-56B5-9660-6B1973774C86}"/>
              </a:ext>
            </a:extLst>
          </p:cNvPr>
          <p:cNvSpPr txBox="1"/>
          <p:nvPr/>
        </p:nvSpPr>
        <p:spPr>
          <a:xfrm>
            <a:off x="838200" y="1849864"/>
            <a:ext cx="10226902" cy="677108"/>
          </a:xfrm>
          <a:prstGeom prst="rect">
            <a:avLst/>
          </a:prstGeom>
          <a:noFill/>
        </p:spPr>
        <p:txBody>
          <a:bodyPr wrap="none" rtlCol="0">
            <a:spAutoFit/>
          </a:bodyPr>
          <a:lstStyle/>
          <a:p>
            <a:r>
              <a:rPr lang="en-US" sz="2000" dirty="0"/>
              <a:t>Table: Basic metric rates comparison with Logistic Regression, Naive Bayes, ANN, CNN and GANs </a:t>
            </a:r>
          </a:p>
          <a:p>
            <a:endParaRPr lang="en-US" dirty="0"/>
          </a:p>
        </p:txBody>
      </p:sp>
    </p:spTree>
    <p:extLst>
      <p:ext uri="{BB962C8B-B14F-4D97-AF65-F5344CB8AC3E}">
        <p14:creationId xmlns:p14="http://schemas.microsoft.com/office/powerpoint/2010/main" val="235030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9F2C-7187-D531-8DE9-7DF33A8DFA11}"/>
              </a:ext>
            </a:extLst>
          </p:cNvPr>
          <p:cNvSpPr>
            <a:spLocks noGrp="1"/>
          </p:cNvSpPr>
          <p:nvPr>
            <p:ph type="title"/>
          </p:nvPr>
        </p:nvSpPr>
        <p:spPr/>
        <p:txBody>
          <a:bodyPr/>
          <a:lstStyle/>
          <a:p>
            <a:r>
              <a:rPr lang="en-US" dirty="0">
                <a:latin typeface="Cambria" panose="02040503050406030204" pitchFamily="18" charset="0"/>
              </a:rPr>
              <a:t>Results</a:t>
            </a:r>
          </a:p>
        </p:txBody>
      </p:sp>
      <p:sp>
        <p:nvSpPr>
          <p:cNvPr id="8" name="Content Placeholder 7">
            <a:extLst>
              <a:ext uri="{FF2B5EF4-FFF2-40B4-BE49-F238E27FC236}">
                <a16:creationId xmlns:a16="http://schemas.microsoft.com/office/drawing/2014/main" id="{A973A896-AFDA-B758-EDFF-ED608B983DBB}"/>
              </a:ext>
            </a:extLst>
          </p:cNvPr>
          <p:cNvSpPr>
            <a:spLocks noGrp="1"/>
          </p:cNvSpPr>
          <p:nvPr>
            <p:ph idx="1"/>
          </p:nvPr>
        </p:nvSpPr>
        <p:spPr/>
        <p:txBody>
          <a:bodyPr>
            <a:normAutofit/>
          </a:bodyPr>
          <a:lstStyle/>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sz="2000" dirty="0"/>
          </a:p>
          <a:p>
            <a:pPr marL="0" indent="0">
              <a:buNone/>
            </a:pPr>
            <a:endParaRPr lang="en-US" dirty="0"/>
          </a:p>
        </p:txBody>
      </p:sp>
      <p:pic>
        <p:nvPicPr>
          <p:cNvPr id="11" name="Picture 10" descr="A purple logo with a bird and text&#10;&#10;Description automatically generated">
            <a:extLst>
              <a:ext uri="{FF2B5EF4-FFF2-40B4-BE49-F238E27FC236}">
                <a16:creationId xmlns:a16="http://schemas.microsoft.com/office/drawing/2014/main" id="{62D2877C-5880-B2BE-27BD-41B76735AF2B}"/>
              </a:ext>
            </a:extLst>
          </p:cNvPr>
          <p:cNvPicPr>
            <a:picLocks noChangeAspect="1"/>
          </p:cNvPicPr>
          <p:nvPr/>
        </p:nvPicPr>
        <p:blipFill>
          <a:blip r:embed="rId2"/>
          <a:stretch>
            <a:fillRect/>
          </a:stretch>
        </p:blipFill>
        <p:spPr>
          <a:xfrm>
            <a:off x="10830273" y="205740"/>
            <a:ext cx="1196340" cy="1201657"/>
          </a:xfrm>
          <a:prstGeom prst="rect">
            <a:avLst/>
          </a:prstGeom>
        </p:spPr>
      </p:pic>
      <p:sp>
        <p:nvSpPr>
          <p:cNvPr id="12" name="TextBox 11">
            <a:extLst>
              <a:ext uri="{FF2B5EF4-FFF2-40B4-BE49-F238E27FC236}">
                <a16:creationId xmlns:a16="http://schemas.microsoft.com/office/drawing/2014/main" id="{F4F93CEF-1CDC-46A4-9CA6-A45A26139E29}"/>
              </a:ext>
            </a:extLst>
          </p:cNvPr>
          <p:cNvSpPr txBox="1"/>
          <p:nvPr/>
        </p:nvSpPr>
        <p:spPr>
          <a:xfrm>
            <a:off x="11734800" y="6525491"/>
            <a:ext cx="301686" cy="369332"/>
          </a:xfrm>
          <a:prstGeom prst="rect">
            <a:avLst/>
          </a:prstGeom>
          <a:noFill/>
        </p:spPr>
        <p:txBody>
          <a:bodyPr wrap="none" rtlCol="0">
            <a:spAutoFit/>
          </a:bodyPr>
          <a:lstStyle/>
          <a:p>
            <a:r>
              <a:rPr lang="en-US" dirty="0"/>
              <a:t>9</a:t>
            </a:r>
          </a:p>
        </p:txBody>
      </p:sp>
      <p:graphicFrame>
        <p:nvGraphicFramePr>
          <p:cNvPr id="5" name="Table 4">
            <a:extLst>
              <a:ext uri="{FF2B5EF4-FFF2-40B4-BE49-F238E27FC236}">
                <a16:creationId xmlns:a16="http://schemas.microsoft.com/office/drawing/2014/main" id="{879CAAFC-3FC4-D4E8-9C3C-7931EFB835BF}"/>
              </a:ext>
            </a:extLst>
          </p:cNvPr>
          <p:cNvGraphicFramePr>
            <a:graphicFrameLocks noGrp="1"/>
          </p:cNvGraphicFramePr>
          <p:nvPr>
            <p:extLst>
              <p:ext uri="{D42A27DB-BD31-4B8C-83A1-F6EECF244321}">
                <p14:modId xmlns:p14="http://schemas.microsoft.com/office/powerpoint/2010/main" val="765282100"/>
              </p:ext>
            </p:extLst>
          </p:nvPr>
        </p:nvGraphicFramePr>
        <p:xfrm>
          <a:off x="838200" y="2430463"/>
          <a:ext cx="9992074" cy="2590800"/>
        </p:xfrm>
        <a:graphic>
          <a:graphicData uri="http://schemas.openxmlformats.org/drawingml/2006/table">
            <a:tbl>
              <a:tblPr firstRow="1" bandRow="1">
                <a:tableStyleId>{5C22544A-7EE6-4342-B048-85BDC9FD1C3A}</a:tableStyleId>
              </a:tblPr>
              <a:tblGrid>
                <a:gridCol w="1227399">
                  <a:extLst>
                    <a:ext uri="{9D8B030D-6E8A-4147-A177-3AD203B41FA5}">
                      <a16:colId xmlns:a16="http://schemas.microsoft.com/office/drawing/2014/main" val="1189227215"/>
                    </a:ext>
                  </a:extLst>
                </a:gridCol>
                <a:gridCol w="1664190">
                  <a:extLst>
                    <a:ext uri="{9D8B030D-6E8A-4147-A177-3AD203B41FA5}">
                      <a16:colId xmlns:a16="http://schemas.microsoft.com/office/drawing/2014/main" val="17648206"/>
                    </a:ext>
                  </a:extLst>
                </a:gridCol>
                <a:gridCol w="1888958">
                  <a:extLst>
                    <a:ext uri="{9D8B030D-6E8A-4147-A177-3AD203B41FA5}">
                      <a16:colId xmlns:a16="http://schemas.microsoft.com/office/drawing/2014/main" val="1112890804"/>
                    </a:ext>
                  </a:extLst>
                </a:gridCol>
                <a:gridCol w="1804738">
                  <a:extLst>
                    <a:ext uri="{9D8B030D-6E8A-4147-A177-3AD203B41FA5}">
                      <a16:colId xmlns:a16="http://schemas.microsoft.com/office/drawing/2014/main" val="3783863414"/>
                    </a:ext>
                  </a:extLst>
                </a:gridCol>
                <a:gridCol w="1741443">
                  <a:extLst>
                    <a:ext uri="{9D8B030D-6E8A-4147-A177-3AD203B41FA5}">
                      <a16:colId xmlns:a16="http://schemas.microsoft.com/office/drawing/2014/main" val="3809319781"/>
                    </a:ext>
                  </a:extLst>
                </a:gridCol>
                <a:gridCol w="1665346">
                  <a:extLst>
                    <a:ext uri="{9D8B030D-6E8A-4147-A177-3AD203B41FA5}">
                      <a16:colId xmlns:a16="http://schemas.microsoft.com/office/drawing/2014/main" val="2804180904"/>
                    </a:ext>
                  </a:extLst>
                </a:gridCol>
              </a:tblGrid>
              <a:tr h="0">
                <a:tc>
                  <a:txBody>
                    <a:bodyPr/>
                    <a:lstStyle/>
                    <a:p>
                      <a:endParaRPr lang="en-US" dirty="0"/>
                    </a:p>
                  </a:txBody>
                  <a:tcPr/>
                </a:tc>
                <a:tc>
                  <a:txBody>
                    <a:bodyPr/>
                    <a:lstStyle/>
                    <a:p>
                      <a:pPr algn="ctr"/>
                      <a:r>
                        <a:rPr lang="en-US" dirty="0"/>
                        <a:t>Logistic Regression</a:t>
                      </a:r>
                    </a:p>
                  </a:txBody>
                  <a:tcPr/>
                </a:tc>
                <a:tc>
                  <a:txBody>
                    <a:bodyPr/>
                    <a:lstStyle/>
                    <a:p>
                      <a:pPr algn="ctr"/>
                      <a:r>
                        <a:rPr lang="en-US" dirty="0"/>
                        <a:t>Naïve Bayes</a:t>
                      </a:r>
                    </a:p>
                  </a:txBody>
                  <a:tcPr/>
                </a:tc>
                <a:tc>
                  <a:txBody>
                    <a:bodyPr/>
                    <a:lstStyle/>
                    <a:p>
                      <a:pPr algn="ctr"/>
                      <a:r>
                        <a:rPr lang="en-US" dirty="0"/>
                        <a:t>ANN</a:t>
                      </a:r>
                    </a:p>
                  </a:txBody>
                  <a:tcPr/>
                </a:tc>
                <a:tc>
                  <a:txBody>
                    <a:bodyPr/>
                    <a:lstStyle/>
                    <a:p>
                      <a:pPr algn="ctr"/>
                      <a:r>
                        <a:rPr lang="en-US" dirty="0"/>
                        <a:t>CNN</a:t>
                      </a:r>
                    </a:p>
                  </a:txBody>
                  <a:tcPr/>
                </a:tc>
                <a:tc>
                  <a:txBody>
                    <a:bodyPr/>
                    <a:lstStyle/>
                    <a:p>
                      <a:pPr algn="ctr"/>
                      <a:r>
                        <a:rPr lang="en-US" dirty="0"/>
                        <a:t>GANs</a:t>
                      </a:r>
                    </a:p>
                  </a:txBody>
                  <a:tcPr/>
                </a:tc>
                <a:extLst>
                  <a:ext uri="{0D108BD9-81ED-4DB2-BD59-A6C34878D82A}">
                    <a16:rowId xmlns:a16="http://schemas.microsoft.com/office/drawing/2014/main" val="3446938276"/>
                  </a:ext>
                </a:extLst>
              </a:tr>
              <a:tr h="370840">
                <a:tc>
                  <a:txBody>
                    <a:bodyPr/>
                    <a:lstStyle/>
                    <a:p>
                      <a:pPr algn="ctr"/>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0.5930047694753577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0.6184419713831478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0.758876523582406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0.6226815050344462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0.6974032856385798 </a:t>
                      </a:r>
                      <a:endParaRPr lang="en-US" sz="1300" b="1" dirty="0"/>
                    </a:p>
                    <a:p>
                      <a:endParaRPr lang="en-US" sz="1300" b="1" dirty="0"/>
                    </a:p>
                  </a:txBody>
                  <a:tcPr/>
                </a:tc>
                <a:extLst>
                  <a:ext uri="{0D108BD9-81ED-4DB2-BD59-A6C34878D82A}">
                    <a16:rowId xmlns:a16="http://schemas.microsoft.com/office/drawing/2014/main" val="1933876158"/>
                  </a:ext>
                </a:extLst>
              </a:tr>
              <a:tr h="370840">
                <a:tc>
                  <a:txBody>
                    <a:bodyPr/>
                    <a:lstStyle/>
                    <a:p>
                      <a:pPr algn="ctr"/>
                      <a:r>
                        <a:rPr lang="en-US" dirty="0"/>
                        <a:t>Precision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0.5666666666666667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0.5903458957150233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0.9680651221039449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0.5930591259640103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0.7160075329566855 </a:t>
                      </a:r>
                      <a:endParaRPr lang="en-US" sz="1300" b="1" dirty="0"/>
                    </a:p>
                    <a:p>
                      <a:endParaRPr lang="en-US" sz="1300" b="1" dirty="0"/>
                    </a:p>
                  </a:txBody>
                  <a:tcPr/>
                </a:tc>
                <a:extLst>
                  <a:ext uri="{0D108BD9-81ED-4DB2-BD59-A6C34878D82A}">
                    <a16:rowId xmlns:a16="http://schemas.microsoft.com/office/drawing/2014/main" val="533540765"/>
                  </a:ext>
                </a:extLst>
              </a:tr>
              <a:tr h="370840">
                <a:tc>
                  <a:txBody>
                    <a:bodyPr/>
                    <a:lstStyle/>
                    <a:p>
                      <a:pPr algn="ctr"/>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0.8262237762237762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0.7996503496503496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0.5405594405594406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0.8066433566433566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0.6646853146853147 </a:t>
                      </a:r>
                      <a:endParaRPr lang="en-US" sz="1300" b="1" dirty="0"/>
                    </a:p>
                    <a:p>
                      <a:endParaRPr lang="en-US" sz="1300" b="1" dirty="0"/>
                    </a:p>
                  </a:txBody>
                  <a:tcPr/>
                </a:tc>
                <a:extLst>
                  <a:ext uri="{0D108BD9-81ED-4DB2-BD59-A6C34878D82A}">
                    <a16:rowId xmlns:a16="http://schemas.microsoft.com/office/drawing/2014/main" val="1547009764"/>
                  </a:ext>
                </a:extLst>
              </a:tr>
              <a:tr h="370840">
                <a:tc>
                  <a:txBody>
                    <a:bodyPr/>
                    <a:lstStyle/>
                    <a:p>
                      <a:pPr algn="ctr"/>
                      <a:r>
                        <a:rPr lang="en-US" dirty="0"/>
                        <a:t>F1-score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0.6722617354196301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0.6792396792396793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0.6937401839802558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0.6835555555555556 </a:t>
                      </a:r>
                      <a:endParaRPr lang="en-US" sz="1300" b="1" dirty="0"/>
                    </a:p>
                    <a:p>
                      <a:endParaRPr lang="en-US"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mn-lt"/>
                          <a:ea typeface="+mn-ea"/>
                          <a:cs typeface="+mn-cs"/>
                        </a:rPr>
                        <a:t>0.6893925657298277 </a:t>
                      </a:r>
                      <a:endParaRPr lang="en-US" sz="1300" b="1" dirty="0"/>
                    </a:p>
                    <a:p>
                      <a:endParaRPr lang="en-US" sz="1300" b="1" dirty="0"/>
                    </a:p>
                  </a:txBody>
                  <a:tcPr/>
                </a:tc>
                <a:extLst>
                  <a:ext uri="{0D108BD9-81ED-4DB2-BD59-A6C34878D82A}">
                    <a16:rowId xmlns:a16="http://schemas.microsoft.com/office/drawing/2014/main" val="1953191334"/>
                  </a:ext>
                </a:extLst>
              </a:tr>
            </a:tbl>
          </a:graphicData>
        </a:graphic>
      </p:graphicFrame>
      <p:sp>
        <p:nvSpPr>
          <p:cNvPr id="10" name="TextBox 9">
            <a:extLst>
              <a:ext uri="{FF2B5EF4-FFF2-40B4-BE49-F238E27FC236}">
                <a16:creationId xmlns:a16="http://schemas.microsoft.com/office/drawing/2014/main" id="{A18EB6CD-A0C3-56B5-9660-6B1973774C86}"/>
              </a:ext>
            </a:extLst>
          </p:cNvPr>
          <p:cNvSpPr txBox="1"/>
          <p:nvPr/>
        </p:nvSpPr>
        <p:spPr>
          <a:xfrm>
            <a:off x="1065609" y="1850073"/>
            <a:ext cx="8355621" cy="984885"/>
          </a:xfrm>
          <a:prstGeom prst="rect">
            <a:avLst/>
          </a:prstGeom>
          <a:noFill/>
        </p:spPr>
        <p:txBody>
          <a:bodyPr wrap="none" rtlCol="0">
            <a:spAutoFit/>
          </a:bodyPr>
          <a:lstStyle/>
          <a:p>
            <a:r>
              <a:rPr lang="en-US" sz="2000" dirty="0"/>
              <a:t>Table: Comparison with Logistic Regression, Naive Bayes, ANN, CNN and GANs </a:t>
            </a:r>
          </a:p>
          <a:p>
            <a:endParaRPr lang="en-US" sz="2000" dirty="0"/>
          </a:p>
          <a:p>
            <a:endParaRPr lang="en-US" dirty="0"/>
          </a:p>
        </p:txBody>
      </p:sp>
    </p:spTree>
    <p:extLst>
      <p:ext uri="{BB962C8B-B14F-4D97-AF65-F5344CB8AC3E}">
        <p14:creationId xmlns:p14="http://schemas.microsoft.com/office/powerpoint/2010/main" val="3603830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15987</TotalTime>
  <Words>560</Words>
  <Application>Microsoft Macintosh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Baguet Script</vt:lpstr>
      <vt:lpstr>Calibri</vt:lpstr>
      <vt:lpstr>Calibri Light</vt:lpstr>
      <vt:lpstr>Cambria</vt:lpstr>
      <vt:lpstr>NimbusRomNo9L</vt:lpstr>
      <vt:lpstr>Office Theme</vt:lpstr>
      <vt:lpstr>Credit Card Fraud Detection with Machine Learning Techniques   </vt:lpstr>
      <vt:lpstr>Outline</vt:lpstr>
      <vt:lpstr>Introduction</vt:lpstr>
      <vt:lpstr>Paper Overview</vt:lpstr>
      <vt:lpstr>Dataset</vt:lpstr>
      <vt:lpstr>Methodology</vt:lpstr>
      <vt:lpstr>Experimental Setup</vt:lpstr>
      <vt:lpstr>Results</vt:lpstr>
      <vt:lpstr>Results</vt:lpstr>
      <vt:lpstr>Results</vt:lpstr>
      <vt:lpstr>Results</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of Machine Learning for Anomaly Based Intrusion Detection Systems in the CICIDS2017 Dataset   ZIADOON KAMIL MASEER , ROBIAH YUSOF, NAZRULAZHAR BAHAMAN,  SALAMA A. MOSTAFA , AND CIK FERESA MOHD FOOZY</dc:title>
  <dc:creator>Barsha, Farhat Lamia (fbarsha42)</dc:creator>
  <cp:lastModifiedBy>Barsha, Farhat Lamia (fbarsha42)</cp:lastModifiedBy>
  <cp:revision>132</cp:revision>
  <dcterms:created xsi:type="dcterms:W3CDTF">2023-09-10T01:29:42Z</dcterms:created>
  <dcterms:modified xsi:type="dcterms:W3CDTF">2023-11-27T21:15:01Z</dcterms:modified>
</cp:coreProperties>
</file>