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82" r:id="rId9"/>
    <p:sldId id="301" r:id="rId10"/>
    <p:sldId id="294" r:id="rId11"/>
    <p:sldId id="298" r:id="rId12"/>
    <p:sldId id="300" r:id="rId13"/>
    <p:sldId id="29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725"/>
  </p:normalViewPr>
  <p:slideViewPr>
    <p:cSldViewPr snapToGrid="0">
      <p:cViewPr varScale="1">
        <p:scale>
          <a:sx n="113" d="100"/>
          <a:sy n="113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8375F-F36D-5C4E-BC72-BB35F0001232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884E3-DDF6-7043-95F1-1D2A8BF4D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0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A0947-734A-FA93-BECD-E15B60F66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4A839-9A07-205B-D3F0-0060666E5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7F1B5-7ED9-E408-DBBC-B76B686B3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B458-AE56-D240-B9A7-46C11305D648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6DAAD-6DDC-2737-9526-5782DF430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089B2-2734-2751-9FC8-A68FB213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A451-AE18-6744-80B4-F9C8BAA64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7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6CA00-E9D3-0094-A7C5-7EE270B03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AA80B-7251-54E6-1CB8-514697195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AF7D2-5A75-1197-569E-4E613460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B458-AE56-D240-B9A7-46C11305D648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A9BB7-C605-6CBF-5090-741420605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08D0E-CE1F-5AC8-0B34-C99085F4E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A451-AE18-6744-80B4-F9C8BAA64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5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1C5603-8034-E679-5E8B-89E80809C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FE5C0-8898-65A4-440F-74E96FB52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48888-8DC7-E6CA-7D9E-1CF7E56AD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B458-AE56-D240-B9A7-46C11305D648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7E0A1-0301-5761-1628-F9A2635E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6D174-2E9C-0819-B644-70A98EF04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A451-AE18-6744-80B4-F9C8BAA64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9C798-4154-796D-862B-287D4A19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7C31E-99FF-6AA1-9CC7-BB1CFEADC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C3C84-E93B-7D79-6AF9-BA4B9D556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B458-AE56-D240-B9A7-46C11305D648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F6034-14AF-15EB-BA05-ED19DF21E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8A129-B9C3-2CEC-6179-B078948E2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A451-AE18-6744-80B4-F9C8BAA64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4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38DD-A0CF-B4B9-1259-C69B62533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70599-9811-A291-B0A9-363DEB2F9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4FE24-839D-1B23-F353-18AE8B01B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B458-AE56-D240-B9A7-46C11305D648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4DBC7-2619-416F-6344-77501E539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C6B3F-7CD7-6798-C87C-5FEC2EA7A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A451-AE18-6744-80B4-F9C8BAA64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1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EE0E7-D355-77E5-EA30-67F1C1DC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481BF-305D-45E0-F1E3-7C0FEDCCA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99EAC-DAB2-A2BD-6026-198D3A4FC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9ADD0-9F1A-968D-B69F-3B90E567B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B458-AE56-D240-B9A7-46C11305D648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74C9F-67DF-1FA3-E144-2F96DDA0D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B0D36-8CD5-F156-5909-D5AAD7CF0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A451-AE18-6744-80B4-F9C8BAA64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5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D3653-0D35-F164-3A7D-4CED3E274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D032D-F641-967C-3633-11856E6D3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A84B1-A72C-F21F-9FD0-26BB8E612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B01F5-93EA-E764-8A18-7CC39F5DB0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CF8320-4708-CD32-3C58-6BB549B10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3D1B7B-7EED-68DF-FC47-730BA7FE3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B458-AE56-D240-B9A7-46C11305D648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BC1C65-D2C0-7353-AA56-CCE8BC651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B30E69-43BD-5A0B-FEAC-365C4817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A451-AE18-6744-80B4-F9C8BAA64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0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FF5B-440F-D39E-8BCF-53AE900E3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10CB9-40FB-5D5D-34F7-1FBFD93D0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B458-AE56-D240-B9A7-46C11305D648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84E591-6CBA-1F8D-DF9B-9FBE89CD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8FF9C-B665-7CD8-9D35-8A96599A9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A451-AE18-6744-80B4-F9C8BAA64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3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24C646-58D8-1E3C-EB18-20AE10A6B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B458-AE56-D240-B9A7-46C11305D648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C8D63-16D9-80D3-1ADB-DCC9AE501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D10A-E1A6-5BC0-050E-3BADB0CC4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A451-AE18-6744-80B4-F9C8BAA64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7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896B7-091D-16B8-6F8B-14E703F56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BD723-59CD-83ED-A0D3-EC9787BA6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87181-A69A-FACF-BAA1-2D788C208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C0E3E-6FD9-095D-AA4B-78102B3FB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B458-AE56-D240-B9A7-46C11305D648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794E9-4C82-8005-591E-B5E20BD01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F0C8E-DA8A-5F31-F72D-9C16CC519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A451-AE18-6744-80B4-F9C8BAA64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3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3F5F-5174-79AD-CD08-5C5FF546C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5E6233-6FBE-7E2E-7A14-D8D34B86F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D9630-6787-E4E9-0891-DEB92C0D2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14125-035F-2361-4540-F0BA1C86E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B458-AE56-D240-B9A7-46C11305D648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F9E71-94E1-63CB-E69D-1088C6546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08571-107B-6F02-23A6-3D84B861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FA451-AE18-6744-80B4-F9C8BAA64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9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C14CE4-0D9D-49F1-974E-D34FD8B0B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FFE2D-09D5-197A-CE35-F11EF15B9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B7076-70C7-4FEC-A14E-5F15A25CC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CB458-AE56-D240-B9A7-46C11305D648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910E8-7197-2245-B8F5-4A2B8A34B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5C6A0-1619-8310-28ED-19700BD0C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FA451-AE18-6744-80B4-F9C8BAA64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56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F0148-433A-334F-E96B-77C9F86909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/>
                <a:latin typeface="Cambria" panose="02040503050406030204" pitchFamily="18" charset="0"/>
              </a:rPr>
              <a:t>Deep Learning-based Anomaly Detection in Credit Card Transactions </a:t>
            </a:r>
            <a:br>
              <a:rPr lang="en-US" sz="2800" dirty="0">
                <a:effectLst/>
                <a:latin typeface="Cambria" panose="02040503050406030204" pitchFamily="18" charset="0"/>
              </a:rPr>
            </a:br>
            <a:endParaRPr lang="en-US" sz="2800" i="1" dirty="0">
              <a:latin typeface="Cambria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3A349-32F4-A4CB-E284-B22F24574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9070"/>
            <a:ext cx="9144000" cy="1268730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latin typeface="Cambria" panose="02040503050406030204" pitchFamily="18" charset="0"/>
              </a:rPr>
              <a:t>Presented By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Farhat Lamia Barsha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Tennessee Technological University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E437CC-C954-49F4-D777-571B58B1B0F5}"/>
              </a:ext>
            </a:extLst>
          </p:cNvPr>
          <p:cNvSpPr txBox="1"/>
          <p:nvPr/>
        </p:nvSpPr>
        <p:spPr>
          <a:xfrm>
            <a:off x="11875770" y="64236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</a:t>
            </a:r>
          </a:p>
        </p:txBody>
      </p:sp>
      <p:pic>
        <p:nvPicPr>
          <p:cNvPr id="7" name="Picture 6" descr="A purple logo with a bird and text&#10;&#10;Description automatically generated">
            <a:extLst>
              <a:ext uri="{FF2B5EF4-FFF2-40B4-BE49-F238E27FC236}">
                <a16:creationId xmlns:a16="http://schemas.microsoft.com/office/drawing/2014/main" id="{0EE94744-D8D7-294A-578B-8E107BD4C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0273" y="205740"/>
            <a:ext cx="1196340" cy="120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071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F9D29-F909-0A72-EF96-E9086402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Overall Evaluation</a:t>
            </a:r>
          </a:p>
        </p:txBody>
      </p:sp>
      <p:pic>
        <p:nvPicPr>
          <p:cNvPr id="6" name="Picture 5" descr="A purple logo with a bird and text&#10;&#10;Description automatically generated">
            <a:extLst>
              <a:ext uri="{FF2B5EF4-FFF2-40B4-BE49-F238E27FC236}">
                <a16:creationId xmlns:a16="http://schemas.microsoft.com/office/drawing/2014/main" id="{DE7990DA-BE6E-6393-4C92-9033A21EC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0273" y="205740"/>
            <a:ext cx="1196340" cy="12016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24FB75-87B3-2486-309C-175E0239CDAB}"/>
              </a:ext>
            </a:extLst>
          </p:cNvPr>
          <p:cNvSpPr txBox="1"/>
          <p:nvPr/>
        </p:nvSpPr>
        <p:spPr>
          <a:xfrm>
            <a:off x="11734800" y="65254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6F7CD3F-87BB-AE25-8910-564965B79F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5829944"/>
              </p:ext>
            </p:extLst>
          </p:nvPr>
        </p:nvGraphicFramePr>
        <p:xfrm>
          <a:off x="838200" y="22828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82677530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7015476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51845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844494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06586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CNN (Imbalanced)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CNN (Balanced)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ANN (Imbalanced)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ANN (Balanced)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971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638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87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347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34639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7B907E6-8FD1-44CB-8B92-1E38418BD688}"/>
              </a:ext>
            </a:extLst>
          </p:cNvPr>
          <p:cNvSpPr txBox="1"/>
          <p:nvPr/>
        </p:nvSpPr>
        <p:spPr>
          <a:xfrm>
            <a:off x="3947533" y="4460487"/>
            <a:ext cx="440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Fig: </a:t>
            </a:r>
            <a:r>
              <a:rPr lang="en-US" sz="2000" dirty="0">
                <a:effectLst/>
              </a:rPr>
              <a:t>Comparison between CNN and ANN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266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93C30-E507-E932-5E6F-26E34E373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8C3F6-059D-6F51-7694-3B86DFD14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>
                <a:effectLst/>
              </a:rPr>
              <a:t>Deep learning exhibits superior performance compared to conventional machine learning algorithms in the domain of credit card fraud detection.</a:t>
            </a:r>
            <a:endParaRPr lang="en-US" sz="2000" dirty="0"/>
          </a:p>
          <a:p>
            <a:pPr algn="just"/>
            <a:r>
              <a:rPr lang="en-US" sz="2000" dirty="0">
                <a:effectLst/>
              </a:rPr>
              <a:t>Both CNN and ANN show comparable performance within a balanced dataset. </a:t>
            </a:r>
          </a:p>
          <a:p>
            <a:pPr algn="just"/>
            <a:r>
              <a:rPr lang="en-US" sz="2000" dirty="0">
                <a:effectLst/>
              </a:rPr>
              <a:t>The CNN algorithm demonstrates exceptional proficiency in reducing instances of false positives. </a:t>
            </a:r>
          </a:p>
          <a:p>
            <a:pPr algn="just"/>
            <a:r>
              <a:rPr lang="en-US" sz="2000" dirty="0">
                <a:effectLst/>
              </a:rPr>
              <a:t>The ANN algorithm exhibits superior performance in minimizing false negatives.</a:t>
            </a:r>
          </a:p>
          <a:p>
            <a:pPr algn="just"/>
            <a:r>
              <a:rPr lang="en-US" sz="2000" dirty="0">
                <a:effectLst/>
              </a:rPr>
              <a:t>The study underscores the significance of precision, recall, and F1 score over accuracy for evaluating credit card fraud detection systems. </a:t>
            </a:r>
            <a:endParaRPr lang="en-US" sz="2000" dirty="0"/>
          </a:p>
          <a:p>
            <a:endParaRPr lang="en-US" dirty="0"/>
          </a:p>
        </p:txBody>
      </p:sp>
      <p:pic>
        <p:nvPicPr>
          <p:cNvPr id="4" name="Picture 3" descr="A purple logo with a bird and text&#10;&#10;Description automatically generated">
            <a:extLst>
              <a:ext uri="{FF2B5EF4-FFF2-40B4-BE49-F238E27FC236}">
                <a16:creationId xmlns:a16="http://schemas.microsoft.com/office/drawing/2014/main" id="{5BEE181C-996E-DEEA-30AC-5C8D78A00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0273" y="205740"/>
            <a:ext cx="1196340" cy="12016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C54845-E4F3-DD81-8D33-C121744B6E4F}"/>
              </a:ext>
            </a:extLst>
          </p:cNvPr>
          <p:cNvSpPr txBox="1"/>
          <p:nvPr/>
        </p:nvSpPr>
        <p:spPr>
          <a:xfrm>
            <a:off x="11734800" y="65254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526239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93C30-E507-E932-5E6F-26E34E373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8C3F6-059D-6F51-7694-3B86DFD14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>
                <a:solidFill>
                  <a:srgbClr val="0F0F0F"/>
                </a:solidFill>
              </a:rPr>
              <a:t>I</a:t>
            </a:r>
            <a:r>
              <a:rPr lang="en-US" sz="2000" b="0" i="0" dirty="0">
                <a:solidFill>
                  <a:srgbClr val="0F0F0F"/>
                </a:solidFill>
                <a:effectLst/>
              </a:rPr>
              <a:t>ntegrate explainability and interpretability into neural network models for credit card fraud detection.</a:t>
            </a:r>
          </a:p>
          <a:p>
            <a:pPr algn="just"/>
            <a:r>
              <a:rPr lang="en-US" sz="2000" dirty="0"/>
              <a:t>Understanding the decision-making mechanisms enhances trust among end-users and regulatory entities, promoting the adoption of advanced algorithms in the financial industry.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F0F0F"/>
                </a:solidFill>
                <a:effectLst/>
              </a:rPr>
              <a:t>Investigate the potential of integrating temporal and sequential elements into credit card transaction data analysis.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F0F0F"/>
                </a:solidFill>
                <a:effectLst/>
              </a:rPr>
              <a:t>Utilize time-series analysis with recurrent neural networks to gain insights into dynamic characteristics of fraudulent behaviors.</a:t>
            </a:r>
          </a:p>
          <a:p>
            <a:endParaRPr lang="en-US" dirty="0"/>
          </a:p>
        </p:txBody>
      </p:sp>
      <p:pic>
        <p:nvPicPr>
          <p:cNvPr id="4" name="Picture 3" descr="A purple logo with a bird and text&#10;&#10;Description automatically generated">
            <a:extLst>
              <a:ext uri="{FF2B5EF4-FFF2-40B4-BE49-F238E27FC236}">
                <a16:creationId xmlns:a16="http://schemas.microsoft.com/office/drawing/2014/main" id="{5BEE181C-996E-DEEA-30AC-5C8D78A00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0273" y="205740"/>
            <a:ext cx="1196340" cy="12016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C54845-E4F3-DD81-8D33-C121744B6E4F}"/>
              </a:ext>
            </a:extLst>
          </p:cNvPr>
          <p:cNvSpPr txBox="1"/>
          <p:nvPr/>
        </p:nvSpPr>
        <p:spPr>
          <a:xfrm>
            <a:off x="11734800" y="65254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126636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F1A3C-1E87-1203-2A14-27A7271CA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sz="4400" dirty="0">
              <a:latin typeface="Baguet Script" pitchFamily="2" charset="77"/>
              <a:cs typeface="Baguet Script" panose="020F0502020204030204" pitchFamily="34" charset="0"/>
            </a:endParaRPr>
          </a:p>
          <a:p>
            <a:pPr marL="0" indent="0" algn="ctr">
              <a:buNone/>
            </a:pPr>
            <a:r>
              <a:rPr lang="en-US" sz="4400" dirty="0">
                <a:latin typeface="Baguet Script" pitchFamily="2" charset="77"/>
                <a:cs typeface="Baguet Script" panose="020F0502020204030204" pitchFamily="34" charset="0"/>
              </a:rPr>
              <a:t>Thank You</a:t>
            </a:r>
          </a:p>
          <a:p>
            <a:pPr marL="0" indent="0" algn="ctr">
              <a:buNone/>
            </a:pPr>
            <a:endParaRPr lang="en-US" dirty="0">
              <a:latin typeface="Baguet Script" pitchFamily="2" charset="77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purple logo with a bird and text&#10;&#10;Description automatically generated">
            <a:extLst>
              <a:ext uri="{FF2B5EF4-FFF2-40B4-BE49-F238E27FC236}">
                <a16:creationId xmlns:a16="http://schemas.microsoft.com/office/drawing/2014/main" id="{A834E450-80AD-3D19-AE5E-6A001FB62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0273" y="205740"/>
            <a:ext cx="1196340" cy="120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78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6AFBA-186E-E1B1-B968-282132866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A32DE-7387-256D-213C-1C3914E0D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Introduction</a:t>
            </a:r>
          </a:p>
          <a:p>
            <a:r>
              <a:rPr lang="en-US" dirty="0">
                <a:latin typeface="Cambria" panose="02040503050406030204" pitchFamily="18" charset="0"/>
              </a:rPr>
              <a:t>Motivation</a:t>
            </a:r>
          </a:p>
          <a:p>
            <a:r>
              <a:rPr lang="en-US" dirty="0">
                <a:latin typeface="Cambria" panose="02040503050406030204" pitchFamily="18" charset="0"/>
              </a:rPr>
              <a:t>Contribution</a:t>
            </a:r>
          </a:p>
          <a:p>
            <a:r>
              <a:rPr lang="en-US" dirty="0">
                <a:latin typeface="Cambria" panose="02040503050406030204" pitchFamily="18" charset="0"/>
              </a:rPr>
              <a:t>Background Study</a:t>
            </a:r>
          </a:p>
          <a:p>
            <a:r>
              <a:rPr lang="en-US" dirty="0">
                <a:latin typeface="Cambria" panose="02040503050406030204" pitchFamily="18" charset="0"/>
              </a:rPr>
              <a:t>Methodology</a:t>
            </a:r>
          </a:p>
          <a:p>
            <a:r>
              <a:rPr lang="en-US" dirty="0">
                <a:latin typeface="Cambria" panose="02040503050406030204" pitchFamily="18" charset="0"/>
              </a:rPr>
              <a:t>Result and Discussion</a:t>
            </a:r>
          </a:p>
          <a:p>
            <a:r>
              <a:rPr lang="en-US" dirty="0">
                <a:latin typeface="Cambria" panose="02040503050406030204" pitchFamily="18" charset="0"/>
              </a:rPr>
              <a:t>Conclusion</a:t>
            </a:r>
          </a:p>
          <a:p>
            <a:r>
              <a:rPr lang="en-US" dirty="0">
                <a:latin typeface="Cambria" panose="02040503050406030204" pitchFamily="18" charset="0"/>
              </a:rPr>
              <a:t>Future Directions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E3F564-84B1-EA3F-A32A-554FDBAC7C78}"/>
              </a:ext>
            </a:extLst>
          </p:cNvPr>
          <p:cNvSpPr txBox="1"/>
          <p:nvPr/>
        </p:nvSpPr>
        <p:spPr>
          <a:xfrm>
            <a:off x="11875770" y="64236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6" name="Picture 5" descr="A purple logo with a bird and text&#10;&#10;Description automatically generated">
            <a:extLst>
              <a:ext uri="{FF2B5EF4-FFF2-40B4-BE49-F238E27FC236}">
                <a16:creationId xmlns:a16="http://schemas.microsoft.com/office/drawing/2014/main" id="{3FBC975D-478D-DC64-B1BD-6B7A0A9FF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0273" y="205740"/>
            <a:ext cx="1196340" cy="120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69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2ABFF-93FE-0F03-4BB4-3C58A7E40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1E89A-2520-676E-3C6D-2276E2276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sz="2000" dirty="0">
                <a:effectLst/>
              </a:rPr>
              <a:t>Credit card fraud is an expression of identity theft that happens when an individual obtains someone’s private information without authorization and uses it for financial transactions. </a:t>
            </a:r>
          </a:p>
          <a:p>
            <a:pPr lvl="1" algn="just"/>
            <a:r>
              <a:rPr lang="en-US" sz="2000" dirty="0"/>
              <a:t>Deep learning techniques </a:t>
            </a:r>
            <a:r>
              <a:rPr lang="en-US" sz="2000" dirty="0">
                <a:effectLst/>
              </a:rPr>
              <a:t>demonstrate exceptional performance in the identification of complex patterns and the acquisition of features.</a:t>
            </a:r>
          </a:p>
          <a:p>
            <a:pPr lvl="1" algn="just"/>
            <a:r>
              <a:rPr lang="en-US" sz="2000" dirty="0"/>
              <a:t>C</a:t>
            </a:r>
            <a:r>
              <a:rPr lang="en-US" sz="2000" dirty="0">
                <a:effectLst/>
              </a:rPr>
              <a:t>hallenges in credit card fraud detection includes imbalanced datasets, overlapping data, misclassification, changing fraud patterns over time, feature generation, fraud detection cost, lack of standard metrics, etc. </a:t>
            </a:r>
          </a:p>
          <a:p>
            <a:pPr lvl="1" algn="just"/>
            <a:r>
              <a:rPr lang="en-US" sz="2000" b="0" i="0" dirty="0">
                <a:solidFill>
                  <a:srgbClr val="0F0F0F"/>
                </a:solidFill>
                <a:effectLst/>
              </a:rPr>
              <a:t>Dataset balancing is a preprocessing technique in machine learning that involves adjusting the distribution of classes within a dataset, particularly addressing class imbalance. </a:t>
            </a:r>
          </a:p>
          <a:p>
            <a:pPr lvl="1" algn="just"/>
            <a:r>
              <a:rPr lang="en-US" sz="2000" b="0" dirty="0">
                <a:effectLst/>
              </a:rPr>
              <a:t>False positives refer to instances where valid transactions are mistakenly identified as fraudulent, resulting in negative consequences such as customer discomfort, diminished trust, and increased operational expenses. </a:t>
            </a:r>
            <a:endParaRPr lang="en-US" sz="2000" dirty="0"/>
          </a:p>
          <a:p>
            <a:pPr lvl="1"/>
            <a:endParaRPr lang="en-US" sz="2000" dirty="0">
              <a:effectLst/>
            </a:endParaRPr>
          </a:p>
          <a:p>
            <a:pPr lvl="1"/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3A8669-38E4-9C95-2085-C52C6993D680}"/>
              </a:ext>
            </a:extLst>
          </p:cNvPr>
          <p:cNvSpPr txBox="1"/>
          <p:nvPr/>
        </p:nvSpPr>
        <p:spPr>
          <a:xfrm>
            <a:off x="11875770" y="64236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8" name="Picture 7" descr="A purple logo with a bird and text&#10;&#10;Description automatically generated">
            <a:extLst>
              <a:ext uri="{FF2B5EF4-FFF2-40B4-BE49-F238E27FC236}">
                <a16:creationId xmlns:a16="http://schemas.microsoft.com/office/drawing/2014/main" id="{36444E5C-E40D-7B9B-6034-109663045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0273" y="205740"/>
            <a:ext cx="1196340" cy="120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6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2879-D2EB-FE49-845D-B0BA9E295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DDB9D-D5F4-DE83-DFC3-69E80E72D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Conventional approaches frequently encounter difficulties in accurately detecting the complex patterns and small irregularities that are indicative of fraudulent activities in credit card transactions. </a:t>
            </a:r>
          </a:p>
          <a:p>
            <a:pPr algn="just"/>
            <a:r>
              <a:rPr lang="en-US" sz="2000" dirty="0">
                <a:effectLst/>
              </a:rPr>
              <a:t>The increasing sophistication of fraudsters necessitates the utilization of deep learning models, which provide crucial robustness and adaptability. </a:t>
            </a:r>
          </a:p>
          <a:p>
            <a:pPr algn="just"/>
            <a:r>
              <a:rPr lang="en-US" sz="2000" dirty="0">
                <a:effectLst/>
              </a:rPr>
              <a:t>There is currently a lack of research that specifically examines the consequences of false positive cases and strategies to mitigate their occurrence. </a:t>
            </a:r>
          </a:p>
          <a:p>
            <a:pPr algn="just"/>
            <a:r>
              <a:rPr lang="en-US" sz="2000" dirty="0"/>
              <a:t>Majority of the existing work consider accuracy as an only metric to evaluate algorithms performance while in credit card fraud, precision and recall is more important to consider.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54DAE5-0F5D-B9F2-15A0-F2777FF10955}"/>
              </a:ext>
            </a:extLst>
          </p:cNvPr>
          <p:cNvSpPr txBox="1"/>
          <p:nvPr/>
        </p:nvSpPr>
        <p:spPr>
          <a:xfrm>
            <a:off x="11875770" y="64236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pic>
        <p:nvPicPr>
          <p:cNvPr id="6" name="Picture 5" descr="A purple logo with a bird and text&#10;&#10;Description automatically generated">
            <a:extLst>
              <a:ext uri="{FF2B5EF4-FFF2-40B4-BE49-F238E27FC236}">
                <a16:creationId xmlns:a16="http://schemas.microsoft.com/office/drawing/2014/main" id="{430536A2-B695-5C00-B900-B1EB922F9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0273" y="205740"/>
            <a:ext cx="1196340" cy="120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328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CC30-301A-EB7B-460D-311D54C0A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EBBF2-83F4-056D-3F78-15A824219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dirty="0">
                <a:effectLst/>
              </a:rPr>
              <a:t>Deep Learning methods on anomaly detection</a:t>
            </a:r>
          </a:p>
          <a:p>
            <a:r>
              <a:rPr lang="en-US" sz="2000" dirty="0"/>
              <a:t>Comparison between CNN and ANN </a:t>
            </a:r>
          </a:p>
          <a:p>
            <a:r>
              <a:rPr lang="en-US" sz="2000" b="0" dirty="0">
                <a:effectLst/>
              </a:rPr>
              <a:t>False Positive and False Negative Rates analysis</a:t>
            </a:r>
          </a:p>
          <a:p>
            <a:r>
              <a:rPr lang="en-US" sz="2000" b="0" dirty="0">
                <a:effectLst/>
              </a:rPr>
              <a:t>Emphasis on Precision, Recall, and F1 Score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608989-8CF2-6228-2F1A-1D5FC48FCF66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pic>
        <p:nvPicPr>
          <p:cNvPr id="5" name="Picture 4" descr="A purple logo with a bird and text&#10;&#10;Description automatically generated">
            <a:extLst>
              <a:ext uri="{FF2B5EF4-FFF2-40B4-BE49-F238E27FC236}">
                <a16:creationId xmlns:a16="http://schemas.microsoft.com/office/drawing/2014/main" id="{090B16A9-A147-1F53-42B4-532225BC8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0273" y="205740"/>
            <a:ext cx="1196340" cy="120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737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28F6-C73B-BB62-2130-A8AD7D1A7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Background Study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7F44BC-0F8E-B619-2174-2824396696AD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pic>
        <p:nvPicPr>
          <p:cNvPr id="21" name="Picture 20" descr="A purple logo with a bird and text&#10;&#10;Description automatically generated">
            <a:extLst>
              <a:ext uri="{FF2B5EF4-FFF2-40B4-BE49-F238E27FC236}">
                <a16:creationId xmlns:a16="http://schemas.microsoft.com/office/drawing/2014/main" id="{81BB8CBD-6E8D-B377-3FE1-DD852330F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0273" y="205740"/>
            <a:ext cx="1196340" cy="1201657"/>
          </a:xfrm>
          <a:prstGeom prst="rect">
            <a:avLst/>
          </a:prstGeom>
        </p:spPr>
      </p:pic>
      <p:pic>
        <p:nvPicPr>
          <p:cNvPr id="7" name="Content Placeholder 6" descr="A list of anemones used&#10;&#10;Description automatically generated with medium confidence">
            <a:extLst>
              <a:ext uri="{FF2B5EF4-FFF2-40B4-BE49-F238E27FC236}">
                <a16:creationId xmlns:a16="http://schemas.microsoft.com/office/drawing/2014/main" id="{62E7CCD8-53E4-818D-EC19-AA23DC7AF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8050" y="1566782"/>
            <a:ext cx="10375900" cy="37846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90B9C9-ACF2-36ED-D39E-00EAE47493F0}"/>
              </a:ext>
            </a:extLst>
          </p:cNvPr>
          <p:cNvSpPr txBox="1"/>
          <p:nvPr/>
        </p:nvSpPr>
        <p:spPr>
          <a:xfrm>
            <a:off x="1750741" y="5510767"/>
            <a:ext cx="8515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</a:t>
            </a:r>
            <a:r>
              <a:rPr lang="en-US" sz="1800" dirty="0">
                <a:effectLst/>
              </a:rPr>
              <a:t>List of the selected research papers on anomaly detection in credit card transactions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276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64C2-8A05-44C5-E0B8-3F1503609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Methodology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948798-6103-A319-EE82-D383FF154F90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pic>
        <p:nvPicPr>
          <p:cNvPr id="9" name="Picture 8" descr="A purple logo with a bird and text&#10;&#10;Description automatically generated">
            <a:extLst>
              <a:ext uri="{FF2B5EF4-FFF2-40B4-BE49-F238E27FC236}">
                <a16:creationId xmlns:a16="http://schemas.microsoft.com/office/drawing/2014/main" id="{AE1EA87A-36FB-23AF-6794-320F5B236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0273" y="205740"/>
            <a:ext cx="1196340" cy="12016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137E234-FCEA-418D-4A9F-A91C246C3E6B}"/>
              </a:ext>
            </a:extLst>
          </p:cNvPr>
          <p:cNvSpPr/>
          <p:nvPr/>
        </p:nvSpPr>
        <p:spPr>
          <a:xfrm>
            <a:off x="838200" y="1772363"/>
            <a:ext cx="1973767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Dataset Preprocessing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31FC426-06F2-4F7B-A038-61EFA7F19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636" y="1772363"/>
            <a:ext cx="1986252" cy="9235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B2F835A-2039-41BA-194A-1FC94172F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894" y="1772363"/>
            <a:ext cx="1993900" cy="9271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BCAD1C8-2A3A-AD06-6529-C5E887379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9078" y="1759663"/>
            <a:ext cx="1993900" cy="9271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C983DC6-9E1D-356F-E860-D25CC2EC4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7631" y="3137179"/>
            <a:ext cx="1993900" cy="9271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436653B-37F0-EC3A-6F4D-6BD90B330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9078" y="4514695"/>
            <a:ext cx="1993900" cy="9271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B053282-1FFF-2261-5397-D7070193C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894" y="4551767"/>
            <a:ext cx="1993900" cy="9271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AEB98EE-0425-DC21-A676-6EC1F9D5E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636" y="4533232"/>
            <a:ext cx="1993900" cy="9271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967B39B-D93F-BB7F-B9EC-40BC335B1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25" y="4523964"/>
            <a:ext cx="1993900" cy="92710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2F598EC-1072-B82A-3B54-47D72CE0E71F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2811967" y="2229563"/>
            <a:ext cx="781669" cy="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A70A036-F229-3736-1C42-6AE2E9814A56}"/>
              </a:ext>
            </a:extLst>
          </p:cNvPr>
          <p:cNvCxnSpPr>
            <a:cxnSpLocks/>
          </p:cNvCxnSpPr>
          <p:nvPr/>
        </p:nvCxnSpPr>
        <p:spPr>
          <a:xfrm>
            <a:off x="5579672" y="2216863"/>
            <a:ext cx="781669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C7D2508-256A-0F3D-17A2-178E62C57C4E}"/>
              </a:ext>
            </a:extLst>
          </p:cNvPr>
          <p:cNvCxnSpPr>
            <a:cxnSpLocks/>
          </p:cNvCxnSpPr>
          <p:nvPr/>
        </p:nvCxnSpPr>
        <p:spPr>
          <a:xfrm>
            <a:off x="8363794" y="2183922"/>
            <a:ext cx="966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D6149AE-3A15-5138-6B8F-A8A80ACBB166}"/>
              </a:ext>
            </a:extLst>
          </p:cNvPr>
          <p:cNvCxnSpPr>
            <a:cxnSpLocks/>
          </p:cNvCxnSpPr>
          <p:nvPr/>
        </p:nvCxnSpPr>
        <p:spPr>
          <a:xfrm flipH="1">
            <a:off x="8372347" y="4978245"/>
            <a:ext cx="966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790303F-7572-47B4-14D2-318E4480E00F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5587536" y="4996782"/>
            <a:ext cx="797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CE44825-E137-93BD-2736-D19835114300}"/>
              </a:ext>
            </a:extLst>
          </p:cNvPr>
          <p:cNvCxnSpPr>
            <a:cxnSpLocks/>
            <a:stCxn id="29" idx="1"/>
            <a:endCxn id="31" idx="3"/>
          </p:cNvCxnSpPr>
          <p:nvPr/>
        </p:nvCxnSpPr>
        <p:spPr>
          <a:xfrm flipH="1" flipV="1">
            <a:off x="2802725" y="4987514"/>
            <a:ext cx="790911" cy="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2D409B6-9813-791F-9641-CE08B56FF3E1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>
            <a:off x="10336028" y="2686763"/>
            <a:ext cx="8553" cy="45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B3C73FC-1CBE-3FC8-0C6C-47029BE76AAA}"/>
              </a:ext>
            </a:extLst>
          </p:cNvPr>
          <p:cNvCxnSpPr>
            <a:cxnSpLocks/>
          </p:cNvCxnSpPr>
          <p:nvPr/>
        </p:nvCxnSpPr>
        <p:spPr>
          <a:xfrm>
            <a:off x="10344581" y="4055011"/>
            <a:ext cx="8553" cy="45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26F736E-1C78-3F84-6593-17242F4940A3}"/>
              </a:ext>
            </a:extLst>
          </p:cNvPr>
          <p:cNvSpPr txBox="1"/>
          <p:nvPr/>
        </p:nvSpPr>
        <p:spPr>
          <a:xfrm>
            <a:off x="3792594" y="2055352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 sampling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BD37824-3929-4B3D-51BD-A7A57020A31B}"/>
              </a:ext>
            </a:extLst>
          </p:cNvPr>
          <p:cNvSpPr txBox="1"/>
          <p:nvPr/>
        </p:nvSpPr>
        <p:spPr>
          <a:xfrm>
            <a:off x="6397550" y="2038547"/>
            <a:ext cx="1966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Separation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E3A7E8A-0AD8-8C9F-49A1-BB0F557F859F}"/>
              </a:ext>
            </a:extLst>
          </p:cNvPr>
          <p:cNvSpPr txBox="1"/>
          <p:nvPr/>
        </p:nvSpPr>
        <p:spPr>
          <a:xfrm>
            <a:off x="9506582" y="2051247"/>
            <a:ext cx="172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 Splitting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CC08DB-3A33-AB21-C972-6F04A69FCAE3}"/>
              </a:ext>
            </a:extLst>
          </p:cNvPr>
          <p:cNvSpPr txBox="1"/>
          <p:nvPr/>
        </p:nvSpPr>
        <p:spPr>
          <a:xfrm>
            <a:off x="9623021" y="3402519"/>
            <a:ext cx="170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effectLst/>
                <a:latin typeface="NimbusRomNo9L"/>
              </a:rPr>
              <a:t>Standardization </a:t>
            </a:r>
            <a:endParaRPr lang="en-US" dirty="0">
              <a:effectLst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F90DEE-A0CF-305D-7ED5-E0752C0CB0D8}"/>
              </a:ext>
            </a:extLst>
          </p:cNvPr>
          <p:cNvSpPr txBox="1"/>
          <p:nvPr/>
        </p:nvSpPr>
        <p:spPr>
          <a:xfrm>
            <a:off x="9606545" y="4771177"/>
            <a:ext cx="152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imbusRomNo9L"/>
              </a:rPr>
              <a:t>Data Reshape</a:t>
            </a:r>
            <a:r>
              <a:rPr lang="en-US" sz="1800" b="0" dirty="0">
                <a:effectLst/>
                <a:latin typeface="NimbusRomNo9L"/>
              </a:rPr>
              <a:t> </a:t>
            </a:r>
            <a:endParaRPr lang="en-US" dirty="0">
              <a:effectLst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7F63DE2-644F-028B-ADCA-B2E5600CB928}"/>
              </a:ext>
            </a:extLst>
          </p:cNvPr>
          <p:cNvSpPr txBox="1"/>
          <p:nvPr/>
        </p:nvSpPr>
        <p:spPr>
          <a:xfrm>
            <a:off x="6562820" y="4674078"/>
            <a:ext cx="18067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effectLst/>
                <a:latin typeface="NimbusRomNo9L"/>
              </a:rPr>
              <a:t>Application of CNN and ANN </a:t>
            </a:r>
            <a:endParaRPr lang="en-US" dirty="0">
              <a:effectLst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287EBED-7989-A918-2447-7ADADC6FDD0E}"/>
              </a:ext>
            </a:extLst>
          </p:cNvPr>
          <p:cNvSpPr txBox="1"/>
          <p:nvPr/>
        </p:nvSpPr>
        <p:spPr>
          <a:xfrm>
            <a:off x="3958680" y="4682760"/>
            <a:ext cx="18067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</a:rPr>
              <a:t>Evaluation Metrics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D7A327-3A0D-CC85-A302-B91FAA2F42DD}"/>
              </a:ext>
            </a:extLst>
          </p:cNvPr>
          <p:cNvSpPr txBox="1"/>
          <p:nvPr/>
        </p:nvSpPr>
        <p:spPr>
          <a:xfrm>
            <a:off x="1205631" y="4770425"/>
            <a:ext cx="1806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</a:rPr>
              <a:t>Analysis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828B209-A71B-7052-F1C2-621D4A5ACD5F}"/>
              </a:ext>
            </a:extLst>
          </p:cNvPr>
          <p:cNvSpPr txBox="1"/>
          <p:nvPr/>
        </p:nvSpPr>
        <p:spPr>
          <a:xfrm>
            <a:off x="4710864" y="5923882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System Methodology</a:t>
            </a:r>
          </a:p>
        </p:txBody>
      </p:sp>
    </p:spTree>
    <p:extLst>
      <p:ext uri="{BB962C8B-B14F-4D97-AF65-F5344CB8AC3E}">
        <p14:creationId xmlns:p14="http://schemas.microsoft.com/office/powerpoint/2010/main" val="3615079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A9F2C-7187-D531-8DE9-7DF33A8D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Results and Discussion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973A896-AFDA-B758-EDFF-ED608B983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 descr="A purple logo with a bird and text&#10;&#10;Description automatically generated">
            <a:extLst>
              <a:ext uri="{FF2B5EF4-FFF2-40B4-BE49-F238E27FC236}">
                <a16:creationId xmlns:a16="http://schemas.microsoft.com/office/drawing/2014/main" id="{62D2877C-5880-B2BE-27BD-41B76735A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0273" y="205740"/>
            <a:ext cx="1196340" cy="12016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F93CEF-1CDC-46A4-9CA6-A45A26139E29}"/>
              </a:ext>
            </a:extLst>
          </p:cNvPr>
          <p:cNvSpPr txBox="1"/>
          <p:nvPr/>
        </p:nvSpPr>
        <p:spPr>
          <a:xfrm>
            <a:off x="11734800" y="6525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pic>
        <p:nvPicPr>
          <p:cNvPr id="4" name="Picture 3" descr="A blue square with white text&#10;&#10;Description automatically generated">
            <a:extLst>
              <a:ext uri="{FF2B5EF4-FFF2-40B4-BE49-F238E27FC236}">
                <a16:creationId xmlns:a16="http://schemas.microsoft.com/office/drawing/2014/main" id="{F85CEB71-61B4-D3BA-044B-0F60C74DE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773" y="2060586"/>
            <a:ext cx="3514183" cy="3532391"/>
          </a:xfrm>
          <a:prstGeom prst="rect">
            <a:avLst/>
          </a:prstGeom>
        </p:spPr>
      </p:pic>
      <p:pic>
        <p:nvPicPr>
          <p:cNvPr id="6" name="Picture 5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CB9CF3EC-9939-8E55-D06E-E66194114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049" y="1918200"/>
            <a:ext cx="3514183" cy="36747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B44BFB-218D-E2B2-E699-8512EB97A7E2}"/>
              </a:ext>
            </a:extLst>
          </p:cNvPr>
          <p:cNvSpPr txBox="1"/>
          <p:nvPr/>
        </p:nvSpPr>
        <p:spPr>
          <a:xfrm>
            <a:off x="1057082" y="5817047"/>
            <a:ext cx="45415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Fig: </a:t>
            </a:r>
            <a:r>
              <a:rPr lang="en-US" sz="1600" dirty="0">
                <a:effectLst/>
              </a:rPr>
              <a:t>Confusion Matrix by CNN in imbalanced dataset 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32A4C9-5F71-43E8-0C39-4C49192449C2}"/>
              </a:ext>
            </a:extLst>
          </p:cNvPr>
          <p:cNvSpPr txBox="1"/>
          <p:nvPr/>
        </p:nvSpPr>
        <p:spPr>
          <a:xfrm>
            <a:off x="6310438" y="5838409"/>
            <a:ext cx="433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Fig: </a:t>
            </a:r>
            <a:r>
              <a:rPr lang="en-US" sz="1600" dirty="0">
                <a:effectLst/>
              </a:rPr>
              <a:t>Confusion Matrix by CNN in balanced dataset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50301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A9F2C-7187-D531-8DE9-7DF33A8D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Results and Discussion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973A896-AFDA-B758-EDFF-ED608B983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 descr="A purple logo with a bird and text&#10;&#10;Description automatically generated">
            <a:extLst>
              <a:ext uri="{FF2B5EF4-FFF2-40B4-BE49-F238E27FC236}">
                <a16:creationId xmlns:a16="http://schemas.microsoft.com/office/drawing/2014/main" id="{62D2877C-5880-B2BE-27BD-41B76735A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0273" y="205740"/>
            <a:ext cx="1196340" cy="12016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F93CEF-1CDC-46A4-9CA6-A45A26139E29}"/>
              </a:ext>
            </a:extLst>
          </p:cNvPr>
          <p:cNvSpPr txBox="1"/>
          <p:nvPr/>
        </p:nvSpPr>
        <p:spPr>
          <a:xfrm>
            <a:off x="11734800" y="6525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pic>
        <p:nvPicPr>
          <p:cNvPr id="4" name="Picture 3" descr="A blue square with white text&#10;&#10;Description automatically generated">
            <a:extLst>
              <a:ext uri="{FF2B5EF4-FFF2-40B4-BE49-F238E27FC236}">
                <a16:creationId xmlns:a16="http://schemas.microsoft.com/office/drawing/2014/main" id="{814AEB15-CCD2-01EE-49BC-900DF5FF8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947" y="1850073"/>
            <a:ext cx="3827113" cy="3959786"/>
          </a:xfrm>
          <a:prstGeom prst="rect">
            <a:avLst/>
          </a:prstGeom>
        </p:spPr>
      </p:pic>
      <p:pic>
        <p:nvPicPr>
          <p:cNvPr id="6" name="Picture 5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79B1030A-68A4-9336-E4CF-57B7E36DD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032" y="1778054"/>
            <a:ext cx="3917795" cy="40318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81EF7B-CE12-FC36-BE3C-B1D0E88C0286}"/>
              </a:ext>
            </a:extLst>
          </p:cNvPr>
          <p:cNvSpPr txBox="1"/>
          <p:nvPr/>
        </p:nvSpPr>
        <p:spPr>
          <a:xfrm>
            <a:off x="938561" y="5862857"/>
            <a:ext cx="45415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Fig: </a:t>
            </a:r>
            <a:r>
              <a:rPr lang="en-US" sz="1600" dirty="0">
                <a:effectLst/>
              </a:rPr>
              <a:t>Confusion Matrix by ANN in imbalanced dataset 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31F3E8-783B-0961-954F-D265E50312C0}"/>
              </a:ext>
            </a:extLst>
          </p:cNvPr>
          <p:cNvSpPr txBox="1"/>
          <p:nvPr/>
        </p:nvSpPr>
        <p:spPr>
          <a:xfrm>
            <a:off x="6212032" y="5862857"/>
            <a:ext cx="434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Fig: </a:t>
            </a:r>
            <a:r>
              <a:rPr lang="en-US" sz="1600" dirty="0">
                <a:effectLst/>
              </a:rPr>
              <a:t>Confusion Matrix by ANN in balanced dataset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14367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15832</TotalTime>
  <Words>588</Words>
  <Application>Microsoft Macintosh PowerPoint</Application>
  <PresentationFormat>Widescreen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Baguet Script</vt:lpstr>
      <vt:lpstr>Calibri</vt:lpstr>
      <vt:lpstr>Calibri Light</vt:lpstr>
      <vt:lpstr>Cambria</vt:lpstr>
      <vt:lpstr>NimbusRomNo9L</vt:lpstr>
      <vt:lpstr>Office Theme</vt:lpstr>
      <vt:lpstr>Deep Learning-based Anomaly Detection in Credit Card Transactions  </vt:lpstr>
      <vt:lpstr>Outline</vt:lpstr>
      <vt:lpstr>Introduction</vt:lpstr>
      <vt:lpstr>Motivation</vt:lpstr>
      <vt:lpstr>Contribution</vt:lpstr>
      <vt:lpstr>Background Study</vt:lpstr>
      <vt:lpstr>Methodology</vt:lpstr>
      <vt:lpstr>Results and Discussion</vt:lpstr>
      <vt:lpstr>Results and Discussion</vt:lpstr>
      <vt:lpstr>Overall Evaluation</vt:lpstr>
      <vt:lpstr>Conclusion</vt:lpstr>
      <vt:lpstr>Future Directions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Benchmarking of Machine Learning for Anomaly Based Intrusion Detection Systems in the CICIDS2017 Dataset   ZIADOON KAMIL MASEER , ROBIAH YUSOF, NAZRULAZHAR BAHAMAN,  SALAMA A. MOSTAFA , AND CIK FERESA MOHD FOOZY</dc:title>
  <dc:creator>Barsha, Farhat Lamia (fbarsha42)</dc:creator>
  <cp:lastModifiedBy>Barsha, Farhat Lamia (fbarsha42)</cp:lastModifiedBy>
  <cp:revision>122</cp:revision>
  <dcterms:created xsi:type="dcterms:W3CDTF">2023-09-10T01:29:42Z</dcterms:created>
  <dcterms:modified xsi:type="dcterms:W3CDTF">2023-11-27T00:47:10Z</dcterms:modified>
</cp:coreProperties>
</file>