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85" r:id="rId5"/>
    <p:sldId id="276" r:id="rId6"/>
    <p:sldId id="280" r:id="rId7"/>
    <p:sldId id="277" r:id="rId8"/>
    <p:sldId id="272" r:id="rId9"/>
    <p:sldId id="274" r:id="rId10"/>
    <p:sldId id="287" r:id="rId11"/>
    <p:sldId id="273" r:id="rId12"/>
    <p:sldId id="279" r:id="rId13"/>
    <p:sldId id="281" r:id="rId14"/>
    <p:sldId id="282" r:id="rId15"/>
    <p:sldId id="271" r:id="rId16"/>
    <p:sldId id="284" r:id="rId17"/>
  </p:sldIdLst>
  <p:sldSz cx="18288000" cy="10287000"/>
  <p:notesSz cx="6858000" cy="9144000"/>
  <p:embeddedFontLst>
    <p:embeddedFont>
      <p:font typeface="Times New Roman Bold" panose="02020803070505020304" pitchFamily="18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A1C97-4E88-B750-9B13-BA819CF967E7}" v="4" dt="2025-07-10T23:48:13.829"/>
    <p1510:client id="{93652128-B51C-E78C-70B2-268755FAFCF2}" v="1" dt="2025-07-12T02:08:59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82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een Shabbir Shaikh" userId="S::f_shaikh1@u.pacific.edu::b1925ae5-0917-4e40-885f-1983f0bacb7c" providerId="AD" clId="Web-{32DA1C97-4E88-B750-9B13-BA819CF967E7}"/>
    <pc:docChg chg="modSld">
      <pc:chgData name="Farheen Shabbir Shaikh" userId="S::f_shaikh1@u.pacific.edu::b1925ae5-0917-4e40-885f-1983f0bacb7c" providerId="AD" clId="Web-{32DA1C97-4E88-B750-9B13-BA819CF967E7}" dt="2025-07-10T23:48:13.829" v="3" actId="14100"/>
      <pc:docMkLst>
        <pc:docMk/>
      </pc:docMkLst>
      <pc:sldChg chg="modSp">
        <pc:chgData name="Farheen Shabbir Shaikh" userId="S::f_shaikh1@u.pacific.edu::b1925ae5-0917-4e40-885f-1983f0bacb7c" providerId="AD" clId="Web-{32DA1C97-4E88-B750-9B13-BA819CF967E7}" dt="2025-07-10T23:48:07.110" v="2" actId="20577"/>
        <pc:sldMkLst>
          <pc:docMk/>
          <pc:sldMk cId="0" sldId="282"/>
        </pc:sldMkLst>
        <pc:spChg chg="mod">
          <ac:chgData name="Farheen Shabbir Shaikh" userId="S::f_shaikh1@u.pacific.edu::b1925ae5-0917-4e40-885f-1983f0bacb7c" providerId="AD" clId="Web-{32DA1C97-4E88-B750-9B13-BA819CF967E7}" dt="2025-07-10T23:48:07.110" v="2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Farheen Shabbir Shaikh" userId="S::f_shaikh1@u.pacific.edu::b1925ae5-0917-4e40-885f-1983f0bacb7c" providerId="AD" clId="Web-{32DA1C97-4E88-B750-9B13-BA819CF967E7}" dt="2025-07-10T23:48:13.829" v="3" actId="14100"/>
        <pc:sldMkLst>
          <pc:docMk/>
          <pc:sldMk cId="0" sldId="284"/>
        </pc:sldMkLst>
        <pc:spChg chg="mod">
          <ac:chgData name="Farheen Shabbir Shaikh" userId="S::f_shaikh1@u.pacific.edu::b1925ae5-0917-4e40-885f-1983f0bacb7c" providerId="AD" clId="Web-{32DA1C97-4E88-B750-9B13-BA819CF967E7}" dt="2025-07-10T23:48:13.829" v="3" actId="14100"/>
          <ac:spMkLst>
            <pc:docMk/>
            <pc:sldMk cId="0" sldId="284"/>
            <ac:spMk id="3" creationId="{00000000-0000-0000-0000-000000000000}"/>
          </ac:spMkLst>
        </pc:spChg>
      </pc:sldChg>
    </pc:docChg>
  </pc:docChgLst>
  <pc:docChgLst>
    <pc:chgData name="Farheen Shabbir Shaikh" userId="S::f_shaikh1@u.pacific.edu::b1925ae5-0917-4e40-885f-1983f0bacb7c" providerId="AD" clId="Web-{93652128-B51C-E78C-70B2-268755FAFCF2}"/>
    <pc:docChg chg="delSld">
      <pc:chgData name="Farheen Shabbir Shaikh" userId="S::f_shaikh1@u.pacific.edu::b1925ae5-0917-4e40-885f-1983f0bacb7c" providerId="AD" clId="Web-{93652128-B51C-E78C-70B2-268755FAFCF2}" dt="2025-07-12T02:08:59.833" v="0"/>
      <pc:docMkLst>
        <pc:docMk/>
      </pc:docMkLst>
      <pc:sldChg chg="del">
        <pc:chgData name="Farheen Shabbir Shaikh" userId="S::f_shaikh1@u.pacific.edu::b1925ae5-0917-4e40-885f-1983f0bacb7c" providerId="AD" clId="Web-{93652128-B51C-E78C-70B2-268755FAFCF2}" dt="2025-07-12T02:08:59.833" v="0"/>
        <pc:sldMkLst>
          <pc:docMk/>
          <pc:sldMk cId="0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411957"/>
            <a:ext cx="4114800" cy="8777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7"/>
            <a:ext cx="12105860" cy="8777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065008" cy="6788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8592" y="2400300"/>
            <a:ext cx="8065008" cy="67889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9200" cy="67889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914400" y="9367838"/>
            <a:ext cx="42672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2100"/>
            </a:lvl1pPr>
          </a:lstStyle>
          <a:p>
            <a:fld id="{1D8BD707-D9CF-40AE-B4C6-C98DA3205C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6248400" y="9367838"/>
            <a:ext cx="57912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21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13106400" y="9367838"/>
            <a:ext cx="42672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21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6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4350" lvl="0" indent="-51435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•"/>
        <a:defRPr sz="4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114425" lvl="1" indent="-428625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–"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714500" lvl="2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•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400300" lvl="3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–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3086100" lvl="4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»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»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»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»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har char="»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2pPr>
      <a:lvl3pPr marL="1371600" lvl="2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3pPr>
      <a:lvl4pPr marL="2057400" lvl="3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4pPr>
      <a:lvl5pPr marL="2743200" lvl="4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5pPr>
      <a:lvl6pPr marL="3429000" lvl="5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6pPr>
      <a:lvl7pPr marL="4114800" lvl="6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7pPr>
      <a:lvl8pPr marL="4800600" lvl="7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8pPr>
      <a:lvl9pPr marL="5486400" lvl="8" indent="0" algn="l" defTabSz="13716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5270"/>
            <a:ext cx="16459200" cy="2426335"/>
          </a:xfrm>
        </p:spPr>
        <p:txBody>
          <a:bodyPr/>
          <a:lstStyle/>
          <a:p>
            <a:pPr algn="ctr"/>
            <a:r>
              <a:rPr lang="en-US" b="1" spc="-296">
                <a:solidFill>
                  <a:srgbClr val="000000"/>
                </a:solidFill>
                <a:latin typeface="Times New Roman Bold" panose="02020503050405090304" charset="0"/>
                <a:ea typeface="+mn-lt"/>
                <a:cs typeface="Times New Roman Bold" panose="02020503050405090304" charset="0"/>
                <a:sym typeface="+mn-ea"/>
              </a:rPr>
              <a:t>STUDY ABROAD PARTICIPATION (2014–2025)*   </a:t>
            </a:r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1905000" y="5829300"/>
            <a:ext cx="14731365" cy="17557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52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University of the Pacific – Global Education Office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ct val="150000"/>
              </a:lnSpc>
            </a:pPr>
            <a:endParaRPr lang="en-US" sz="4000" b="1" dirty="0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*Only available data was used in this study. A few years are missing recrods, as well as impacted by Covid-19.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24000" y="1983740"/>
            <a:ext cx="14944725" cy="2924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Wingdings" panose="05000000000000000000" charset="0"/>
              <a:buChar char=""/>
            </a:pPr>
            <a:endParaRPr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Top </a:t>
            </a:r>
            <a:r>
              <a:rPr lang="en-US">
                <a:latin typeface="Times New Roman" panose="02020503050405090304" charset="0"/>
                <a:cs typeface="Times New Roman" panose="02020503050405090304" charset="0"/>
                <a:sym typeface="+mn-ea"/>
              </a:rPr>
              <a:t>participation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 from </a:t>
            </a:r>
            <a:r>
              <a:rPr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Arts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, </a:t>
            </a:r>
            <a:r>
              <a:rPr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Media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 (23), Law (18) and Business (17).</a:t>
            </a:r>
          </a:p>
          <a:p>
            <a:pPr indent="0" algn="just">
              <a:buFont typeface="Wingdings" panose="05000000000000000000" charset="0"/>
              <a:buNone/>
            </a:pPr>
            <a:endParaRPr lang="en-US" b="1">
              <a:solidFill>
                <a:schemeClr val="accent1"/>
              </a:solidFill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Moderate participation in </a:t>
            </a:r>
            <a:r>
              <a:rPr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Engineering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 and Computer Science </a:t>
            </a:r>
            <a:r>
              <a:rPr lang="en-US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with 14 students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.</a:t>
            </a:r>
            <a:endParaRPr>
              <a:latin typeface="Times New Roman" panose="02020503050405090304" charset="0"/>
              <a:cs typeface="Times New Roman" panose="02020503050405090304" charset="0"/>
            </a:endParaRPr>
          </a:p>
          <a:p>
            <a:pPr indent="0" algn="just">
              <a:buFont typeface="Wingdings" panose="05000000000000000000" charset="0"/>
              <a:buNone/>
            </a:pPr>
            <a:endParaRPr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Lower engagement from </a:t>
            </a:r>
            <a:r>
              <a:rPr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Health 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Science , Chemistry, </a:t>
            </a:r>
            <a:r>
              <a:rPr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Medical</a:t>
            </a:r>
            <a:r>
              <a:rPr lang="en-US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 and Pharmacy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 majors.</a:t>
            </a:r>
            <a:endParaRPr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endParaRPr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Large “</a:t>
            </a:r>
            <a:r>
              <a:rPr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Other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” group suggests</a:t>
            </a:r>
            <a:r>
              <a:rPr lang="en-US">
                <a:latin typeface="Times New Roman" panose="02020503050405090304" charset="0"/>
                <a:cs typeface="Times New Roman" panose="02020503050405090304" charset="0"/>
                <a:sym typeface="+mn-ea"/>
              </a:rPr>
              <a:t> significant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 </a:t>
            </a:r>
            <a:r>
              <a:rPr lang="en-US">
                <a:latin typeface="Times New Roman" panose="02020503050405090304" charset="0"/>
                <a:cs typeface="Times New Roman" panose="02020503050405090304" charset="0"/>
                <a:sym typeface="+mn-ea"/>
              </a:rPr>
              <a:t>interest from “undeclared” students</a:t>
            </a:r>
            <a:r>
              <a:rPr>
                <a:latin typeface="Times New Roman" panose="02020503050405090304" charset="0"/>
                <a:cs typeface="Times New Roman" panose="02020503050405090304" charset="0"/>
                <a:sym typeface="+mn-ea"/>
              </a:rPr>
              <a:t>.</a:t>
            </a:r>
          </a:p>
          <a:p>
            <a:pPr marL="285750" indent="-285750" algn="just">
              <a:buFont typeface="Wingdings" panose="05000000000000000000" charset="0"/>
              <a:buChar char=""/>
            </a:pPr>
            <a:endParaRPr lang="en-US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"/>
            </a:pPr>
            <a:r>
              <a:rPr lang="en-US">
                <a:latin typeface="Times New Roman" panose="02020503050405090304" charset="0"/>
                <a:cs typeface="Times New Roman" panose="02020503050405090304" charset="0"/>
                <a:sym typeface="+mn-ea"/>
              </a:rPr>
              <a:t>Of note, International Studies no longer exists as a separate school, but it’s historical data is recorded here.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66800" y="495300"/>
            <a:ext cx="16506825" cy="1405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6300"/>
              </a:lnSpc>
            </a:pPr>
            <a:r>
              <a:rPr lang="en-US" altLang="en-US" sz="4500" b="1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Student Majors Participating in Study Abroad (Fall and Spring)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30" y="5143500"/>
            <a:ext cx="12189460" cy="4573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0" y="8496300"/>
            <a:ext cx="1447165" cy="1379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62455" y="377190"/>
            <a:ext cx="14182090" cy="1240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Top UOP Schools Sending Students Abroad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71905" y="1845310"/>
            <a:ext cx="14982190" cy="2195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 algn="l">
              <a:lnSpc>
                <a:spcPts val="2240"/>
              </a:lnSpc>
              <a:buFont typeface="Wingdings" panose="05000000000000000000" charset="0"/>
              <a:buChar char=""/>
            </a:pP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College of the Pacific (COP) leads with the highest number of participants (86).</a:t>
            </a:r>
            <a:endParaRPr lang="en-US" altLang="en-US" sz="1600" dirty="0">
              <a:solidFill>
                <a:schemeClr val="tx1"/>
              </a:solidFill>
              <a:latin typeface="Times New Roman Regular"/>
              <a:ea typeface="Times New Roman" panose="02020503050405090304"/>
              <a:cs typeface="Times New Roman Regular" panose="02020503050405090304" charset="0"/>
              <a:sym typeface="Times New Roman" panose="02020503050405090304"/>
            </a:endParaRPr>
          </a:p>
          <a:p>
            <a:pPr indent="0" algn="l">
              <a:lnSpc>
                <a:spcPts val="2240"/>
              </a:lnSpc>
              <a:buFont typeface="Wingdings" panose="05000000000000000000" charset="0"/>
              <a:buNone/>
            </a:pPr>
            <a:endParaRPr lang="en-US" altLang="en-US" sz="1600">
              <a:solidFill>
                <a:schemeClr val="tx1"/>
              </a:solidFill>
              <a:latin typeface="Times New Roman Regular" panose="02020503050405090304" charset="0"/>
              <a:ea typeface="Times New Roman" panose="02020503050405090304"/>
              <a:cs typeface="Times New Roman Regular" panose="02020503050405090304" charset="0"/>
              <a:sym typeface="Times New Roman" panose="02020503050405090304"/>
            </a:endParaRPr>
          </a:p>
          <a:p>
            <a:pPr marL="285750" indent="-285750" algn="l">
              <a:lnSpc>
                <a:spcPts val="2240"/>
              </a:lnSpc>
              <a:buFont typeface="Wingdings" panose="05000000000000000000" charset="0"/>
              <a:buChar char=""/>
            </a:pP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McGeorge School of Law (MSL), Eberhardt School of Business (ESB)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, and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School of Engineering &amp; Computer Science (SOECS) 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show strong engagement.</a:t>
            </a:r>
            <a:endParaRPr lang="en-US" altLang="en-US" sz="1600" dirty="0">
              <a:solidFill>
                <a:schemeClr val="tx1"/>
              </a:solidFill>
              <a:latin typeface="Times New Roman Regular"/>
              <a:ea typeface="Times New Roman" panose="02020503050405090304"/>
              <a:cs typeface="Times New Roman Regular" panose="02020503050405090304" charset="0"/>
            </a:endParaRPr>
          </a:p>
          <a:p>
            <a:pPr>
              <a:lnSpc>
                <a:spcPts val="2240"/>
              </a:lnSpc>
            </a:pPr>
            <a:endParaRPr lang="en-US" altLang="en-US" sz="1600" dirty="0">
              <a:latin typeface="Times New Roman Regular"/>
              <a:ea typeface="Times New Roman" panose="02020503050405090304"/>
              <a:cs typeface="Times New Roman Regular" panose="02020503050405090304" charset="0"/>
            </a:endParaRPr>
          </a:p>
          <a:p>
            <a:pPr marL="285750" indent="-285750" algn="l">
              <a:lnSpc>
                <a:spcPts val="2240"/>
              </a:lnSpc>
              <a:buFont typeface="Wingdings" panose="05000000000000000000" charset="0"/>
              <a:buChar char=""/>
            </a:pP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No Info remains significant, suggesting a need for improved data collection.</a:t>
            </a:r>
            <a:endParaRPr lang="en-US" altLang="en-US" sz="1600" dirty="0">
              <a:solidFill>
                <a:schemeClr val="tx1"/>
              </a:solidFill>
              <a:latin typeface="Times New Roman Regular"/>
              <a:ea typeface="Times New Roman" panose="02020503050405090304"/>
              <a:cs typeface="Times New Roman Regular" panose="02020503050405090304" charset="0"/>
            </a:endParaRPr>
          </a:p>
          <a:p>
            <a:pPr indent="0" algn="l">
              <a:lnSpc>
                <a:spcPts val="2240"/>
              </a:lnSpc>
              <a:buFont typeface="Wingdings" panose="05000000000000000000" charset="0"/>
              <a:buNone/>
            </a:pPr>
            <a:endParaRPr lang="en-US" altLang="en-US" sz="1600">
              <a:solidFill>
                <a:schemeClr val="tx1"/>
              </a:solidFill>
              <a:latin typeface="Times New Roman Regular" panose="02020503050405090304" charset="0"/>
              <a:ea typeface="Times New Roman" panose="02020503050405090304"/>
              <a:cs typeface="Times New Roman Regular" panose="02020503050405090304" charset="0"/>
              <a:sym typeface="Times New Roman" panose="02020503050405090304"/>
            </a:endParaRPr>
          </a:p>
          <a:p>
            <a:pPr marL="285750" indent="-285750" algn="l">
              <a:lnSpc>
                <a:spcPts val="2240"/>
              </a:lnSpc>
              <a:buFont typeface="Wingdings" panose="05000000000000000000" charset="0"/>
              <a:buChar char=""/>
            </a:pP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Smaller contributions come from the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Conservatory of Music (COM)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,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School of Health Sciences (SHS),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Thomas J. Long School of Pharmacy (TJSLP),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 and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School of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 </a:t>
            </a:r>
            <a:r>
              <a:rPr lang="en-US" altLang="en-US" sz="1600" b="1" dirty="0">
                <a:latin typeface="Times New Roman Bold"/>
                <a:ea typeface="Times New Roman" panose="02020503050405090304"/>
                <a:cs typeface="Times New Roman Bold"/>
                <a:sym typeface="Times New Roman" panose="02020503050405090304"/>
              </a:rPr>
              <a:t>International Studies (SIS)</a:t>
            </a:r>
            <a:r>
              <a:rPr lang="en-US" altLang="en-US" sz="1600" dirty="0">
                <a:latin typeface="Times New Roman Regular"/>
                <a:ea typeface="Times New Roman" panose="02020503050405090304"/>
                <a:cs typeface="Times New Roman Regular" panose="02020503050405090304" charset="0"/>
                <a:sym typeface="Times New Roman" panose="02020503050405090304"/>
              </a:rPr>
              <a:t>.</a:t>
            </a:r>
            <a:endParaRPr lang="en-US" altLang="en-US" sz="1600" dirty="0">
              <a:latin typeface="Times New Roman Regular"/>
              <a:ea typeface="Times New Roman" panose="02020503050405090304"/>
              <a:cs typeface="Times New Roman Regular" panose="02020503050405090304" charset="0"/>
            </a:endParaRPr>
          </a:p>
          <a:p>
            <a:pPr marL="285750" indent="-285750" algn="l">
              <a:lnSpc>
                <a:spcPts val="2240"/>
              </a:lnSpc>
              <a:buFont typeface="Wingdings" panose="05000000000000000000" charset="0"/>
              <a:buChar char=""/>
            </a:pPr>
            <a:endParaRPr lang="en-US" altLang="en-US" sz="1600">
              <a:latin typeface="Times New Roman Regular" panose="02020503050405090304" charset="0"/>
              <a:ea typeface="Times New Roman" panose="02020503050405090304"/>
              <a:cs typeface="Times New Roman Regular" panose="02020503050405090304" charset="0"/>
              <a:sym typeface="Times New Roman" panose="020205030504050903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90" y="4234815"/>
            <a:ext cx="2604135" cy="5414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93540"/>
            <a:ext cx="14001750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82675" y="471805"/>
            <a:ext cx="16381095" cy="15570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4500" b="1">
                <a:latin typeface="Times New Roman Bold" panose="02020503050405090304" charset="0"/>
                <a:cs typeface="Times New Roman Bold" panose="02020503050405090304" charset="0"/>
              </a:rPr>
              <a:t>Overall Participation in Study Abroad Programs (including Fall, Spring, Summer and Faculty Led Trips)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54480" y="2423795"/>
            <a:ext cx="14957425" cy="27019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 algn="l">
              <a:buFont typeface="Wingdings" panose="05000000000000000000" charset="0"/>
              <a:buChar char=""/>
            </a:pP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Notable rise in participation from</a:t>
            </a:r>
            <a:r>
              <a:rPr lang="en-US" altLang="en-US" b="1" dirty="0">
                <a:latin typeface="Times New Roman Bold" panose="02020503050405090304" charset="0"/>
                <a:cs typeface="Times New Roman Bold" panose="02020503050405090304" charset="0"/>
              </a:rPr>
              <a:t> Fall 2021</a:t>
            </a: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lang="en-US" altLang="en-US" b="1" dirty="0">
                <a:latin typeface="Times New Roman Bold" panose="02020503050405090304" charset="0"/>
                <a:cs typeface="Times New Roman Bold" panose="02020503050405090304" charset="0"/>
              </a:rPr>
              <a:t>onward</a:t>
            </a: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.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en-US" dirty="0">
              <a:latin typeface="Times New Roman" panose="02020503050405090304"/>
              <a:cs typeface="Times New Roman" panose="02020503050405090304"/>
            </a:endParaRPr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Summer terms saw the highest engagement—Summer 2023 (48) and Summer 2025 (56).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en-US" dirty="0">
              <a:latin typeface="Times New Roman" panose="02020503050405090304"/>
              <a:cs typeface="Times New Roman" panose="02020503050405090304"/>
            </a:endParaRPr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 altLang="en-US" b="1" dirty="0">
                <a:latin typeface="Times New Roman Bold" panose="02020503050405090304" charset="0"/>
                <a:cs typeface="Times New Roman Bold" panose="02020503050405090304" charset="0"/>
              </a:rPr>
              <a:t>Fall 2025</a:t>
            </a: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 also shows strong interest with </a:t>
            </a:r>
            <a:r>
              <a:rPr lang="en-US" altLang="en-US" b="1" dirty="0">
                <a:latin typeface="Times New Roman Bold" panose="02020503050405090304" charset="0"/>
                <a:cs typeface="Times New Roman Bold" panose="02020503050405090304" charset="0"/>
              </a:rPr>
              <a:t>20 students.</a:t>
            </a:r>
            <a:endParaRPr lang="en-US" altLang="en-US" dirty="0">
              <a:latin typeface="Times New Roman" panose="02020503050405090304"/>
              <a:cs typeface="Times New Roman" panose="02020503050405090304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US" dirty="0">
              <a:latin typeface="Times New Roman" panose="02020503050405090304"/>
              <a:cs typeface="Times New Roman" panose="02020503050405090304"/>
            </a:endParaRPr>
          </a:p>
          <a:p>
            <a:pPr marL="285750" indent="-285750" algn="l">
              <a:buFont typeface="Wingdings" panose="05000000000000000000" charset="0"/>
              <a:buChar char=""/>
            </a:pP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Suggests growing momentum in study abroad programs, especially during </a:t>
            </a:r>
            <a:r>
              <a:rPr lang="en-US" altLang="en-US" b="1" dirty="0">
                <a:latin typeface="Times New Roman Bold" panose="02020503050405090304" charset="0"/>
                <a:cs typeface="Times New Roman Bold" panose="02020503050405090304" charset="0"/>
              </a:rPr>
              <a:t>summer</a:t>
            </a:r>
            <a:r>
              <a:rPr lang="en-US" altLang="en-US" dirty="0">
                <a:latin typeface="Times New Roman" panose="02020503050405090304"/>
                <a:cs typeface="Times New Roman" panose="02020503050405090304"/>
              </a:rPr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70" y="4381500"/>
            <a:ext cx="7668895" cy="5073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96100"/>
            <a:ext cx="7936865" cy="2654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3220" y="976630"/>
            <a:ext cx="15207615" cy="146177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7000"/>
              </a:lnSpc>
            </a:pPr>
            <a:r>
              <a:rPr lang="en-US" altLang="en-US" sz="5000" b="1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Final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30095" y="2159596"/>
            <a:ext cx="14288770" cy="6714529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240"/>
              </a:lnSpc>
            </a:pPr>
            <a:endParaRPr lang="en-US" altLang="en-US" sz="1600" b="1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alt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Analysis shows that participation has been fairly consistent over the years, but still needs substantial growth.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alt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There are relatively few faculty led trips, of which Salzburg is the most popular.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alt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Deeper conversations are suggested to surmise why overall participation is low in comparison to similar programs at other U.S. institutions.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alt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Certain ethnic groups are highly underrepresented (i.e. Black students) and should be engaged more.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Some schools are also underrepresented due to specific program requirements (e.g. Nursing, Dental, etc.).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Law school also has specific requirements, but they have an integrated SABD program. Other schools may follow this model.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20 more students should be added to 2025 due to the upcoming “First Year Abroad: Chile” trip.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n-US" sz="2400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Total number of students participating in study abroad 2014-2025 is 310, excluding uncomputed years (2015-22), making an average of 77.5 students per year.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4180"/>
            <a:ext cx="16459200" cy="1405890"/>
          </a:xfrm>
        </p:spPr>
        <p:txBody>
          <a:bodyPr/>
          <a:lstStyle/>
          <a:p>
            <a:pPr algn="ctr"/>
            <a:r>
              <a:rPr lang="en-US" sz="4500" b="1">
                <a:latin typeface="Times New Roman Bold" panose="02020503050405090304" charset="0"/>
                <a:cs typeface="Times New Roman Bold" panose="02020503050405090304" charset="0"/>
              </a:rPr>
              <a:t>Objectives 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28800" y="2718435"/>
            <a:ext cx="14635480" cy="59461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altLang="en-US" sz="2400" b="1">
                <a:latin typeface="Times New Roman Regular" panose="02020503050405090304" charset="0"/>
                <a:cs typeface="Times New Roman Regular" panose="02020503050405090304" charset="0"/>
              </a:rPr>
              <a:t>Track Participation Trends (2014–2025):</a:t>
            </a: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Analyzing study abroad interest over time by term, school, and major.</a:t>
            </a: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altLang="en-US" sz="2400" b="1">
                <a:latin typeface="Times New Roman Regular" panose="02020503050405090304" charset="0"/>
                <a:cs typeface="Times New Roman Regular" panose="02020503050405090304" charset="0"/>
              </a:rPr>
              <a:t>Identify Key Contributors:</a:t>
            </a: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Highlighting top UOP schools and majors from which students go abroad.</a:t>
            </a: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altLang="en-US" sz="2400" b="1">
                <a:latin typeface="Times New Roman Regular" panose="02020503050405090304" charset="0"/>
                <a:cs typeface="Times New Roman Regular" panose="02020503050405090304" charset="0"/>
              </a:rPr>
              <a:t>Support Equity &amp; Inclusion:</a:t>
            </a:r>
          </a:p>
          <a:p>
            <a:pPr indent="0" algn="l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Examining participation by </a:t>
            </a: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gender and ethnicity </a:t>
            </a: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to address underrepresentation.</a:t>
            </a:r>
          </a:p>
          <a:p>
            <a:pPr indent="0" algn="l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en-US" altLang="en-US" sz="2400" b="1" dirty="0">
                <a:latin typeface="Times New Roman Regular" panose="02020503050405090304" charset="0"/>
                <a:cs typeface="Times New Roman Regular" panose="02020503050405090304" charset="0"/>
              </a:rPr>
              <a:t>Guide Strategic Planning</a:t>
            </a:r>
            <a:endParaRPr lang="en-US" altLang="en-US" sz="2400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 algn="l">
              <a:lnSpc>
                <a:spcPct val="100000"/>
              </a:lnSpc>
              <a:buFont typeface="Arial" panose="020B0604020202090204" pitchFamily="34" charset="0"/>
              <a:buNone/>
            </a:pPr>
            <a:r>
              <a:rPr lang="en-US" altLang="en-US" sz="2400" dirty="0">
                <a:latin typeface="Times New Roman Regular" panose="02020503050405090304" charset="0"/>
                <a:cs typeface="Times New Roman Regular" panose="02020503050405090304" charset="0"/>
              </a:rPr>
              <a:t>Enabling data-driven decisions for partnerships, outreach, and program improvements.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12115"/>
            <a:ext cx="16459200" cy="1384935"/>
          </a:xfrm>
        </p:spPr>
        <p:txBody>
          <a:bodyPr/>
          <a:lstStyle/>
          <a:p>
            <a:r>
              <a:rPr lang="en-US" altLang="en-US" sz="4500" b="1" dirty="0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Objectives 2</a:t>
            </a:r>
            <a:endParaRPr lang="en-US" sz="45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65" y="1840230"/>
            <a:ext cx="15292705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22345"/>
            <a:ext cx="15292705" cy="6298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45" y="4459605"/>
            <a:ext cx="7418705" cy="460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25" y="4459605"/>
            <a:ext cx="7852410" cy="4435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89000" y="57785"/>
            <a:ext cx="16546195" cy="12052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6300"/>
              </a:lnSpc>
            </a:pPr>
            <a:endParaRPr lang="en-US"/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Number of Students Participating in Spring &amp; Fall Programs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48130" y="1916430"/>
            <a:ext cx="14486890" cy="2353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b="1">
                <a:latin typeface="Times New Roman Regular" panose="02020503050405090304" charset="0"/>
                <a:cs typeface="Times New Roman Regular" panose="02020503050405090304" charset="0"/>
              </a:rPr>
              <a:t>Fall Program Participation (2014–2025)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>
                <a:latin typeface="Times New Roman Regular" panose="02020503050405090304" charset="0"/>
                <a:cs typeface="Times New Roman Regular" panose="02020503050405090304" charset="0"/>
              </a:rPr>
              <a:t>Gradual increase over the years and highest participation in </a:t>
            </a:r>
            <a:r>
              <a:rPr lang="en-US" altLang="en-US" sz="1600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</a:rPr>
              <a:t>Fall 2025 from 14 to 20 students</a:t>
            </a:r>
          </a:p>
          <a:p>
            <a:pPr marL="285750" indent="-285750">
              <a:buFont typeface="Wingdings" panose="05000000000000000000" charset="0"/>
              <a:buChar char=""/>
            </a:pPr>
            <a:endParaRPr lang="en-US" altLang="en-US" sz="16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 b="1">
                <a:latin typeface="Times New Roman Regular" panose="02020503050405090304" charset="0"/>
                <a:cs typeface="Times New Roman Regular" panose="02020503050405090304" charset="0"/>
              </a:rPr>
              <a:t>Spring Program Participation (2022–2025)</a:t>
            </a: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>
                <a:latin typeface="Times New Roman Regular" panose="02020503050405090304" charset="0"/>
                <a:cs typeface="Times New Roman Regular" panose="02020503050405090304" charset="0"/>
              </a:rPr>
              <a:t>Peak in </a:t>
            </a:r>
            <a:r>
              <a:rPr lang="en-US" altLang="en-US" sz="1600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</a:rPr>
              <a:t>Spring 2024 with 23 students </a:t>
            </a:r>
            <a:r>
              <a:rPr lang="en-US" altLang="en-US" sz="160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and </a:t>
            </a:r>
            <a:r>
              <a:rPr lang="en-US" altLang="en-US" sz="1600">
                <a:latin typeface="Times New Roman Regular" panose="02020503050405090304" charset="0"/>
                <a:cs typeface="Times New Roman Regular" panose="02020503050405090304" charset="0"/>
              </a:rPr>
              <a:t>Slight drop in </a:t>
            </a:r>
            <a:r>
              <a:rPr lang="en-US" altLang="en-US" sz="1600" b="1">
                <a:solidFill>
                  <a:schemeClr val="accent1"/>
                </a:solidFill>
                <a:latin typeface="Times New Roman Bold" panose="02020503050405090304" charset="0"/>
                <a:cs typeface="Times New Roman Bold" panose="02020503050405090304" charset="0"/>
              </a:rPr>
              <a:t>Spring 2025. </a:t>
            </a:r>
            <a:r>
              <a:rPr lang="en-US" altLang="en-US" sz="1600" b="1">
                <a:solidFill>
                  <a:schemeClr val="tx1"/>
                </a:solidFill>
                <a:latin typeface="Times New Roman Bold" panose="02020503050405090304" charset="0"/>
                <a:cs typeface="Times New Roman Bold" panose="02020503050405090304" charset="0"/>
              </a:rPr>
              <a:t>Significant boost in participation expected for Spring 2026.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833755" y="222250"/>
            <a:ext cx="15722600" cy="9728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altLang="en-US" sz="4500" b="1">
                <a:latin typeface="Times New Roman Bold" panose="02020503050405090304" charset="0"/>
                <a:cs typeface="Times New Roman Bold" panose="02020503050405090304" charset="0"/>
              </a:rPr>
              <a:t>Student Participation in Summer  Programs ​</a:t>
            </a:r>
          </a:p>
          <a:p>
            <a:pPr algn="ctr"/>
            <a:r>
              <a:rPr lang="en-US" altLang="en-US" sz="4500" b="1">
                <a:latin typeface="Times New Roman Bold" panose="02020503050405090304" charset="0"/>
                <a:cs typeface="Times New Roman Bold" panose="02020503050405090304" charset="0"/>
              </a:rPr>
              <a:t>(Faculty led trips + Summer Study Abroad)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255395" y="2153920"/>
            <a:ext cx="16534130" cy="500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Of the</a:t>
            </a:r>
            <a:r>
              <a:rPr lang="en-US" b="1">
                <a:solidFill>
                  <a:schemeClr val="tx1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Faculty-led trips, </a:t>
            </a:r>
            <a:r>
              <a:rPr b="1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Salzburg</a:t>
            </a:r>
            <a:r>
              <a:rPr lang="en-US" b="1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/</a:t>
            </a:r>
            <a:r>
              <a:rPr b="1"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Austria</a:t>
            </a:r>
            <a:r>
              <a:rPr>
                <a:solidFill>
                  <a:srgbClr val="FF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>
                <a:latin typeface="Times New Roman Regular" panose="02020503050405090304" charset="0"/>
                <a:cs typeface="Times New Roman Regular" panose="02020503050405090304" charset="0"/>
              </a:rPr>
              <a:t>had the highest </a:t>
            </a:r>
            <a:r>
              <a:rPr>
                <a:latin typeface="Times New Roman Regular" panose="02020503050405090304" charset="0"/>
                <a:cs typeface="Times New Roman Regular" panose="02020503050405090304" charset="0"/>
              </a:rPr>
              <a:t>participation in both </a:t>
            </a:r>
            <a:r>
              <a:rPr b="1">
                <a:latin typeface="Times New Roman Bold" panose="02020503050405090304" charset="0"/>
                <a:cs typeface="Times New Roman Bold" panose="02020503050405090304" charset="0"/>
              </a:rPr>
              <a:t> 2023 (34)</a:t>
            </a:r>
            <a:r>
              <a:rPr>
                <a:latin typeface="Times New Roman Regular" panose="02020503050405090304" charset="0"/>
                <a:cs typeface="Times New Roman Regular" panose="02020503050405090304" charset="0"/>
              </a:rPr>
              <a:t> and </a:t>
            </a:r>
            <a:r>
              <a:rPr b="1">
                <a:latin typeface="Times New Roman Bold" panose="02020503050405090304" charset="0"/>
                <a:cs typeface="Times New Roman Bold" panose="02020503050405090304" charset="0"/>
              </a:rPr>
              <a:t> 2025 (37)</a:t>
            </a:r>
            <a:r>
              <a:rPr>
                <a:latin typeface="Times New Roman Regular" panose="02020503050405090304" charset="0"/>
                <a:cs typeface="Times New Roman Regular" panose="02020503050405090304" charset="0"/>
              </a:rPr>
              <a:t>.</a:t>
            </a:r>
          </a:p>
          <a:p>
            <a:pPr indent="0">
              <a:buFont typeface="Wingdings" panose="05000000000000000000" charset="0"/>
              <a:buNone/>
            </a:pPr>
            <a:endParaRPr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2694305"/>
            <a:ext cx="6083935" cy="70567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700" y="2967990"/>
            <a:ext cx="5447665" cy="67837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6605" y="2967355"/>
            <a:ext cx="4893945" cy="6692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936115" y="847090"/>
            <a:ext cx="14836140" cy="7099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4500" b="1">
                <a:latin typeface="Times New Roman Bold" panose="02020503050405090304" charset="0"/>
                <a:cs typeface="Times New Roman Bold" panose="02020503050405090304" charset="0"/>
              </a:rPr>
              <a:t>Faculty-Led Study Abroad Trips:  2023–2025​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2003425"/>
            <a:ext cx="5082540" cy="8098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05" y="2003425"/>
            <a:ext cx="5795645" cy="8098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210" y="2003425"/>
            <a:ext cx="5041900" cy="8098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72000" y="548640"/>
            <a:ext cx="9144000" cy="1452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ctr">
              <a:spcBef>
                <a:spcPct val="0"/>
              </a:spcBef>
              <a:spcAft>
                <a:spcPct val="0"/>
              </a:spcAft>
            </a:pPr>
            <a:r>
              <a:rPr sz="4500" b="1">
                <a:solidFill>
                  <a:srgbClr val="333333"/>
                </a:solidFill>
                <a:latin typeface="Times New Roman Bold" panose="02020503050405090304" charset="0"/>
                <a:ea typeface="Tableau Light"/>
                <a:cs typeface="Times New Roman Bold" panose="02020503050405090304" charset="0"/>
                <a:sym typeface="+mn-ea"/>
              </a:rPr>
              <a:t>Gender Distribution (2021-2025)</a:t>
            </a:r>
            <a:endParaRPr lang="en-US" sz="4500" b="1">
              <a:solidFill>
                <a:srgbClr val="333333"/>
              </a:solidFill>
              <a:latin typeface="Times New Roman Bold" panose="02020503050405090304" charset="0"/>
              <a:ea typeface="Tableau Light"/>
              <a:cs typeface="Times New Roman Bold" panose="0202050305040509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0" y="2324100"/>
            <a:ext cx="1887220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01520"/>
            <a:ext cx="12757150" cy="7995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l="91193" r="1312"/>
          <a:stretch>
            <a:fillRect/>
          </a:stretch>
        </p:blipFill>
        <p:spPr>
          <a:xfrm>
            <a:off x="13868400" y="2002155"/>
            <a:ext cx="1317625" cy="794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15160" y="834390"/>
            <a:ext cx="15393035" cy="94488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500" b="1">
                <a:latin typeface="Times New Roman Bold" panose="02020503050405090304" charset="0"/>
                <a:cs typeface="Times New Roman Bold" panose="02020503050405090304" charset="0"/>
              </a:rPr>
              <a:t>Ethnic Diversity in Study Abroad Participation (2014–2025)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351280" y="2054860"/>
            <a:ext cx="15645765" cy="2089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 b="1">
                <a:latin typeface="Times New Roman Bold" panose="02020503050405090304" charset="0"/>
                <a:cs typeface="Times New Roman Bold" panose="02020503050405090304" charset="0"/>
              </a:rPr>
              <a:t>Hispanic and Asian/Pacific Islander</a:t>
            </a:r>
            <a:r>
              <a:rPr lang="en-US" altLang="en-US" sz="1600">
                <a:latin typeface="Times New Roman" panose="02020503050405090304" charset="0"/>
                <a:cs typeface="Times New Roman" panose="02020503050405090304" charset="0"/>
              </a:rPr>
              <a:t> students are among the top reported participants.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16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>
                <a:latin typeface="Times New Roman" panose="02020503050405090304" charset="0"/>
                <a:cs typeface="Times New Roman" panose="02020503050405090304" charset="0"/>
              </a:rPr>
              <a:t>Few number of students (6) did not provide ethnicity information.</a:t>
            </a:r>
          </a:p>
          <a:p>
            <a:pPr marL="285750" indent="-285750">
              <a:buFont typeface="Wingdings" panose="05000000000000000000" charset="0"/>
              <a:buChar char=""/>
            </a:pPr>
            <a:endParaRPr lang="en-US" altLang="en-US" sz="16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 b="1">
                <a:latin typeface="Times New Roman Bold" panose="02020503050405090304" charset="0"/>
                <a:cs typeface="Times New Roman Bold" panose="02020503050405090304" charset="0"/>
              </a:rPr>
              <a:t>Hispanic</a:t>
            </a:r>
            <a:r>
              <a:rPr lang="en-US" altLang="en-US" sz="1600">
                <a:latin typeface="Times New Roman" panose="02020503050405090304" charset="0"/>
                <a:cs typeface="Times New Roman" panose="02020503050405090304" charset="0"/>
              </a:rPr>
              <a:t> students represent the highest reported group and then </a:t>
            </a:r>
            <a:r>
              <a:rPr lang="en-US" altLang="en-US" sz="1600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Asian/Pacific Islanders.</a:t>
            </a:r>
            <a:endParaRPr lang="en-US" altLang="en-US" sz="16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>
              <a:buFont typeface="Wingdings" panose="05000000000000000000" charset="0"/>
              <a:buChar char=""/>
            </a:pPr>
            <a:endParaRPr lang="en-US" altLang="en-US" sz="1600">
              <a:latin typeface="Times New Roman" panose="02020503050405090304" charset="0"/>
              <a:cs typeface="Times New Roman" panose="02020503050405090304" charset="0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en-US" altLang="en-US" sz="1600">
                <a:latin typeface="Times New Roman" panose="02020503050405090304" charset="0"/>
                <a:cs typeface="Times New Roman" panose="02020503050405090304" charset="0"/>
              </a:rPr>
              <a:t>Participation from </a:t>
            </a:r>
            <a:r>
              <a:rPr lang="en-US" altLang="en-US" sz="1600" b="1">
                <a:latin typeface="Times New Roman Bold" panose="02020503050405090304" charset="0"/>
                <a:cs typeface="Times New Roman Bold" panose="02020503050405090304" charset="0"/>
              </a:rPr>
              <a:t>Black/African American</a:t>
            </a:r>
            <a:r>
              <a:rPr lang="en-US" altLang="en-US" sz="1600">
                <a:latin typeface="Times New Roman" panose="02020503050405090304" charset="0"/>
                <a:cs typeface="Times New Roman" panose="02020503050405090304" charset="0"/>
              </a:rPr>
              <a:t> and other underrepresented groups remains lower.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1600">
              <a:latin typeface="Times New Roman" panose="02020503050405090304" charset="0"/>
              <a:cs typeface="Times New Roman" panose="0202050305040509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4060825"/>
            <a:ext cx="16016605" cy="6061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1920" y="2759075"/>
            <a:ext cx="17087850" cy="2261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Times New Roman Bold" panose="02020503050405090304"/>
                <a:ea typeface="Times New Roman Bold" panose="02020503050405090304"/>
                <a:cs typeface="Times New Roman Bold" panose="02020503050405090304"/>
                <a:sym typeface="Times New Roman Bold" panose="02020503050405090304"/>
              </a:rPr>
              <a:t>Top Countries per Term for Study Abroad Participation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33900"/>
            <a:ext cx="5367655" cy="5278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6819900"/>
            <a:ext cx="4638040" cy="29197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040" y="8063865"/>
            <a:ext cx="3428365" cy="154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405" y="8649970"/>
            <a:ext cx="2922905" cy="108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ma:contentTypeID="0x010100289A68940B842541BA2388F4409FF81B" ma:contentTypeName="Document" ma:contentTypeScope="" ma:contentTypeVersion="14" ma:versionID="1d4dee841469d8b60fa3cd71a0027458" ct:_="" ma:_="" ma:contentTypeDescription="Create a new document.">
  <xsd:schema xmlns:p="http://schemas.microsoft.com/office/2006/metadata/properties" xmlns:xsd="http://www.w3.org/2001/XMLSchema" xmlns:ns1="http://schemas.microsoft.com/sharepoint/v3" xmlns:ns2="95deeec7-8f10-4a35-a7d9-2749cb874bc0" xmlns:ns3="d0da8cbd-d948-4f26-8fed-0f92051ec1d0" xmlns:xs="http://www.w3.org/2001/XMLSchema" ma:root="true" ns2:_="" ma:fieldsID="796a24c691caf8797c6a58d1d2312eaf" ns1:_="" ns3:_="" targetNamespace="http://schemas.microsoft.com/office/2006/metadata/properties">
    <xsd:import namespace="http://schemas.microsoft.com/sharepoint/v3"/>
    <xsd:import namespace="95deeec7-8f10-4a35-a7d9-2749cb874bc0"/>
    <xsd:import namespace="d0da8cbd-d948-4f26-8fed-0f92051ec1d0"/>
    <xsd:element name="properties">
      <xsd:complexType>
        <xsd:sequence>
          <xsd:element name="documentManagement">
            <xsd:complexType>
              <xsd:all>
                <xsd:element minOccurs="0" ref="ns2:MediaServiceMetadata"/>
                <xsd:element minOccurs="0" ref="ns2:MediaServiceFastMetadata"/>
                <xsd:element minOccurs="0" ref="ns2:MediaServiceSearchProperties"/>
                <xsd:element minOccurs="0" ref="ns2:MediaServiceObjectDetectorVersions"/>
                <xsd:element minOccurs="0" ref="ns1:_ip_UnifiedCompliancePolicyProperties"/>
                <xsd:element minOccurs="0" ref="ns1:_ip_UnifiedCompliancePolicyUIAction"/>
                <xsd:element minOccurs="0" ref="ns2:MediaServiceDateTaken"/>
                <xsd:element minOccurs="0" ref="ns2:MediaServiceGenerationTime"/>
                <xsd:element minOccurs="0" ref="ns2:MediaServiceEventHashCode"/>
                <xsd:element minOccurs="0" ref="ns2:MediaLengthInSeconds"/>
                <xsd:element minOccurs="0" ref="ns2:lcf76f155ced4ddcb4097134ff3c332f"/>
                <xsd:element minOccurs="0" ref="ns3:TaxCatchAll"/>
                <xsd:element minOccurs="0" ref="ns2:MediaServiceOCR"/>
              </xsd:all>
            </xsd:complexType>
          </xsd:element>
        </xsd:sequence>
      </xsd:complexType>
    </xsd:element>
  </xsd:schema>
  <xsd:schema xmlns:xsd="http://www.w3.org/2001/XMLSchema" xmlns:pc="http://schemas.microsoft.com/office/infopath/2007/PartnerControls" xmlns:dms="http://schemas.microsoft.com/office/2006/documentManagement/types" xmlns:xs="http://www.w3.org/2001/XMLSchema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nillable="true" ma:index="12" name="_ip_UnifiedCompliancePolicyProperties" ma:internalName="_ip_UnifiedCompliancePolicyProperties" ma:displayName="Unified Compliance Policy Properties" ma:hidden="true">
      <xsd:simpleType>
        <xsd:restriction base="dms:Note"/>
      </xsd:simpleType>
    </xsd:element>
    <xsd:element nillable="true" ma:index="13" name="_ip_UnifiedCompliancePolicyUIAction" ma:internalName="_ip_UnifiedCompliancePolicyUIAction" ma:displayName="Unified Compliance Policy UI Action" ma:hidden="true">
      <xsd:simpleType>
        <xsd:restriction base="dms:Text"/>
      </xsd:simpleType>
    </xsd:element>
  </xsd:schema>
  <xsd:schema xmlns:xsd="http://www.w3.org/2001/XMLSchema" xmlns:pc="http://schemas.microsoft.com/office/infopath/2007/PartnerControls" xmlns:dms="http://schemas.microsoft.com/office/2006/documentManagement/types" xmlns:xs="http://www.w3.org/2001/XMLSchema" elementFormDefault="qualified" targetNamespace="95deeec7-8f10-4a35-a7d9-2749cb874bc0">
    <xsd:import namespace="http://schemas.microsoft.com/office/2006/documentManagement/types"/>
    <xsd:import namespace="http://schemas.microsoft.com/office/infopath/2007/PartnerControls"/>
    <xsd:element nillable="true" ma:readOnly="true" ma:index="8" name="MediaServiceMetadata" ma:internalName="MediaServiceMetadata" ma:displayName="MediaServiceMetadata" ma:hidden="true">
      <xsd:simpleType>
        <xsd:restriction base="dms:Note"/>
      </xsd:simpleType>
    </xsd:element>
    <xsd:element nillable="true" ma:readOnly="true" ma:index="9" name="MediaServiceFastMetadata" ma:internalName="MediaServiceFastMetadata" ma:displayName="MediaServiceFastMetadata" ma:hidden="true">
      <xsd:simpleType>
        <xsd:restriction base="dms:Note"/>
      </xsd:simpleType>
    </xsd:element>
    <xsd:element nillable="true" ma:readOnly="true" ma:index="10" name="MediaServiceSearchProperties" ma:internalName="MediaServiceSearchProperties" ma:displayName="MediaServiceSearchProperties" ma:hidden="true">
      <xsd:simpleType>
        <xsd:restriction base="dms:Note"/>
      </xsd:simpleType>
    </xsd:element>
    <xsd:element ma:indexed="true" nillable="true" ma:readOnly="true" ma:index="11" name="MediaServiceObjectDetectorVersions" ma:internalName="MediaServiceObjectDetectorVersions" ma:displayName="MediaServiceObjectDetectorVersions" ma:hidden="true">
      <xsd:simpleType>
        <xsd:restriction base="dms:Text"/>
      </xsd:simpleType>
    </xsd:element>
    <xsd:element ma:indexed="true" nillable="true" ma:readOnly="true" ma:index="14" name="MediaServiceDateTaken" ma:internalName="MediaServiceDateTaken" ma:displayName="MediaServiceDateTaken" ma:hidden="true">
      <xsd:simpleType>
        <xsd:restriction base="dms:Text"/>
      </xsd:simpleType>
    </xsd:element>
    <xsd:element nillable="true" ma:readOnly="true" ma:index="15" name="MediaServiceGenerationTime" ma:internalName="MediaServiceGenerationTime" ma:displayName="MediaServiceGenerationTime" ma:hidden="true">
      <xsd:simpleType>
        <xsd:restriction base="dms:Text"/>
      </xsd:simpleType>
    </xsd:element>
    <xsd:element nillable="true" ma:readOnly="true" ma:index="16" name="MediaServiceEventHashCode" ma:internalName="MediaServiceEventHashCode" ma:displayName="MediaServiceEventHashCode" ma:hidden="true">
      <xsd:simpleType>
        <xsd:restriction base="dms:Text"/>
      </xsd:simpleType>
    </xsd:element>
    <xsd:element nillable="true" ma:readOnly="true" ma:index="17" name="MediaLengthInSeconds" ma:internalName="MediaLengthInSeconds" ma:displayName="MediaLengthInSeconds" ma:hidden="true">
      <xsd:simpleType>
        <xsd:restriction base="dms:Unknown"/>
      </xsd:simpleType>
    </xsd:element>
    <xsd:element ma:fieldId="{5cf76f15-5ced-4ddc-b409-7134ff3c332f}" nillable="true" ma:taxonomyMulti="true" ma:sspId="d0ea558d-3574-49c1-8f14-ae03204298fd" ma:anchorId="fba54fb3-c3e1-fe81-a776-ca4b69148c4d" ma:readOnly="false" ma:index="19" name="lcf76f155ced4ddcb4097134ff3c332f" ma:taxonomy="true" ma:isKeyword="false" ma:internalName="lcf76f155ced4ddcb4097134ff3c332f" ma:displayName="Image Tags" ma:open="true" ma:termSetId="09814cd3-568e-fe90-9814-8d621ff8fb84" ma:taxonomyFieldName="MediaServiceImageTags">
      <xsd:complexType>
        <xsd:sequence>
          <xsd:element maxOccurs="1" minOccurs="0" ref="pc:Terms"/>
        </xsd:sequence>
      </xsd:complexType>
    </xsd:element>
    <xsd:element nillable="true" ma:readOnly="true" ma:index="21" name="MediaServiceOCR" ma:internalName="MediaServiceOCR" ma:displayName="Extracted Text">
      <xsd:simpleType>
        <xsd:restriction base="dms:Note">
          <xsd:maxLength value="255"/>
        </xsd:restriction>
      </xsd:simpleType>
    </xsd:element>
  </xsd:schema>
  <xsd:schema xmlns:xsd="http://www.w3.org/2001/XMLSchema" xmlns:pc="http://schemas.microsoft.com/office/infopath/2007/PartnerControls" xmlns:dms="http://schemas.microsoft.com/office/2006/documentManagement/types" xmlns:xs="http://www.w3.org/2001/XMLSchema" elementFormDefault="qualified" targetNamespace="d0da8cbd-d948-4f26-8fed-0f92051ec1d0">
    <xsd:import namespace="http://schemas.microsoft.com/office/2006/documentManagement/types"/>
    <xsd:import namespace="http://schemas.microsoft.com/office/infopath/2007/PartnerControls"/>
    <xsd:element nillable="true" ma:web="d0da8cbd-d948-4f26-8fed-0f92051ec1d0" ma:index="20" ma:showField="CatchAllData" name="TaxCatchAll" ma:internalName="TaxCatchAll" ma:displayName="Taxonomy Catch All Column" ma:list="{108eac73-8238-48fc-a5f0-4e06056b76c8}" ma:hidden="true">
      <xsd:complexType>
        <xsd:complexContent>
          <xsd:extension base="dms:MultiChoiceLookup">
            <xsd:sequence>
              <xsd:element maxOccurs="unbounded" type="dms:Lookup" nillable="true" minOccurs="0" name="Value"/>
            </xsd:sequence>
          </xsd:extension>
        </xsd:complexContent>
      </xsd:complexType>
    </xsd:element>
  </xsd:schema>
  <xsd:schema xmlns:xsd="http://www.w3.org/2001/XMLSchema" xmlns:odoc="http://schemas.microsoft.com/internal/obd" xmlns="http://schemas.openxmlformats.org/package/2006/metadata/core-properties" xmlns:dcterms="http://purl.org/dc/terms/" xmlns:xsi="http://www.w3.org/2001/XMLSchema-instance" xmlns:dc="http://purl.org/dc/elements/1.1/" elementFormDefault="qualified" attributeFormDefault="unqualified" blockDefault="#all" targetNamespace="http://schemas.openxmlformats.org/package/2006/metadata/core-properties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type="CT_coreProperties" name="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maxOccurs="1" type="xsd:string" minOccurs="0" ma:index="0" name="contentType" ma:displayName="Content Type"/>
        <xsd:element maxOccurs="1" minOccurs="0" ref="dc:title" ma:index="4" ma:displayName="Title"/>
        <xsd:element maxOccurs="1" minOccurs="0" ref="dc:subject"/>
        <xsd:element maxOccurs="1" minOccurs="0" ref="dc:description"/>
        <xsd:element maxOccurs="1" type="xsd:string" minOccurs="0" name="keywords"/>
        <xsd:element maxOccurs="1" minOccurs="0" ref="dc:language"/>
        <xsd:element maxOccurs="1" type="xsd:string" minOccurs="0" name="category"/>
        <xsd:element maxOccurs="1" type="xsd:string" minOccurs="0" name="version"/>
        <xsd:element maxOccurs="1" type="xsd:string" minOccurs="0" name="revision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maxOccurs="1" type="xsd:string" minOccurs="0" name="lastModifiedBy"/>
        <xsd:element maxOccurs="1" minOccurs="0" ref="dcterms:modified"/>
        <xsd:element maxOccurs="1" type="xsd:string" minOccurs="0" name="contentStatus"/>
      </xsd:all>
    </xsd:complexType>
  </xsd:schema>
  <xs:schema xmlns:pc="http://schemas.microsoft.com/office/infopath/2007/PartnerControls" xmlns:xs="http://www.w3.org/2001/XMLSchema" elementFormDefault="qualified" attributeFormDefault="unqualified" targetNamespace="http://schemas.microsoft.com/office/infopath/2007/PartnerControls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type="xs:string" name="TermName"/>
    <xs:element type="xs:string" name="TermId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5deeec7-8f10-4a35-a7d9-2749cb874bc0">
      <Terms xmlns="http://schemas.microsoft.com/office/infopath/2007/PartnerControls"/>
    </lcf76f155ced4ddcb4097134ff3c332f>
    <TaxCatchAll xmlns="d0da8cbd-d948-4f26-8fed-0f92051ec1d0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AF549FA-51B8-4E83-A9E5-6ED0B71BB3C0}">
  <ds:schemaRefs/>
</ds:datastoreItem>
</file>

<file path=customXml/itemProps2.xml><?xml version="1.0" encoding="utf-8"?>
<ds:datastoreItem xmlns:ds="http://schemas.openxmlformats.org/officeDocument/2006/customXml" ds:itemID="{718C52C5-46BA-49A4-BD87-C49DEEDA5E6A}">
  <ds:schemaRefs/>
</ds:datastoreItem>
</file>

<file path=customXml/itemProps3.xml><?xml version="1.0" encoding="utf-8"?>
<ds:datastoreItem xmlns:ds="http://schemas.openxmlformats.org/officeDocument/2006/customXml" ds:itemID="{978CD0A1-BB11-488F-A4C5-70054F19B3C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4316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1_Default Design</vt:lpstr>
      <vt:lpstr>STUDY ABROAD PARTICIPATION (2014–2025)*   </vt:lpstr>
      <vt:lpstr>Objectives 1</vt:lpstr>
      <vt:lpstr>Objectives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Abroad Participation Dashboard (2014–2025)</dc:title>
  <dc:creator/>
  <cp:lastModifiedBy>Farheen Shabbir Shaikh</cp:lastModifiedBy>
  <cp:revision>455</cp:revision>
  <dcterms:created xsi:type="dcterms:W3CDTF">2025-07-10T23:42:45Z</dcterms:created>
  <dcterms:modified xsi:type="dcterms:W3CDTF">2025-07-12T02:09:00Z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5798435D62DDC95C96AD6D688855CE60_43</vt:lpwstr>
  </property>
  <property fmtid="{D5CDD505-2E9C-101B-9397-08002B2CF9AE}" pid="3" name="KSOProductBuildVer">
    <vt:lpwstr>1033-6.15.0.8733</vt:lpwstr>
  </property>
  <property fmtid="{D5CDD505-2E9C-101B-9397-08002B2CF9AE}" pid="4" name="ContentTypeId">
    <vt:lpwstr>0x010100289A68940B842541BA2388F4409FF81B</vt:lpwstr>
  </property>
  <property fmtid="{D5CDD505-2E9C-101B-9397-08002B2CF9AE}" pid="5" name="MediaServiceImageTags">
    <vt:lpwstr/>
  </property>
</Properties>
</file>