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Slab"/>
      <p:regular r:id="rId23"/>
      <p:bold r:id="rId24"/>
    </p:embeddedFon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Slab-bold.fntdata"/><Relationship Id="rId23" Type="http://schemas.openxmlformats.org/officeDocument/2006/relationships/font" Target="fonts/RobotoSlab-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457869c5f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457869c5f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457869c5f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457869c5f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457869c5fc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457869c5fc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457869c5fc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457869c5fc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457869c5fc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457869c5fc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457869c5fc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457869c5fc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457869c5fc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457869c5fc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457869c5fc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457869c5fc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456bde09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456bde09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456bde094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456bde094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456bde094c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456bde094c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456bde094c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456bde094c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456bde094c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456bde094c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457869c5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457869c5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457869c5f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457869c5f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457869c5f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457869c5f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G2M Insight For Cab Investment Firm</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Submitted By: Farheen Fatima</a:t>
            </a:r>
            <a:endParaRPr/>
          </a:p>
          <a:p>
            <a:pPr indent="0" lvl="0" marL="0" rtl="0" algn="l">
              <a:spcBef>
                <a:spcPts val="0"/>
              </a:spcBef>
              <a:spcAft>
                <a:spcPts val="0"/>
              </a:spcAft>
              <a:buNone/>
            </a:pPr>
            <a:r>
              <a:rPr lang="en"/>
              <a:t>                         Date : 14-Aug-2022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KM Travelled 	</a:t>
            </a:r>
            <a:endParaRPr/>
          </a:p>
        </p:txBody>
      </p:sp>
      <p:pic>
        <p:nvPicPr>
          <p:cNvPr id="122" name="Google Shape;122;p22"/>
          <p:cNvPicPr preferRelativeResize="0"/>
          <p:nvPr/>
        </p:nvPicPr>
        <p:blipFill>
          <a:blip r:embed="rId3">
            <a:alphaModFix/>
          </a:blip>
          <a:stretch>
            <a:fillRect/>
          </a:stretch>
        </p:blipFill>
        <p:spPr>
          <a:xfrm>
            <a:off x="387900" y="1367525"/>
            <a:ext cx="4592325" cy="3576000"/>
          </a:xfrm>
          <a:prstGeom prst="rect">
            <a:avLst/>
          </a:prstGeom>
          <a:noFill/>
          <a:ln>
            <a:noFill/>
          </a:ln>
        </p:spPr>
      </p:pic>
      <p:sp>
        <p:nvSpPr>
          <p:cNvPr id="123" name="Google Shape;123;p22"/>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24" name="Google Shape;124;p22"/>
          <p:cNvSpPr txBox="1"/>
          <p:nvPr>
            <p:ph idx="2" type="body"/>
          </p:nvPr>
        </p:nvSpPr>
        <p:spPr>
          <a:xfrm>
            <a:off x="5357825" y="1489825"/>
            <a:ext cx="33984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Distance travelled by both the companies lies in the range 2 KM to 48 KM.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Payment Mode	</a:t>
            </a:r>
            <a:endParaRPr/>
          </a:p>
        </p:txBody>
      </p:sp>
      <p:pic>
        <p:nvPicPr>
          <p:cNvPr id="130" name="Google Shape;130;p23"/>
          <p:cNvPicPr preferRelativeResize="0"/>
          <p:nvPr/>
        </p:nvPicPr>
        <p:blipFill>
          <a:blip r:embed="rId3">
            <a:alphaModFix/>
          </a:blip>
          <a:stretch>
            <a:fillRect/>
          </a:stretch>
        </p:blipFill>
        <p:spPr>
          <a:xfrm>
            <a:off x="0" y="1439725"/>
            <a:ext cx="4572000" cy="3430996"/>
          </a:xfrm>
          <a:prstGeom prst="rect">
            <a:avLst/>
          </a:prstGeom>
          <a:noFill/>
          <a:ln>
            <a:noFill/>
          </a:ln>
        </p:spPr>
      </p:pic>
      <p:sp>
        <p:nvSpPr>
          <p:cNvPr id="131" name="Google Shape;131;p23"/>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Most users preferred card payment in both the companies. </a:t>
            </a:r>
            <a:endParaRPr sz="2000"/>
          </a:p>
          <a:p>
            <a:pPr indent="0" lvl="0" marL="45720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Hypothesis Testing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Hypothesis 1: Difference in Margin by Gender</a:t>
            </a:r>
            <a:endParaRPr/>
          </a:p>
        </p:txBody>
      </p:sp>
      <p:sp>
        <p:nvSpPr>
          <p:cNvPr id="142" name="Google Shape;142;p2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P values is 0.1151530</a:t>
            </a:r>
            <a:endParaRPr sz="1500"/>
          </a:p>
          <a:p>
            <a:pPr indent="-323850" lvl="0" marL="457200" rtl="0" algn="l">
              <a:spcBef>
                <a:spcPts val="0"/>
              </a:spcBef>
              <a:spcAft>
                <a:spcPts val="0"/>
              </a:spcAft>
              <a:buSzPts val="1500"/>
              <a:buChar char="●"/>
            </a:pPr>
            <a:r>
              <a:rPr lang="en" sz="1500"/>
              <a:t>We accept null Hypothesis (H0) that there is no difference regarding gender for Pink Cab. </a:t>
            </a:r>
            <a:endParaRPr sz="1500"/>
          </a:p>
          <a:p>
            <a:pPr indent="0" lvl="0" marL="457200" rtl="0" algn="l">
              <a:spcBef>
                <a:spcPts val="1200"/>
              </a:spcBef>
              <a:spcAft>
                <a:spcPts val="0"/>
              </a:spcAft>
              <a:buNone/>
            </a:pPr>
            <a:r>
              <a:t/>
            </a:r>
            <a:endParaRPr sz="1500"/>
          </a:p>
          <a:p>
            <a:pPr indent="-323850" lvl="0" marL="457200" rtl="0" algn="l">
              <a:spcBef>
                <a:spcPts val="1200"/>
              </a:spcBef>
              <a:spcAft>
                <a:spcPts val="0"/>
              </a:spcAft>
              <a:buSzPts val="1500"/>
              <a:buChar char="●"/>
            </a:pPr>
            <a:r>
              <a:rPr lang="en" sz="1500"/>
              <a:t>P value is 6.0604</a:t>
            </a:r>
            <a:endParaRPr sz="1500"/>
          </a:p>
          <a:p>
            <a:pPr indent="-323850" lvl="0" marL="457200" rtl="0" algn="l">
              <a:spcBef>
                <a:spcPts val="0"/>
              </a:spcBef>
              <a:spcAft>
                <a:spcPts val="0"/>
              </a:spcAft>
              <a:buSzPts val="1500"/>
              <a:buChar char="●"/>
            </a:pPr>
            <a:r>
              <a:rPr lang="en" sz="1500"/>
              <a:t>We accept alternative Hypothesis(H1) that there is a difference regarding gender for Yellow cab. </a:t>
            </a:r>
            <a:endParaRPr sz="1500"/>
          </a:p>
          <a:p>
            <a:pPr indent="0" lvl="0" marL="0" rtl="0" algn="l">
              <a:spcBef>
                <a:spcPts val="1200"/>
              </a:spcBef>
              <a:spcAft>
                <a:spcPts val="0"/>
              </a:spcAft>
              <a:buNone/>
            </a:pPr>
            <a:r>
              <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Hypothesis 2: Difference in Margin by Age	</a:t>
            </a:r>
            <a:endParaRPr/>
          </a:p>
        </p:txBody>
      </p:sp>
      <p:sp>
        <p:nvSpPr>
          <p:cNvPr id="148" name="Google Shape;148;p26"/>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P value is 0.79004</a:t>
            </a:r>
            <a:endParaRPr/>
          </a:p>
          <a:p>
            <a:pPr indent="-317500" lvl="0" marL="457200" rtl="0" algn="l">
              <a:spcBef>
                <a:spcPts val="0"/>
              </a:spcBef>
              <a:spcAft>
                <a:spcPts val="0"/>
              </a:spcAft>
              <a:buSzPts val="1400"/>
              <a:buChar char="●"/>
            </a:pPr>
            <a:r>
              <a:rPr lang="en"/>
              <a:t>We accept null Hypothesis (H0) as there is no difference regarding age for Pink cab.</a:t>
            </a:r>
            <a:endParaRPr/>
          </a:p>
          <a:p>
            <a:pPr indent="0" lvl="0" marL="0" rtl="0" algn="l">
              <a:spcBef>
                <a:spcPts val="1200"/>
              </a:spcBef>
              <a:spcAft>
                <a:spcPts val="0"/>
              </a:spcAft>
              <a:buNone/>
            </a:pPr>
            <a:r>
              <a:t/>
            </a:r>
            <a:endParaRPr/>
          </a:p>
          <a:p>
            <a:pPr indent="-317500" lvl="0" marL="457200" rtl="0" algn="l">
              <a:spcBef>
                <a:spcPts val="1200"/>
              </a:spcBef>
              <a:spcAft>
                <a:spcPts val="0"/>
              </a:spcAft>
              <a:buSzPts val="1400"/>
              <a:buChar char="●"/>
            </a:pPr>
            <a:r>
              <a:rPr lang="en"/>
              <a:t>P value is 6.328</a:t>
            </a:r>
            <a:endParaRPr/>
          </a:p>
          <a:p>
            <a:pPr indent="-317500" lvl="0" marL="457200" rtl="0" algn="l">
              <a:spcBef>
                <a:spcPts val="0"/>
              </a:spcBef>
              <a:spcAft>
                <a:spcPts val="0"/>
              </a:spcAft>
              <a:buSzPts val="1400"/>
              <a:buChar char="●"/>
            </a:pPr>
            <a:r>
              <a:rPr lang="en"/>
              <a:t>We accept alternative Hypothesis(H1) as there is a difference regarding age for Yellow Cab.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Hypothesis 3: Difference in Margins by Payment Mode		</a:t>
            </a:r>
            <a:endParaRPr/>
          </a:p>
        </p:txBody>
      </p:sp>
      <p:sp>
        <p:nvSpPr>
          <p:cNvPr id="154" name="Google Shape;154;p27"/>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P value is 0.79004</a:t>
            </a:r>
            <a:endParaRPr/>
          </a:p>
          <a:p>
            <a:pPr indent="-317500" lvl="0" marL="457200" rtl="0" algn="l">
              <a:spcBef>
                <a:spcPts val="0"/>
              </a:spcBef>
              <a:spcAft>
                <a:spcPts val="0"/>
              </a:spcAft>
              <a:buSzPts val="1400"/>
              <a:buChar char="●"/>
            </a:pPr>
            <a:r>
              <a:rPr lang="en"/>
              <a:t>We accept null Hypothesis (H0) as there is no difference in payment mode for Pink cab.</a:t>
            </a:r>
            <a:endParaRPr/>
          </a:p>
          <a:p>
            <a:pPr indent="0" lvl="0" marL="457200" rtl="0" algn="l">
              <a:spcBef>
                <a:spcPts val="1200"/>
              </a:spcBef>
              <a:spcAft>
                <a:spcPts val="0"/>
              </a:spcAft>
              <a:buNone/>
            </a:pPr>
            <a:r>
              <a:t/>
            </a:r>
            <a:endParaRPr/>
          </a:p>
          <a:p>
            <a:pPr indent="-317500" lvl="0" marL="457200" rtl="0" algn="l">
              <a:spcBef>
                <a:spcPts val="1200"/>
              </a:spcBef>
              <a:spcAft>
                <a:spcPts val="0"/>
              </a:spcAft>
              <a:buSzPts val="1400"/>
              <a:buChar char="●"/>
            </a:pPr>
            <a:r>
              <a:rPr lang="en"/>
              <a:t>P value is   0.2933</a:t>
            </a:r>
            <a:endParaRPr/>
          </a:p>
          <a:p>
            <a:pPr indent="-317500" lvl="0" marL="457200" rtl="0" algn="l">
              <a:spcBef>
                <a:spcPts val="0"/>
              </a:spcBef>
              <a:spcAft>
                <a:spcPts val="0"/>
              </a:spcAft>
              <a:buSzPts val="1400"/>
              <a:buChar char="●"/>
            </a:pPr>
            <a:r>
              <a:rPr lang="en"/>
              <a:t>We accept null hypothesis (H0) as there is no difference in Payment mode for Yellow cab.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	</a:t>
            </a:r>
            <a:endParaRPr/>
          </a:p>
        </p:txBody>
      </p:sp>
      <p:sp>
        <p:nvSpPr>
          <p:cNvPr id="160" name="Google Shape;160;p2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Based on the above analysis and hypothesis results:</a:t>
            </a:r>
            <a:endParaRPr/>
          </a:p>
          <a:p>
            <a:pPr indent="-342900" lvl="0" marL="457200" rtl="0" algn="l">
              <a:spcBef>
                <a:spcPts val="1200"/>
              </a:spcBef>
              <a:spcAft>
                <a:spcPts val="0"/>
              </a:spcAft>
              <a:buSzPts val="1800"/>
              <a:buChar char="●"/>
            </a:pPr>
            <a:r>
              <a:rPr lang="en"/>
              <a:t>Yellow cab company is better than Pink cab company for the following reasons:</a:t>
            </a:r>
            <a:endParaRPr/>
          </a:p>
          <a:p>
            <a:pPr indent="-342900" lvl="0" marL="1371600" rtl="0" algn="l">
              <a:spcBef>
                <a:spcPts val="0"/>
              </a:spcBef>
              <a:spcAft>
                <a:spcPts val="0"/>
              </a:spcAft>
              <a:buSzPts val="1800"/>
              <a:buChar char="❏"/>
            </a:pPr>
            <a:r>
              <a:rPr lang="en"/>
              <a:t>More users</a:t>
            </a:r>
            <a:endParaRPr/>
          </a:p>
          <a:p>
            <a:pPr indent="-342900" lvl="0" marL="1371600" rtl="0" algn="l">
              <a:spcBef>
                <a:spcPts val="0"/>
              </a:spcBef>
              <a:spcAft>
                <a:spcPts val="0"/>
              </a:spcAft>
              <a:buSzPts val="1800"/>
              <a:buChar char="❏"/>
            </a:pPr>
            <a:r>
              <a:rPr lang="en"/>
              <a:t>Profit Margin</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Agenda	</a:t>
            </a:r>
            <a:endParaRPr/>
          </a:p>
          <a:p>
            <a:pPr indent="0" lvl="0" marL="0" rtl="0" algn="l">
              <a:spcBef>
                <a:spcPts val="0"/>
              </a:spcBef>
              <a:spcAft>
                <a:spcPts val="0"/>
              </a:spcAft>
              <a:buNone/>
            </a:pPr>
            <a:r>
              <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Problem Statement</a:t>
            </a:r>
            <a:endParaRPr sz="2000"/>
          </a:p>
          <a:p>
            <a:pPr indent="-355600" lvl="0" marL="457200" rtl="0" algn="l">
              <a:spcBef>
                <a:spcPts val="0"/>
              </a:spcBef>
              <a:spcAft>
                <a:spcPts val="0"/>
              </a:spcAft>
              <a:buSzPts val="2000"/>
              <a:buChar char="●"/>
            </a:pPr>
            <a:r>
              <a:rPr lang="en" sz="2000"/>
              <a:t>Dataset</a:t>
            </a:r>
            <a:endParaRPr sz="2000"/>
          </a:p>
          <a:p>
            <a:pPr indent="-355600" lvl="0" marL="457200" rtl="0" algn="l">
              <a:spcBef>
                <a:spcPts val="0"/>
              </a:spcBef>
              <a:spcAft>
                <a:spcPts val="0"/>
              </a:spcAft>
              <a:buSzPts val="2000"/>
              <a:buChar char="●"/>
            </a:pPr>
            <a:r>
              <a:rPr lang="en" sz="2000"/>
              <a:t>EDA</a:t>
            </a:r>
            <a:endParaRPr sz="2000"/>
          </a:p>
          <a:p>
            <a:pPr indent="-355600" lvl="0" marL="457200" rtl="0" algn="l">
              <a:spcBef>
                <a:spcPts val="0"/>
              </a:spcBef>
              <a:spcAft>
                <a:spcPts val="0"/>
              </a:spcAft>
              <a:buSzPts val="2000"/>
              <a:buChar char="●"/>
            </a:pPr>
            <a:r>
              <a:rPr lang="en" sz="2000"/>
              <a:t>Hypothesis and Testing</a:t>
            </a:r>
            <a:endParaRPr sz="2000"/>
          </a:p>
          <a:p>
            <a:pPr indent="-355600" lvl="0" marL="457200" rtl="0" algn="l">
              <a:spcBef>
                <a:spcPts val="0"/>
              </a:spcBef>
              <a:spcAft>
                <a:spcPts val="0"/>
              </a:spcAft>
              <a:buSzPts val="2000"/>
              <a:buChar char="●"/>
            </a:pPr>
            <a:r>
              <a:rPr lang="en" sz="2000"/>
              <a:t>Conclusion</a:t>
            </a:r>
            <a:endParaRPr sz="2000"/>
          </a:p>
          <a:p>
            <a:pPr indent="0" lvl="0" marL="457200" rtl="0" algn="l">
              <a:spcBef>
                <a:spcPts val="1200"/>
              </a:spcBef>
              <a:spcAft>
                <a:spcPts val="1200"/>
              </a:spcAft>
              <a:buNone/>
            </a:pPr>
            <a:r>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445025"/>
            <a:ext cx="8520600" cy="4555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u="sng"/>
              <a:t>Problem Statement	</a:t>
            </a:r>
            <a:endParaRPr u="sng"/>
          </a:p>
          <a:p>
            <a:pPr indent="0" lvl="0" marL="0" rtl="0" algn="l">
              <a:spcBef>
                <a:spcPts val="0"/>
              </a:spcBef>
              <a:spcAft>
                <a:spcPts val="0"/>
              </a:spcAft>
              <a:buNone/>
            </a:pPr>
            <a:r>
              <a:t/>
            </a:r>
            <a:endParaRPr u="sng"/>
          </a:p>
          <a:p>
            <a:pPr indent="-342900" lvl="0" marL="457200" rtl="0" algn="l">
              <a:spcBef>
                <a:spcPts val="0"/>
              </a:spcBef>
              <a:spcAft>
                <a:spcPts val="0"/>
              </a:spcAft>
              <a:buSzPts val="1800"/>
              <a:buChar char="●"/>
            </a:pPr>
            <a:r>
              <a:rPr lang="en" sz="1800"/>
              <a:t>XYZ is a private equity firm in U.S. Due to remarkable growth in the cab industry in last few years and multiple key players in the market, it is planning for an investment in the cab industry.</a:t>
            </a:r>
            <a:endParaRPr sz="1800"/>
          </a:p>
          <a:p>
            <a:pPr indent="0" lvl="0" marL="457200" rtl="0" algn="l">
              <a:spcBef>
                <a:spcPts val="0"/>
              </a:spcBef>
              <a:spcAft>
                <a:spcPts val="0"/>
              </a:spcAft>
              <a:buNone/>
            </a:pPr>
            <a:r>
              <a:rPr lang="en" sz="1800"/>
              <a:t> </a:t>
            </a:r>
            <a:endParaRPr sz="1800"/>
          </a:p>
          <a:p>
            <a:pPr indent="-342900" lvl="0" marL="457200" rtl="0" algn="l">
              <a:spcBef>
                <a:spcPts val="0"/>
              </a:spcBef>
              <a:spcAft>
                <a:spcPts val="0"/>
              </a:spcAft>
              <a:buSzPts val="1800"/>
              <a:buChar char="●"/>
            </a:pPr>
            <a:r>
              <a:rPr lang="en" sz="1800"/>
              <a:t>Objective : To provide actionable insights to help XYZ firm in identifying the right company for making investment. </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Cab companies are i) Pink Cab</a:t>
            </a:r>
            <a:endParaRPr sz="1800"/>
          </a:p>
          <a:p>
            <a:pPr indent="0" lvl="0" marL="1828800" rtl="0" algn="l">
              <a:spcBef>
                <a:spcPts val="0"/>
              </a:spcBef>
              <a:spcAft>
                <a:spcPts val="0"/>
              </a:spcAft>
              <a:buNone/>
            </a:pPr>
            <a:r>
              <a:rPr lang="en" sz="1800"/>
              <a:t>    II) Yellow Cab. </a:t>
            </a:r>
            <a:endParaRPr sz="1800"/>
          </a:p>
          <a:p>
            <a:pPr indent="0" lvl="0" marL="0" rtl="0" algn="l">
              <a:spcBef>
                <a:spcPts val="0"/>
              </a:spcBef>
              <a:spcAft>
                <a:spcPts val="0"/>
              </a:spcAft>
              <a:buNone/>
            </a:pPr>
            <a:r>
              <a:rPr lang="en" sz="1800"/>
              <a:t>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Exploratory Data Analysis	</a:t>
            </a:r>
            <a:endParaRPr/>
          </a:p>
        </p:txBody>
      </p:sp>
      <p:sp>
        <p:nvSpPr>
          <p:cNvPr id="81" name="Google Shape;81;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perform the analysis, following steps has been taken:</a:t>
            </a:r>
            <a:endParaRPr/>
          </a:p>
          <a:p>
            <a:pPr indent="-342900" lvl="0" marL="457200" rtl="0" algn="l">
              <a:spcBef>
                <a:spcPts val="1200"/>
              </a:spcBef>
              <a:spcAft>
                <a:spcPts val="0"/>
              </a:spcAft>
              <a:buSzPts val="1800"/>
              <a:buChar char="●"/>
            </a:pPr>
            <a:r>
              <a:rPr lang="en"/>
              <a:t>Merged all four datasets</a:t>
            </a:r>
            <a:endParaRPr/>
          </a:p>
          <a:p>
            <a:pPr indent="-342900" lvl="0" marL="457200" rtl="0" algn="l">
              <a:spcBef>
                <a:spcPts val="0"/>
              </a:spcBef>
              <a:spcAft>
                <a:spcPts val="0"/>
              </a:spcAft>
              <a:buSzPts val="1800"/>
              <a:buChar char="●"/>
            </a:pPr>
            <a:r>
              <a:rPr lang="en"/>
              <a:t>Checked for the null values - null values not found in any of the dataset. </a:t>
            </a:r>
            <a:endParaRPr/>
          </a:p>
          <a:p>
            <a:pPr indent="-342900" lvl="0" marL="457200" rtl="0" algn="l">
              <a:spcBef>
                <a:spcPts val="0"/>
              </a:spcBef>
              <a:spcAft>
                <a:spcPts val="0"/>
              </a:spcAft>
              <a:buSzPts val="1800"/>
              <a:buChar char="●"/>
            </a:pPr>
            <a:r>
              <a:rPr lang="en"/>
              <a:t>Converted categorical features into numerical features. </a:t>
            </a:r>
            <a:endParaRPr/>
          </a:p>
          <a:p>
            <a:pPr indent="-342900" lvl="0" marL="457200" rtl="0" algn="l">
              <a:spcBef>
                <a:spcPts val="0"/>
              </a:spcBef>
              <a:spcAft>
                <a:spcPts val="0"/>
              </a:spcAft>
              <a:buSzPts val="1800"/>
              <a:buChar char="●"/>
            </a:pPr>
            <a:r>
              <a:rPr lang="en"/>
              <a:t>Calculated the correlation to separate the irrelevant features from the dataset.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Dataset</a:t>
            </a:r>
            <a:endParaRPr/>
          </a:p>
        </p:txBody>
      </p:sp>
      <p:sp>
        <p:nvSpPr>
          <p:cNvPr id="87" name="Google Shape;87;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0" lvl="0" marL="457200" rtl="0" algn="l">
              <a:spcBef>
                <a:spcPts val="0"/>
              </a:spcBef>
              <a:spcAft>
                <a:spcPts val="0"/>
              </a:spcAft>
              <a:buNone/>
            </a:pPr>
            <a:r>
              <a:rPr lang="en"/>
              <a:t>There are four datasets:</a:t>
            </a:r>
            <a:endParaRPr/>
          </a:p>
          <a:p>
            <a:pPr indent="-342900" lvl="0" marL="457200" rtl="0" algn="l">
              <a:spcBef>
                <a:spcPts val="1200"/>
              </a:spcBef>
              <a:spcAft>
                <a:spcPts val="0"/>
              </a:spcAft>
              <a:buSzPts val="1800"/>
              <a:buAutoNum type="arabicPeriod"/>
            </a:pPr>
            <a:r>
              <a:rPr lang="en"/>
              <a:t>Cab_Data.csv - this file indicates details of transaction for 2 cab companies</a:t>
            </a:r>
            <a:endParaRPr/>
          </a:p>
          <a:p>
            <a:pPr indent="-342900" lvl="0" marL="457200" rtl="0" algn="l">
              <a:spcBef>
                <a:spcPts val="0"/>
              </a:spcBef>
              <a:spcAft>
                <a:spcPts val="0"/>
              </a:spcAft>
              <a:buSzPts val="1800"/>
              <a:buAutoNum type="arabicPeriod"/>
            </a:pPr>
            <a:r>
              <a:rPr lang="en"/>
              <a:t>Customer_ID.csv - this is a mapping table that contains a unique identifier which links the customer’s demographic details</a:t>
            </a:r>
            <a:endParaRPr/>
          </a:p>
          <a:p>
            <a:pPr indent="-342900" lvl="0" marL="457200" rtl="0" algn="l">
              <a:spcBef>
                <a:spcPts val="0"/>
              </a:spcBef>
              <a:spcAft>
                <a:spcPts val="0"/>
              </a:spcAft>
              <a:buSzPts val="1800"/>
              <a:buAutoNum type="arabicPeriod"/>
            </a:pPr>
            <a:r>
              <a:rPr lang="en"/>
              <a:t>Transaction_ID.csv - this is a mapping table that contains transaction to customer mapping and payment mode. </a:t>
            </a:r>
            <a:endParaRPr/>
          </a:p>
          <a:p>
            <a:pPr indent="-342900" lvl="0" marL="457200" rtl="0" algn="l">
              <a:spcBef>
                <a:spcPts val="0"/>
              </a:spcBef>
              <a:spcAft>
                <a:spcPts val="0"/>
              </a:spcAft>
              <a:buSzPts val="1800"/>
              <a:buAutoNum type="arabicPeriod"/>
            </a:pPr>
            <a:r>
              <a:rPr lang="en"/>
              <a:t>City.csv - this file contains list of US cities, their population and number of cab users. </a:t>
            </a:r>
            <a:endParaRPr/>
          </a:p>
          <a:p>
            <a:pPr indent="0" lvl="0" marL="45720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26675" y="17227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HeatMap</a:t>
            </a:r>
            <a:endParaRPr/>
          </a:p>
        </p:txBody>
      </p:sp>
      <p:sp>
        <p:nvSpPr>
          <p:cNvPr id="93" name="Google Shape;93;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4" name="Google Shape;94;p18"/>
          <p:cNvPicPr preferRelativeResize="0"/>
          <p:nvPr/>
        </p:nvPicPr>
        <p:blipFill>
          <a:blip r:embed="rId3">
            <a:alphaModFix/>
          </a:blip>
          <a:stretch>
            <a:fillRect/>
          </a:stretch>
        </p:blipFill>
        <p:spPr>
          <a:xfrm>
            <a:off x="0" y="858374"/>
            <a:ext cx="9143999" cy="4726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Users by Company</a:t>
            </a:r>
            <a:endParaRPr/>
          </a:p>
        </p:txBody>
      </p:sp>
      <p:sp>
        <p:nvSpPr>
          <p:cNvPr id="100" name="Google Shape;100;p19"/>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Yellow Cab has more users than pink cab company. </a:t>
            </a:r>
            <a:endParaRPr/>
          </a:p>
        </p:txBody>
      </p:sp>
      <p:pic>
        <p:nvPicPr>
          <p:cNvPr id="101" name="Google Shape;101;p19"/>
          <p:cNvPicPr preferRelativeResize="0"/>
          <p:nvPr/>
        </p:nvPicPr>
        <p:blipFill>
          <a:blip r:embed="rId3">
            <a:alphaModFix/>
          </a:blip>
          <a:stretch>
            <a:fillRect/>
          </a:stretch>
        </p:blipFill>
        <p:spPr>
          <a:xfrm>
            <a:off x="304800" y="1489825"/>
            <a:ext cx="4318225" cy="3133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Users in each city</a:t>
            </a:r>
            <a:endParaRPr/>
          </a:p>
        </p:txBody>
      </p:sp>
      <p:pic>
        <p:nvPicPr>
          <p:cNvPr id="107" name="Google Shape;107;p20"/>
          <p:cNvPicPr preferRelativeResize="0"/>
          <p:nvPr/>
        </p:nvPicPr>
        <p:blipFill>
          <a:blip r:embed="rId3">
            <a:alphaModFix/>
          </a:blip>
          <a:stretch>
            <a:fillRect/>
          </a:stretch>
        </p:blipFill>
        <p:spPr>
          <a:xfrm>
            <a:off x="418425" y="1459375"/>
            <a:ext cx="5061850" cy="3306524"/>
          </a:xfrm>
          <a:prstGeom prst="rect">
            <a:avLst/>
          </a:prstGeom>
          <a:noFill/>
          <a:ln>
            <a:noFill/>
          </a:ln>
        </p:spPr>
      </p:pic>
      <p:sp>
        <p:nvSpPr>
          <p:cNvPr id="108" name="Google Shape;108;p20"/>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09" name="Google Shape;109;p20"/>
          <p:cNvSpPr txBox="1"/>
          <p:nvPr>
            <p:ph idx="2" type="body"/>
          </p:nvPr>
        </p:nvSpPr>
        <p:spPr>
          <a:xfrm>
            <a:off x="5735400" y="1489825"/>
            <a:ext cx="30207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New York city has the highest cab users with 28%.</a:t>
            </a:r>
            <a:endParaRPr sz="1800"/>
          </a:p>
          <a:p>
            <a:pPr indent="0" lvl="0" marL="0" rtl="0" algn="l">
              <a:spcBef>
                <a:spcPts val="1200"/>
              </a:spcBef>
              <a:spcAft>
                <a:spcPts val="0"/>
              </a:spcAft>
              <a:buNone/>
            </a:pPr>
            <a:r>
              <a:t/>
            </a:r>
            <a:endParaRPr sz="1800"/>
          </a:p>
          <a:p>
            <a:pPr indent="-342900" lvl="0" marL="457200" rtl="0" algn="l">
              <a:spcBef>
                <a:spcPts val="1200"/>
              </a:spcBef>
              <a:spcAft>
                <a:spcPts val="0"/>
              </a:spcAft>
              <a:buSzPts val="1800"/>
              <a:buChar char="●"/>
            </a:pPr>
            <a:r>
              <a:rPr lang="en" sz="1800"/>
              <a:t>Chicago has the second highest cab users with 15.8%</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Price charged for both companies	</a:t>
            </a:r>
            <a:endParaRPr/>
          </a:p>
        </p:txBody>
      </p:sp>
      <p:pic>
        <p:nvPicPr>
          <p:cNvPr id="115" name="Google Shape;115;p21"/>
          <p:cNvPicPr preferRelativeResize="0"/>
          <p:nvPr/>
        </p:nvPicPr>
        <p:blipFill>
          <a:blip r:embed="rId3">
            <a:alphaModFix/>
          </a:blip>
          <a:stretch>
            <a:fillRect/>
          </a:stretch>
        </p:blipFill>
        <p:spPr>
          <a:xfrm>
            <a:off x="190225" y="1631857"/>
            <a:ext cx="4749276" cy="2787442"/>
          </a:xfrm>
          <a:prstGeom prst="rect">
            <a:avLst/>
          </a:prstGeom>
          <a:noFill/>
          <a:ln>
            <a:noFill/>
          </a:ln>
        </p:spPr>
      </p:pic>
      <p:sp>
        <p:nvSpPr>
          <p:cNvPr id="116" name="Google Shape;116;p21"/>
          <p:cNvSpPr txBox="1"/>
          <p:nvPr>
            <p:ph idx="2" type="body"/>
          </p:nvPr>
        </p:nvSpPr>
        <p:spPr>
          <a:xfrm>
            <a:off x="5439450" y="1631850"/>
            <a:ext cx="3316500" cy="293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Yellow cab is expensive than Pink cab. </a:t>
            </a:r>
            <a:endParaRPr sz="1800"/>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