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65" r:id="rId9"/>
    <p:sldId id="265" r:id="rId10"/>
    <p:sldId id="2146847066" r:id="rId11"/>
    <p:sldId id="2146847070" r:id="rId12"/>
    <p:sldId id="266" r:id="rId13"/>
    <p:sldId id="2146847068" r:id="rId14"/>
    <p:sldId id="2146847069" r:id="rId15"/>
    <p:sldId id="2146847067" r:id="rId16"/>
    <p:sldId id="268" r:id="rId17"/>
    <p:sldId id="2146847055" r:id="rId18"/>
    <p:sldId id="269" r:id="rId19"/>
    <p:sldId id="2146847061" r:id="rId20"/>
    <p:sldId id="2146847059" r:id="rId21"/>
    <p:sldId id="2146847060"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snapToGrid="0">
      <p:cViewPr varScale="1">
        <p:scale>
          <a:sx n="69" d="100"/>
          <a:sy n="69" d="100"/>
        </p:scale>
        <p:origin x="-756"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55" d="100"/>
          <a:sy n="55" d="100"/>
        </p:scale>
        <p:origin x="-2904"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02-08-2025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dirty="0"/>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8/2/2025</a:t>
            </a:fld>
            <a:endParaRPr lang="en-US" dirty="0"/>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8/2/2025</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8/2/2025</a:t>
            </a:fld>
            <a:endParaRPr lang="en-US" dirty="0"/>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8/2/2025</a:t>
            </a:fld>
            <a:endParaRPr lang="en-US" dirty="0"/>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8/2/2025</a:t>
            </a:fld>
            <a:endParaRPr lang="en-US" dirty="0"/>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8/2/2025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8/2/2025</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8/2/2025</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8/2/2025</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8/2/2025</a:t>
            </a:fld>
            <a:endParaRPr lang="en-US" dirty="0"/>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8/2/2025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8/2/2025</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smtClean="0">
                <a:solidFill>
                  <a:schemeClr val="accent1"/>
                </a:solidFill>
              </a:rPr>
              <a:t>  Intelligent Classification of Rural Infrastructure Projects </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a:t>
            </a:r>
            <a:r>
              <a:rPr lang="en-US" sz="2000" b="1" dirty="0" smtClean="0">
                <a:solidFill>
                  <a:schemeClr val="bg1"/>
                </a:solidFill>
                <a:latin typeface="Arial" pitchFamily="34" charset="0"/>
                <a:cs typeface="Arial" pitchFamily="34" charset="0"/>
              </a:rPr>
              <a:t>By: </a:t>
            </a:r>
            <a:r>
              <a:rPr lang="en-US" sz="2000" b="1" dirty="0" smtClean="0">
                <a:solidFill>
                  <a:schemeClr val="bg1"/>
                </a:solidFill>
                <a:latin typeface="Arial"/>
                <a:cs typeface="Arial"/>
              </a:rPr>
              <a:t>Farheen khan</a:t>
            </a:r>
          </a:p>
          <a:p>
            <a:r>
              <a:rPr lang="en-US" sz="2000" b="1" dirty="0" smtClean="0">
                <a:solidFill>
                  <a:schemeClr val="bg1"/>
                </a:solidFill>
                <a:latin typeface="Arial"/>
                <a:cs typeface="Arial"/>
              </a:rPr>
              <a:t>College Name- Satpuda college of engineering and polytechnic</a:t>
            </a:r>
          </a:p>
          <a:p>
            <a:r>
              <a:rPr lang="en-US" sz="2000" b="1" dirty="0" smtClean="0">
                <a:solidFill>
                  <a:schemeClr val="bg1"/>
                </a:solidFill>
                <a:latin typeface="Arial"/>
                <a:cs typeface="Arial"/>
              </a:rPr>
              <a:t>Department- Btech [CSE]</a:t>
            </a:r>
            <a:endParaRPr lang="en-US" sz="2000" b="1" dirty="0">
              <a:solidFill>
                <a:schemeClr val="bg1"/>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Content Placeholder 5" descr="m2.PNG"/>
          <p:cNvPicPr>
            <a:picLocks noGrp="1" noChangeAspect="1"/>
          </p:cNvPicPr>
          <p:nvPr>
            <p:ph idx="1"/>
          </p:nvPr>
        </p:nvPicPr>
        <p:blipFill>
          <a:blip r:embed="rId2"/>
          <a:stretch>
            <a:fillRect/>
          </a:stretch>
        </p:blipFill>
        <p:spPr>
          <a:xfrm>
            <a:off x="0" y="401782"/>
            <a:ext cx="12192000" cy="6456218"/>
          </a:xfrm>
        </p:spPr>
      </p:pic>
    </p:spTree>
    <p:extLst>
      <p:ext uri="{BB962C8B-B14F-4D97-AF65-F5344CB8AC3E}">
        <p14:creationId xmlns="" xmlns:p14="http://schemas.microsoft.com/office/powerpoint/2010/main" val="14832933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Content Placeholder 5" descr="4.PNG"/>
          <p:cNvPicPr>
            <a:picLocks noGrp="1" noChangeAspect="1"/>
          </p:cNvPicPr>
          <p:nvPr>
            <p:ph idx="1"/>
          </p:nvPr>
        </p:nvPicPr>
        <p:blipFill>
          <a:blip r:embed="rId2"/>
          <a:stretch>
            <a:fillRect/>
          </a:stretch>
        </p:blipFill>
        <p:spPr>
          <a:xfrm>
            <a:off x="1" y="387927"/>
            <a:ext cx="12192000" cy="6470073"/>
          </a:xfrm>
        </p:spPr>
      </p:pic>
    </p:spTree>
    <p:extLst>
      <p:ext uri="{BB962C8B-B14F-4D97-AF65-F5344CB8AC3E}">
        <p14:creationId xmlns="" xmlns:p14="http://schemas.microsoft.com/office/powerpoint/2010/main" val="14832933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9" name="Content Placeholder 8" descr="R2.PNG"/>
          <p:cNvPicPr>
            <a:picLocks noGrp="1" noChangeAspect="1"/>
          </p:cNvPicPr>
          <p:nvPr>
            <p:ph idx="1"/>
          </p:nvPr>
        </p:nvPicPr>
        <p:blipFill>
          <a:blip r:embed="rId2"/>
          <a:stretch>
            <a:fillRect/>
          </a:stretch>
        </p:blipFill>
        <p:spPr>
          <a:xfrm>
            <a:off x="0" y="1385454"/>
            <a:ext cx="12192000" cy="5472545"/>
          </a:xfrm>
        </p:spPr>
      </p:pic>
    </p:spTree>
    <p:extLst>
      <p:ext uri="{BB962C8B-B14F-4D97-AF65-F5344CB8AC3E}">
        <p14:creationId xmlns="" xmlns:p14="http://schemas.microsoft.com/office/powerpoint/2010/main" val="14832933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smtClean="0"/>
              <a:t>The proposed system successfully automates the classification of rural infrastructure projects under different PMGSY schemes using AI and machine learning.</a:t>
            </a:r>
            <a:br>
              <a:rPr lang="en-US" sz="2000" dirty="0" smtClean="0"/>
            </a:br>
            <a:r>
              <a:rPr lang="en-US" sz="2000" dirty="0" smtClean="0"/>
              <a:t>It replaces manual methods with a faster, more accurate, and scalable solution that supports government planning and decision-making.</a:t>
            </a:r>
            <a:br>
              <a:rPr lang="en-US" sz="2000" dirty="0" smtClean="0"/>
            </a:br>
            <a:r>
              <a:rPr lang="en-US" sz="2000" dirty="0" smtClean="0"/>
              <a:t/>
            </a:r>
            <a:br>
              <a:rPr lang="en-US" sz="2000" dirty="0" smtClean="0"/>
            </a:br>
            <a:r>
              <a:rPr lang="en-US" sz="2000" dirty="0" smtClean="0"/>
              <a:t>This approach not only improves project tracking and approval speed but also enhances transparency and rural development </a:t>
            </a:r>
            <a:r>
              <a:rPr lang="en-US" sz="2000" dirty="0" smtClean="0"/>
              <a:t>outcomes</a:t>
            </a:r>
          </a:p>
          <a:p>
            <a:pPr marL="305435" indent="-305435">
              <a:buNone/>
            </a:pPr>
            <a:endParaRPr lang="en-IN" sz="2000" dirty="0"/>
          </a:p>
        </p:txBody>
      </p:sp>
    </p:spTree>
    <p:extLst>
      <p:ext uri="{BB962C8B-B14F-4D97-AF65-F5344CB8AC3E}">
        <p14:creationId xmlns="" xmlns:p14="http://schemas.microsoft.com/office/powerpoint/2010/main" val="31833151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553483" y="1288171"/>
            <a:ext cx="11029615" cy="4673324"/>
          </a:xfrm>
        </p:spPr>
        <p:txBody>
          <a:bodyPr>
            <a:normAutofit/>
          </a:bodyPr>
          <a:lstStyle/>
          <a:p>
            <a:pPr marL="0" indent="0"/>
            <a:r>
              <a:rPr lang="en-US" sz="2000" b="1" dirty="0" smtClean="0">
                <a:latin typeface="Calibri" pitchFamily="34" charset="0"/>
              </a:rPr>
              <a:t>Real-Time Data </a:t>
            </a:r>
            <a:r>
              <a:rPr lang="en-US" sz="2000" b="1" dirty="0" smtClean="0">
                <a:latin typeface="Calibri" pitchFamily="34" charset="0"/>
              </a:rPr>
              <a:t>Integration:</a:t>
            </a:r>
            <a:r>
              <a:rPr lang="en-US" sz="2000" dirty="0" smtClean="0"/>
              <a:t/>
            </a:r>
            <a:br>
              <a:rPr lang="en-US" sz="2000" dirty="0" smtClean="0"/>
            </a:br>
            <a:r>
              <a:rPr lang="en-US" sz="2000" dirty="0" smtClean="0"/>
              <a:t>Connect with live GIS and infrastructure portals for dynamic classification</a:t>
            </a:r>
            <a:r>
              <a:rPr lang="en-US" sz="2000" dirty="0" smtClean="0"/>
              <a:t>.</a:t>
            </a:r>
          </a:p>
          <a:p>
            <a:pPr marL="0" indent="0"/>
            <a:r>
              <a:rPr lang="en-US" sz="2000" b="1" dirty="0" smtClean="0">
                <a:latin typeface="Calibri" pitchFamily="34" charset="0"/>
              </a:rPr>
              <a:t>Scalability:</a:t>
            </a:r>
            <a:r>
              <a:rPr lang="en-US" sz="2000" dirty="0" smtClean="0"/>
              <a:t/>
            </a:r>
            <a:br>
              <a:rPr lang="en-US" sz="2000" dirty="0" smtClean="0"/>
            </a:br>
            <a:r>
              <a:rPr lang="en-US" sz="2000" dirty="0" smtClean="0"/>
              <a:t>Expand system to classify other rural assets like bridges, water, and telecom</a:t>
            </a:r>
            <a:r>
              <a:rPr lang="en-US" sz="2000" dirty="0" smtClean="0"/>
              <a:t>.</a:t>
            </a:r>
          </a:p>
          <a:p>
            <a:pPr marL="0" indent="0"/>
            <a:r>
              <a:rPr lang="en-US" sz="2000" b="1" dirty="0" smtClean="0">
                <a:latin typeface="Calibri" pitchFamily="34" charset="0"/>
              </a:rPr>
              <a:t>Advanced </a:t>
            </a:r>
            <a:r>
              <a:rPr lang="en-US" sz="2000" b="1" dirty="0" smtClean="0">
                <a:latin typeface="Calibri" pitchFamily="34" charset="0"/>
              </a:rPr>
              <a:t>AI </a:t>
            </a:r>
            <a:r>
              <a:rPr lang="en-US" sz="2000" b="1" dirty="0" smtClean="0">
                <a:latin typeface="Calibri" pitchFamily="34" charset="0"/>
              </a:rPr>
              <a:t>Models:</a:t>
            </a:r>
            <a:r>
              <a:rPr lang="en-US" sz="2000" dirty="0" smtClean="0"/>
              <a:t/>
            </a:r>
            <a:br>
              <a:rPr lang="en-US" sz="2000" dirty="0" smtClean="0"/>
            </a:br>
            <a:r>
              <a:rPr lang="en-US" sz="2000" dirty="0" smtClean="0"/>
              <a:t>Implement deep learning or transformer-based architectures for higher accuracy</a:t>
            </a:r>
            <a:r>
              <a:rPr lang="en-US" sz="2000" dirty="0" smtClean="0"/>
              <a:t>..</a:t>
            </a:r>
          </a:p>
          <a:p>
            <a:pPr marL="0" indent="0"/>
            <a:r>
              <a:rPr lang="en-US" sz="2000" b="1" dirty="0" smtClean="0">
                <a:latin typeface="Calibri" pitchFamily="34" charset="0"/>
              </a:rPr>
              <a:t>Offline Accessibility:</a:t>
            </a:r>
            <a:r>
              <a:rPr lang="en-US" sz="2000" dirty="0" smtClean="0"/>
              <a:t/>
            </a:r>
            <a:br>
              <a:rPr lang="en-US" sz="2000" dirty="0" smtClean="0"/>
            </a:br>
            <a:r>
              <a:rPr lang="en-US" sz="2000" dirty="0" smtClean="0"/>
              <a:t>Deploy lightweight models on mobile or edge devices for remote locations.</a:t>
            </a:r>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US" sz="1800" b="1" dirty="0" smtClean="0">
                <a:latin typeface="Calibri" pitchFamily="34" charset="0"/>
              </a:rPr>
              <a:t>PMGSY Official Site – Details on scheme phases and rural road projects</a:t>
            </a:r>
            <a:r>
              <a:rPr lang="en-US" sz="1800" b="1" dirty="0" smtClean="0">
                <a:latin typeface="Calibri" pitchFamily="34" charset="0"/>
              </a:rPr>
              <a:t>.</a:t>
            </a:r>
          </a:p>
          <a:p>
            <a:pPr marL="305435" indent="-305435"/>
            <a:r>
              <a:rPr lang="en-US" sz="1800" b="1" dirty="0" smtClean="0">
                <a:latin typeface="Calibri" pitchFamily="34" charset="0"/>
              </a:rPr>
              <a:t>AI </a:t>
            </a:r>
            <a:r>
              <a:rPr lang="en-US" sz="1800" b="1" dirty="0" smtClean="0">
                <a:latin typeface="Calibri" pitchFamily="34" charset="0"/>
              </a:rPr>
              <a:t>Kosh Dataset Portal – Source of labeled project data used for training</a:t>
            </a:r>
            <a:r>
              <a:rPr lang="en-US" sz="1800" b="1" dirty="0" smtClean="0">
                <a:latin typeface="Calibri" pitchFamily="34" charset="0"/>
              </a:rPr>
              <a:t>.</a:t>
            </a:r>
          </a:p>
          <a:p>
            <a:pPr marL="629435" lvl="1" indent="-305435"/>
            <a:r>
              <a:rPr lang="en-US" sz="1500" b="1" dirty="0" smtClean="0">
                <a:latin typeface="Calibri" pitchFamily="34" charset="0"/>
              </a:rPr>
              <a:t>https://aikosh.indiaai.gov.in/web/datasets/details/pradhan_mantri_gram_sadak_yojna_pmgsy.html</a:t>
            </a:r>
            <a:endParaRPr lang="en-US" sz="1500" b="1" dirty="0" smtClean="0">
              <a:latin typeface="Calibri" pitchFamily="34" charset="0"/>
            </a:endParaRPr>
          </a:p>
          <a:p>
            <a:pPr marL="305435" indent="-305435"/>
            <a:r>
              <a:rPr lang="en-US" sz="1800" b="1" dirty="0" smtClean="0">
                <a:latin typeface="Calibri" pitchFamily="34" charset="0"/>
              </a:rPr>
              <a:t>IBM </a:t>
            </a:r>
            <a:r>
              <a:rPr lang="en-US" sz="1800" b="1" dirty="0" smtClean="0">
                <a:latin typeface="Calibri" pitchFamily="34" charset="0"/>
              </a:rPr>
              <a:t>Watson ML Docs – Guidance on model training and cloud deployment</a:t>
            </a:r>
            <a:r>
              <a:rPr lang="en-US" sz="1800" b="1" dirty="0" smtClean="0">
                <a:latin typeface="Calibri" pitchFamily="34" charset="0"/>
              </a:rPr>
              <a:t>.</a:t>
            </a:r>
          </a:p>
          <a:p>
            <a:pPr marL="305435" indent="-305435"/>
            <a:r>
              <a:rPr lang="en-US" sz="1800" b="1" dirty="0" smtClean="0">
                <a:latin typeface="Calibri" pitchFamily="34" charset="0"/>
              </a:rPr>
              <a:t>Scikit-learn </a:t>
            </a:r>
            <a:r>
              <a:rPr lang="en-US" sz="1800" b="1" dirty="0" smtClean="0">
                <a:latin typeface="Calibri" pitchFamily="34" charset="0"/>
              </a:rPr>
              <a:t>/ </a:t>
            </a:r>
            <a:r>
              <a:rPr lang="en-US" sz="1800" b="1" dirty="0" smtClean="0">
                <a:latin typeface="Calibri" pitchFamily="34" charset="0"/>
              </a:rPr>
              <a:t>XGBoost </a:t>
            </a:r>
            <a:r>
              <a:rPr lang="en-US" sz="1800" b="1" dirty="0" smtClean="0">
                <a:latin typeface="Calibri" pitchFamily="34" charset="0"/>
              </a:rPr>
              <a:t>Docs – ML libraries used for implementation</a:t>
            </a:r>
            <a:r>
              <a:rPr lang="en-US" sz="1800" b="1" dirty="0" smtClean="0">
                <a:latin typeface="Calibri" pitchFamily="34" charset="0"/>
              </a:rPr>
              <a:t>.</a:t>
            </a:r>
          </a:p>
          <a:p>
            <a:pPr marL="305435" indent="-305435"/>
            <a:r>
              <a:rPr lang="en-US" sz="1800" b="1" dirty="0" smtClean="0">
                <a:latin typeface="Calibri" pitchFamily="34" charset="0"/>
              </a:rPr>
              <a:t>Research </a:t>
            </a:r>
            <a:r>
              <a:rPr lang="en-US" sz="1800" b="1" dirty="0" smtClean="0">
                <a:latin typeface="Calibri" pitchFamily="34" charset="0"/>
              </a:rPr>
              <a:t>Articles – Studies on rural infrastructure planning using AI</a:t>
            </a:r>
            <a:r>
              <a:rPr lang="en-US" sz="1800" b="1" dirty="0" smtClean="0">
                <a:latin typeface="Calibri" pitchFamily="34" charset="0"/>
              </a:rPr>
              <a:t>.</a:t>
            </a:r>
          </a:p>
          <a:p>
            <a:pPr marL="305435" indent="-305435"/>
            <a:r>
              <a:rPr lang="en-US" sz="1800" b="1" dirty="0" smtClean="0">
                <a:latin typeface="Calibri" pitchFamily="34" charset="0"/>
              </a:rPr>
              <a:t>IBM </a:t>
            </a:r>
            <a:r>
              <a:rPr lang="en-US" sz="1800" b="1" dirty="0" err="1" smtClean="0">
                <a:latin typeface="Calibri" pitchFamily="34" charset="0"/>
              </a:rPr>
              <a:t>SkillsBuild</a:t>
            </a:r>
            <a:r>
              <a:rPr lang="en-US" sz="1800" b="1" dirty="0" smtClean="0">
                <a:latin typeface="Calibri" pitchFamily="34" charset="0"/>
              </a:rPr>
              <a:t> Certifications –</a:t>
            </a:r>
          </a:p>
          <a:p>
            <a:pPr marL="629435" lvl="1" indent="-305435"/>
            <a:r>
              <a:rPr lang="en-US" sz="1800" b="1" dirty="0" smtClean="0">
                <a:latin typeface="Calibri" pitchFamily="34" charset="0"/>
              </a:rPr>
              <a:t>Getting Started with AI</a:t>
            </a:r>
          </a:p>
          <a:p>
            <a:pPr marL="629435" lvl="1" indent="-305435"/>
            <a:r>
              <a:rPr lang="en-US" sz="1800" b="1" dirty="0" smtClean="0">
                <a:latin typeface="Calibri" pitchFamily="34" charset="0"/>
              </a:rPr>
              <a:t>Journey to Cloud</a:t>
            </a:r>
            <a:endParaRPr lang="en-IN" sz="1800" b="1" dirty="0">
              <a:latin typeface="Calibri" pitchFamily="34" charset="0"/>
            </a:endParaRPr>
          </a:p>
        </p:txBody>
      </p:sp>
    </p:spTree>
    <p:extLst>
      <p:ext uri="{BB962C8B-B14F-4D97-AF65-F5344CB8AC3E}">
        <p14:creationId xmlns="" xmlns:p14="http://schemas.microsoft.com/office/powerpoint/2010/main" val="7289502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descr="25.PNG"/>
          <p:cNvPicPr>
            <a:picLocks noGrp="1" noChangeAspect="1"/>
          </p:cNvPicPr>
          <p:nvPr>
            <p:ph idx="1"/>
          </p:nvPr>
        </p:nvPicPr>
        <p:blipFill>
          <a:blip r:embed="rId2"/>
          <a:stretch>
            <a:fillRect/>
          </a:stretch>
        </p:blipFill>
        <p:spPr>
          <a:xfrm>
            <a:off x="1745673" y="1481859"/>
            <a:ext cx="8160326" cy="4673600"/>
          </a:xfrm>
        </p:spPr>
      </p:pic>
    </p:spTree>
    <p:extLst>
      <p:ext uri="{BB962C8B-B14F-4D97-AF65-F5344CB8AC3E}">
        <p14:creationId xmlns="" xmlns:p14="http://schemas.microsoft.com/office/powerpoint/2010/main" val="21718527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descr="26.PNG"/>
          <p:cNvPicPr>
            <a:picLocks noGrp="1" noChangeAspect="1"/>
          </p:cNvPicPr>
          <p:nvPr>
            <p:ph idx="1"/>
          </p:nvPr>
        </p:nvPicPr>
        <p:blipFill>
          <a:blip r:embed="rId2"/>
          <a:stretch>
            <a:fillRect/>
          </a:stretch>
        </p:blipFill>
        <p:spPr>
          <a:xfrm>
            <a:off x="1759527" y="1482436"/>
            <a:ext cx="8132618" cy="4655127"/>
          </a:xfrm>
        </p:spPr>
      </p:pic>
    </p:spTree>
    <p:extLst>
      <p:ext uri="{BB962C8B-B14F-4D97-AF65-F5344CB8AC3E}">
        <p14:creationId xmlns="" xmlns:p14="http://schemas.microsoft.com/office/powerpoint/2010/main" val="3847331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descr="27.PNG"/>
          <p:cNvPicPr>
            <a:picLocks noGrp="1" noChangeAspect="1"/>
          </p:cNvPicPr>
          <p:nvPr>
            <p:ph idx="1"/>
          </p:nvPr>
        </p:nvPicPr>
        <p:blipFill>
          <a:blip r:embed="rId2"/>
          <a:stretch>
            <a:fillRect/>
          </a:stretch>
        </p:blipFill>
        <p:spPr>
          <a:xfrm>
            <a:off x="2008910" y="1399309"/>
            <a:ext cx="8354290" cy="4696691"/>
          </a:xfrm>
        </p:spPr>
      </p:pic>
    </p:spTree>
    <p:extLst>
      <p:ext uri="{BB962C8B-B14F-4D97-AF65-F5344CB8AC3E}">
        <p14:creationId xmlns="" xmlns:p14="http://schemas.microsoft.com/office/powerpoint/2010/main" val="41287103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727364" y="1688211"/>
            <a:ext cx="11019020" cy="4684880"/>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 </a:t>
            </a:r>
            <a:endParaRPr lang="en-US" dirty="0">
              <a:latin typeface="Arial"/>
              <a:ea typeface="+mn-lt"/>
              <a:cs typeface="+mn-lt"/>
            </a:endParaRPr>
          </a:p>
          <a:p>
            <a:pPr marL="305435" indent="-305435"/>
            <a:r>
              <a:rPr lang="en-US" sz="2000" b="1" dirty="0" smtClean="0">
                <a:latin typeface="Arial"/>
                <a:ea typeface="+mn-lt"/>
                <a:cs typeface="+mn-lt"/>
              </a:rPr>
              <a:t> </a:t>
            </a:r>
            <a:r>
              <a:rPr lang="en-US" sz="2000" b="1" dirty="0">
                <a:latin typeface="Arial"/>
                <a:ea typeface="+mn-lt"/>
                <a:cs typeface="+mn-lt"/>
              </a:rPr>
              <a:t>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buNone/>
            </a:pPr>
            <a:r>
              <a:rPr lang="en-US" sz="2000" dirty="0" smtClean="0">
                <a:solidFill>
                  <a:schemeClr val="tx1"/>
                </a:solidFill>
                <a:latin typeface="+mj-lt"/>
              </a:rPr>
              <a:t>   </a:t>
            </a:r>
            <a:r>
              <a:rPr lang="en-US" sz="2000" baseline="0" dirty="0" smtClean="0">
                <a:solidFill>
                  <a:schemeClr val="tx1"/>
                </a:solidFill>
                <a:latin typeface="+mj-lt"/>
              </a:rPr>
              <a:t>  </a:t>
            </a:r>
            <a:r>
              <a:rPr lang="en-US" sz="2000" dirty="0" smtClean="0">
                <a:solidFill>
                  <a:schemeClr val="tx1"/>
                </a:solidFill>
                <a:latin typeface="+mj-lt"/>
              </a:rPr>
              <a:t>The Pradhan Mantri Gram Sadak Yojana (PMGSY) aims to build all-weather roads to connect rural villages in India. Over time, this scheme has evolved into multiple phases like PMGSY-I, PMGSY-II, RCPLWEA, etc., each with different goals and rules.</a:t>
            </a:r>
            <a:br>
              <a:rPr lang="en-US" sz="2000" dirty="0" smtClean="0">
                <a:solidFill>
                  <a:schemeClr val="tx1"/>
                </a:solidFill>
                <a:latin typeface="+mj-lt"/>
              </a:rPr>
            </a:br>
            <a:r>
              <a:rPr lang="en-US" sz="2000" dirty="0" smtClean="0">
                <a:solidFill>
                  <a:schemeClr val="tx1"/>
                </a:solidFill>
                <a:latin typeface="+mj-lt"/>
              </a:rPr>
              <a:t>Today, it’s tough for government officials to manually classify each project correctly due to complex data formats and multiple parameters. Manual sorting is slow, error-prone, and inefficient.</a:t>
            </a:r>
            <a:br>
              <a:rPr lang="en-US" sz="2000" dirty="0" smtClean="0">
                <a:solidFill>
                  <a:schemeClr val="tx1"/>
                </a:solidFill>
                <a:latin typeface="+mj-lt"/>
              </a:rPr>
            </a:br>
            <a:r>
              <a:rPr lang="en-US" sz="2000" dirty="0" smtClean="0">
                <a:solidFill>
                  <a:schemeClr val="tx1"/>
                </a:solidFill>
                <a:latin typeface="+mj-lt"/>
              </a:rPr>
              <a:t>Goal of This Project:</a:t>
            </a:r>
            <a:br>
              <a:rPr lang="en-US" sz="2000" dirty="0" smtClean="0">
                <a:solidFill>
                  <a:schemeClr val="tx1"/>
                </a:solidFill>
                <a:latin typeface="+mj-lt"/>
              </a:rPr>
            </a:br>
            <a:r>
              <a:rPr lang="en-US" sz="2000" dirty="0" smtClean="0">
                <a:solidFill>
                  <a:schemeClr val="tx1"/>
                </a:solidFill>
                <a:latin typeface="+mj-lt"/>
              </a:rPr>
              <a:t>To build an AI-powered classification system that can automatically categorize rural infrastructure projects into the correct PMGSY phase using their physical and financial details—saving time, avoiding errors, and helping officials make better decisions.</a:t>
            </a:r>
            <a:endParaRPr lang="en-IN" sz="2000" dirty="0">
              <a:solidFill>
                <a:schemeClr val="tx1"/>
              </a:solidFill>
              <a:latin typeface="+mj-lt"/>
            </a:endParaRPr>
          </a:p>
        </p:txBody>
      </p:sp>
    </p:spTree>
    <p:extLst>
      <p:ext uri="{BB962C8B-B14F-4D97-AF65-F5344CB8AC3E}">
        <p14:creationId xmlns=""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316981" y="1177636"/>
            <a:ext cx="11611784" cy="5127351"/>
          </a:xfrm>
        </p:spPr>
        <p:txBody>
          <a:bodyPr vert="horz" lIns="91440" tIns="45720" rIns="91440" bIns="45720" rtlCol="0" anchor="t">
            <a:noAutofit/>
          </a:bodyPr>
          <a:lstStyle/>
          <a:p>
            <a:pPr marL="305435" indent="-305435"/>
            <a:endParaRPr lang="en-IN" sz="1400" b="1" dirty="0">
              <a:latin typeface="Calibri"/>
              <a:cs typeface="Calibri"/>
            </a:endParaRPr>
          </a:p>
          <a:p>
            <a:pPr marL="305435" indent="-305435"/>
            <a:r>
              <a:rPr lang="en-US" sz="1400" b="1" dirty="0" smtClean="0">
                <a:latin typeface="Calibri" pitchFamily="34" charset="0"/>
              </a:rPr>
              <a:t>The proposed solution aims to simplify and automate the process of classifying rural road projects under the Pradhan Mantri Gram Sadak Yojana (PMGSY) schemes using Artificial Intelligence (AI). This system will help government officials save time, reduce manual errors, and ensure faster delivery of connectivity to rural India </a:t>
            </a:r>
            <a:r>
              <a:rPr lang="en-IN" sz="1400" b="1" dirty="0" smtClean="0">
                <a:latin typeface="Calibri"/>
                <a:ea typeface="+mn-lt"/>
                <a:cs typeface="+mn-lt"/>
              </a:rPr>
              <a:t>The </a:t>
            </a:r>
            <a:r>
              <a:rPr lang="en-IN" sz="1400" b="1" dirty="0">
                <a:latin typeface="Calibri"/>
                <a:ea typeface="+mn-lt"/>
                <a:cs typeface="+mn-lt"/>
              </a:rPr>
              <a:t>solution will consist of the following components:</a:t>
            </a:r>
            <a:endParaRPr lang="en-IN" sz="1400" b="1" dirty="0">
              <a:latin typeface="Calibri"/>
              <a:cs typeface="Calibri"/>
            </a:endParaRPr>
          </a:p>
          <a:p>
            <a:pPr marL="305435" indent="-305435"/>
            <a:r>
              <a:rPr lang="en-IN" sz="1400" b="1" dirty="0">
                <a:latin typeface="Calibri"/>
                <a:ea typeface="+mn-lt"/>
                <a:cs typeface="+mn-lt"/>
              </a:rPr>
              <a:t>Data Collection:</a:t>
            </a:r>
            <a:endParaRPr lang="en-IN" sz="1400" b="1" dirty="0">
              <a:latin typeface="Calibri"/>
              <a:cs typeface="Calibri"/>
            </a:endParaRPr>
          </a:p>
          <a:p>
            <a:pPr marL="629920" lvl="1" indent="-305435"/>
            <a:r>
              <a:rPr lang="en-US" b="1" dirty="0" smtClean="0">
                <a:latin typeface="Calibri" pitchFamily="34" charset="0"/>
              </a:rPr>
              <a:t>Gather detailed data for rural road projects, including physical (length, location, road type) and financial  (cost, funding) attributes</a:t>
            </a:r>
            <a:r>
              <a:rPr lang="en-IN" b="1" dirty="0" smtClean="0">
                <a:latin typeface="Calibri"/>
                <a:ea typeface="+mn-lt"/>
                <a:cs typeface="+mn-lt"/>
              </a:rPr>
              <a:t>.</a:t>
            </a:r>
            <a:endParaRPr lang="en-IN" b="1" dirty="0">
              <a:latin typeface="Calibri"/>
              <a:cs typeface="Calibri"/>
            </a:endParaRPr>
          </a:p>
          <a:p>
            <a:pPr marL="629920" lvl="1" indent="-305435"/>
            <a:r>
              <a:rPr lang="en-US" b="1" dirty="0" smtClean="0">
                <a:latin typeface="Calibri" pitchFamily="34" charset="0"/>
              </a:rPr>
              <a:t>Use the official PMGSY dataset from the AI Kosh portal to ensure accuracy and completeness.</a:t>
            </a:r>
            <a:endParaRPr lang="en-IN" b="1" dirty="0">
              <a:latin typeface="Calibri"/>
              <a:cs typeface="Calibri"/>
            </a:endParaRPr>
          </a:p>
          <a:p>
            <a:pPr marL="305435" indent="-305435"/>
            <a:r>
              <a:rPr lang="en-IN" sz="1400" b="1" dirty="0">
                <a:latin typeface="Calibri"/>
                <a:ea typeface="+mn-lt"/>
                <a:cs typeface="+mn-lt"/>
              </a:rPr>
              <a:t>Data Preprocessing:</a:t>
            </a:r>
            <a:endParaRPr lang="en-IN" sz="1400" b="1" dirty="0">
              <a:latin typeface="Calibri"/>
              <a:cs typeface="Calibri"/>
            </a:endParaRPr>
          </a:p>
          <a:p>
            <a:pPr marL="629920" lvl="1" indent="-305435"/>
            <a:r>
              <a:rPr lang="en-US" b="1" dirty="0" smtClean="0">
                <a:latin typeface="Calibri"/>
                <a:cs typeface="Calibri"/>
              </a:rPr>
              <a:t>Clean and prepare the data: remove duplicates, fill in missing values, and correct inconsistencies.</a:t>
            </a:r>
            <a:endParaRPr lang="en-IN" b="1" dirty="0">
              <a:latin typeface="Calibri"/>
              <a:cs typeface="Calibri"/>
            </a:endParaRPr>
          </a:p>
          <a:p>
            <a:pPr marL="629920" lvl="1" indent="-305435"/>
            <a:r>
              <a:rPr lang="en-US" b="1" dirty="0" smtClean="0">
                <a:latin typeface="Calibri"/>
                <a:cs typeface="Calibri"/>
              </a:rPr>
              <a:t>Engineer features—that is, create new columns or indicators in the data that help distinguish between different types or phases of projects</a:t>
            </a:r>
            <a:endParaRPr lang="en-IN" b="1" dirty="0">
              <a:latin typeface="Calibri"/>
              <a:cs typeface="Calibri"/>
            </a:endParaRPr>
          </a:p>
          <a:p>
            <a:pPr marL="305435" indent="-305435"/>
            <a:r>
              <a:rPr lang="en-IN" sz="1400" b="1" dirty="0">
                <a:latin typeface="Calibri"/>
                <a:ea typeface="+mn-lt"/>
                <a:cs typeface="+mn-lt"/>
              </a:rPr>
              <a:t>Machine Learning Algorithm:</a:t>
            </a:r>
            <a:endParaRPr lang="en-IN" sz="1400" b="1" dirty="0">
              <a:latin typeface="Calibri"/>
              <a:cs typeface="Calibri"/>
            </a:endParaRPr>
          </a:p>
          <a:p>
            <a:pPr marL="629920" lvl="1" indent="-305435"/>
            <a:r>
              <a:rPr lang="en-US" b="1" dirty="0" smtClean="0">
                <a:latin typeface="Calibri" pitchFamily="34" charset="0"/>
              </a:rPr>
              <a:t>Use supervised machine learning algorithms such as Random Forest or XGBoost to train a classifier on the labeled project dataset.</a:t>
            </a:r>
          </a:p>
          <a:p>
            <a:pPr marL="629920" lvl="1" indent="-305435"/>
            <a:r>
              <a:rPr lang="en-US" b="1" dirty="0" smtClean="0">
                <a:latin typeface="Calibri" pitchFamily="34" charset="0"/>
              </a:rPr>
              <a:t>The model will learn patterns within the data to recognize which projects belong to which PMGSY phase or scheme.</a:t>
            </a:r>
            <a:endParaRPr lang="en-IN" b="1" dirty="0" smtClean="0">
              <a:latin typeface="Calibri" pitchFamily="34" charset="0"/>
              <a:cs typeface="Calibri"/>
            </a:endParaRPr>
          </a:p>
          <a:p>
            <a:pPr marL="305435" indent="-305435"/>
            <a:r>
              <a:rPr lang="en-IN" sz="1400" b="1" dirty="0" smtClean="0">
                <a:latin typeface="Calibri"/>
                <a:cs typeface="Calibri"/>
              </a:rPr>
              <a:t>Model Evaluation:</a:t>
            </a:r>
          </a:p>
          <a:p>
            <a:pPr marL="629920" lvl="1" indent="-305435">
              <a:buFont typeface="Wingdings" pitchFamily="2" charset="2"/>
              <a:buChar char="§"/>
            </a:pPr>
            <a:r>
              <a:rPr lang="en-US" b="1" dirty="0" smtClean="0">
                <a:latin typeface="Calibri"/>
                <a:ea typeface="+mn-lt"/>
                <a:cs typeface="+mn-lt"/>
              </a:rPr>
              <a:t>Test the classifier using past project data to check for accuracy, ensuring reliable results.</a:t>
            </a:r>
            <a:endParaRPr lang="en-IN" b="1" dirty="0" smtClean="0">
              <a:latin typeface="Calibri"/>
              <a:cs typeface="Calibri"/>
            </a:endParaRPr>
          </a:p>
          <a:p>
            <a:pPr marL="629920" lvl="1" indent="-305435"/>
            <a:r>
              <a:rPr lang="en-US" b="1" dirty="0" smtClean="0">
                <a:latin typeface="Calibri"/>
                <a:ea typeface="+mn-lt"/>
                <a:cs typeface="+mn-lt"/>
              </a:rPr>
              <a:t>Use evaluation metrics like accuracy, precision, recall, and confusion matrices to measure performance.</a:t>
            </a:r>
            <a:endParaRPr lang="en-IN" dirty="0"/>
          </a:p>
        </p:txBody>
      </p:sp>
    </p:spTree>
    <p:extLst>
      <p:ext uri="{BB962C8B-B14F-4D97-AF65-F5344CB8AC3E}">
        <p14:creationId xmlns=""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schemeClr val="accent1"/>
                </a:solidFill>
                <a:latin typeface="Arial" panose="020B0604020202020204" pitchFamily="34" charset="0"/>
                <a:cs typeface="Arial" panose="020B0604020202020204" pitchFamily="34" charset="0"/>
              </a:rPr>
              <a:t>Proposed Solution</a:t>
            </a:r>
            <a:endParaRPr lang="en-US" sz="4000" dirty="0">
              <a:solidFill>
                <a:schemeClr val="accent1"/>
              </a:solidFill>
            </a:endParaRPr>
          </a:p>
        </p:txBody>
      </p:sp>
      <p:sp>
        <p:nvSpPr>
          <p:cNvPr id="3" name="Content Placeholder 2"/>
          <p:cNvSpPr>
            <a:spLocks noGrp="1"/>
          </p:cNvSpPr>
          <p:nvPr>
            <p:ph idx="1"/>
          </p:nvPr>
        </p:nvSpPr>
        <p:spPr>
          <a:xfrm>
            <a:off x="567338" y="1939335"/>
            <a:ext cx="11029615" cy="4673324"/>
          </a:xfrm>
        </p:spPr>
        <p:txBody>
          <a:bodyPr>
            <a:noAutofit/>
          </a:bodyPr>
          <a:lstStyle/>
          <a:p>
            <a:pPr marL="305435" indent="-305435"/>
            <a:endParaRPr lang="en-IN" sz="1600" b="1" dirty="0" smtClean="0">
              <a:latin typeface="Calibri" pitchFamily="34" charset="0"/>
              <a:ea typeface="+mn-lt"/>
              <a:cs typeface="+mn-lt"/>
            </a:endParaRPr>
          </a:p>
          <a:p>
            <a:pPr marL="305435" indent="-305435"/>
            <a:endParaRPr lang="en-IN" sz="1600" b="1" dirty="0" smtClean="0">
              <a:latin typeface="Calibri" pitchFamily="34" charset="0"/>
              <a:ea typeface="+mn-lt"/>
              <a:cs typeface="+mn-lt"/>
            </a:endParaRPr>
          </a:p>
          <a:p>
            <a:pPr marL="305435" indent="-305435">
              <a:buNone/>
            </a:pPr>
            <a:endParaRPr lang="en-IN" sz="1600" b="1" dirty="0" smtClean="0">
              <a:latin typeface="Calibri" pitchFamily="34" charset="0"/>
              <a:ea typeface="+mn-lt"/>
              <a:cs typeface="+mn-lt"/>
            </a:endParaRPr>
          </a:p>
          <a:p>
            <a:pPr marL="305435" indent="-305435"/>
            <a:r>
              <a:rPr lang="en-IN" sz="1600" b="1" dirty="0" smtClean="0">
                <a:latin typeface="Calibri" pitchFamily="34" charset="0"/>
                <a:ea typeface="+mn-lt"/>
                <a:cs typeface="+mn-lt"/>
              </a:rPr>
              <a:t>Deployment:</a:t>
            </a:r>
            <a:endParaRPr lang="en-IN" sz="1600" b="1" dirty="0" smtClean="0">
              <a:latin typeface="Calibri" pitchFamily="34" charset="0"/>
              <a:cs typeface="Calibri"/>
            </a:endParaRPr>
          </a:p>
          <a:p>
            <a:pPr marL="629920" lvl="1" indent="-305435"/>
            <a:r>
              <a:rPr lang="en-US" sz="1600" b="1" dirty="0" smtClean="0">
                <a:latin typeface="Calibri" pitchFamily="34" charset="0"/>
                <a:ea typeface="+mn-lt"/>
                <a:cs typeface="+mn-lt"/>
              </a:rPr>
              <a:t>Develop a user-friendly web-based interface or API.</a:t>
            </a:r>
          </a:p>
          <a:p>
            <a:pPr marL="629920" lvl="1" indent="-305435"/>
            <a:r>
              <a:rPr lang="en-US" sz="1600" b="1" dirty="0" smtClean="0">
                <a:latin typeface="Calibri" pitchFamily="34" charset="0"/>
                <a:ea typeface="+mn-lt"/>
                <a:cs typeface="+mn-lt"/>
              </a:rPr>
              <a:t>Deploy the trained classifier model using IBM Cloud Lite services so it is always available to government planners and officials.</a:t>
            </a:r>
            <a:br>
              <a:rPr lang="en-US" sz="1600" b="1" dirty="0" smtClean="0">
                <a:latin typeface="Calibri" pitchFamily="34" charset="0"/>
                <a:ea typeface="+mn-lt"/>
                <a:cs typeface="+mn-lt"/>
              </a:rPr>
            </a:br>
            <a:endParaRPr lang="en-IN" sz="1600" b="1" dirty="0" smtClean="0">
              <a:latin typeface="Calibri" pitchFamily="34" charset="0"/>
              <a:ea typeface="+mn-lt"/>
              <a:cs typeface="+mn-lt"/>
            </a:endParaRPr>
          </a:p>
          <a:p>
            <a:pPr marL="629920" lvl="1" indent="-305435"/>
            <a:r>
              <a:rPr lang="en-US" sz="1600" b="1" dirty="0" smtClean="0">
                <a:latin typeface="Calibri" pitchFamily="34" charset="0"/>
              </a:rPr>
              <a:t>Automation and Insight:</a:t>
            </a:r>
          </a:p>
          <a:p>
            <a:pPr marL="899920" lvl="2" indent="-305435"/>
            <a:r>
              <a:rPr lang="en-US" sz="1600" b="1" dirty="0" smtClean="0">
                <a:latin typeface="Calibri" pitchFamily="34" charset="0"/>
              </a:rPr>
              <a:t> Enable automatic, real-time classification of new rural projects with just a few clicks.</a:t>
            </a:r>
          </a:p>
          <a:p>
            <a:pPr marL="899920" lvl="2" indent="-305435"/>
            <a:r>
              <a:rPr lang="en-US" sz="1600" b="1" dirty="0" smtClean="0">
                <a:latin typeface="Calibri" pitchFamily="34" charset="0"/>
              </a:rPr>
              <a:t>Officials can upload or enter project details and instantly get the predicted scheme category, speeding up planning and approvals.</a:t>
            </a:r>
          </a:p>
          <a:p>
            <a:pPr marL="629920" lvl="1" indent="-305435"/>
            <a:r>
              <a:rPr lang="en-US" sz="1600" b="1" dirty="0" smtClean="0">
                <a:latin typeface="Calibri" pitchFamily="34" charset="0"/>
              </a:rPr>
              <a:t> Benefits:</a:t>
            </a:r>
          </a:p>
          <a:p>
            <a:pPr marL="899920" lvl="2" indent="-305435"/>
            <a:r>
              <a:rPr lang="en-US" sz="1600" b="1" dirty="0" smtClean="0">
                <a:latin typeface="Calibri" pitchFamily="34" charset="0"/>
              </a:rPr>
              <a:t>Reduces manual work and errors.</a:t>
            </a:r>
          </a:p>
          <a:p>
            <a:pPr marL="899920" lvl="2" indent="-305435"/>
            <a:r>
              <a:rPr lang="en-US" sz="1600" b="1" dirty="0" smtClean="0">
                <a:latin typeface="Calibri" pitchFamily="34" charset="0"/>
              </a:rPr>
              <a:t>Ensures faster project processing and better decision-making.</a:t>
            </a:r>
          </a:p>
          <a:p>
            <a:pPr marL="899920" lvl="2" indent="-305435"/>
            <a:r>
              <a:rPr lang="en-US" sz="1600" b="1" dirty="0" smtClean="0">
                <a:latin typeface="Calibri" pitchFamily="34" charset="0"/>
              </a:rPr>
              <a:t>Provides clear reports and visualizations for deeper insight.07:19 PM</a:t>
            </a:r>
            <a:br>
              <a:rPr lang="en-US" sz="1600" b="1" dirty="0" smtClean="0">
                <a:latin typeface="Calibri" pitchFamily="34" charset="0"/>
              </a:rPr>
            </a:br>
            <a:r>
              <a:rPr lang="en-US" sz="1600" b="1" dirty="0" smtClean="0">
                <a:latin typeface="Calibri" pitchFamily="34" charset="0"/>
              </a:rPr>
              <a:t/>
            </a:r>
            <a:br>
              <a:rPr lang="en-US" sz="1600" b="1" dirty="0" smtClean="0">
                <a:latin typeface="Calibri" pitchFamily="34" charset="0"/>
              </a:rPr>
            </a:br>
            <a:endParaRPr lang="en-IN" sz="1600" b="1" dirty="0" smtClean="0">
              <a:latin typeface="Calibri" pitchFamily="34" charset="0"/>
              <a:ea typeface="+mn-lt"/>
              <a:cs typeface="+mn-lt"/>
            </a:endParaRPr>
          </a:p>
          <a:p>
            <a:pPr marL="629920" lvl="1" indent="-305435"/>
            <a:endParaRPr lang="en-IN" sz="1600" b="1" dirty="0" smtClean="0">
              <a:latin typeface="Calibri" pitchFamily="34" charset="0"/>
              <a:ea typeface="+mn-lt"/>
              <a:cs typeface="+mn-lt"/>
            </a:endParaRPr>
          </a:p>
          <a:p>
            <a:pPr marL="629920" lvl="1" indent="-305435"/>
            <a:endParaRPr lang="en-IN" sz="1600" b="1" dirty="0" smtClean="0">
              <a:latin typeface="Calibri" pitchFamily="34" charset="0"/>
              <a:ea typeface="+mn-lt"/>
              <a:cs typeface="+mn-lt"/>
            </a:endParaRPr>
          </a:p>
          <a:p>
            <a:pPr marL="629920" lvl="1" indent="-305435"/>
            <a:endParaRPr lang="en-IN" sz="1600" b="1" dirty="0" smtClean="0">
              <a:latin typeface="Calibri" pitchFamily="34" charset="0"/>
              <a:ea typeface="+mn-lt"/>
              <a:cs typeface="+mn-lt"/>
            </a:endParaRPr>
          </a:p>
          <a:p>
            <a:pPr marL="629920" lvl="1" indent="-305435"/>
            <a:endParaRPr lang="en-IN" sz="1600" b="1" dirty="0" smtClean="0">
              <a:latin typeface="Calibri" pitchFamily="34" charset="0"/>
              <a:ea typeface="+mn-lt"/>
              <a:cs typeface="+mn-lt"/>
            </a:endParaRPr>
          </a:p>
          <a:p>
            <a:pPr marL="629920" lvl="1" indent="-305435"/>
            <a:endParaRPr lang="en-IN" sz="1600" b="1" dirty="0" smtClean="0">
              <a:latin typeface="Calibri" pitchFamily="34" charset="0"/>
            </a:endParaRPr>
          </a:p>
          <a:p>
            <a:endParaRPr lang="en-US" sz="1600" b="1" dirty="0">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81192" y="1302025"/>
            <a:ext cx="11029615" cy="5098775"/>
          </a:xfrm>
        </p:spPr>
        <p:txBody>
          <a:bodyPr anchor="t">
            <a:normAutofit/>
          </a:bodyPr>
          <a:lstStyle/>
          <a:p>
            <a:pPr marL="0" indent="0">
              <a:buNone/>
            </a:pPr>
            <a:r>
              <a:rPr lang="en-US" sz="1600" b="1" dirty="0" smtClean="0">
                <a:solidFill>
                  <a:srgbClr val="0F0F0F"/>
                </a:solidFill>
                <a:latin typeface="Calibri" pitchFamily="34" charset="0"/>
              </a:rPr>
              <a:t>To develop a machine learning–powered system that can automatically classify rural infrastructure projects under the correct phase of the Pradhan Mantri Gram Sadak Yojana (PMGSY) based on physical and financial attributes.</a:t>
            </a:r>
          </a:p>
          <a:p>
            <a:pPr marL="0" indent="0">
              <a:lnSpc>
                <a:spcPct val="100000"/>
              </a:lnSpc>
              <a:buClr>
                <a:schemeClr val="accent1">
                  <a:lumMod val="75000"/>
                </a:schemeClr>
              </a:buClr>
              <a:buSzPct val="99000"/>
              <a:buFont typeface="Wingdings" pitchFamily="2" charset="2"/>
              <a:buChar char="Ø"/>
            </a:pPr>
            <a:r>
              <a:rPr lang="en-US" sz="1600" b="1" dirty="0" smtClean="0">
                <a:solidFill>
                  <a:schemeClr val="tx1"/>
                </a:solidFill>
                <a:latin typeface="Calibri" pitchFamily="34" charset="0"/>
              </a:rPr>
              <a:t> </a:t>
            </a:r>
            <a:r>
              <a:rPr lang="en-US" sz="2400" b="1" dirty="0" smtClean="0">
                <a:solidFill>
                  <a:schemeClr val="tx1"/>
                </a:solidFill>
                <a:latin typeface="Calibri" pitchFamily="34" charset="0"/>
              </a:rPr>
              <a:t>SYSTEM REQUIREMENTS:</a:t>
            </a:r>
          </a:p>
          <a:p>
            <a:pPr marL="0" indent="0">
              <a:buClr>
                <a:schemeClr val="accent1">
                  <a:lumMod val="75000"/>
                </a:schemeClr>
              </a:buClr>
              <a:buSzPct val="99000"/>
              <a:buFont typeface="Wingdings" pitchFamily="2" charset="2"/>
              <a:buChar char="§"/>
            </a:pPr>
            <a:r>
              <a:rPr lang="en-US" sz="1600" b="1" dirty="0" smtClean="0">
                <a:solidFill>
                  <a:schemeClr val="tx1"/>
                </a:solidFill>
                <a:latin typeface="Calibri" pitchFamily="34" charset="0"/>
              </a:rPr>
              <a:t> Technologies Used:</a:t>
            </a:r>
          </a:p>
          <a:p>
            <a:pPr marL="594000" lvl="2" indent="0">
              <a:buClr>
                <a:schemeClr val="accent1">
                  <a:lumMod val="75000"/>
                </a:schemeClr>
              </a:buClr>
              <a:buSzPct val="99000"/>
              <a:buFont typeface="Wingdings" pitchFamily="2" charset="2"/>
              <a:buChar char="§"/>
            </a:pPr>
            <a:r>
              <a:rPr lang="en-US" sz="1600" b="1" dirty="0" smtClean="0">
                <a:solidFill>
                  <a:schemeClr val="tx1"/>
                </a:solidFill>
                <a:latin typeface="Calibri" pitchFamily="34" charset="0"/>
              </a:rPr>
              <a:t>IBM Cloud Lite (for model deployment and hosting)</a:t>
            </a:r>
          </a:p>
          <a:p>
            <a:pPr marL="594000" lvl="2" indent="0">
              <a:buClr>
                <a:schemeClr val="accent1">
                  <a:lumMod val="75000"/>
                </a:schemeClr>
              </a:buClr>
              <a:buSzPct val="99000"/>
              <a:buFont typeface="Wingdings" pitchFamily="2" charset="2"/>
              <a:buChar char="§"/>
            </a:pPr>
            <a:r>
              <a:rPr lang="en-US" sz="1600" b="1" dirty="0" smtClean="0">
                <a:solidFill>
                  <a:schemeClr val="tx1"/>
                </a:solidFill>
                <a:latin typeface="Calibri" pitchFamily="34" charset="0"/>
              </a:rPr>
              <a:t>Python 3.x</a:t>
            </a:r>
          </a:p>
          <a:p>
            <a:pPr marL="0" indent="0">
              <a:buClr>
                <a:schemeClr val="accent1">
                  <a:lumMod val="75000"/>
                </a:schemeClr>
              </a:buClr>
              <a:buSzPct val="99000"/>
              <a:buFont typeface="Wingdings" pitchFamily="2" charset="2"/>
              <a:buChar char="§"/>
            </a:pPr>
            <a:r>
              <a:rPr lang="en-US" sz="1600" b="1" dirty="0" smtClean="0">
                <a:solidFill>
                  <a:schemeClr val="tx1"/>
                </a:solidFill>
                <a:latin typeface="Calibri" pitchFamily="34" charset="0"/>
              </a:rPr>
              <a:t>Hardware Requirements:</a:t>
            </a:r>
          </a:p>
          <a:p>
            <a:pPr marL="594000" lvl="2" indent="0">
              <a:buClr>
                <a:schemeClr val="accent1">
                  <a:lumMod val="75000"/>
                </a:schemeClr>
              </a:buClr>
              <a:buSzPct val="99000"/>
              <a:buFont typeface="Wingdings" pitchFamily="2" charset="2"/>
              <a:buChar char="§"/>
            </a:pPr>
            <a:r>
              <a:rPr lang="en-US" sz="1600" b="1" dirty="0" smtClean="0">
                <a:solidFill>
                  <a:schemeClr val="tx1"/>
                </a:solidFill>
                <a:latin typeface="Calibri" pitchFamily="34" charset="0"/>
              </a:rPr>
              <a:t>Minimum 8 GB RAM</a:t>
            </a:r>
          </a:p>
          <a:p>
            <a:pPr marL="594000" lvl="2" indent="0">
              <a:buClr>
                <a:schemeClr val="accent1">
                  <a:lumMod val="75000"/>
                </a:schemeClr>
              </a:buClr>
              <a:buSzPct val="99000"/>
              <a:buFont typeface="Wingdings" pitchFamily="2" charset="2"/>
              <a:buChar char="§"/>
            </a:pPr>
            <a:r>
              <a:rPr lang="en-US" sz="1600" b="1" dirty="0" smtClean="0">
                <a:solidFill>
                  <a:schemeClr val="tx1"/>
                </a:solidFill>
                <a:latin typeface="Calibri" pitchFamily="34" charset="0"/>
              </a:rPr>
              <a:t>Processor: i5 or above</a:t>
            </a:r>
          </a:p>
          <a:p>
            <a:pPr marL="594000" lvl="2" indent="0">
              <a:buClr>
                <a:schemeClr val="accent1">
                  <a:lumMod val="75000"/>
                </a:schemeClr>
              </a:buClr>
              <a:buSzPct val="99000"/>
              <a:buFont typeface="Wingdings" pitchFamily="2" charset="2"/>
              <a:buChar char="§"/>
            </a:pPr>
            <a:r>
              <a:rPr lang="en-US" sz="1600" b="1" dirty="0" smtClean="0">
                <a:solidFill>
                  <a:schemeClr val="tx1"/>
                </a:solidFill>
                <a:latin typeface="Calibri" pitchFamily="34" charset="0"/>
              </a:rPr>
              <a:t>Internet connection for data access and cloud deployment</a:t>
            </a:r>
          </a:p>
          <a:p>
            <a:pPr marL="0" indent="0">
              <a:buClr>
                <a:schemeClr val="accent1">
                  <a:lumMod val="75000"/>
                </a:schemeClr>
              </a:buClr>
              <a:buSzPct val="99000"/>
              <a:buFont typeface="Wingdings" pitchFamily="2" charset="2"/>
              <a:buChar char="§"/>
            </a:pPr>
            <a:r>
              <a:rPr lang="en-US" sz="1600" b="1" dirty="0" smtClean="0">
                <a:solidFill>
                  <a:schemeClr val="tx1"/>
                </a:solidFill>
                <a:latin typeface="Calibri" pitchFamily="34" charset="0"/>
              </a:rPr>
              <a:t>Software Requirements:</a:t>
            </a:r>
          </a:p>
          <a:p>
            <a:pPr marL="594000" lvl="2" indent="0">
              <a:buClr>
                <a:schemeClr val="accent1">
                  <a:lumMod val="75000"/>
                </a:schemeClr>
              </a:buClr>
              <a:buSzPct val="99000"/>
              <a:buFont typeface="Wingdings" pitchFamily="2" charset="2"/>
              <a:buChar char="§"/>
            </a:pPr>
            <a:r>
              <a:rPr lang="en-US" sz="1600" b="1" dirty="0" smtClean="0">
                <a:solidFill>
                  <a:schemeClr val="tx1"/>
                </a:solidFill>
                <a:latin typeface="Calibri" pitchFamily="34" charset="0"/>
              </a:rPr>
              <a:t>Jupyter Notebook / IBM Watson Studio</a:t>
            </a:r>
          </a:p>
          <a:p>
            <a:pPr marL="594000" lvl="2" indent="0">
              <a:buClr>
                <a:schemeClr val="accent1">
                  <a:lumMod val="75000"/>
                </a:schemeClr>
              </a:buClr>
              <a:buSzPct val="99000"/>
              <a:buFont typeface="Wingdings" pitchFamily="2" charset="2"/>
              <a:buChar char="§"/>
            </a:pPr>
            <a:r>
              <a:rPr lang="en-US" sz="1600" b="1" dirty="0" smtClean="0">
                <a:solidFill>
                  <a:schemeClr val="tx1"/>
                </a:solidFill>
                <a:latin typeface="Calibri" pitchFamily="34" charset="0"/>
              </a:rPr>
              <a:t>Web browser for accessing deployed model interface</a:t>
            </a:r>
          </a:p>
          <a:p>
            <a:pPr marL="324000" lvl="1" indent="0">
              <a:buClr>
                <a:schemeClr val="accent1">
                  <a:lumMod val="75000"/>
                </a:schemeClr>
              </a:buClr>
              <a:buSzPct val="99000"/>
              <a:buFont typeface="Wingdings" pitchFamily="2" charset="2"/>
              <a:buChar char="§"/>
            </a:pPr>
            <a:endParaRPr lang="en-US" sz="1600" b="1" dirty="0" smtClean="0">
              <a:solidFill>
                <a:schemeClr val="tx1"/>
              </a:solidFill>
              <a:latin typeface="Calibri" pitchFamily="34" charset="0"/>
            </a:endParaRPr>
          </a:p>
          <a:p>
            <a:pPr marL="0" indent="0">
              <a:buClr>
                <a:schemeClr val="accent1">
                  <a:lumMod val="75000"/>
                </a:schemeClr>
              </a:buClr>
              <a:buSzPct val="99000"/>
              <a:buFont typeface="Wingdings" pitchFamily="2" charset="2"/>
              <a:buChar char="§"/>
            </a:pPr>
            <a:endParaRPr lang="en-US" sz="1600" b="1" dirty="0" smtClean="0">
              <a:solidFill>
                <a:schemeClr val="tx1"/>
              </a:solidFill>
              <a:latin typeface="Calibri" pitchFamily="34" charset="0"/>
            </a:endParaRPr>
          </a:p>
          <a:p>
            <a:pPr marL="0" indent="0">
              <a:buClr>
                <a:schemeClr val="accent1">
                  <a:lumMod val="75000"/>
                </a:schemeClr>
              </a:buClr>
              <a:buSzPct val="99000"/>
              <a:buFont typeface="Wingdings" pitchFamily="2" charset="2"/>
              <a:buChar char="§"/>
            </a:pPr>
            <a:endParaRPr lang="en-US" sz="1600" b="1" dirty="0" smtClean="0">
              <a:solidFill>
                <a:schemeClr val="tx1"/>
              </a:solidFill>
              <a:latin typeface="Calibri" pitchFamily="34" charset="0"/>
            </a:endParaRPr>
          </a:p>
          <a:p>
            <a:pPr marL="0" indent="0">
              <a:buClr>
                <a:schemeClr val="accent1">
                  <a:lumMod val="75000"/>
                </a:schemeClr>
              </a:buClr>
              <a:buSzPct val="99000"/>
              <a:buFont typeface="Wingdings" pitchFamily="2" charset="2"/>
              <a:buChar char="Ø"/>
            </a:pPr>
            <a:endParaRPr lang="en-US" sz="1600" b="1" dirty="0" smtClean="0">
              <a:solidFill>
                <a:schemeClr val="tx1"/>
              </a:solidFill>
              <a:latin typeface="Calibri" pitchFamily="34" charset="0"/>
            </a:endParaRPr>
          </a:p>
          <a:p>
            <a:pPr marL="0" indent="0">
              <a:buClr>
                <a:schemeClr val="accent1">
                  <a:lumMod val="75000"/>
                </a:schemeClr>
              </a:buClr>
              <a:buSzPct val="99000"/>
              <a:buFont typeface="Wingdings" pitchFamily="2" charset="2"/>
              <a:buChar char="Ø"/>
            </a:pPr>
            <a:endParaRPr lang="en-IN" sz="1600" b="1" dirty="0">
              <a:solidFill>
                <a:schemeClr val="tx1"/>
              </a:solidFill>
              <a:latin typeface="Calibri" pitchFamily="34" charset="0"/>
            </a:endParaRPr>
          </a:p>
        </p:txBody>
      </p:sp>
    </p:spTree>
    <p:extLst>
      <p:ext uri="{BB962C8B-B14F-4D97-AF65-F5344CB8AC3E}">
        <p14:creationId xmlns=""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schemeClr val="accent1"/>
                </a:solidFill>
                <a:latin typeface="Arial"/>
                <a:ea typeface="+mj-lt"/>
                <a:cs typeface="Arial"/>
              </a:rPr>
              <a:t>System  Approach</a:t>
            </a:r>
            <a:endParaRPr lang="en-US" sz="4000" dirty="0"/>
          </a:p>
        </p:txBody>
      </p:sp>
      <p:sp>
        <p:nvSpPr>
          <p:cNvPr id="3" name="Content Placeholder 2"/>
          <p:cNvSpPr>
            <a:spLocks noGrp="1"/>
          </p:cNvSpPr>
          <p:nvPr>
            <p:ph idx="1"/>
          </p:nvPr>
        </p:nvSpPr>
        <p:spPr/>
        <p:txBody>
          <a:bodyPr anchor="t">
            <a:normAutofit/>
          </a:bodyPr>
          <a:lstStyle/>
          <a:p>
            <a:pPr>
              <a:buFont typeface="Wingdings" pitchFamily="2" charset="2"/>
              <a:buChar char="Ø"/>
            </a:pPr>
            <a:r>
              <a:rPr lang="en-US" sz="1800" b="1" dirty="0" smtClean="0">
                <a:latin typeface="Calibri" pitchFamily="34" charset="0"/>
              </a:rPr>
              <a:t> </a:t>
            </a:r>
            <a:r>
              <a:rPr lang="en-US" sz="2400" b="1" dirty="0" smtClean="0">
                <a:latin typeface="Calibri" pitchFamily="34" charset="0"/>
              </a:rPr>
              <a:t>LIBRARIES REQUIRED:</a:t>
            </a:r>
          </a:p>
          <a:p>
            <a:pPr>
              <a:buFont typeface="Wingdings" pitchFamily="2" charset="2"/>
              <a:buChar char="§"/>
            </a:pPr>
            <a:r>
              <a:rPr lang="en-US" sz="1600" b="1" dirty="0" smtClean="0">
                <a:latin typeface="Calibri" pitchFamily="34" charset="0"/>
              </a:rPr>
              <a:t>For Data Handling:</a:t>
            </a:r>
          </a:p>
          <a:p>
            <a:pPr lvl="2">
              <a:buFont typeface="Wingdings" pitchFamily="2" charset="2"/>
              <a:buChar char="§"/>
            </a:pPr>
            <a:r>
              <a:rPr lang="en-US" sz="1600" b="1" dirty="0" smtClean="0">
                <a:latin typeface="Calibri" pitchFamily="34" charset="0"/>
              </a:rPr>
              <a:t>Pandas</a:t>
            </a:r>
          </a:p>
          <a:p>
            <a:pPr lvl="2">
              <a:buFont typeface="Wingdings" pitchFamily="2" charset="2"/>
              <a:buChar char="§"/>
            </a:pPr>
            <a:r>
              <a:rPr lang="en-US" sz="1600" b="1" dirty="0" smtClean="0">
                <a:latin typeface="Calibri" pitchFamily="34" charset="0"/>
              </a:rPr>
              <a:t>Numpy</a:t>
            </a:r>
          </a:p>
          <a:p>
            <a:pPr>
              <a:buFont typeface="Wingdings" pitchFamily="2" charset="2"/>
              <a:buChar char="§"/>
            </a:pPr>
            <a:r>
              <a:rPr lang="en-US" sz="1600" b="1" dirty="0" smtClean="0">
                <a:latin typeface="Calibri" pitchFamily="34" charset="0"/>
              </a:rPr>
              <a:t>For Machine Learning:</a:t>
            </a:r>
          </a:p>
          <a:p>
            <a:pPr lvl="2">
              <a:buFont typeface="Wingdings" pitchFamily="2" charset="2"/>
              <a:buChar char="§"/>
            </a:pPr>
            <a:r>
              <a:rPr lang="en-US" sz="1600" b="1" dirty="0" smtClean="0">
                <a:latin typeface="Calibri" pitchFamily="34" charset="0"/>
              </a:rPr>
              <a:t>scikit-learn</a:t>
            </a:r>
          </a:p>
          <a:p>
            <a:pPr lvl="2">
              <a:buFont typeface="Wingdings" pitchFamily="2" charset="2"/>
              <a:buChar char="§"/>
            </a:pPr>
            <a:r>
              <a:rPr lang="en-US" sz="1600" b="1" dirty="0" smtClean="0">
                <a:latin typeface="Calibri" pitchFamily="34" charset="0"/>
              </a:rPr>
              <a:t>xgboost / randomforest</a:t>
            </a:r>
          </a:p>
          <a:p>
            <a:pPr>
              <a:buFont typeface="Wingdings" pitchFamily="2" charset="2"/>
              <a:buChar char="§"/>
            </a:pPr>
            <a:r>
              <a:rPr lang="en-US" sz="1600" b="1" dirty="0" smtClean="0">
                <a:latin typeface="Calibri" pitchFamily="34" charset="0"/>
              </a:rPr>
              <a:t>For Visualization:</a:t>
            </a:r>
          </a:p>
          <a:p>
            <a:pPr lvl="2">
              <a:buFont typeface="Wingdings" pitchFamily="2" charset="2"/>
              <a:buChar char="§"/>
            </a:pPr>
            <a:r>
              <a:rPr lang="en-US" sz="1600" b="1" dirty="0" smtClean="0">
                <a:latin typeface="Calibri" pitchFamily="34" charset="0"/>
              </a:rPr>
              <a:t>matplotlib</a:t>
            </a:r>
          </a:p>
          <a:p>
            <a:pPr lvl="2">
              <a:buFont typeface="Wingdings" pitchFamily="2" charset="2"/>
              <a:buChar char="§"/>
            </a:pPr>
            <a:r>
              <a:rPr lang="en-US" sz="1600" b="1" dirty="0" smtClean="0">
                <a:latin typeface="Calibri" pitchFamily="34" charset="0"/>
              </a:rPr>
              <a:t>seaborn</a:t>
            </a:r>
          </a:p>
          <a:p>
            <a:pPr lvl="2">
              <a:buFont typeface="Wingdings" pitchFamily="2" charset="2"/>
              <a:buChar char="§"/>
            </a:pPr>
            <a:endParaRPr lang="en-US" sz="1800" b="1" dirty="0">
              <a:latin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a:bodyPr>
          <a:lstStyle/>
          <a:p>
            <a:pPr marL="305435" indent="-305435"/>
            <a:r>
              <a:rPr lang="en-IN" sz="1600" dirty="0">
                <a:solidFill>
                  <a:schemeClr val="tx1"/>
                </a:solidFill>
                <a:ea typeface="+mn-lt"/>
                <a:cs typeface="+mn-lt"/>
              </a:rPr>
              <a:t>In the Algorithm section, </a:t>
            </a:r>
            <a:r>
              <a:rPr lang="en-IN" sz="1600" dirty="0" smtClean="0">
                <a:solidFill>
                  <a:schemeClr val="tx1"/>
                </a:solidFill>
                <a:ea typeface="+mn-lt"/>
                <a:cs typeface="+mn-lt"/>
              </a:rPr>
              <a:t>the </a:t>
            </a:r>
            <a:r>
              <a:rPr lang="en-IN" sz="1600" dirty="0">
                <a:solidFill>
                  <a:schemeClr val="tx1"/>
                </a:solidFill>
                <a:ea typeface="+mn-lt"/>
                <a:cs typeface="+mn-lt"/>
              </a:rPr>
              <a:t>machine learning algorithm chosen for </a:t>
            </a:r>
            <a:r>
              <a:rPr lang="en-IN" sz="1600" dirty="0" smtClean="0">
                <a:solidFill>
                  <a:schemeClr val="tx1"/>
                </a:solidFill>
                <a:ea typeface="+mn-lt"/>
                <a:cs typeface="+mn-lt"/>
              </a:rPr>
              <a:t>predicting </a:t>
            </a:r>
            <a:r>
              <a:rPr lang="en-IN" sz="1600" b="1" dirty="0" smtClean="0">
                <a:solidFill>
                  <a:schemeClr val="tx1"/>
                </a:solidFill>
                <a:latin typeface="Calibri" pitchFamily="34" charset="0"/>
                <a:ea typeface="+mn-lt"/>
                <a:cs typeface="+mn-lt"/>
              </a:rPr>
              <a:t>PMGSY </a:t>
            </a:r>
            <a:r>
              <a:rPr lang="en-US" sz="1600" b="1" dirty="0" smtClean="0">
                <a:solidFill>
                  <a:schemeClr val="tx1"/>
                </a:solidFill>
                <a:latin typeface="Calibri" pitchFamily="34" charset="0"/>
              </a:rPr>
              <a:t>SCHEMES</a:t>
            </a:r>
            <a:r>
              <a:rPr lang="en-IN" sz="1600" b="1" dirty="0" smtClean="0">
                <a:solidFill>
                  <a:schemeClr val="tx1"/>
                </a:solidFill>
                <a:latin typeface="Calibri" pitchFamily="34" charset="0"/>
                <a:ea typeface="+mn-lt"/>
                <a:cs typeface="+mn-lt"/>
              </a:rPr>
              <a:t> </a:t>
            </a:r>
            <a:r>
              <a:rPr lang="en-IN" sz="1600" dirty="0" smtClean="0">
                <a:solidFill>
                  <a:schemeClr val="tx1"/>
                </a:solidFill>
                <a:latin typeface="Calibri" pitchFamily="34" charset="0"/>
                <a:ea typeface="+mn-lt"/>
                <a:cs typeface="+mn-lt"/>
              </a:rPr>
              <a:t>. </a:t>
            </a:r>
            <a:endParaRPr lang="en-IN" sz="1600" dirty="0">
              <a:solidFill>
                <a:schemeClr val="tx1"/>
              </a:solidFill>
              <a:latin typeface="Calibri" pitchFamily="34" charset="0"/>
            </a:endParaRPr>
          </a:p>
          <a:p>
            <a:pPr marL="305435" indent="-305435"/>
            <a:r>
              <a:rPr lang="en-IN" sz="1600" b="1" dirty="0">
                <a:solidFill>
                  <a:schemeClr val="tx1"/>
                </a:solidFill>
                <a:latin typeface="Calibri" pitchFamily="34" charset="0"/>
                <a:ea typeface="+mn-lt"/>
                <a:cs typeface="+mn-lt"/>
              </a:rPr>
              <a:t>Algorithm Selection:</a:t>
            </a:r>
            <a:endParaRPr lang="en-IN" sz="1600" b="1" dirty="0">
              <a:solidFill>
                <a:schemeClr val="tx1"/>
              </a:solidFill>
              <a:latin typeface="Calibri" pitchFamily="34" charset="0"/>
            </a:endParaRPr>
          </a:p>
          <a:p>
            <a:pPr marL="629920" lvl="1" indent="-305435"/>
            <a:r>
              <a:rPr lang="en-US" sz="1600" dirty="0" smtClean="0">
                <a:solidFill>
                  <a:schemeClr val="tx1"/>
                </a:solidFill>
              </a:rPr>
              <a:t>We have selected the Random Forest Classifier, an ensemble learning method that builds multiple decision trees and combines their outputs to make a final prediction. </a:t>
            </a:r>
            <a:endParaRPr lang="en-US" sz="1600" dirty="0" smtClean="0">
              <a:solidFill>
                <a:schemeClr val="tx1"/>
              </a:solidFill>
            </a:endParaRPr>
          </a:p>
          <a:p>
            <a:pPr marL="629920" lvl="1" indent="-305435"/>
            <a:r>
              <a:rPr lang="en-US" sz="1600" dirty="0" smtClean="0">
                <a:solidFill>
                  <a:schemeClr val="tx1"/>
                </a:solidFill>
              </a:rPr>
              <a:t>Random Forest is a robust and accurate model that can handle a mix of numerical and categorical data, which is ideal for our project's diverse dataset. It is also resistant to </a:t>
            </a:r>
            <a:r>
              <a:rPr lang="en-US" sz="1600" dirty="0" err="1" smtClean="0">
                <a:solidFill>
                  <a:schemeClr val="tx1"/>
                </a:solidFill>
              </a:rPr>
              <a:t>overfitting</a:t>
            </a:r>
            <a:r>
              <a:rPr lang="en-US" sz="1600" dirty="0" smtClean="0">
                <a:solidFill>
                  <a:schemeClr val="tx1"/>
                </a:solidFill>
              </a:rPr>
              <a:t> and can provide insights into which project features are most important for the classification.</a:t>
            </a:r>
          </a:p>
          <a:p>
            <a:pPr marL="305920" indent="-305435"/>
            <a:r>
              <a:rPr lang="en-IN" sz="1600" b="1" dirty="0" smtClean="0">
                <a:solidFill>
                  <a:schemeClr val="tx1"/>
                </a:solidFill>
                <a:ea typeface="+mn-lt"/>
                <a:cs typeface="+mn-lt"/>
              </a:rPr>
              <a:t>Data Input :</a:t>
            </a:r>
            <a:endParaRPr lang="en-IN" sz="1600" dirty="0">
              <a:solidFill>
                <a:schemeClr val="tx1"/>
              </a:solidFill>
            </a:endParaRPr>
          </a:p>
          <a:p>
            <a:pPr marL="629920" lvl="1" indent="-305435"/>
            <a:r>
              <a:rPr lang="en-US" sz="1600" dirty="0" smtClean="0">
                <a:solidFill>
                  <a:schemeClr val="tx1"/>
                </a:solidFill>
              </a:rPr>
              <a:t>The model will be trained using a diverse set of input features that capture key project characteristics. These include</a:t>
            </a:r>
            <a:r>
              <a:rPr lang="en-US" sz="1600" dirty="0" smtClean="0">
                <a:solidFill>
                  <a:schemeClr val="tx1"/>
                </a:solidFill>
              </a:rPr>
              <a:t>:</a:t>
            </a:r>
          </a:p>
          <a:p>
            <a:pPr marL="899920" lvl="2" indent="-305435"/>
            <a:r>
              <a:rPr lang="en-US" sz="1600" dirty="0" smtClean="0">
                <a:solidFill>
                  <a:schemeClr val="tx1"/>
                </a:solidFill>
              </a:rPr>
              <a:t> </a:t>
            </a:r>
            <a:r>
              <a:rPr lang="en-US" sz="1600" b="1" dirty="0" smtClean="0">
                <a:solidFill>
                  <a:schemeClr val="tx1"/>
                </a:solidFill>
                <a:latin typeface="Calibri" pitchFamily="34" charset="0"/>
              </a:rPr>
              <a:t>Financial Characteristics: </a:t>
            </a:r>
            <a:r>
              <a:rPr lang="en-US" sz="1600" dirty="0" smtClean="0">
                <a:solidFill>
                  <a:schemeClr val="tx1"/>
                </a:solidFill>
              </a:rPr>
              <a:t>Data related to funding, such as the total sanctioned budget and expenditure</a:t>
            </a:r>
            <a:r>
              <a:rPr lang="en-US" sz="1600" dirty="0" smtClean="0">
                <a:solidFill>
                  <a:schemeClr val="tx1"/>
                </a:solidFill>
              </a:rPr>
              <a:t>.</a:t>
            </a:r>
          </a:p>
          <a:p>
            <a:pPr marL="899920" lvl="2" indent="-305435"/>
            <a:r>
              <a:rPr lang="en-US" sz="1600" dirty="0" smtClean="0">
                <a:solidFill>
                  <a:schemeClr val="tx1"/>
                </a:solidFill>
              </a:rPr>
              <a:t> </a:t>
            </a:r>
            <a:r>
              <a:rPr lang="en-US" sz="1600" b="1" dirty="0" smtClean="0">
                <a:solidFill>
                  <a:schemeClr val="tx1"/>
                </a:solidFill>
                <a:latin typeface="Calibri" pitchFamily="34" charset="0"/>
              </a:rPr>
              <a:t>Physical Characteristics: </a:t>
            </a:r>
            <a:r>
              <a:rPr lang="en-US" sz="1600" dirty="0" smtClean="0">
                <a:solidFill>
                  <a:schemeClr val="tx1"/>
                </a:solidFill>
              </a:rPr>
              <a:t>Details of the road itself, including its length, surface type, and location</a:t>
            </a:r>
            <a:r>
              <a:rPr lang="en-US" sz="1600" dirty="0" smtClean="0">
                <a:solidFill>
                  <a:schemeClr val="tx1"/>
                </a:solidFill>
              </a:rPr>
              <a:t>.</a:t>
            </a:r>
          </a:p>
          <a:p>
            <a:pPr marL="899920" lvl="2" indent="-305435"/>
            <a:r>
              <a:rPr lang="en-US" sz="1600" b="1" dirty="0" smtClean="0">
                <a:solidFill>
                  <a:schemeClr val="tx1"/>
                </a:solidFill>
                <a:latin typeface="Calibri" pitchFamily="34" charset="0"/>
              </a:rPr>
              <a:t>Administrative </a:t>
            </a:r>
            <a:r>
              <a:rPr lang="en-US" sz="1600" b="1" dirty="0" smtClean="0">
                <a:solidFill>
                  <a:schemeClr val="tx1"/>
                </a:solidFill>
                <a:latin typeface="Calibri" pitchFamily="34" charset="0"/>
              </a:rPr>
              <a:t>Data: </a:t>
            </a:r>
            <a:r>
              <a:rPr lang="en-US" sz="1600" dirty="0" smtClean="0">
                <a:solidFill>
                  <a:schemeClr val="tx1"/>
                </a:solidFill>
              </a:rPr>
              <a:t>Information that influences project eligibility, such as habitation population size and district category.</a:t>
            </a:r>
            <a:r>
              <a:rPr lang="en-IN" sz="1600" dirty="0" smtClean="0">
                <a:solidFill>
                  <a:schemeClr val="tx1"/>
                </a:solidFill>
                <a:ea typeface="+mn-lt"/>
                <a:cs typeface="+mn-lt"/>
              </a:rPr>
              <a:t>.</a:t>
            </a:r>
            <a:endParaRPr lang="en-IN" sz="1600" dirty="0">
              <a:solidFill>
                <a:schemeClr val="tx1"/>
              </a:solidFill>
            </a:endParaRPr>
          </a:p>
          <a:p>
            <a:pPr marL="305435" indent="-305435">
              <a:buNone/>
            </a:pPr>
            <a:endParaRPr lang="en-IN" sz="1600" dirty="0">
              <a:solidFill>
                <a:schemeClr val="tx1"/>
              </a:solidFill>
            </a:endParaRPr>
          </a:p>
        </p:txBody>
      </p:sp>
    </p:spTree>
    <p:extLst>
      <p:ext uri="{BB962C8B-B14F-4D97-AF65-F5344CB8AC3E}">
        <p14:creationId xmlns="" xmlns:p14="http://schemas.microsoft.com/office/powerpoint/2010/main" val="41545087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chor="t">
            <a:noAutofit/>
          </a:bodyPr>
          <a:lstStyle/>
          <a:p>
            <a:pPr marL="305435" indent="-305435"/>
            <a:r>
              <a:rPr lang="en-IN" sz="1600" b="1" dirty="0" smtClean="0">
                <a:ea typeface="+mn-lt"/>
                <a:cs typeface="+mn-lt"/>
              </a:rPr>
              <a:t>Training </a:t>
            </a:r>
            <a:r>
              <a:rPr lang="en-IN" sz="1600" b="1" dirty="0">
                <a:ea typeface="+mn-lt"/>
                <a:cs typeface="+mn-lt"/>
              </a:rPr>
              <a:t>Process:</a:t>
            </a:r>
            <a:endParaRPr lang="en-IN" sz="1600" dirty="0"/>
          </a:p>
          <a:p>
            <a:pPr marL="629920" lvl="1" indent="-305435"/>
            <a:r>
              <a:rPr lang="en-US" sz="1600" dirty="0" smtClean="0"/>
              <a:t>The model is trained using historical project data to learn classification patterns</a:t>
            </a:r>
            <a:r>
              <a:rPr lang="en-US" sz="1600" dirty="0" smtClean="0"/>
              <a:t>.</a:t>
            </a:r>
          </a:p>
          <a:p>
            <a:pPr marL="899920" lvl="2" indent="-305435"/>
            <a:r>
              <a:rPr lang="en-US" sz="1600" dirty="0" smtClean="0"/>
              <a:t> </a:t>
            </a:r>
            <a:r>
              <a:rPr lang="en-US" sz="1600" b="1" dirty="0" smtClean="0">
                <a:latin typeface="Calibri" pitchFamily="34" charset="0"/>
              </a:rPr>
              <a:t>Model Training: </a:t>
            </a:r>
            <a:r>
              <a:rPr lang="en-US" sz="1600" dirty="0" smtClean="0"/>
              <a:t>The model will be trained on historical project data to learn the relationships between project features and their PMGSY scheme classification</a:t>
            </a:r>
            <a:r>
              <a:rPr lang="en-US" sz="1600" dirty="0" smtClean="0"/>
              <a:t>.</a:t>
            </a:r>
          </a:p>
          <a:p>
            <a:pPr marL="899920" lvl="2" indent="-305435"/>
            <a:r>
              <a:rPr lang="en-US" sz="1600" dirty="0" smtClean="0"/>
              <a:t> </a:t>
            </a:r>
            <a:r>
              <a:rPr lang="en-US" sz="1600" b="1" dirty="0" smtClean="0">
                <a:latin typeface="Calibri" pitchFamily="34" charset="0"/>
              </a:rPr>
              <a:t>Validation:</a:t>
            </a:r>
            <a:r>
              <a:rPr lang="en-US" sz="1600" dirty="0" smtClean="0"/>
              <a:t> We will use techniques like cross-validation to ensure the model's reliability and prevent </a:t>
            </a:r>
            <a:r>
              <a:rPr lang="en-US" sz="1600" dirty="0" err="1" smtClean="0"/>
              <a:t>overfitting</a:t>
            </a:r>
            <a:r>
              <a:rPr lang="en-US" sz="1600" dirty="0" smtClean="0"/>
              <a:t>.</a:t>
            </a:r>
          </a:p>
          <a:p>
            <a:pPr marL="899920" lvl="2" indent="-305435"/>
            <a:r>
              <a:rPr lang="en-US" sz="1600" dirty="0" smtClean="0"/>
              <a:t> </a:t>
            </a:r>
            <a:r>
              <a:rPr lang="en-US" sz="1600" b="1" dirty="0" smtClean="0">
                <a:latin typeface="Calibri" pitchFamily="34" charset="0"/>
              </a:rPr>
              <a:t>Optimization:</a:t>
            </a:r>
            <a:r>
              <a:rPr lang="en-US" sz="1600" dirty="0" smtClean="0"/>
              <a:t> </a:t>
            </a:r>
            <a:r>
              <a:rPr lang="en-US" sz="1600" dirty="0" err="1" smtClean="0"/>
              <a:t>Hyperparameter</a:t>
            </a:r>
            <a:r>
              <a:rPr lang="en-US" sz="1600" dirty="0" smtClean="0"/>
              <a:t> tuning will be performed to fine-tune the model for the best possible accuracy. </a:t>
            </a:r>
            <a:endParaRPr lang="en-US" sz="1600" dirty="0" smtClean="0"/>
          </a:p>
          <a:p>
            <a:pPr marL="629920" lvl="1" indent="-305435"/>
            <a:r>
              <a:rPr lang="en-IN" sz="1600" b="1" dirty="0" smtClean="0">
                <a:ea typeface="+mn-lt"/>
                <a:cs typeface="+mn-lt"/>
              </a:rPr>
              <a:t>Prediction </a:t>
            </a:r>
            <a:r>
              <a:rPr lang="en-IN" sz="1600" b="1" dirty="0">
                <a:ea typeface="+mn-lt"/>
                <a:cs typeface="+mn-lt"/>
              </a:rPr>
              <a:t>Process:</a:t>
            </a:r>
            <a:endParaRPr lang="en-IN" sz="1600" dirty="0"/>
          </a:p>
          <a:p>
            <a:pPr marL="899920" lvl="2" indent="-305435"/>
            <a:r>
              <a:rPr lang="en-US" sz="1600" dirty="0" smtClean="0"/>
              <a:t>Once the model is trained and optimized, it can be used to make predictions on new projects</a:t>
            </a:r>
            <a:r>
              <a:rPr lang="en-US" sz="1600" dirty="0" smtClean="0"/>
              <a:t>.</a:t>
            </a:r>
            <a:endParaRPr lang="en-US" sz="1600" dirty="0" smtClean="0"/>
          </a:p>
          <a:p>
            <a:pPr marL="1241920" lvl="3" indent="-305435"/>
            <a:r>
              <a:rPr lang="en-US" sz="1600" dirty="0" smtClean="0"/>
              <a:t> </a:t>
            </a:r>
            <a:r>
              <a:rPr lang="en-US" sz="1600" b="1" dirty="0" smtClean="0">
                <a:latin typeface="Calibri" pitchFamily="34" charset="0"/>
              </a:rPr>
              <a:t>Input New Data: </a:t>
            </a:r>
            <a:r>
              <a:rPr lang="en-US" sz="1600" dirty="0" smtClean="0"/>
              <a:t>The system will receive data for a new, unclassified PMGSY project, including its financial and physical characteristics</a:t>
            </a:r>
            <a:r>
              <a:rPr lang="en-US" sz="1600" dirty="0" smtClean="0"/>
              <a:t>.</a:t>
            </a:r>
          </a:p>
          <a:p>
            <a:pPr marL="1241920" lvl="3" indent="-305435"/>
            <a:r>
              <a:rPr lang="en-US" sz="1600" dirty="0" smtClean="0"/>
              <a:t> </a:t>
            </a:r>
            <a:r>
              <a:rPr lang="en-US" sz="1600" b="1" dirty="0" smtClean="0">
                <a:latin typeface="Calibri" pitchFamily="34" charset="0"/>
              </a:rPr>
              <a:t>Generate Prediction</a:t>
            </a:r>
            <a:r>
              <a:rPr lang="en-US" sz="1600" dirty="0" smtClean="0"/>
              <a:t>: The trained model will process this data and output a predicted classification, assigning the project to a specific PMGSY scheme</a:t>
            </a:r>
            <a:r>
              <a:rPr lang="en-US" sz="1600" dirty="0" smtClean="0"/>
              <a:t>.</a:t>
            </a:r>
          </a:p>
          <a:p>
            <a:pPr marL="1241920" lvl="3" indent="-305435"/>
            <a:r>
              <a:rPr lang="en-US" sz="1600" dirty="0" smtClean="0"/>
              <a:t> </a:t>
            </a:r>
            <a:r>
              <a:rPr lang="en-US" sz="1600" b="1" dirty="0" smtClean="0">
                <a:latin typeface="Calibri" pitchFamily="34" charset="0"/>
              </a:rPr>
              <a:t>Real-time Application</a:t>
            </a:r>
            <a:r>
              <a:rPr lang="en-US" sz="1600" dirty="0" smtClean="0"/>
              <a:t>: This process can be implemented in a real-time system, allowing for the immediate and automatic classification of new projects as they are initiated.</a:t>
            </a:r>
            <a:endParaRPr lang="en-IN" sz="1600" dirty="0"/>
          </a:p>
        </p:txBody>
      </p:sp>
    </p:spTree>
    <p:extLst>
      <p:ext uri="{BB962C8B-B14F-4D97-AF65-F5344CB8AC3E}">
        <p14:creationId xmlns="" xmlns:p14="http://schemas.microsoft.com/office/powerpoint/2010/main" val="4154508776"/>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BF0"/>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BF0"/>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365</TotalTime>
  <Words>936</Words>
  <Application>Microsoft Office PowerPoint</Application>
  <PresentationFormat>Custom</PresentationFormat>
  <Paragraphs>121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DividendVTI</vt:lpstr>
      <vt:lpstr>  Intelligent Classification of Rural Infrastructure Projects </vt:lpstr>
      <vt:lpstr>OUTLINE</vt:lpstr>
      <vt:lpstr>Problem Statement</vt:lpstr>
      <vt:lpstr>Proposed Solution</vt:lpstr>
      <vt:lpstr>Proposed Solution</vt:lpstr>
      <vt:lpstr>System  Approach</vt:lpstr>
      <vt:lpstr>System  Approach</vt:lpstr>
      <vt:lpstr>Algorithm &amp; Deployment</vt:lpstr>
      <vt:lpstr>Algorithm &amp; Deployment</vt:lpstr>
      <vt:lpstr>Result</vt:lpstr>
      <vt:lpstr>Result</vt:lpstr>
      <vt:lpstr>Result</vt:lpstr>
      <vt:lpstr>Conclusion</vt:lpstr>
      <vt:lpstr>Slide 14</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SPEED</cp:lastModifiedBy>
  <cp:revision>60</cp:revision>
  <dcterms:created xsi:type="dcterms:W3CDTF">2021-05-26T16:50:10Z</dcterms:created>
  <dcterms:modified xsi:type="dcterms:W3CDTF">2025-08-02T21:10:33Z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