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4" r:id="rId1"/>
  </p:sldMasterIdLst>
  <p:notesMasterIdLst>
    <p:notesMasterId r:id="rId14"/>
  </p:notesMasterIdLst>
  <p:sldIdLst>
    <p:sldId id="301" r:id="rId2"/>
    <p:sldId id="304" r:id="rId3"/>
    <p:sldId id="317" r:id="rId4"/>
    <p:sldId id="302" r:id="rId5"/>
    <p:sldId id="316" r:id="rId6"/>
    <p:sldId id="322" r:id="rId7"/>
    <p:sldId id="305" r:id="rId8"/>
    <p:sldId id="320" r:id="rId9"/>
    <p:sldId id="308" r:id="rId10"/>
    <p:sldId id="321" r:id="rId11"/>
    <p:sldId id="313" r:id="rId12"/>
    <p:sldId id="311" r:id="rId13"/>
  </p:sldIdLst>
  <p:sldSz cx="12192000" cy="6858000"/>
  <p:notesSz cx="6858000" cy="9144000"/>
  <p:embeddedFontLst>
    <p:embeddedFont>
      <p:font typeface="等线" panose="02010600030101010101" pitchFamily="2" charset="-122"/>
      <p:regular r:id="rId15"/>
      <p:bold r:id="rId16"/>
    </p:embeddedFont>
    <p:embeddedFont>
      <p:font typeface="等线 Light" panose="02010600030101010101" pitchFamily="2" charset="-122"/>
      <p:regular r:id="rId1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p15:clr>
            <a:srgbClr val="A4A3A4"/>
          </p15:clr>
        </p15:guide>
        <p15:guide id="2" pos="3840">
          <p15:clr>
            <a:srgbClr val="A4A3A4"/>
          </p15:clr>
        </p15:guide>
        <p15:guide id="3" pos="7242">
          <p15:clr>
            <a:srgbClr val="A4A3A4"/>
          </p15:clr>
        </p15:guide>
        <p15:guide id="4" pos="4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a:srgbClr val="203864"/>
    <a:srgbClr val="B6C8E7"/>
    <a:srgbClr val="E9E9E9"/>
    <a:srgbClr val="BE2033"/>
    <a:srgbClr val="302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snapToGrid="0" showGuides="1">
      <p:cViewPr varScale="1">
        <p:scale>
          <a:sx n="72" d="100"/>
          <a:sy n="72" d="100"/>
        </p:scale>
        <p:origin x="600" y="78"/>
      </p:cViewPr>
      <p:guideLst>
        <p:guide orient="horz" pos="2154"/>
        <p:guide pos="3840"/>
        <p:guide pos="7242"/>
        <p:guide pos="4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5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85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85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85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5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85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48581" name="图片占位符 9"/>
          <p:cNvSpPr>
            <a:spLocks noGrp="1"/>
          </p:cNvSpPr>
          <p:nvPr>
            <p:ph type="pic" sz="quarter" idx="10"/>
          </p:nvPr>
        </p:nvSpPr>
        <p:spPr>
          <a:xfrm>
            <a:off x="0" y="0"/>
            <a:ext cx="6067426" cy="6858000"/>
          </a:xfrm>
          <a:custGeom>
            <a:avLst/>
            <a:gdLst>
              <a:gd name="connsiteX0" fmla="*/ 0 w 6067426"/>
              <a:gd name="connsiteY0" fmla="*/ 0 h 6858000"/>
              <a:gd name="connsiteX1" fmla="*/ 2638426 w 6067426"/>
              <a:gd name="connsiteY1" fmla="*/ 0 h 6858000"/>
              <a:gd name="connsiteX2" fmla="*/ 6067426 w 6067426"/>
              <a:gd name="connsiteY2" fmla="*/ 3429000 h 6858000"/>
              <a:gd name="connsiteX3" fmla="*/ 2638426 w 6067426"/>
              <a:gd name="connsiteY3" fmla="*/ 6858000 h 6858000"/>
              <a:gd name="connsiteX4" fmla="*/ 0 w 606742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7426" h="6858000">
                <a:moveTo>
                  <a:pt x="0" y="0"/>
                </a:moveTo>
                <a:lnTo>
                  <a:pt x="2638426" y="0"/>
                </a:lnTo>
                <a:lnTo>
                  <a:pt x="6067426" y="3429000"/>
                </a:lnTo>
                <a:lnTo>
                  <a:pt x="2638426" y="6858000"/>
                </a:lnTo>
                <a:lnTo>
                  <a:pt x="0" y="6858000"/>
                </a:lnTo>
                <a:close/>
              </a:path>
            </a:pathLst>
          </a:custGeom>
        </p:spPr>
        <p:txBody>
          <a:bodyPr wrap="square">
            <a:noAutofit/>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1048626" name="图片占位符 4"/>
          <p:cNvSpPr>
            <a:spLocks noGrp="1"/>
          </p:cNvSpPr>
          <p:nvPr>
            <p:ph type="pic" sz="quarter" idx="10"/>
          </p:nvPr>
        </p:nvSpPr>
        <p:spPr>
          <a:xfrm>
            <a:off x="8676640" y="0"/>
            <a:ext cx="3515360" cy="6858000"/>
          </a:xfrm>
          <a:custGeom>
            <a:avLst/>
            <a:gdLst>
              <a:gd name="connsiteX0" fmla="*/ 0 w 3515360"/>
              <a:gd name="connsiteY0" fmla="*/ 0 h 6858000"/>
              <a:gd name="connsiteX1" fmla="*/ 3515360 w 3515360"/>
              <a:gd name="connsiteY1" fmla="*/ 0 h 6858000"/>
              <a:gd name="connsiteX2" fmla="*/ 3515360 w 3515360"/>
              <a:gd name="connsiteY2" fmla="*/ 6858000 h 6858000"/>
              <a:gd name="connsiteX3" fmla="*/ 0 w 351536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15360" h="6858000">
                <a:moveTo>
                  <a:pt x="0" y="0"/>
                </a:moveTo>
                <a:lnTo>
                  <a:pt x="3515360" y="0"/>
                </a:lnTo>
                <a:lnTo>
                  <a:pt x="3515360" y="6858000"/>
                </a:lnTo>
                <a:lnTo>
                  <a:pt x="0" y="6858000"/>
                </a:ln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48693" name="图片占位符 4"/>
          <p:cNvSpPr>
            <a:spLocks noGrp="1"/>
          </p:cNvSpPr>
          <p:nvPr>
            <p:ph type="pic" sz="quarter" idx="10"/>
          </p:nvPr>
        </p:nvSpPr>
        <p:spPr>
          <a:xfrm>
            <a:off x="695324" y="1491735"/>
            <a:ext cx="5400675" cy="4641108"/>
          </a:xfrm>
          <a:custGeom>
            <a:avLst/>
            <a:gdLst>
              <a:gd name="connsiteX0" fmla="*/ 0 w 5400675"/>
              <a:gd name="connsiteY0" fmla="*/ 0 h 4641108"/>
              <a:gd name="connsiteX1" fmla="*/ 5400675 w 5400675"/>
              <a:gd name="connsiteY1" fmla="*/ 0 h 4641108"/>
              <a:gd name="connsiteX2" fmla="*/ 5400675 w 5400675"/>
              <a:gd name="connsiteY2" fmla="*/ 4641108 h 4641108"/>
              <a:gd name="connsiteX3" fmla="*/ 0 w 5400675"/>
              <a:gd name="connsiteY3" fmla="*/ 4641108 h 4641108"/>
            </a:gdLst>
            <a:ahLst/>
            <a:cxnLst>
              <a:cxn ang="0">
                <a:pos x="connsiteX0" y="connsiteY0"/>
              </a:cxn>
              <a:cxn ang="0">
                <a:pos x="connsiteX1" y="connsiteY1"/>
              </a:cxn>
              <a:cxn ang="0">
                <a:pos x="connsiteX2" y="connsiteY2"/>
              </a:cxn>
              <a:cxn ang="0">
                <a:pos x="connsiteX3" y="connsiteY3"/>
              </a:cxn>
            </a:cxnLst>
            <a:rect l="l" t="t" r="r" b="b"/>
            <a:pathLst>
              <a:path w="5400675" h="4641108">
                <a:moveTo>
                  <a:pt x="0" y="0"/>
                </a:moveTo>
                <a:lnTo>
                  <a:pt x="5400675" y="0"/>
                </a:lnTo>
                <a:lnTo>
                  <a:pt x="5400675" y="4641108"/>
                </a:lnTo>
                <a:lnTo>
                  <a:pt x="0" y="4641108"/>
                </a:ln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1048761" name="图片占位符 4"/>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B4B64-A3E0-4FAF-BF38-EE9B05E7E789}" type="datetimeFigureOut">
              <a:rPr lang="zh-CN" altLang="en-US" smtClean="0"/>
              <a:t>2024/6/5</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A78E1-43B1-4766-BC34-4B90917F034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Placeholder 51">
            <a:extLst>
              <a:ext uri="{FF2B5EF4-FFF2-40B4-BE49-F238E27FC236}">
                <a16:creationId xmlns:a16="http://schemas.microsoft.com/office/drawing/2014/main" id="{CE2289F5-77D8-098A-3507-AC1E019C413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12825" r="-1297" b="6763"/>
          <a:stretch/>
        </p:blipFill>
        <p:spPr>
          <a:xfrm>
            <a:off x="53008" y="0"/>
            <a:ext cx="6067426" cy="6858000"/>
          </a:xfrm>
        </p:spPr>
      </p:pic>
      <p:sp>
        <p:nvSpPr>
          <p:cNvPr id="1048591" name="稻壳儿春秋广告/盗版必究        原创来源：http://chn.docer.com/works?userid=199329941#!/work_time"/>
          <p:cNvSpPr/>
          <p:nvPr/>
        </p:nvSpPr>
        <p:spPr>
          <a:xfrm>
            <a:off x="1801975" y="-13251"/>
            <a:ext cx="2614648" cy="1714499"/>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1048592" name="稻壳儿春秋广告/盗版必究        原创来源：http://chn.docer.com/works?userid=199329941#!/work_time"/>
          <p:cNvSpPr/>
          <p:nvPr/>
        </p:nvSpPr>
        <p:spPr>
          <a:xfrm>
            <a:off x="4350363" y="1714499"/>
            <a:ext cx="2614648" cy="1714499"/>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sym typeface="Arial" panose="020B0604020202020204" pitchFamily="34" charset="0"/>
            </a:endParaRPr>
          </a:p>
        </p:txBody>
      </p:sp>
      <p:sp>
        <p:nvSpPr>
          <p:cNvPr id="1048593" name="稻壳儿春秋广告/盗版必究        原创来源：http://chn.docer.com/works?userid=199329941#!/work_time"/>
          <p:cNvSpPr/>
          <p:nvPr/>
        </p:nvSpPr>
        <p:spPr>
          <a:xfrm flipV="1">
            <a:off x="1801975" y="5150428"/>
            <a:ext cx="2614648" cy="1714499"/>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1048594" name="稻壳儿春秋广告/盗版必究        原创来源：http://chn.docer.com/works?userid=199329941#!/work_time"/>
          <p:cNvSpPr/>
          <p:nvPr/>
        </p:nvSpPr>
        <p:spPr>
          <a:xfrm flipV="1">
            <a:off x="4350363" y="3415147"/>
            <a:ext cx="2614648" cy="1714499"/>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2" name="矩形: 圆角 33">
            <a:extLst>
              <a:ext uri="{FF2B5EF4-FFF2-40B4-BE49-F238E27FC236}">
                <a16:creationId xmlns:a16="http://schemas.microsoft.com/office/drawing/2014/main" id="{B630D4D3-4B28-19F0-14BF-583FEF64C4B9}"/>
              </a:ext>
            </a:extLst>
          </p:cNvPr>
          <p:cNvSpPr/>
          <p:nvPr/>
        </p:nvSpPr>
        <p:spPr>
          <a:xfrm>
            <a:off x="6763104" y="3819469"/>
            <a:ext cx="5086910" cy="596983"/>
          </a:xfrm>
          <a:prstGeom prst="roundRect">
            <a:avLst>
              <a:gd name="adj" fmla="val 4803"/>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en-US" altLang="zh-CN" sz="2700" dirty="0"/>
              <a:t>Data Driven Pricing Strategies for </a:t>
            </a:r>
            <a:endParaRPr lang="zh-CN" altLang="en-US" sz="2700" dirty="0"/>
          </a:p>
        </p:txBody>
      </p:sp>
      <p:sp>
        <p:nvSpPr>
          <p:cNvPr id="3" name="矩形: 圆角 33">
            <a:extLst>
              <a:ext uri="{FF2B5EF4-FFF2-40B4-BE49-F238E27FC236}">
                <a16:creationId xmlns:a16="http://schemas.microsoft.com/office/drawing/2014/main" id="{46C8DF61-BA55-A5D4-9772-9E835F229234}"/>
              </a:ext>
            </a:extLst>
          </p:cNvPr>
          <p:cNvSpPr/>
          <p:nvPr/>
        </p:nvSpPr>
        <p:spPr>
          <a:xfrm>
            <a:off x="6763104" y="4592909"/>
            <a:ext cx="2768634" cy="596983"/>
          </a:xfrm>
          <a:prstGeom prst="roundRect">
            <a:avLst>
              <a:gd name="adj" fmla="val 4803"/>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en-US" altLang="zh-CN" sz="2800" dirty="0"/>
              <a:t>Maximum Profit</a:t>
            </a:r>
            <a:endParaRPr lang="zh-CN" altLang="en-US" sz="2800" dirty="0"/>
          </a:p>
        </p:txBody>
      </p:sp>
      <p:sp>
        <p:nvSpPr>
          <p:cNvPr id="6" name="文本框 18">
            <a:extLst>
              <a:ext uri="{FF2B5EF4-FFF2-40B4-BE49-F238E27FC236}">
                <a16:creationId xmlns:a16="http://schemas.microsoft.com/office/drawing/2014/main" id="{6C3E8166-B0D0-3561-BB95-0338F59C9589}"/>
              </a:ext>
            </a:extLst>
          </p:cNvPr>
          <p:cNvSpPr txBox="1"/>
          <p:nvPr/>
        </p:nvSpPr>
        <p:spPr>
          <a:xfrm>
            <a:off x="8147421" y="3023355"/>
            <a:ext cx="4546487" cy="707886"/>
          </a:xfrm>
          <a:prstGeom prst="rect">
            <a:avLst/>
          </a:prstGeom>
          <a:noFill/>
        </p:spPr>
        <p:txBody>
          <a:bodyPr wrap="square" rtlCol="0">
            <a:spAutoFit/>
          </a:bodyPr>
          <a:lstStyle/>
          <a:p>
            <a:r>
              <a:rPr lang="en-US" altLang="zh-CN" sz="4000" b="1" dirty="0">
                <a:solidFill>
                  <a:srgbClr val="203864"/>
                </a:solidFill>
                <a:latin typeface="Calibri" panose="020F0502020204030204" pitchFamily="34" charset="0"/>
                <a:ea typeface="Calibri" panose="020F0502020204030204" pitchFamily="34" charset="0"/>
              </a:rPr>
              <a:t>Pricing Analytics</a:t>
            </a:r>
            <a:endParaRPr lang="zh-CN" altLang="en-US" sz="4000" b="1" dirty="0">
              <a:solidFill>
                <a:srgbClr val="203864"/>
              </a:solidFill>
              <a:latin typeface="Calibri" panose="020F0502020204030204" pitchFamily="34" charset="0"/>
              <a:ea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FCF8118-C765-9CB1-8A61-728BA1582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322" y="447990"/>
            <a:ext cx="8269356" cy="5962020"/>
          </a:xfrm>
          <a:prstGeom prst="rect">
            <a:avLst/>
          </a:prstGeom>
        </p:spPr>
      </p:pic>
    </p:spTree>
    <p:extLst>
      <p:ext uri="{BB962C8B-B14F-4D97-AF65-F5344CB8AC3E}">
        <p14:creationId xmlns:p14="http://schemas.microsoft.com/office/powerpoint/2010/main" val="173501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6" name="稻壳儿春秋广告/盗版必究        原创来源：http://chn.docer.com/works?userid=199329941#!/work_time"/>
          <p:cNvSpPr>
            <a:spLocks noChangeArrowheads="1"/>
          </p:cNvSpPr>
          <p:nvPr/>
        </p:nvSpPr>
        <p:spPr bwMode="auto">
          <a:xfrm>
            <a:off x="1036904" y="1094962"/>
            <a:ext cx="9363431" cy="5133560"/>
          </a:xfrm>
          <a:prstGeom prst="rect">
            <a:avLst/>
          </a:prstGeom>
          <a:solidFill>
            <a:srgbClr val="203864"/>
          </a:solidFill>
          <a:ln w="25400">
            <a:noFill/>
          </a:ln>
          <a:effectLst>
            <a:outerShdw blurRad="508000" dist="254000" dir="2700000" algn="tl" rotWithShape="0">
              <a:prstClr val="black">
                <a:alpha val="40000"/>
              </a:prstClr>
            </a:outerShdw>
          </a:effectLst>
        </p:spPr>
        <p:txBody>
          <a:bodyPr anchor="ct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9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9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9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en-US" sz="2000"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048767" name="稻壳儿春秋广告/盗版必究        原创来源：http://chn.docer.com/works?userid=199329941#!/work_time"/>
          <p:cNvSpPr txBox="1"/>
          <p:nvPr/>
        </p:nvSpPr>
        <p:spPr>
          <a:xfrm>
            <a:off x="1367595" y="1501232"/>
            <a:ext cx="3350178" cy="646331"/>
          </a:xfrm>
          <a:prstGeom prst="rect">
            <a:avLst/>
          </a:prstGeom>
          <a:noFill/>
        </p:spPr>
        <p:txBody>
          <a:bodyPr wrap="square" rtlCol="0">
            <a:spAutoFit/>
          </a:bodyPr>
          <a:lstStyle/>
          <a:p>
            <a:r>
              <a:rPr lang="en-US" altLang="zh-CN" sz="3600" b="1"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CONCLUSION</a:t>
            </a:r>
          </a:p>
        </p:txBody>
      </p:sp>
      <p:sp>
        <p:nvSpPr>
          <p:cNvPr id="1048768" name="稻壳儿春秋广告/盗版必究        原创来源：http://chn.docer.com/works?userid=199329941#!/work_time"/>
          <p:cNvSpPr txBox="1"/>
          <p:nvPr/>
        </p:nvSpPr>
        <p:spPr>
          <a:xfrm>
            <a:off x="1791664" y="2178659"/>
            <a:ext cx="8187221" cy="3584379"/>
          </a:xfrm>
          <a:prstGeom prst="rect">
            <a:avLst/>
          </a:prstGeom>
          <a:noFill/>
        </p:spPr>
        <p:txBody>
          <a:bodyPr wrap="square" rtlCol="0">
            <a:spAutoFit/>
          </a:bodyPr>
          <a:lstStyle/>
          <a:p>
            <a:pPr>
              <a:lnSpc>
                <a:spcPct val="150000"/>
              </a:lnSpc>
            </a:pPr>
            <a:r>
              <a:rPr lang="en-US" altLang="zh-CN" sz="22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In conclusion, by using price skimming through pricing analytics helps companies get the most money from people who buy early or don't mind paying more. They start with high prices and then lower them over time. By looking at data, businesses can figure out the best times to lower prices to attract more customers and still make money. This strategy lets companies enter the market well and keep making profit by adjusting prices smartly.</a:t>
            </a:r>
            <a:endParaRPr lang="zh-CN" altLang="en-US" sz="22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2"/>
          <p:cNvGrpSpPr/>
          <p:nvPr/>
        </p:nvGrpSpPr>
        <p:grpSpPr>
          <a:xfrm>
            <a:off x="0" y="96505"/>
            <a:ext cx="3332496" cy="6664990"/>
            <a:chOff x="0" y="96505"/>
            <a:chExt cx="3332496" cy="6664990"/>
          </a:xfrm>
        </p:grpSpPr>
        <p:sp>
          <p:nvSpPr>
            <p:cNvPr id="1048733" name="稻壳儿春秋广告/盗版必究        原创来源：http://chn.docer.com/works?userid=199329941#!/work_time"/>
            <p:cNvSpPr/>
            <p:nvPr/>
          </p:nvSpPr>
          <p:spPr>
            <a:xfrm>
              <a:off x="1" y="96505"/>
              <a:ext cx="3332495" cy="3332488"/>
            </a:xfrm>
            <a:custGeom>
              <a:avLst/>
              <a:gdLst>
                <a:gd name="connsiteX0" fmla="*/ 0 w 3332495"/>
                <a:gd name="connsiteY0" fmla="*/ 0 h 3332488"/>
                <a:gd name="connsiteX1" fmla="*/ 3332495 w 3332495"/>
                <a:gd name="connsiteY1" fmla="*/ 3332488 h 3332488"/>
                <a:gd name="connsiteX2" fmla="*/ 2813715 w 3332495"/>
                <a:gd name="connsiteY2" fmla="*/ 3332488 h 3332488"/>
                <a:gd name="connsiteX3" fmla="*/ 2035464 w 3332495"/>
                <a:gd name="connsiteY3" fmla="*/ 3332488 h 3332488"/>
                <a:gd name="connsiteX4" fmla="*/ 1516684 w 3332495"/>
                <a:gd name="connsiteY4" fmla="*/ 3332488 h 3332488"/>
                <a:gd name="connsiteX5" fmla="*/ 0 w 3332495"/>
                <a:gd name="connsiteY5" fmla="*/ 1815807 h 3332488"/>
                <a:gd name="connsiteX6" fmla="*/ 0 w 3332495"/>
                <a:gd name="connsiteY6" fmla="*/ 0 h 333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2495" h="3332488">
                  <a:moveTo>
                    <a:pt x="0" y="0"/>
                  </a:moveTo>
                  <a:lnTo>
                    <a:pt x="3332495" y="3332488"/>
                  </a:lnTo>
                  <a:lnTo>
                    <a:pt x="2813715" y="3332488"/>
                  </a:lnTo>
                  <a:lnTo>
                    <a:pt x="2035464" y="3332488"/>
                  </a:lnTo>
                  <a:lnTo>
                    <a:pt x="1516684" y="3332488"/>
                  </a:lnTo>
                  <a:lnTo>
                    <a:pt x="0" y="1815807"/>
                  </a:lnTo>
                  <a:lnTo>
                    <a:pt x="0" y="0"/>
                  </a:lnTo>
                  <a:close/>
                </a:path>
              </a:pathLst>
            </a:cu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2E75B6"/>
                </a:solidFill>
                <a:effectLst/>
                <a:uLnTx/>
                <a:uFillTx/>
                <a:latin typeface="Arial" panose="020B0604020202020204" pitchFamily="34" charset="0"/>
                <a:ea typeface="等线" panose="02010600030101010101" pitchFamily="2" charset="-122"/>
                <a:cs typeface="Arial" panose="020B0604020202020204" pitchFamily="34" charset="0"/>
                <a:sym typeface="Arial" panose="020B0604020202020204" pitchFamily="34" charset="0"/>
              </a:endParaRPr>
            </a:p>
          </p:txBody>
        </p:sp>
        <p:sp>
          <p:nvSpPr>
            <p:cNvPr id="1048734" name="稻壳儿春秋广告/盗版必究        原创来源：http://chn.docer.com/works?userid=199329941#!/work_time"/>
            <p:cNvSpPr/>
            <p:nvPr/>
          </p:nvSpPr>
          <p:spPr>
            <a:xfrm>
              <a:off x="1" y="3429006"/>
              <a:ext cx="3332495" cy="3332489"/>
            </a:xfrm>
            <a:custGeom>
              <a:avLst/>
              <a:gdLst>
                <a:gd name="connsiteX0" fmla="*/ 1516684 w 3332495"/>
                <a:gd name="connsiteY0" fmla="*/ 0 h 3332489"/>
                <a:gd name="connsiteX1" fmla="*/ 2035464 w 3332495"/>
                <a:gd name="connsiteY1" fmla="*/ 0 h 3332489"/>
                <a:gd name="connsiteX2" fmla="*/ 2813715 w 3332495"/>
                <a:gd name="connsiteY2" fmla="*/ 0 h 3332489"/>
                <a:gd name="connsiteX3" fmla="*/ 3332495 w 3332495"/>
                <a:gd name="connsiteY3" fmla="*/ 0 h 3332489"/>
                <a:gd name="connsiteX4" fmla="*/ 0 w 3332495"/>
                <a:gd name="connsiteY4" fmla="*/ 3332489 h 3332489"/>
                <a:gd name="connsiteX5" fmla="*/ 0 w 3332495"/>
                <a:gd name="connsiteY5" fmla="*/ 1516681 h 3332489"/>
                <a:gd name="connsiteX6" fmla="*/ 1516684 w 3332495"/>
                <a:gd name="connsiteY6" fmla="*/ 0 h 333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2495" h="3332489">
                  <a:moveTo>
                    <a:pt x="1516684" y="0"/>
                  </a:moveTo>
                  <a:lnTo>
                    <a:pt x="2035464" y="0"/>
                  </a:lnTo>
                  <a:lnTo>
                    <a:pt x="2813715" y="0"/>
                  </a:lnTo>
                  <a:lnTo>
                    <a:pt x="3332495" y="0"/>
                  </a:lnTo>
                  <a:lnTo>
                    <a:pt x="0" y="3332489"/>
                  </a:lnTo>
                  <a:lnTo>
                    <a:pt x="0" y="1516681"/>
                  </a:lnTo>
                  <a:lnTo>
                    <a:pt x="1516684" y="0"/>
                  </a:lnTo>
                  <a:close/>
                </a:path>
              </a:pathLst>
            </a:cu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rgbClr val="2E75B6"/>
                </a:solidFill>
                <a:effectLst/>
                <a:uLnTx/>
                <a:uFillTx/>
                <a:latin typeface="Arial" panose="020B0604020202020204" pitchFamily="34" charset="0"/>
                <a:ea typeface="等线" panose="02010600030101010101" pitchFamily="2" charset="-122"/>
                <a:cs typeface="Arial" panose="020B0604020202020204" pitchFamily="34" charset="0"/>
                <a:sym typeface="Arial" panose="020B0604020202020204" pitchFamily="34" charset="0"/>
              </a:endParaRPr>
            </a:p>
          </p:txBody>
        </p:sp>
        <p:sp>
          <p:nvSpPr>
            <p:cNvPr id="1048735" name="稻壳儿春秋广告/盗版必究        原创来源：http://chn.docer.com/works?userid=199329941#!/work_time"/>
            <p:cNvSpPr/>
            <p:nvPr/>
          </p:nvSpPr>
          <p:spPr>
            <a:xfrm flipH="1">
              <a:off x="0" y="2464874"/>
              <a:ext cx="964126" cy="1928252"/>
            </a:xfrm>
            <a:custGeom>
              <a:avLst/>
              <a:gdLst>
                <a:gd name="connsiteX0" fmla="*/ 1535624 w 1535624"/>
                <a:gd name="connsiteY0" fmla="*/ 0 h 3071248"/>
                <a:gd name="connsiteX1" fmla="*/ 1535624 w 1535624"/>
                <a:gd name="connsiteY1" fmla="*/ 3071248 h 3071248"/>
                <a:gd name="connsiteX2" fmla="*/ 0 w 1535624"/>
                <a:gd name="connsiteY2" fmla="*/ 1535624 h 3071248"/>
              </a:gdLst>
              <a:ahLst/>
              <a:cxnLst>
                <a:cxn ang="0">
                  <a:pos x="connsiteX0" y="connsiteY0"/>
                </a:cxn>
                <a:cxn ang="0">
                  <a:pos x="connsiteX1" y="connsiteY1"/>
                </a:cxn>
                <a:cxn ang="0">
                  <a:pos x="connsiteX2" y="connsiteY2"/>
                </a:cxn>
              </a:cxnLst>
              <a:rect l="l" t="t" r="r" b="b"/>
              <a:pathLst>
                <a:path w="1535624" h="3071248">
                  <a:moveTo>
                    <a:pt x="1535624" y="0"/>
                  </a:moveTo>
                  <a:lnTo>
                    <a:pt x="1535624" y="3071248"/>
                  </a:lnTo>
                  <a:lnTo>
                    <a:pt x="0" y="1535624"/>
                  </a:lnTo>
                  <a:close/>
                </a:path>
              </a:pathLst>
            </a:cu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2E75B6"/>
                </a:solidFill>
                <a:effectLst/>
                <a:uLnTx/>
                <a:uFillTx/>
                <a:latin typeface="Arial" panose="020B0604020202020204" pitchFamily="34" charset="0"/>
                <a:ea typeface="等线" panose="02010600030101010101" pitchFamily="2" charset="-122"/>
                <a:cs typeface="Arial" panose="020B0604020202020204" pitchFamily="34" charset="0"/>
                <a:sym typeface="Arial" panose="020B0604020202020204" pitchFamily="34" charset="0"/>
              </a:endParaRPr>
            </a:p>
          </p:txBody>
        </p:sp>
      </p:grpSp>
      <p:sp>
        <p:nvSpPr>
          <p:cNvPr id="1048736" name="稻壳儿春秋广告/盗版必究        原创来源：http://chn.docer.com/works?userid=199329941#!/work_time"/>
          <p:cNvSpPr/>
          <p:nvPr/>
        </p:nvSpPr>
        <p:spPr>
          <a:xfrm flipH="1" flipV="1">
            <a:off x="8859503" y="3429007"/>
            <a:ext cx="3332495" cy="3332488"/>
          </a:xfrm>
          <a:custGeom>
            <a:avLst/>
            <a:gdLst>
              <a:gd name="connsiteX0" fmla="*/ 0 w 3332495"/>
              <a:gd name="connsiteY0" fmla="*/ 0 h 3332488"/>
              <a:gd name="connsiteX1" fmla="*/ 3332495 w 3332495"/>
              <a:gd name="connsiteY1" fmla="*/ 3332488 h 3332488"/>
              <a:gd name="connsiteX2" fmla="*/ 2813715 w 3332495"/>
              <a:gd name="connsiteY2" fmla="*/ 3332488 h 3332488"/>
              <a:gd name="connsiteX3" fmla="*/ 2035464 w 3332495"/>
              <a:gd name="connsiteY3" fmla="*/ 3332488 h 3332488"/>
              <a:gd name="connsiteX4" fmla="*/ 1516684 w 3332495"/>
              <a:gd name="connsiteY4" fmla="*/ 3332488 h 3332488"/>
              <a:gd name="connsiteX5" fmla="*/ 0 w 3332495"/>
              <a:gd name="connsiteY5" fmla="*/ 1815807 h 3332488"/>
              <a:gd name="connsiteX6" fmla="*/ 0 w 3332495"/>
              <a:gd name="connsiteY6" fmla="*/ 0 h 333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2495" h="3332488">
                <a:moveTo>
                  <a:pt x="0" y="0"/>
                </a:moveTo>
                <a:lnTo>
                  <a:pt x="3332495" y="3332488"/>
                </a:lnTo>
                <a:lnTo>
                  <a:pt x="2813715" y="3332488"/>
                </a:lnTo>
                <a:lnTo>
                  <a:pt x="2035464" y="3332488"/>
                </a:lnTo>
                <a:lnTo>
                  <a:pt x="1516684" y="3332488"/>
                </a:lnTo>
                <a:lnTo>
                  <a:pt x="0" y="1815807"/>
                </a:lnTo>
                <a:lnTo>
                  <a:pt x="0" y="0"/>
                </a:lnTo>
                <a:close/>
              </a:path>
            </a:pathLst>
          </a:cu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sym typeface="Arial" panose="020B0604020202020204" pitchFamily="34" charset="0"/>
            </a:endParaRPr>
          </a:p>
        </p:txBody>
      </p:sp>
      <p:sp>
        <p:nvSpPr>
          <p:cNvPr id="1048737" name="稻壳儿春秋广告/盗版必究        原创来源：http://chn.docer.com/works?userid=199329941#!/work_time"/>
          <p:cNvSpPr/>
          <p:nvPr/>
        </p:nvSpPr>
        <p:spPr>
          <a:xfrm flipH="1" flipV="1">
            <a:off x="8859503" y="96505"/>
            <a:ext cx="3332495" cy="3332489"/>
          </a:xfrm>
          <a:custGeom>
            <a:avLst/>
            <a:gdLst>
              <a:gd name="connsiteX0" fmla="*/ 1516684 w 3332495"/>
              <a:gd name="connsiteY0" fmla="*/ 0 h 3332489"/>
              <a:gd name="connsiteX1" fmla="*/ 2035464 w 3332495"/>
              <a:gd name="connsiteY1" fmla="*/ 0 h 3332489"/>
              <a:gd name="connsiteX2" fmla="*/ 2813715 w 3332495"/>
              <a:gd name="connsiteY2" fmla="*/ 0 h 3332489"/>
              <a:gd name="connsiteX3" fmla="*/ 3332495 w 3332495"/>
              <a:gd name="connsiteY3" fmla="*/ 0 h 3332489"/>
              <a:gd name="connsiteX4" fmla="*/ 0 w 3332495"/>
              <a:gd name="connsiteY4" fmla="*/ 3332489 h 3332489"/>
              <a:gd name="connsiteX5" fmla="*/ 0 w 3332495"/>
              <a:gd name="connsiteY5" fmla="*/ 1516681 h 3332489"/>
              <a:gd name="connsiteX6" fmla="*/ 1516684 w 3332495"/>
              <a:gd name="connsiteY6" fmla="*/ 0 h 333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2495" h="3332489">
                <a:moveTo>
                  <a:pt x="1516684" y="0"/>
                </a:moveTo>
                <a:lnTo>
                  <a:pt x="2035464" y="0"/>
                </a:lnTo>
                <a:lnTo>
                  <a:pt x="2813715" y="0"/>
                </a:lnTo>
                <a:lnTo>
                  <a:pt x="3332495" y="0"/>
                </a:lnTo>
                <a:lnTo>
                  <a:pt x="0" y="3332489"/>
                </a:lnTo>
                <a:lnTo>
                  <a:pt x="0" y="1516681"/>
                </a:lnTo>
                <a:lnTo>
                  <a:pt x="1516684" y="0"/>
                </a:lnTo>
                <a:close/>
              </a:path>
            </a:pathLst>
          </a:cu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sym typeface="Arial" panose="020B0604020202020204" pitchFamily="34" charset="0"/>
            </a:endParaRPr>
          </a:p>
        </p:txBody>
      </p:sp>
      <p:sp>
        <p:nvSpPr>
          <p:cNvPr id="1048738" name="稻壳儿春秋广告/盗版必究        原创来源：http://chn.docer.com/works?userid=199329941#!/work_time"/>
          <p:cNvSpPr/>
          <p:nvPr/>
        </p:nvSpPr>
        <p:spPr>
          <a:xfrm flipV="1">
            <a:off x="11227873" y="2464874"/>
            <a:ext cx="964126" cy="1928252"/>
          </a:xfrm>
          <a:custGeom>
            <a:avLst/>
            <a:gdLst>
              <a:gd name="connsiteX0" fmla="*/ 1535624 w 1535624"/>
              <a:gd name="connsiteY0" fmla="*/ 0 h 3071248"/>
              <a:gd name="connsiteX1" fmla="*/ 1535624 w 1535624"/>
              <a:gd name="connsiteY1" fmla="*/ 3071248 h 3071248"/>
              <a:gd name="connsiteX2" fmla="*/ 0 w 1535624"/>
              <a:gd name="connsiteY2" fmla="*/ 1535624 h 3071248"/>
            </a:gdLst>
            <a:ahLst/>
            <a:cxnLst>
              <a:cxn ang="0">
                <a:pos x="connsiteX0" y="connsiteY0"/>
              </a:cxn>
              <a:cxn ang="0">
                <a:pos x="connsiteX1" y="connsiteY1"/>
              </a:cxn>
              <a:cxn ang="0">
                <a:pos x="connsiteX2" y="connsiteY2"/>
              </a:cxn>
            </a:cxnLst>
            <a:rect l="l" t="t" r="r" b="b"/>
            <a:pathLst>
              <a:path w="1535624" h="3071248">
                <a:moveTo>
                  <a:pt x="1535624" y="0"/>
                </a:moveTo>
                <a:lnTo>
                  <a:pt x="1535624" y="3071248"/>
                </a:lnTo>
                <a:lnTo>
                  <a:pt x="0" y="1535624"/>
                </a:lnTo>
                <a:close/>
              </a:path>
            </a:pathLst>
          </a:cu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sym typeface="Arial" panose="020B0604020202020204" pitchFamily="34" charset="0"/>
            </a:endParaRPr>
          </a:p>
        </p:txBody>
      </p:sp>
      <p:sp>
        <p:nvSpPr>
          <p:cNvPr id="1048741" name="稻壳儿春秋广告/盗版必究        原创来源：http://chn.docer.com/works?userid=199329941#!/work_time"/>
          <p:cNvSpPr txBox="1"/>
          <p:nvPr/>
        </p:nvSpPr>
        <p:spPr>
          <a:xfrm flipH="1">
            <a:off x="2848218" y="2459504"/>
            <a:ext cx="6495562"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6000" b="1" i="0" u="none" strike="noStrike" kern="1200" cap="none" spc="0" normalizeH="0" baseline="0" noProof="0" dirty="0">
                <a:ln>
                  <a:noFill/>
                </a:ln>
                <a:solidFill>
                  <a:srgbClr val="203864"/>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Thankyou for</a:t>
            </a:r>
          </a:p>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6000" b="1" i="0" u="none" strike="noStrike" kern="1200" cap="none" spc="0" normalizeH="0" baseline="0" noProof="0" dirty="0">
                <a:ln>
                  <a:noFill/>
                </a:ln>
                <a:solidFill>
                  <a:srgbClr val="203864"/>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 </a:t>
            </a:r>
            <a:r>
              <a:rPr lang="en-US" altLang="zh-CN" sz="6000" b="1" dirty="0">
                <a:solidFill>
                  <a:srgbClr val="203864"/>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your concern</a:t>
            </a:r>
            <a:endParaRPr kumimoji="0" lang="zh-CN" altLang="en-US" sz="6000" b="1" i="0" u="none" strike="noStrike" kern="1200" cap="none" spc="0" normalizeH="0" baseline="0" noProof="0" dirty="0">
              <a:ln>
                <a:noFill/>
              </a:ln>
              <a:solidFill>
                <a:srgbClr val="203864"/>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稻壳儿春秋广告/盗版必究        原创来源：http://chn.docer.com/works?userid=199329941#!/work_time"/>
          <p:cNvSpPr/>
          <p:nvPr/>
        </p:nvSpPr>
        <p:spPr>
          <a:xfrm>
            <a:off x="252288" y="1580980"/>
            <a:ext cx="443037" cy="290512"/>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1048628" name="稻壳儿春秋广告/盗版必究        原创来源：http://chn.docer.com/works?userid=199329941#!/work_time"/>
          <p:cNvSpPr/>
          <p:nvPr/>
        </p:nvSpPr>
        <p:spPr>
          <a:xfrm flipV="1">
            <a:off x="252288" y="1871493"/>
            <a:ext cx="443037" cy="290512"/>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1048629" name="稻壳儿春秋广告/盗版必究        原创来源：http://chn.docer.com/works?userid=199329941#!/work_time"/>
          <p:cNvSpPr txBox="1"/>
          <p:nvPr/>
        </p:nvSpPr>
        <p:spPr>
          <a:xfrm>
            <a:off x="903143" y="1517549"/>
            <a:ext cx="6287366" cy="707886"/>
          </a:xfrm>
          <a:prstGeom prst="rect">
            <a:avLst/>
          </a:prstGeom>
          <a:noFill/>
        </p:spPr>
        <p:txBody>
          <a:bodyPr wrap="square" rtlCol="0">
            <a:spAutoFit/>
          </a:bodyPr>
          <a:lstStyle/>
          <a:p>
            <a:r>
              <a:rPr lang="en-US" altLang="zh-CN" sz="4000" b="1" dirty="0">
                <a:solidFill>
                  <a:srgbClr val="002060"/>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What is Pricing Analytics?</a:t>
            </a:r>
          </a:p>
        </p:txBody>
      </p:sp>
      <p:sp>
        <p:nvSpPr>
          <p:cNvPr id="3" name="TextBox 2">
            <a:extLst>
              <a:ext uri="{FF2B5EF4-FFF2-40B4-BE49-F238E27FC236}">
                <a16:creationId xmlns:a16="http://schemas.microsoft.com/office/drawing/2014/main" id="{2A112561-3A4F-CC70-BBEB-4D871DEBDE9E}"/>
              </a:ext>
            </a:extLst>
          </p:cNvPr>
          <p:cNvSpPr txBox="1"/>
          <p:nvPr/>
        </p:nvSpPr>
        <p:spPr>
          <a:xfrm>
            <a:off x="1066799" y="2493825"/>
            <a:ext cx="10557165" cy="3257174"/>
          </a:xfrm>
          <a:prstGeom prst="rect">
            <a:avLst/>
          </a:prstGeom>
          <a:noFill/>
        </p:spPr>
        <p:txBody>
          <a:bodyPr wrap="square">
            <a:spAutoFit/>
          </a:bodyPr>
          <a:lstStyle/>
          <a:p>
            <a:pPr>
              <a:lnSpc>
                <a:spcPct val="150000"/>
              </a:lnSpc>
            </a:pPr>
            <a:r>
              <a:rPr lang="en-US" altLang="zh-CN" sz="2800" dirty="0">
                <a:solidFill>
                  <a:schemeClr val="tx1">
                    <a:lumMod val="75000"/>
                    <a:lumOff val="25000"/>
                  </a:schemeClr>
                </a:solidFill>
                <a:latin typeface="Calibri" panose="020F0502020204030204" pitchFamily="34" charset="0"/>
                <a:ea typeface="Calibri" panose="020F0502020204030204" pitchFamily="34" charset="0"/>
              </a:rPr>
              <a:t>Pricing analytics is the process of using data analysis techniques to understand, evaluate, and optimize pricing strategies. It involves analyzing various data points such as historical sales data, market trends, competitor pricing, customer behavior, and other relevant factors to determine the optimal price point for a product or service.</a:t>
            </a:r>
            <a:endParaRPr lang="zh-CN" altLang="en-US" sz="2800" dirty="0">
              <a:solidFill>
                <a:schemeClr val="tx1">
                  <a:lumMod val="75000"/>
                  <a:lumOff val="25000"/>
                </a:schemeClr>
              </a:solidFill>
              <a:latin typeface="Calibri" panose="020F0502020204030204" pitchFamily="34" charset="0"/>
              <a:ea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8" name="稻壳儿春秋广告/盗版必究        原创来源：http://chn.docer.com/works?userid=199329941#!/work_time"/>
          <p:cNvSpPr/>
          <p:nvPr/>
        </p:nvSpPr>
        <p:spPr>
          <a:xfrm>
            <a:off x="501677" y="708143"/>
            <a:ext cx="443037" cy="290512"/>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1048819" name="稻壳儿春秋广告/盗版必究        原创来源：http://chn.docer.com/works?userid=199329941#!/work_time"/>
          <p:cNvSpPr/>
          <p:nvPr/>
        </p:nvSpPr>
        <p:spPr>
          <a:xfrm flipV="1">
            <a:off x="501677" y="998656"/>
            <a:ext cx="443037" cy="290512"/>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sym typeface="Arial" panose="020B0604020202020204" pitchFamily="34" charset="0"/>
            </a:endParaRPr>
          </a:p>
        </p:txBody>
      </p:sp>
      <p:sp>
        <p:nvSpPr>
          <p:cNvPr id="1048820" name="稻壳儿春秋广告/盗版必究        原创来源：http://chn.docer.com/works?userid=199329941#!/work_time"/>
          <p:cNvSpPr txBox="1"/>
          <p:nvPr/>
        </p:nvSpPr>
        <p:spPr>
          <a:xfrm>
            <a:off x="1272682" y="681005"/>
            <a:ext cx="7607998" cy="584775"/>
          </a:xfrm>
          <a:prstGeom prst="rect">
            <a:avLst/>
          </a:prstGeom>
          <a:noFill/>
        </p:spPr>
        <p:txBody>
          <a:bodyPr wrap="square" rtlCol="0">
            <a:spAutoFit/>
          </a:bodyPr>
          <a:lstStyle/>
          <a:p>
            <a:r>
              <a:rPr lang="en-US" altLang="zh-CN" sz="3200" b="1" dirty="0">
                <a:solidFill>
                  <a:srgbClr val="203864"/>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Key Components of Pricing Analytics</a:t>
            </a:r>
          </a:p>
        </p:txBody>
      </p:sp>
      <p:sp>
        <p:nvSpPr>
          <p:cNvPr id="1048821" name="稻壳儿春秋广告/盗版必究        原创来源：http://chn.docer.com/works?userid=199329941#!/work_time"/>
          <p:cNvSpPr/>
          <p:nvPr/>
        </p:nvSpPr>
        <p:spPr bwMode="auto">
          <a:xfrm>
            <a:off x="6132450" y="2584530"/>
            <a:ext cx="1408277" cy="1296031"/>
          </a:xfrm>
          <a:custGeom>
            <a:avLst/>
            <a:gdLst>
              <a:gd name="T0" fmla="*/ 988 w 995"/>
              <a:gd name="T1" fmla="*/ 640 h 917"/>
              <a:gd name="T2" fmla="*/ 140 w 995"/>
              <a:gd name="T3" fmla="*/ 0 h 917"/>
              <a:gd name="T4" fmla="*/ 0 w 995"/>
              <a:gd name="T5" fmla="*/ 354 h 917"/>
              <a:gd name="T6" fmla="*/ 995 w 995"/>
              <a:gd name="T7" fmla="*/ 917 h 917"/>
              <a:gd name="T8" fmla="*/ 995 w 995"/>
              <a:gd name="T9" fmla="*/ 640 h 917"/>
              <a:gd name="T10" fmla="*/ 988 w 995"/>
              <a:gd name="T11" fmla="*/ 640 h 917"/>
            </a:gdLst>
            <a:ahLst/>
            <a:cxnLst>
              <a:cxn ang="0">
                <a:pos x="T0" y="T1"/>
              </a:cxn>
              <a:cxn ang="0">
                <a:pos x="T2" y="T3"/>
              </a:cxn>
              <a:cxn ang="0">
                <a:pos x="T4" y="T5"/>
              </a:cxn>
              <a:cxn ang="0">
                <a:pos x="T6" y="T7"/>
              </a:cxn>
              <a:cxn ang="0">
                <a:pos x="T8" y="T9"/>
              </a:cxn>
              <a:cxn ang="0">
                <a:pos x="T10" y="T11"/>
              </a:cxn>
            </a:cxnLst>
            <a:rect l="0" t="0" r="r" b="b"/>
            <a:pathLst>
              <a:path w="995" h="917">
                <a:moveTo>
                  <a:pt x="988" y="640"/>
                </a:moveTo>
                <a:cubicBezTo>
                  <a:pt x="585" y="640"/>
                  <a:pt x="245" y="369"/>
                  <a:pt x="140" y="0"/>
                </a:cubicBezTo>
                <a:cubicBezTo>
                  <a:pt x="113" y="127"/>
                  <a:pt x="65" y="246"/>
                  <a:pt x="0" y="354"/>
                </a:cubicBezTo>
                <a:cubicBezTo>
                  <a:pt x="204" y="691"/>
                  <a:pt x="573" y="917"/>
                  <a:pt x="995" y="917"/>
                </a:cubicBezTo>
                <a:cubicBezTo>
                  <a:pt x="995" y="640"/>
                  <a:pt x="995" y="640"/>
                  <a:pt x="995" y="640"/>
                </a:cubicBezTo>
                <a:cubicBezTo>
                  <a:pt x="993" y="640"/>
                  <a:pt x="990" y="640"/>
                  <a:pt x="988" y="640"/>
                </a:cubicBezTo>
                <a:close/>
              </a:path>
            </a:pathLst>
          </a:custGeom>
          <a:solidFill>
            <a:srgbClr val="2E75B6"/>
          </a:solidFill>
          <a:ln>
            <a:noFill/>
          </a:ln>
        </p:spPr>
        <p:txBody>
          <a:bodyPr vert="horz" wrap="square" lIns="91440" tIns="45720" rIns="91440" bIns="45720" numCol="1" anchor="t" anchorCtr="0" compatLnSpc="1"/>
          <a:lstStyle/>
          <a:p>
            <a:endParaRPr lang="en-US">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048822" name="稻壳儿春秋广告/盗版必究        原创来源：http://chn.docer.com/works?userid=199329941#!/work_time"/>
          <p:cNvSpPr/>
          <p:nvPr/>
        </p:nvSpPr>
        <p:spPr bwMode="auto">
          <a:xfrm>
            <a:off x="5901016" y="3730129"/>
            <a:ext cx="1279831" cy="1402491"/>
          </a:xfrm>
          <a:custGeom>
            <a:avLst/>
            <a:gdLst>
              <a:gd name="T0" fmla="*/ 558 w 905"/>
              <a:gd name="T1" fmla="*/ 0 h 992"/>
              <a:gd name="T2" fmla="*/ 0 w 905"/>
              <a:gd name="T3" fmla="*/ 992 h 992"/>
              <a:gd name="T4" fmla="*/ 278 w 905"/>
              <a:gd name="T5" fmla="*/ 992 h 992"/>
              <a:gd name="T6" fmla="*/ 278 w 905"/>
              <a:gd name="T7" fmla="*/ 984 h 992"/>
              <a:gd name="T8" fmla="*/ 905 w 905"/>
              <a:gd name="T9" fmla="*/ 140 h 992"/>
              <a:gd name="T10" fmla="*/ 558 w 905"/>
              <a:gd name="T11" fmla="*/ 0 h 992"/>
            </a:gdLst>
            <a:ahLst/>
            <a:cxnLst>
              <a:cxn ang="0">
                <a:pos x="T0" y="T1"/>
              </a:cxn>
              <a:cxn ang="0">
                <a:pos x="T2" y="T3"/>
              </a:cxn>
              <a:cxn ang="0">
                <a:pos x="T4" y="T5"/>
              </a:cxn>
              <a:cxn ang="0">
                <a:pos x="T6" y="T7"/>
              </a:cxn>
              <a:cxn ang="0">
                <a:pos x="T8" y="T9"/>
              </a:cxn>
              <a:cxn ang="0">
                <a:pos x="T10" y="T11"/>
              </a:cxn>
            </a:cxnLst>
            <a:rect l="0" t="0" r="r" b="b"/>
            <a:pathLst>
              <a:path w="905" h="992">
                <a:moveTo>
                  <a:pt x="558" y="0"/>
                </a:moveTo>
                <a:cubicBezTo>
                  <a:pt x="224" y="204"/>
                  <a:pt x="1" y="572"/>
                  <a:pt x="0" y="992"/>
                </a:cubicBezTo>
                <a:cubicBezTo>
                  <a:pt x="278" y="992"/>
                  <a:pt x="278" y="992"/>
                  <a:pt x="278" y="992"/>
                </a:cubicBezTo>
                <a:cubicBezTo>
                  <a:pt x="278" y="989"/>
                  <a:pt x="278" y="987"/>
                  <a:pt x="278" y="984"/>
                </a:cubicBezTo>
                <a:cubicBezTo>
                  <a:pt x="278" y="586"/>
                  <a:pt x="542" y="249"/>
                  <a:pt x="905" y="140"/>
                </a:cubicBezTo>
                <a:cubicBezTo>
                  <a:pt x="781" y="112"/>
                  <a:pt x="664" y="64"/>
                  <a:pt x="558" y="0"/>
                </a:cubicBezTo>
              </a:path>
            </a:pathLst>
          </a:custGeom>
          <a:solidFill>
            <a:srgbClr val="203864"/>
          </a:solidFill>
          <a:ln>
            <a:noFill/>
          </a:ln>
        </p:spPr>
        <p:txBody>
          <a:bodyPr vert="horz" wrap="square" lIns="91440" tIns="45720" rIns="91440" bIns="45720" numCol="1" anchor="t" anchorCtr="0" compatLnSpc="1"/>
          <a:lstStyle/>
          <a:p>
            <a:endParaRPr lang="en-US">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048823" name="稻壳儿春秋广告/盗版必究        原创来源：http://chn.docer.com/works?userid=199329941#!/work_time"/>
          <p:cNvSpPr/>
          <p:nvPr/>
        </p:nvSpPr>
        <p:spPr bwMode="auto">
          <a:xfrm>
            <a:off x="4650114" y="3494066"/>
            <a:ext cx="1408277" cy="1297189"/>
          </a:xfrm>
          <a:custGeom>
            <a:avLst/>
            <a:gdLst>
              <a:gd name="T0" fmla="*/ 0 w 995"/>
              <a:gd name="T1" fmla="*/ 0 h 918"/>
              <a:gd name="T2" fmla="*/ 0 w 995"/>
              <a:gd name="T3" fmla="*/ 277 h 918"/>
              <a:gd name="T4" fmla="*/ 7 w 995"/>
              <a:gd name="T5" fmla="*/ 277 h 918"/>
              <a:gd name="T6" fmla="*/ 855 w 995"/>
              <a:gd name="T7" fmla="*/ 918 h 918"/>
              <a:gd name="T8" fmla="*/ 995 w 995"/>
              <a:gd name="T9" fmla="*/ 563 h 918"/>
              <a:gd name="T10" fmla="*/ 0 w 995"/>
              <a:gd name="T11" fmla="*/ 0 h 918"/>
            </a:gdLst>
            <a:ahLst/>
            <a:cxnLst>
              <a:cxn ang="0">
                <a:pos x="T0" y="T1"/>
              </a:cxn>
              <a:cxn ang="0">
                <a:pos x="T2" y="T3"/>
              </a:cxn>
              <a:cxn ang="0">
                <a:pos x="T4" y="T5"/>
              </a:cxn>
              <a:cxn ang="0">
                <a:pos x="T6" y="T7"/>
              </a:cxn>
              <a:cxn ang="0">
                <a:pos x="T8" y="T9"/>
              </a:cxn>
              <a:cxn ang="0">
                <a:pos x="T10" y="T11"/>
              </a:cxn>
            </a:cxnLst>
            <a:rect l="0" t="0" r="r" b="b"/>
            <a:pathLst>
              <a:path w="995" h="918">
                <a:moveTo>
                  <a:pt x="0" y="0"/>
                </a:moveTo>
                <a:cubicBezTo>
                  <a:pt x="0" y="277"/>
                  <a:pt x="0" y="277"/>
                  <a:pt x="0" y="277"/>
                </a:cubicBezTo>
                <a:cubicBezTo>
                  <a:pt x="2" y="277"/>
                  <a:pt x="5" y="277"/>
                  <a:pt x="7" y="277"/>
                </a:cubicBezTo>
                <a:cubicBezTo>
                  <a:pt x="411" y="277"/>
                  <a:pt x="751" y="548"/>
                  <a:pt x="855" y="918"/>
                </a:cubicBezTo>
                <a:cubicBezTo>
                  <a:pt x="882" y="790"/>
                  <a:pt x="930" y="671"/>
                  <a:pt x="995" y="563"/>
                </a:cubicBezTo>
                <a:cubicBezTo>
                  <a:pt x="792" y="226"/>
                  <a:pt x="422" y="0"/>
                  <a:pt x="0" y="0"/>
                </a:cubicBezTo>
              </a:path>
            </a:pathLst>
          </a:custGeom>
          <a:solidFill>
            <a:srgbClr val="2E75B6"/>
          </a:solidFill>
          <a:ln>
            <a:noFill/>
          </a:ln>
        </p:spPr>
        <p:txBody>
          <a:bodyPr vert="horz" wrap="square" lIns="91440" tIns="45720" rIns="91440" bIns="45720" numCol="1" anchor="t" anchorCtr="0" compatLnSpc="1"/>
          <a:lstStyle/>
          <a:p>
            <a:endParaRPr lang="en-US">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048824" name="稻壳儿春秋广告/盗版必究        原创来源：http://chn.docer.com/works?userid=199329941#!/work_time"/>
          <p:cNvSpPr/>
          <p:nvPr/>
        </p:nvSpPr>
        <p:spPr bwMode="auto">
          <a:xfrm>
            <a:off x="4991479" y="2242008"/>
            <a:ext cx="1298346" cy="1407119"/>
          </a:xfrm>
          <a:custGeom>
            <a:avLst/>
            <a:gdLst>
              <a:gd name="T0" fmla="*/ 0 w 918"/>
              <a:gd name="T1" fmla="*/ 856 h 995"/>
              <a:gd name="T2" fmla="*/ 355 w 918"/>
              <a:gd name="T3" fmla="*/ 995 h 995"/>
              <a:gd name="T4" fmla="*/ 918 w 918"/>
              <a:gd name="T5" fmla="*/ 0 h 995"/>
              <a:gd name="T6" fmla="*/ 640 w 918"/>
              <a:gd name="T7" fmla="*/ 0 h 995"/>
              <a:gd name="T8" fmla="*/ 640 w 918"/>
              <a:gd name="T9" fmla="*/ 8 h 995"/>
              <a:gd name="T10" fmla="*/ 0 w 918"/>
              <a:gd name="T11" fmla="*/ 856 h 995"/>
            </a:gdLst>
            <a:ahLst/>
            <a:cxnLst>
              <a:cxn ang="0">
                <a:pos x="T0" y="T1"/>
              </a:cxn>
              <a:cxn ang="0">
                <a:pos x="T2" y="T3"/>
              </a:cxn>
              <a:cxn ang="0">
                <a:pos x="T4" y="T5"/>
              </a:cxn>
              <a:cxn ang="0">
                <a:pos x="T6" y="T7"/>
              </a:cxn>
              <a:cxn ang="0">
                <a:pos x="T8" y="T9"/>
              </a:cxn>
              <a:cxn ang="0">
                <a:pos x="T10" y="T11"/>
              </a:cxn>
            </a:cxnLst>
            <a:rect l="0" t="0" r="r" b="b"/>
            <a:pathLst>
              <a:path w="918" h="995">
                <a:moveTo>
                  <a:pt x="0" y="856"/>
                </a:moveTo>
                <a:cubicBezTo>
                  <a:pt x="127" y="883"/>
                  <a:pt x="246" y="931"/>
                  <a:pt x="355" y="995"/>
                </a:cubicBezTo>
                <a:cubicBezTo>
                  <a:pt x="692" y="792"/>
                  <a:pt x="917" y="422"/>
                  <a:pt x="918" y="0"/>
                </a:cubicBezTo>
                <a:cubicBezTo>
                  <a:pt x="640" y="0"/>
                  <a:pt x="640" y="0"/>
                  <a:pt x="640" y="0"/>
                </a:cubicBezTo>
                <a:cubicBezTo>
                  <a:pt x="640" y="3"/>
                  <a:pt x="640" y="5"/>
                  <a:pt x="640" y="8"/>
                </a:cubicBezTo>
                <a:cubicBezTo>
                  <a:pt x="640" y="411"/>
                  <a:pt x="370" y="751"/>
                  <a:pt x="0" y="856"/>
                </a:cubicBezTo>
                <a:close/>
              </a:path>
            </a:pathLst>
          </a:custGeom>
          <a:solidFill>
            <a:srgbClr val="203864"/>
          </a:solidFill>
          <a:ln>
            <a:noFill/>
          </a:ln>
        </p:spPr>
        <p:txBody>
          <a:bodyPr vert="horz" wrap="square" lIns="91440" tIns="45720" rIns="91440" bIns="45720" numCol="1" anchor="t" anchorCtr="0" compatLnSpc="1"/>
          <a:lstStyle/>
          <a:p>
            <a:endParaRPr lang="en-US">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048825" name="稻壳儿春秋广告/盗版必究        原创来源：http://chn.docer.com/works?userid=199329941#!/work_time"/>
          <p:cNvSpPr/>
          <p:nvPr/>
        </p:nvSpPr>
        <p:spPr bwMode="auto">
          <a:xfrm>
            <a:off x="4395536" y="2024459"/>
            <a:ext cx="1061126" cy="1031039"/>
          </a:xfrm>
          <a:custGeom>
            <a:avLst/>
            <a:gdLst>
              <a:gd name="T0" fmla="*/ 750 w 750"/>
              <a:gd name="T1" fmla="*/ 154 h 729"/>
              <a:gd name="T2" fmla="*/ 722 w 750"/>
              <a:gd name="T3" fmla="*/ 63 h 729"/>
              <a:gd name="T4" fmla="*/ 694 w 750"/>
              <a:gd name="T5" fmla="*/ 93 h 729"/>
              <a:gd name="T6" fmla="*/ 406 w 750"/>
              <a:gd name="T7" fmla="*/ 10 h 729"/>
              <a:gd name="T8" fmla="*/ 128 w 750"/>
              <a:gd name="T9" fmla="*/ 157 h 729"/>
              <a:gd name="T10" fmla="*/ 35 w 750"/>
              <a:gd name="T11" fmla="*/ 453 h 729"/>
              <a:gd name="T12" fmla="*/ 175 w 750"/>
              <a:gd name="T13" fmla="*/ 729 h 729"/>
              <a:gd name="T14" fmla="*/ 184 w 750"/>
              <a:gd name="T15" fmla="*/ 719 h 729"/>
              <a:gd name="T16" fmla="*/ 138 w 750"/>
              <a:gd name="T17" fmla="*/ 166 h 729"/>
              <a:gd name="T18" fmla="*/ 407 w 750"/>
              <a:gd name="T19" fmla="*/ 24 h 729"/>
              <a:gd name="T20" fmla="*/ 685 w 750"/>
              <a:gd name="T21" fmla="*/ 103 h 729"/>
              <a:gd name="T22" fmla="*/ 656 w 750"/>
              <a:gd name="T23" fmla="*/ 135 h 729"/>
              <a:gd name="T24" fmla="*/ 750 w 750"/>
              <a:gd name="T25" fmla="*/ 154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0" h="729">
                <a:moveTo>
                  <a:pt x="750" y="154"/>
                </a:moveTo>
                <a:cubicBezTo>
                  <a:pt x="722" y="63"/>
                  <a:pt x="722" y="63"/>
                  <a:pt x="722" y="63"/>
                </a:cubicBezTo>
                <a:cubicBezTo>
                  <a:pt x="694" y="93"/>
                  <a:pt x="694" y="93"/>
                  <a:pt x="694" y="93"/>
                </a:cubicBezTo>
                <a:cubicBezTo>
                  <a:pt x="612" y="30"/>
                  <a:pt x="510" y="0"/>
                  <a:pt x="406" y="10"/>
                </a:cubicBezTo>
                <a:cubicBezTo>
                  <a:pt x="297" y="21"/>
                  <a:pt x="198" y="73"/>
                  <a:pt x="128" y="157"/>
                </a:cubicBezTo>
                <a:cubicBezTo>
                  <a:pt x="59" y="241"/>
                  <a:pt x="26" y="346"/>
                  <a:pt x="35" y="453"/>
                </a:cubicBezTo>
                <a:cubicBezTo>
                  <a:pt x="44" y="561"/>
                  <a:pt x="94" y="659"/>
                  <a:pt x="175" y="729"/>
                </a:cubicBezTo>
                <a:cubicBezTo>
                  <a:pt x="184" y="719"/>
                  <a:pt x="184" y="719"/>
                  <a:pt x="184" y="719"/>
                </a:cubicBezTo>
                <a:cubicBezTo>
                  <a:pt x="20" y="576"/>
                  <a:pt x="0" y="334"/>
                  <a:pt x="138" y="166"/>
                </a:cubicBezTo>
                <a:cubicBezTo>
                  <a:pt x="206" y="84"/>
                  <a:pt x="301" y="34"/>
                  <a:pt x="407" y="24"/>
                </a:cubicBezTo>
                <a:cubicBezTo>
                  <a:pt x="507" y="14"/>
                  <a:pt x="606" y="42"/>
                  <a:pt x="685" y="103"/>
                </a:cubicBezTo>
                <a:cubicBezTo>
                  <a:pt x="656" y="135"/>
                  <a:pt x="656" y="135"/>
                  <a:pt x="656" y="135"/>
                </a:cubicBezTo>
                <a:lnTo>
                  <a:pt x="750" y="154"/>
                </a:lnTo>
                <a:close/>
              </a:path>
            </a:pathLst>
          </a:custGeom>
          <a:solidFill>
            <a:srgbClr val="203864"/>
          </a:solidFill>
          <a:ln>
            <a:noFill/>
          </a:ln>
        </p:spPr>
        <p:txBody>
          <a:bodyPr vert="horz" wrap="square" lIns="91440" tIns="45720" rIns="91440" bIns="45720" numCol="1" anchor="t" anchorCtr="0" compatLnSpc="1"/>
          <a:lstStyle/>
          <a:p>
            <a:endParaRPr lang="en-US">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048826" name="稻壳儿春秋广告/盗版必究        原创来源：http://chn.docer.com/works?userid=199329941#!/work_time"/>
          <p:cNvSpPr/>
          <p:nvPr/>
        </p:nvSpPr>
        <p:spPr bwMode="auto">
          <a:xfrm>
            <a:off x="6728393" y="1987430"/>
            <a:ext cx="1031040" cy="1061126"/>
          </a:xfrm>
          <a:custGeom>
            <a:avLst/>
            <a:gdLst>
              <a:gd name="T0" fmla="*/ 575 w 729"/>
              <a:gd name="T1" fmla="*/ 750 h 750"/>
              <a:gd name="T2" fmla="*/ 666 w 729"/>
              <a:gd name="T3" fmla="*/ 722 h 750"/>
              <a:gd name="T4" fmla="*/ 636 w 729"/>
              <a:gd name="T5" fmla="*/ 695 h 750"/>
              <a:gd name="T6" fmla="*/ 719 w 729"/>
              <a:gd name="T7" fmla="*/ 406 h 750"/>
              <a:gd name="T8" fmla="*/ 572 w 729"/>
              <a:gd name="T9" fmla="*/ 128 h 750"/>
              <a:gd name="T10" fmla="*/ 276 w 729"/>
              <a:gd name="T11" fmla="*/ 36 h 750"/>
              <a:gd name="T12" fmla="*/ 0 w 729"/>
              <a:gd name="T13" fmla="*/ 175 h 750"/>
              <a:gd name="T14" fmla="*/ 11 w 729"/>
              <a:gd name="T15" fmla="*/ 184 h 750"/>
              <a:gd name="T16" fmla="*/ 563 w 729"/>
              <a:gd name="T17" fmla="*/ 139 h 750"/>
              <a:gd name="T18" fmla="*/ 706 w 729"/>
              <a:gd name="T19" fmla="*/ 407 h 750"/>
              <a:gd name="T20" fmla="*/ 626 w 729"/>
              <a:gd name="T21" fmla="*/ 686 h 750"/>
              <a:gd name="T22" fmla="*/ 595 w 729"/>
              <a:gd name="T23" fmla="*/ 657 h 750"/>
              <a:gd name="T24" fmla="*/ 575 w 729"/>
              <a:gd name="T25" fmla="*/ 750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9" h="750">
                <a:moveTo>
                  <a:pt x="575" y="750"/>
                </a:moveTo>
                <a:cubicBezTo>
                  <a:pt x="666" y="722"/>
                  <a:pt x="666" y="722"/>
                  <a:pt x="666" y="722"/>
                </a:cubicBezTo>
                <a:cubicBezTo>
                  <a:pt x="636" y="695"/>
                  <a:pt x="636" y="695"/>
                  <a:pt x="636" y="695"/>
                </a:cubicBezTo>
                <a:cubicBezTo>
                  <a:pt x="700" y="612"/>
                  <a:pt x="729" y="510"/>
                  <a:pt x="719" y="406"/>
                </a:cubicBezTo>
                <a:cubicBezTo>
                  <a:pt x="709" y="297"/>
                  <a:pt x="656" y="198"/>
                  <a:pt x="572" y="128"/>
                </a:cubicBezTo>
                <a:cubicBezTo>
                  <a:pt x="489" y="60"/>
                  <a:pt x="384" y="27"/>
                  <a:pt x="276" y="36"/>
                </a:cubicBezTo>
                <a:cubicBezTo>
                  <a:pt x="169" y="45"/>
                  <a:pt x="71" y="94"/>
                  <a:pt x="0" y="175"/>
                </a:cubicBezTo>
                <a:cubicBezTo>
                  <a:pt x="11" y="184"/>
                  <a:pt x="11" y="184"/>
                  <a:pt x="11" y="184"/>
                </a:cubicBezTo>
                <a:cubicBezTo>
                  <a:pt x="153" y="21"/>
                  <a:pt x="396" y="0"/>
                  <a:pt x="563" y="139"/>
                </a:cubicBezTo>
                <a:cubicBezTo>
                  <a:pt x="645" y="206"/>
                  <a:pt x="696" y="302"/>
                  <a:pt x="706" y="407"/>
                </a:cubicBezTo>
                <a:cubicBezTo>
                  <a:pt x="715" y="508"/>
                  <a:pt x="687" y="606"/>
                  <a:pt x="626" y="686"/>
                </a:cubicBezTo>
                <a:cubicBezTo>
                  <a:pt x="595" y="657"/>
                  <a:pt x="595" y="657"/>
                  <a:pt x="595" y="657"/>
                </a:cubicBezTo>
                <a:lnTo>
                  <a:pt x="575" y="750"/>
                </a:lnTo>
                <a:close/>
              </a:path>
            </a:pathLst>
          </a:custGeom>
          <a:solidFill>
            <a:srgbClr val="2E75B6"/>
          </a:solidFill>
          <a:ln>
            <a:noFill/>
          </a:ln>
        </p:spPr>
        <p:txBody>
          <a:bodyPr vert="horz" wrap="square" lIns="91440" tIns="45720" rIns="91440" bIns="45720" numCol="1" anchor="t" anchorCtr="0" compatLnSpc="1"/>
          <a:lstStyle/>
          <a:p>
            <a:endParaRPr lang="en-US">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048827" name="稻壳儿春秋广告/盗版必究        原创来源：http://chn.docer.com/works?userid=199329941#!/work_time"/>
          <p:cNvSpPr/>
          <p:nvPr/>
        </p:nvSpPr>
        <p:spPr bwMode="auto">
          <a:xfrm>
            <a:off x="6735336" y="4319129"/>
            <a:ext cx="1061126" cy="1031039"/>
          </a:xfrm>
          <a:custGeom>
            <a:avLst/>
            <a:gdLst>
              <a:gd name="T0" fmla="*/ 0 w 750"/>
              <a:gd name="T1" fmla="*/ 575 h 729"/>
              <a:gd name="T2" fmla="*/ 28 w 750"/>
              <a:gd name="T3" fmla="*/ 666 h 729"/>
              <a:gd name="T4" fmla="*/ 56 w 750"/>
              <a:gd name="T5" fmla="*/ 636 h 729"/>
              <a:gd name="T6" fmla="*/ 344 w 750"/>
              <a:gd name="T7" fmla="*/ 719 h 729"/>
              <a:gd name="T8" fmla="*/ 622 w 750"/>
              <a:gd name="T9" fmla="*/ 572 h 729"/>
              <a:gd name="T10" fmla="*/ 715 w 750"/>
              <a:gd name="T11" fmla="*/ 276 h 729"/>
              <a:gd name="T12" fmla="*/ 575 w 750"/>
              <a:gd name="T13" fmla="*/ 0 h 729"/>
              <a:gd name="T14" fmla="*/ 566 w 750"/>
              <a:gd name="T15" fmla="*/ 10 h 729"/>
              <a:gd name="T16" fmla="*/ 612 w 750"/>
              <a:gd name="T17" fmla="*/ 563 h 729"/>
              <a:gd name="T18" fmla="*/ 343 w 750"/>
              <a:gd name="T19" fmla="*/ 705 h 729"/>
              <a:gd name="T20" fmla="*/ 65 w 750"/>
              <a:gd name="T21" fmla="*/ 626 h 729"/>
              <a:gd name="T22" fmla="*/ 94 w 750"/>
              <a:gd name="T23" fmla="*/ 594 h 729"/>
              <a:gd name="T24" fmla="*/ 0 w 750"/>
              <a:gd name="T25" fmla="*/ 57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0" h="729">
                <a:moveTo>
                  <a:pt x="0" y="575"/>
                </a:moveTo>
                <a:cubicBezTo>
                  <a:pt x="28" y="666"/>
                  <a:pt x="28" y="666"/>
                  <a:pt x="28" y="666"/>
                </a:cubicBezTo>
                <a:cubicBezTo>
                  <a:pt x="56" y="636"/>
                  <a:pt x="56" y="636"/>
                  <a:pt x="56" y="636"/>
                </a:cubicBezTo>
                <a:cubicBezTo>
                  <a:pt x="138" y="699"/>
                  <a:pt x="240" y="729"/>
                  <a:pt x="344" y="719"/>
                </a:cubicBezTo>
                <a:cubicBezTo>
                  <a:pt x="453" y="708"/>
                  <a:pt x="552" y="656"/>
                  <a:pt x="622" y="572"/>
                </a:cubicBezTo>
                <a:cubicBezTo>
                  <a:pt x="691" y="488"/>
                  <a:pt x="724" y="383"/>
                  <a:pt x="715" y="276"/>
                </a:cubicBezTo>
                <a:cubicBezTo>
                  <a:pt x="706" y="168"/>
                  <a:pt x="656" y="70"/>
                  <a:pt x="575" y="0"/>
                </a:cubicBezTo>
                <a:cubicBezTo>
                  <a:pt x="566" y="10"/>
                  <a:pt x="566" y="10"/>
                  <a:pt x="566" y="10"/>
                </a:cubicBezTo>
                <a:cubicBezTo>
                  <a:pt x="730" y="153"/>
                  <a:pt x="750" y="395"/>
                  <a:pt x="612" y="563"/>
                </a:cubicBezTo>
                <a:cubicBezTo>
                  <a:pt x="544" y="645"/>
                  <a:pt x="449" y="695"/>
                  <a:pt x="343" y="705"/>
                </a:cubicBezTo>
                <a:cubicBezTo>
                  <a:pt x="243" y="715"/>
                  <a:pt x="144" y="687"/>
                  <a:pt x="65" y="626"/>
                </a:cubicBezTo>
                <a:cubicBezTo>
                  <a:pt x="94" y="594"/>
                  <a:pt x="94" y="594"/>
                  <a:pt x="94" y="594"/>
                </a:cubicBezTo>
                <a:lnTo>
                  <a:pt x="0" y="575"/>
                </a:lnTo>
                <a:close/>
              </a:path>
            </a:pathLst>
          </a:custGeom>
          <a:solidFill>
            <a:srgbClr val="203864"/>
          </a:solidFill>
          <a:ln>
            <a:noFill/>
          </a:ln>
        </p:spPr>
        <p:txBody>
          <a:bodyPr vert="horz" wrap="square" lIns="91440" tIns="45720" rIns="91440" bIns="45720" numCol="1" anchor="t" anchorCtr="0" compatLnSpc="1"/>
          <a:lstStyle/>
          <a:p>
            <a:endParaRPr lang="en-US">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048828" name="稻壳儿春秋广告/盗版必究        原创来源：http://chn.docer.com/works?userid=199329941#!/work_time"/>
          <p:cNvSpPr/>
          <p:nvPr/>
        </p:nvSpPr>
        <p:spPr bwMode="auto">
          <a:xfrm>
            <a:off x="4432565" y="4326072"/>
            <a:ext cx="1031040" cy="1061126"/>
          </a:xfrm>
          <a:custGeom>
            <a:avLst/>
            <a:gdLst>
              <a:gd name="T0" fmla="*/ 154 w 729"/>
              <a:gd name="T1" fmla="*/ 0 h 750"/>
              <a:gd name="T2" fmla="*/ 63 w 729"/>
              <a:gd name="T3" fmla="*/ 28 h 750"/>
              <a:gd name="T4" fmla="*/ 93 w 729"/>
              <a:gd name="T5" fmla="*/ 55 h 750"/>
              <a:gd name="T6" fmla="*/ 10 w 729"/>
              <a:gd name="T7" fmla="*/ 344 h 750"/>
              <a:gd name="T8" fmla="*/ 157 w 729"/>
              <a:gd name="T9" fmla="*/ 622 h 750"/>
              <a:gd name="T10" fmla="*/ 453 w 729"/>
              <a:gd name="T11" fmla="*/ 714 h 750"/>
              <a:gd name="T12" fmla="*/ 729 w 729"/>
              <a:gd name="T13" fmla="*/ 575 h 750"/>
              <a:gd name="T14" fmla="*/ 718 w 729"/>
              <a:gd name="T15" fmla="*/ 566 h 750"/>
              <a:gd name="T16" fmla="*/ 166 w 729"/>
              <a:gd name="T17" fmla="*/ 611 h 750"/>
              <a:gd name="T18" fmla="*/ 23 w 729"/>
              <a:gd name="T19" fmla="*/ 343 h 750"/>
              <a:gd name="T20" fmla="*/ 103 w 729"/>
              <a:gd name="T21" fmla="*/ 64 h 750"/>
              <a:gd name="T22" fmla="*/ 134 w 729"/>
              <a:gd name="T23" fmla="*/ 93 h 750"/>
              <a:gd name="T24" fmla="*/ 154 w 729"/>
              <a:gd name="T25" fmla="*/ 0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9" h="750">
                <a:moveTo>
                  <a:pt x="154" y="0"/>
                </a:moveTo>
                <a:cubicBezTo>
                  <a:pt x="63" y="28"/>
                  <a:pt x="63" y="28"/>
                  <a:pt x="63" y="28"/>
                </a:cubicBezTo>
                <a:cubicBezTo>
                  <a:pt x="93" y="55"/>
                  <a:pt x="93" y="55"/>
                  <a:pt x="93" y="55"/>
                </a:cubicBezTo>
                <a:cubicBezTo>
                  <a:pt x="29" y="138"/>
                  <a:pt x="0" y="240"/>
                  <a:pt x="10" y="344"/>
                </a:cubicBezTo>
                <a:cubicBezTo>
                  <a:pt x="20" y="453"/>
                  <a:pt x="73" y="552"/>
                  <a:pt x="157" y="622"/>
                </a:cubicBezTo>
                <a:cubicBezTo>
                  <a:pt x="240" y="690"/>
                  <a:pt x="345" y="723"/>
                  <a:pt x="453" y="714"/>
                </a:cubicBezTo>
                <a:cubicBezTo>
                  <a:pt x="560" y="705"/>
                  <a:pt x="658" y="656"/>
                  <a:pt x="729" y="575"/>
                </a:cubicBezTo>
                <a:cubicBezTo>
                  <a:pt x="718" y="566"/>
                  <a:pt x="718" y="566"/>
                  <a:pt x="718" y="566"/>
                </a:cubicBezTo>
                <a:cubicBezTo>
                  <a:pt x="576" y="729"/>
                  <a:pt x="333" y="750"/>
                  <a:pt x="166" y="611"/>
                </a:cubicBezTo>
                <a:cubicBezTo>
                  <a:pt x="84" y="544"/>
                  <a:pt x="33" y="448"/>
                  <a:pt x="23" y="343"/>
                </a:cubicBezTo>
                <a:cubicBezTo>
                  <a:pt x="14" y="242"/>
                  <a:pt x="42" y="144"/>
                  <a:pt x="103" y="64"/>
                </a:cubicBezTo>
                <a:cubicBezTo>
                  <a:pt x="134" y="93"/>
                  <a:pt x="134" y="93"/>
                  <a:pt x="134" y="93"/>
                </a:cubicBezTo>
                <a:lnTo>
                  <a:pt x="154" y="0"/>
                </a:lnTo>
                <a:close/>
              </a:path>
            </a:pathLst>
          </a:custGeom>
          <a:solidFill>
            <a:srgbClr val="2E75B6"/>
          </a:solidFill>
          <a:ln>
            <a:noFill/>
          </a:ln>
        </p:spPr>
        <p:txBody>
          <a:bodyPr vert="horz" wrap="square" lIns="91440" tIns="45720" rIns="91440" bIns="45720" numCol="1" anchor="t" anchorCtr="0" compatLnSpc="1"/>
          <a:lstStyle/>
          <a:p>
            <a:endParaRPr lang="en-US">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048829" name="稻壳儿春秋广告/盗版必究        原创来源：http://chn.docer.com/works?userid=199329941#!/work_time"/>
          <p:cNvSpPr/>
          <p:nvPr/>
        </p:nvSpPr>
        <p:spPr bwMode="auto">
          <a:xfrm>
            <a:off x="4603827" y="2195721"/>
            <a:ext cx="841264" cy="842420"/>
          </a:xfrm>
          <a:custGeom>
            <a:avLst/>
            <a:gdLst>
              <a:gd name="T0" fmla="*/ 467 w 595"/>
              <a:gd name="T1" fmla="*/ 94 h 596"/>
              <a:gd name="T2" fmla="*/ 502 w 595"/>
              <a:gd name="T3" fmla="*/ 467 h 596"/>
              <a:gd name="T4" fmla="*/ 129 w 595"/>
              <a:gd name="T5" fmla="*/ 503 h 596"/>
              <a:gd name="T6" fmla="*/ 93 w 595"/>
              <a:gd name="T7" fmla="*/ 129 h 596"/>
              <a:gd name="T8" fmla="*/ 467 w 595"/>
              <a:gd name="T9" fmla="*/ 94 h 596"/>
            </a:gdLst>
            <a:ahLst/>
            <a:cxnLst>
              <a:cxn ang="0">
                <a:pos x="T0" y="T1"/>
              </a:cxn>
              <a:cxn ang="0">
                <a:pos x="T2" y="T3"/>
              </a:cxn>
              <a:cxn ang="0">
                <a:pos x="T4" y="T5"/>
              </a:cxn>
              <a:cxn ang="0">
                <a:pos x="T6" y="T7"/>
              </a:cxn>
              <a:cxn ang="0">
                <a:pos x="T8" y="T9"/>
              </a:cxn>
            </a:cxnLst>
            <a:rect l="0" t="0" r="r" b="b"/>
            <a:pathLst>
              <a:path w="595" h="596">
                <a:moveTo>
                  <a:pt x="467" y="94"/>
                </a:moveTo>
                <a:cubicBezTo>
                  <a:pt x="580" y="187"/>
                  <a:pt x="595" y="354"/>
                  <a:pt x="502" y="467"/>
                </a:cubicBezTo>
                <a:cubicBezTo>
                  <a:pt x="409" y="580"/>
                  <a:pt x="242" y="596"/>
                  <a:pt x="129" y="503"/>
                </a:cubicBezTo>
                <a:cubicBezTo>
                  <a:pt x="16" y="409"/>
                  <a:pt x="0" y="242"/>
                  <a:pt x="93" y="129"/>
                </a:cubicBezTo>
                <a:cubicBezTo>
                  <a:pt x="187" y="16"/>
                  <a:pt x="354" y="0"/>
                  <a:pt x="467" y="94"/>
                </a:cubicBezTo>
                <a:close/>
              </a:path>
            </a:pathLst>
          </a:custGeom>
          <a:solidFill>
            <a:srgbClr val="203864"/>
          </a:solidFill>
          <a:ln>
            <a:noFill/>
          </a:ln>
        </p:spPr>
        <p:txBody>
          <a:bodyPr vert="horz" wrap="square" lIns="91440" tIns="45720" rIns="91440" bIns="45720" numCol="1" anchor="ctr" anchorCtr="0" compatLnSpc="1"/>
          <a:lstStyle/>
          <a:p>
            <a:pPr algn="ctr"/>
            <a:r>
              <a:rPr lang="en-US"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01</a:t>
            </a:r>
          </a:p>
        </p:txBody>
      </p:sp>
      <p:sp>
        <p:nvSpPr>
          <p:cNvPr id="1048830" name="稻壳儿春秋广告/盗版必究        原创来源：http://chn.docer.com/works?userid=199329941#!/work_time"/>
          <p:cNvSpPr/>
          <p:nvPr/>
        </p:nvSpPr>
        <p:spPr bwMode="auto">
          <a:xfrm>
            <a:off x="6745751" y="2195721"/>
            <a:ext cx="841264" cy="842420"/>
          </a:xfrm>
          <a:custGeom>
            <a:avLst/>
            <a:gdLst>
              <a:gd name="T0" fmla="*/ 466 w 595"/>
              <a:gd name="T1" fmla="*/ 94 h 596"/>
              <a:gd name="T2" fmla="*/ 502 w 595"/>
              <a:gd name="T3" fmla="*/ 467 h 596"/>
              <a:gd name="T4" fmla="*/ 128 w 595"/>
              <a:gd name="T5" fmla="*/ 503 h 596"/>
              <a:gd name="T6" fmla="*/ 93 w 595"/>
              <a:gd name="T7" fmla="*/ 129 h 596"/>
              <a:gd name="T8" fmla="*/ 466 w 595"/>
              <a:gd name="T9" fmla="*/ 94 h 596"/>
            </a:gdLst>
            <a:ahLst/>
            <a:cxnLst>
              <a:cxn ang="0">
                <a:pos x="T0" y="T1"/>
              </a:cxn>
              <a:cxn ang="0">
                <a:pos x="T2" y="T3"/>
              </a:cxn>
              <a:cxn ang="0">
                <a:pos x="T4" y="T5"/>
              </a:cxn>
              <a:cxn ang="0">
                <a:pos x="T6" y="T7"/>
              </a:cxn>
              <a:cxn ang="0">
                <a:pos x="T8" y="T9"/>
              </a:cxn>
            </a:cxnLst>
            <a:rect l="0" t="0" r="r" b="b"/>
            <a:pathLst>
              <a:path w="595" h="596">
                <a:moveTo>
                  <a:pt x="466" y="94"/>
                </a:moveTo>
                <a:cubicBezTo>
                  <a:pt x="579" y="187"/>
                  <a:pt x="595" y="354"/>
                  <a:pt x="502" y="467"/>
                </a:cubicBezTo>
                <a:cubicBezTo>
                  <a:pt x="408" y="580"/>
                  <a:pt x="241" y="596"/>
                  <a:pt x="128" y="503"/>
                </a:cubicBezTo>
                <a:cubicBezTo>
                  <a:pt x="16" y="409"/>
                  <a:pt x="0" y="242"/>
                  <a:pt x="93" y="129"/>
                </a:cubicBezTo>
                <a:cubicBezTo>
                  <a:pt x="186" y="16"/>
                  <a:pt x="353" y="0"/>
                  <a:pt x="466" y="94"/>
                </a:cubicBezTo>
                <a:close/>
              </a:path>
            </a:pathLst>
          </a:custGeom>
          <a:solidFill>
            <a:srgbClr val="2E75B6"/>
          </a:solidFill>
          <a:ln>
            <a:noFill/>
          </a:ln>
        </p:spPr>
        <p:txBody>
          <a:bodyPr vert="horz" wrap="square" lIns="91440" tIns="45720" rIns="91440" bIns="45720" numCol="1" anchor="ctr" anchorCtr="0" compatLnSpc="1"/>
          <a:lstStyle/>
          <a:p>
            <a:pPr algn="ctr"/>
            <a:r>
              <a:rPr lang="en-US"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02</a:t>
            </a:r>
          </a:p>
        </p:txBody>
      </p:sp>
      <p:sp>
        <p:nvSpPr>
          <p:cNvPr id="1048831" name="稻壳儿春秋广告/盗版必究        原创来源：http://chn.docer.com/works?userid=199329941#!/work_time"/>
          <p:cNvSpPr/>
          <p:nvPr/>
        </p:nvSpPr>
        <p:spPr bwMode="auto">
          <a:xfrm>
            <a:off x="6735336" y="4382773"/>
            <a:ext cx="841264" cy="749847"/>
          </a:xfrm>
          <a:custGeom>
            <a:avLst/>
            <a:gdLst>
              <a:gd name="T0" fmla="*/ 298 w 595"/>
              <a:gd name="T1" fmla="*/ 0 h 530"/>
              <a:gd name="T2" fmla="*/ 93 w 595"/>
              <a:gd name="T3" fmla="*/ 96 h 530"/>
              <a:gd name="T4" fmla="*/ 129 w 595"/>
              <a:gd name="T5" fmla="*/ 469 h 530"/>
              <a:gd name="T6" fmla="*/ 297 w 595"/>
              <a:gd name="T7" fmla="*/ 530 h 530"/>
              <a:gd name="T8" fmla="*/ 502 w 595"/>
              <a:gd name="T9" fmla="*/ 434 h 530"/>
              <a:gd name="T10" fmla="*/ 466 w 595"/>
              <a:gd name="T11" fmla="*/ 60 h 530"/>
              <a:gd name="T12" fmla="*/ 298 w 595"/>
              <a:gd name="T13" fmla="*/ 0 h 530"/>
            </a:gdLst>
            <a:ahLst/>
            <a:cxnLst>
              <a:cxn ang="0">
                <a:pos x="T0" y="T1"/>
              </a:cxn>
              <a:cxn ang="0">
                <a:pos x="T2" y="T3"/>
              </a:cxn>
              <a:cxn ang="0">
                <a:pos x="T4" y="T5"/>
              </a:cxn>
              <a:cxn ang="0">
                <a:pos x="T6" y="T7"/>
              </a:cxn>
              <a:cxn ang="0">
                <a:pos x="T8" y="T9"/>
              </a:cxn>
              <a:cxn ang="0">
                <a:pos x="T10" y="T11"/>
              </a:cxn>
              <a:cxn ang="0">
                <a:pos x="T12" y="T13"/>
              </a:cxn>
            </a:cxnLst>
            <a:rect l="0" t="0" r="r" b="b"/>
            <a:pathLst>
              <a:path w="595" h="530">
                <a:moveTo>
                  <a:pt x="298" y="0"/>
                </a:moveTo>
                <a:cubicBezTo>
                  <a:pt x="221" y="0"/>
                  <a:pt x="145" y="32"/>
                  <a:pt x="93" y="96"/>
                </a:cubicBezTo>
                <a:cubicBezTo>
                  <a:pt x="0" y="209"/>
                  <a:pt x="16" y="376"/>
                  <a:pt x="129" y="469"/>
                </a:cubicBezTo>
                <a:cubicBezTo>
                  <a:pt x="178" y="510"/>
                  <a:pt x="238" y="530"/>
                  <a:pt x="297" y="530"/>
                </a:cubicBezTo>
                <a:cubicBezTo>
                  <a:pt x="374" y="530"/>
                  <a:pt x="449" y="497"/>
                  <a:pt x="502" y="434"/>
                </a:cubicBezTo>
                <a:cubicBezTo>
                  <a:pt x="595" y="321"/>
                  <a:pt x="579" y="154"/>
                  <a:pt x="466" y="60"/>
                </a:cubicBezTo>
                <a:cubicBezTo>
                  <a:pt x="417" y="20"/>
                  <a:pt x="357" y="0"/>
                  <a:pt x="298" y="0"/>
                </a:cubicBezTo>
              </a:path>
            </a:pathLst>
          </a:custGeom>
          <a:solidFill>
            <a:srgbClr val="203864"/>
          </a:solidFill>
          <a:ln>
            <a:noFill/>
          </a:ln>
        </p:spPr>
        <p:txBody>
          <a:bodyPr vert="horz" wrap="square" lIns="91440" tIns="45720" rIns="91440" bIns="45720" numCol="1" anchor="ctr" anchorCtr="0" compatLnSpc="1"/>
          <a:lstStyle/>
          <a:p>
            <a:pPr algn="ctr"/>
            <a:r>
              <a:rPr lang="en-US"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04</a:t>
            </a:r>
          </a:p>
        </p:txBody>
      </p:sp>
      <p:sp>
        <p:nvSpPr>
          <p:cNvPr id="1048832" name="稻壳儿春秋广告/盗版必究        原创来源：http://chn.docer.com/works?userid=199329941#!/work_time"/>
          <p:cNvSpPr/>
          <p:nvPr/>
        </p:nvSpPr>
        <p:spPr bwMode="auto">
          <a:xfrm>
            <a:off x="4603827" y="4382773"/>
            <a:ext cx="841264" cy="749847"/>
          </a:xfrm>
          <a:custGeom>
            <a:avLst/>
            <a:gdLst>
              <a:gd name="T0" fmla="*/ 298 w 595"/>
              <a:gd name="T1" fmla="*/ 0 h 530"/>
              <a:gd name="T2" fmla="*/ 93 w 595"/>
              <a:gd name="T3" fmla="*/ 96 h 530"/>
              <a:gd name="T4" fmla="*/ 129 w 595"/>
              <a:gd name="T5" fmla="*/ 469 h 530"/>
              <a:gd name="T6" fmla="*/ 298 w 595"/>
              <a:gd name="T7" fmla="*/ 530 h 530"/>
              <a:gd name="T8" fmla="*/ 502 w 595"/>
              <a:gd name="T9" fmla="*/ 434 h 530"/>
              <a:gd name="T10" fmla="*/ 467 w 595"/>
              <a:gd name="T11" fmla="*/ 60 h 530"/>
              <a:gd name="T12" fmla="*/ 298 w 595"/>
              <a:gd name="T13" fmla="*/ 0 h 530"/>
            </a:gdLst>
            <a:ahLst/>
            <a:cxnLst>
              <a:cxn ang="0">
                <a:pos x="T0" y="T1"/>
              </a:cxn>
              <a:cxn ang="0">
                <a:pos x="T2" y="T3"/>
              </a:cxn>
              <a:cxn ang="0">
                <a:pos x="T4" y="T5"/>
              </a:cxn>
              <a:cxn ang="0">
                <a:pos x="T6" y="T7"/>
              </a:cxn>
              <a:cxn ang="0">
                <a:pos x="T8" y="T9"/>
              </a:cxn>
              <a:cxn ang="0">
                <a:pos x="T10" y="T11"/>
              </a:cxn>
              <a:cxn ang="0">
                <a:pos x="T12" y="T13"/>
              </a:cxn>
            </a:cxnLst>
            <a:rect l="0" t="0" r="r" b="b"/>
            <a:pathLst>
              <a:path w="595" h="530">
                <a:moveTo>
                  <a:pt x="298" y="0"/>
                </a:moveTo>
                <a:cubicBezTo>
                  <a:pt x="222" y="0"/>
                  <a:pt x="146" y="32"/>
                  <a:pt x="93" y="96"/>
                </a:cubicBezTo>
                <a:cubicBezTo>
                  <a:pt x="0" y="209"/>
                  <a:pt x="16" y="376"/>
                  <a:pt x="129" y="469"/>
                </a:cubicBezTo>
                <a:cubicBezTo>
                  <a:pt x="178" y="510"/>
                  <a:pt x="238" y="530"/>
                  <a:pt x="298" y="530"/>
                </a:cubicBezTo>
                <a:cubicBezTo>
                  <a:pt x="374" y="530"/>
                  <a:pt x="450" y="497"/>
                  <a:pt x="502" y="434"/>
                </a:cubicBezTo>
                <a:cubicBezTo>
                  <a:pt x="595" y="321"/>
                  <a:pt x="580" y="154"/>
                  <a:pt x="467" y="60"/>
                </a:cubicBezTo>
                <a:cubicBezTo>
                  <a:pt x="417" y="20"/>
                  <a:pt x="357" y="0"/>
                  <a:pt x="298" y="0"/>
                </a:cubicBezTo>
              </a:path>
            </a:pathLst>
          </a:custGeom>
          <a:solidFill>
            <a:srgbClr val="2E75B6"/>
          </a:solidFill>
          <a:ln>
            <a:noFill/>
          </a:ln>
        </p:spPr>
        <p:txBody>
          <a:bodyPr vert="horz" wrap="square" lIns="91440" tIns="45720" rIns="91440" bIns="45720" numCol="1" anchor="ctr" anchorCtr="0" compatLnSpc="1"/>
          <a:lstStyle/>
          <a:p>
            <a:pPr algn="ctr"/>
            <a:r>
              <a:rPr lang="en-US"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03</a:t>
            </a:r>
          </a:p>
        </p:txBody>
      </p:sp>
      <p:sp>
        <p:nvSpPr>
          <p:cNvPr id="1048833" name="稻壳儿春秋广告/盗版必究        原创来源：http://chn.docer.com/works?userid=199329941#!/work_time"/>
          <p:cNvSpPr txBox="1"/>
          <p:nvPr/>
        </p:nvSpPr>
        <p:spPr>
          <a:xfrm>
            <a:off x="928807" y="4333415"/>
            <a:ext cx="3418127" cy="523220"/>
          </a:xfrm>
          <a:prstGeom prst="rect">
            <a:avLst/>
          </a:prstGeom>
          <a:noFill/>
        </p:spPr>
        <p:txBody>
          <a:bodyPr wrap="square" rtlCol="0">
            <a:spAutoFit/>
          </a:bodyPr>
          <a:lstStyle/>
          <a:p>
            <a:pPr algn="ctr"/>
            <a:r>
              <a:rPr lang="en-US" altLang="zh-CN" sz="2800" b="1" dirty="0">
                <a:solidFill>
                  <a:srgbClr val="2E75B6"/>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Price Optimization</a:t>
            </a:r>
          </a:p>
        </p:txBody>
      </p:sp>
      <p:sp>
        <p:nvSpPr>
          <p:cNvPr id="1048834" name="稻壳儿春秋广告/盗版必究        原创来源：http://chn.docer.com/works?userid=199329941#!/work_time"/>
          <p:cNvSpPr txBox="1"/>
          <p:nvPr/>
        </p:nvSpPr>
        <p:spPr>
          <a:xfrm>
            <a:off x="1306336" y="4881796"/>
            <a:ext cx="2844800" cy="87203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Algorithm Pricing </a:t>
            </a:r>
          </a:p>
          <a:p>
            <a:pPr marL="285750" indent="-285750">
              <a:lnSpc>
                <a:spcPct val="150000"/>
              </a:lnSpc>
              <a:buFont typeface="Arial" panose="020B0604020202020204" pitchFamily="34" charset="0"/>
              <a:buChar char="•"/>
            </a:pPr>
            <a:r>
              <a:rPr lang="en-US" altLang="zh-CN"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Dynamic Pricing</a:t>
            </a: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048835" name="稻壳儿春秋广告/盗版必究        原创来源：http://chn.docer.com/works?userid=199329941#!/work_time"/>
          <p:cNvSpPr txBox="1"/>
          <p:nvPr/>
        </p:nvSpPr>
        <p:spPr>
          <a:xfrm>
            <a:off x="1042083" y="1683659"/>
            <a:ext cx="2987396" cy="523220"/>
          </a:xfrm>
          <a:prstGeom prst="rect">
            <a:avLst/>
          </a:prstGeom>
          <a:noFill/>
        </p:spPr>
        <p:txBody>
          <a:bodyPr wrap="square" rtlCol="0">
            <a:spAutoFit/>
          </a:bodyPr>
          <a:lstStyle/>
          <a:p>
            <a:pPr algn="ctr"/>
            <a:r>
              <a:rPr lang="en-US" altLang="zh-CN" sz="2800" b="1" dirty="0">
                <a:solidFill>
                  <a:srgbClr val="203864"/>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Data Collection</a:t>
            </a:r>
          </a:p>
        </p:txBody>
      </p:sp>
      <p:sp>
        <p:nvSpPr>
          <p:cNvPr id="1048836" name="稻壳儿春秋广告/盗版必究        原创来源：http://chn.docer.com/works?userid=199329941#!/work_time"/>
          <p:cNvSpPr txBox="1"/>
          <p:nvPr/>
        </p:nvSpPr>
        <p:spPr>
          <a:xfrm>
            <a:off x="1300524" y="2148688"/>
            <a:ext cx="3653925" cy="128753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Market data                      </a:t>
            </a:r>
          </a:p>
          <a:p>
            <a:pPr marL="285750" indent="-285750">
              <a:lnSpc>
                <a:spcPct val="150000"/>
              </a:lnSpc>
              <a:buFont typeface="Arial" panose="020B0604020202020204" pitchFamily="34" charset="0"/>
              <a:buChar char="•"/>
            </a:pPr>
            <a:r>
              <a:rPr lang="en-US" altLang="zh-CN"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Customer data </a:t>
            </a:r>
          </a:p>
          <a:p>
            <a:pPr marL="285750" indent="-285750">
              <a:lnSpc>
                <a:spcPct val="150000"/>
              </a:lnSpc>
              <a:buFont typeface="Arial" panose="020B0604020202020204" pitchFamily="34" charset="0"/>
              <a:buChar char="•"/>
            </a:pPr>
            <a:r>
              <a:rPr lang="en-US" altLang="zh-CN"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Transactional data</a:t>
            </a: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048837" name="稻壳儿春秋广告/盗版必究        原创来源：http://chn.docer.com/works?userid=199329941#!/work_time"/>
          <p:cNvSpPr txBox="1"/>
          <p:nvPr/>
        </p:nvSpPr>
        <p:spPr>
          <a:xfrm>
            <a:off x="7857792" y="4382773"/>
            <a:ext cx="4334208" cy="492443"/>
          </a:xfrm>
          <a:prstGeom prst="rect">
            <a:avLst/>
          </a:prstGeom>
          <a:noFill/>
        </p:spPr>
        <p:txBody>
          <a:bodyPr wrap="square" rtlCol="0">
            <a:spAutoFit/>
          </a:bodyPr>
          <a:lstStyle/>
          <a:p>
            <a:pPr algn="ctr"/>
            <a:r>
              <a:rPr lang="en-US" altLang="zh-CN" sz="2600" b="1" dirty="0">
                <a:solidFill>
                  <a:srgbClr val="203864"/>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Performance Monitoring</a:t>
            </a:r>
          </a:p>
        </p:txBody>
      </p:sp>
      <p:sp>
        <p:nvSpPr>
          <p:cNvPr id="1048838" name="稻壳儿春秋广告/盗版必究        原创来源：http://chn.docer.com/works?userid=199329941#!/work_time"/>
          <p:cNvSpPr txBox="1"/>
          <p:nvPr/>
        </p:nvSpPr>
        <p:spPr>
          <a:xfrm>
            <a:off x="9035947" y="4881796"/>
            <a:ext cx="2844800" cy="128753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Tracking Revenue</a:t>
            </a:r>
          </a:p>
          <a:p>
            <a:pPr marL="285750" indent="-285750">
              <a:lnSpc>
                <a:spcPct val="150000"/>
              </a:lnSpc>
              <a:buFont typeface="Arial" panose="020B0604020202020204" pitchFamily="34" charset="0"/>
              <a:buChar char="•"/>
            </a:pPr>
            <a:r>
              <a:rPr lang="en-US" altLang="zh-CN"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Profitability</a:t>
            </a:r>
          </a:p>
          <a:p>
            <a:pPr marL="285750" indent="-285750">
              <a:lnSpc>
                <a:spcPct val="150000"/>
              </a:lnSpc>
              <a:buFont typeface="Arial" panose="020B0604020202020204" pitchFamily="34" charset="0"/>
              <a:buChar char="•"/>
            </a:pPr>
            <a:r>
              <a:rPr lang="en-US" altLang="zh-CN"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Market Share</a:t>
            </a: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048839" name="稻壳儿春秋广告/盗版必究        原创来源：http://chn.docer.com/works?userid=199329941#!/work_time"/>
          <p:cNvSpPr txBox="1"/>
          <p:nvPr/>
        </p:nvSpPr>
        <p:spPr>
          <a:xfrm>
            <a:off x="9068192" y="1715267"/>
            <a:ext cx="2625043" cy="523220"/>
          </a:xfrm>
          <a:prstGeom prst="rect">
            <a:avLst/>
          </a:prstGeom>
          <a:noFill/>
        </p:spPr>
        <p:txBody>
          <a:bodyPr wrap="square" rtlCol="0">
            <a:spAutoFit/>
          </a:bodyPr>
          <a:lstStyle/>
          <a:p>
            <a:pPr algn="ctr"/>
            <a:r>
              <a:rPr lang="en-US" altLang="zh-CN" sz="2800" b="1" dirty="0">
                <a:solidFill>
                  <a:srgbClr val="2E75B6"/>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Data Analysis</a:t>
            </a:r>
          </a:p>
        </p:txBody>
      </p:sp>
      <p:sp>
        <p:nvSpPr>
          <p:cNvPr id="1048840" name="稻壳儿春秋广告/盗版必究        原创来源：http://chn.docer.com/works?userid=199329941#!/work_time"/>
          <p:cNvSpPr txBox="1"/>
          <p:nvPr/>
        </p:nvSpPr>
        <p:spPr>
          <a:xfrm>
            <a:off x="9035947" y="2212530"/>
            <a:ext cx="2844800" cy="872034"/>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zh-CN"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Statistical Modeling</a:t>
            </a:r>
          </a:p>
          <a:p>
            <a:pPr marL="171450" indent="-171450">
              <a:lnSpc>
                <a:spcPct val="150000"/>
              </a:lnSpc>
              <a:buFont typeface="Arial" panose="020B0604020202020204" pitchFamily="34" charset="0"/>
              <a:buChar char="•"/>
            </a:pPr>
            <a:r>
              <a:rPr lang="en-US" altLang="zh-CN"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Machine Learning</a:t>
            </a: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稻壳儿春秋广告/盗版必究        原创来源：http://chn.docer.com/works?userid=199329941#!/work_time"/>
          <p:cNvSpPr/>
          <p:nvPr/>
        </p:nvSpPr>
        <p:spPr>
          <a:xfrm rot="5400000" flipH="1">
            <a:off x="857250" y="-857250"/>
            <a:ext cx="1714500" cy="3429000"/>
          </a:xfrm>
          <a:custGeom>
            <a:avLst/>
            <a:gdLst>
              <a:gd name="connsiteX0" fmla="*/ 1535624 w 1535624"/>
              <a:gd name="connsiteY0" fmla="*/ 0 h 3071248"/>
              <a:gd name="connsiteX1" fmla="*/ 1535624 w 1535624"/>
              <a:gd name="connsiteY1" fmla="*/ 3071248 h 3071248"/>
              <a:gd name="connsiteX2" fmla="*/ 0 w 1535624"/>
              <a:gd name="connsiteY2" fmla="*/ 1535624 h 3071248"/>
            </a:gdLst>
            <a:ahLst/>
            <a:cxnLst>
              <a:cxn ang="0">
                <a:pos x="connsiteX0" y="connsiteY0"/>
              </a:cxn>
              <a:cxn ang="0">
                <a:pos x="connsiteX1" y="connsiteY1"/>
              </a:cxn>
              <a:cxn ang="0">
                <a:pos x="connsiteX2" y="connsiteY2"/>
              </a:cxn>
            </a:cxnLst>
            <a:rect l="l" t="t" r="r" b="b"/>
            <a:pathLst>
              <a:path w="1535624" h="3071248">
                <a:moveTo>
                  <a:pt x="1535624" y="0"/>
                </a:moveTo>
                <a:lnTo>
                  <a:pt x="1535624" y="3071248"/>
                </a:lnTo>
                <a:lnTo>
                  <a:pt x="0" y="1535624"/>
                </a:lnTo>
                <a:close/>
              </a:path>
            </a:pathLst>
          </a:cu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1048596" name="稻壳儿春秋广告/盗版必究        原创来源：http://chn.docer.com/works?userid=199329941#!/work_time"/>
          <p:cNvSpPr/>
          <p:nvPr/>
        </p:nvSpPr>
        <p:spPr>
          <a:xfrm rot="16200000" flipH="1" flipV="1">
            <a:off x="10185400" y="5257800"/>
            <a:ext cx="1066800" cy="2133600"/>
          </a:xfrm>
          <a:custGeom>
            <a:avLst/>
            <a:gdLst>
              <a:gd name="connsiteX0" fmla="*/ 1535624 w 1535624"/>
              <a:gd name="connsiteY0" fmla="*/ 0 h 3071248"/>
              <a:gd name="connsiteX1" fmla="*/ 1535624 w 1535624"/>
              <a:gd name="connsiteY1" fmla="*/ 3071248 h 3071248"/>
              <a:gd name="connsiteX2" fmla="*/ 0 w 1535624"/>
              <a:gd name="connsiteY2" fmla="*/ 1535624 h 3071248"/>
            </a:gdLst>
            <a:ahLst/>
            <a:cxnLst>
              <a:cxn ang="0">
                <a:pos x="connsiteX0" y="connsiteY0"/>
              </a:cxn>
              <a:cxn ang="0">
                <a:pos x="connsiteX1" y="connsiteY1"/>
              </a:cxn>
              <a:cxn ang="0">
                <a:pos x="connsiteX2" y="connsiteY2"/>
              </a:cxn>
            </a:cxnLst>
            <a:rect l="l" t="t" r="r" b="b"/>
            <a:pathLst>
              <a:path w="1535624" h="3071248">
                <a:moveTo>
                  <a:pt x="1535624" y="0"/>
                </a:moveTo>
                <a:lnTo>
                  <a:pt x="1535624" y="3071248"/>
                </a:lnTo>
                <a:lnTo>
                  <a:pt x="0" y="1535624"/>
                </a:lnTo>
                <a:close/>
              </a:path>
            </a:pathLst>
          </a:cu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1048597" name="稻壳儿春秋广告/盗版必究        原创来源：http://chn.docer.com/works?userid=199329941#!/work_time"/>
          <p:cNvSpPr/>
          <p:nvPr/>
        </p:nvSpPr>
        <p:spPr>
          <a:xfrm rot="5400000" flipH="1">
            <a:off x="2590800" y="-584200"/>
            <a:ext cx="1168400" cy="2336800"/>
          </a:xfrm>
          <a:custGeom>
            <a:avLst/>
            <a:gdLst>
              <a:gd name="connsiteX0" fmla="*/ 1535624 w 1535624"/>
              <a:gd name="connsiteY0" fmla="*/ 0 h 3071248"/>
              <a:gd name="connsiteX1" fmla="*/ 1535624 w 1535624"/>
              <a:gd name="connsiteY1" fmla="*/ 3071248 h 3071248"/>
              <a:gd name="connsiteX2" fmla="*/ 0 w 1535624"/>
              <a:gd name="connsiteY2" fmla="*/ 1535624 h 3071248"/>
            </a:gdLst>
            <a:ahLst/>
            <a:cxnLst>
              <a:cxn ang="0">
                <a:pos x="connsiteX0" y="connsiteY0"/>
              </a:cxn>
              <a:cxn ang="0">
                <a:pos x="connsiteX1" y="connsiteY1"/>
              </a:cxn>
              <a:cxn ang="0">
                <a:pos x="connsiteX2" y="connsiteY2"/>
              </a:cxn>
            </a:cxnLst>
            <a:rect l="l" t="t" r="r" b="b"/>
            <a:pathLst>
              <a:path w="1535624" h="3071248">
                <a:moveTo>
                  <a:pt x="1535624" y="0"/>
                </a:moveTo>
                <a:lnTo>
                  <a:pt x="1535624" y="3071248"/>
                </a:lnTo>
                <a:lnTo>
                  <a:pt x="0" y="1535624"/>
                </a:lnTo>
                <a:close/>
              </a:path>
            </a:pathLst>
          </a:cu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1048598" name="稻壳儿春秋广告/盗版必究        原创来源：http://chn.docer.com/works?userid=199329941#!/work_time"/>
          <p:cNvSpPr/>
          <p:nvPr/>
        </p:nvSpPr>
        <p:spPr>
          <a:xfrm rot="16200000" flipH="1" flipV="1">
            <a:off x="11362266" y="6028266"/>
            <a:ext cx="553156" cy="1106311"/>
          </a:xfrm>
          <a:custGeom>
            <a:avLst/>
            <a:gdLst>
              <a:gd name="connsiteX0" fmla="*/ 1535624 w 1535624"/>
              <a:gd name="connsiteY0" fmla="*/ 0 h 3071248"/>
              <a:gd name="connsiteX1" fmla="*/ 1535624 w 1535624"/>
              <a:gd name="connsiteY1" fmla="*/ 3071248 h 3071248"/>
              <a:gd name="connsiteX2" fmla="*/ 0 w 1535624"/>
              <a:gd name="connsiteY2" fmla="*/ 1535624 h 3071248"/>
            </a:gdLst>
            <a:ahLst/>
            <a:cxnLst>
              <a:cxn ang="0">
                <a:pos x="connsiteX0" y="connsiteY0"/>
              </a:cxn>
              <a:cxn ang="0">
                <a:pos x="connsiteX1" y="connsiteY1"/>
              </a:cxn>
              <a:cxn ang="0">
                <a:pos x="connsiteX2" y="connsiteY2"/>
              </a:cxn>
            </a:cxnLst>
            <a:rect l="l" t="t" r="r" b="b"/>
            <a:pathLst>
              <a:path w="1535624" h="3071248">
                <a:moveTo>
                  <a:pt x="1535624" y="0"/>
                </a:moveTo>
                <a:lnTo>
                  <a:pt x="1535624" y="3071248"/>
                </a:lnTo>
                <a:lnTo>
                  <a:pt x="0" y="1535624"/>
                </a:lnTo>
                <a:close/>
              </a:path>
            </a:pathLst>
          </a:cu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1048599" name="稻壳儿春秋广告/盗版必究        原创来源：http://chn.docer.com/works?userid=199329941#!/work_time"/>
          <p:cNvSpPr>
            <a:spLocks noChangeArrowheads="1"/>
          </p:cNvSpPr>
          <p:nvPr/>
        </p:nvSpPr>
        <p:spPr bwMode="auto">
          <a:xfrm>
            <a:off x="2527098" y="1581653"/>
            <a:ext cx="8848441" cy="707886"/>
          </a:xfrm>
          <a:prstGeom prst="rect">
            <a:avLst/>
          </a:prstGeom>
          <a:noFill/>
        </p:spPr>
        <p:txBody>
          <a:bodyPr wrap="square">
            <a:spAutoFit/>
          </a:bodyPr>
          <a:lstStyle/>
          <a:p>
            <a:pPr algn="dist">
              <a:spcBef>
                <a:spcPct val="0"/>
              </a:spcBef>
            </a:pPr>
            <a:r>
              <a:rPr lang="en-US" altLang="zh-CN" sz="4000" b="1" dirty="0">
                <a:solidFill>
                  <a:srgbClr val="203864"/>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Applications Of Pricing Analytics</a:t>
            </a:r>
          </a:p>
        </p:txBody>
      </p:sp>
      <p:sp>
        <p:nvSpPr>
          <p:cNvPr id="1048601" name="稻壳儿春秋广告/盗版必究        原创来源：http://chn.docer.com/works?userid=199329941#!/work_time"/>
          <p:cNvSpPr>
            <a:spLocks noChangeArrowheads="1"/>
          </p:cNvSpPr>
          <p:nvPr/>
        </p:nvSpPr>
        <p:spPr bwMode="auto">
          <a:xfrm>
            <a:off x="1026160" y="3254651"/>
            <a:ext cx="728820" cy="728820"/>
          </a:xfrm>
          <a:prstGeom prst="rect">
            <a:avLst/>
          </a:prstGeom>
          <a:solidFill>
            <a:srgbClr val="203864"/>
          </a:solidFill>
          <a:ln>
            <a:noFill/>
          </a:ln>
          <a:effectLst/>
        </p:spPr>
        <p:txBody>
          <a:bodyPr vert="horz" wrap="square" lIns="91440" tIns="45720" rIns="91440" bIns="45720" numCol="1" anchor="ctr" anchorCtr="0" compatLnSpc="1"/>
          <a:lstStyle/>
          <a:p>
            <a:pPr algn="ctr"/>
            <a:endParaRPr lang="zh-CN" altLang="en-US" sz="2000"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048602" name="稻壳儿春秋广告/盗版必究        原创来源：http://chn.docer.com/works?userid=199329941#!/work_time"/>
          <p:cNvSpPr/>
          <p:nvPr/>
        </p:nvSpPr>
        <p:spPr>
          <a:xfrm>
            <a:off x="1847291" y="3660717"/>
            <a:ext cx="3835987" cy="430887"/>
          </a:xfrm>
          <a:prstGeom prst="rect">
            <a:avLst/>
          </a:prstGeom>
          <a:effectLst/>
        </p:spPr>
        <p:txBody>
          <a:bodyPr wrap="square">
            <a:spAutoFit/>
          </a:bodyPr>
          <a:lstStyle/>
          <a:p>
            <a:pPr>
              <a:spcBef>
                <a:spcPct val="0"/>
              </a:spcBef>
            </a:pPr>
            <a:r>
              <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e.g. Airlines and Hotels</a:t>
            </a:r>
          </a:p>
        </p:txBody>
      </p:sp>
      <p:sp>
        <p:nvSpPr>
          <p:cNvPr id="1048603" name="稻壳儿春秋广告/盗版必究        原创来源：http://chn.docer.com/works?userid=199329941#!/work_time"/>
          <p:cNvSpPr txBox="1"/>
          <p:nvPr/>
        </p:nvSpPr>
        <p:spPr>
          <a:xfrm>
            <a:off x="1847290" y="3193894"/>
            <a:ext cx="3428999" cy="553998"/>
          </a:xfrm>
          <a:prstGeom prst="rect">
            <a:avLst/>
          </a:prstGeom>
          <a:noFill/>
          <a:effectLst/>
        </p:spPr>
        <p:txBody>
          <a:bodyPr wrap="square" rtlCol="0">
            <a:spAutoFit/>
          </a:bodyPr>
          <a:lstStyle/>
          <a:p>
            <a:r>
              <a:rPr lang="en-US" altLang="zh-CN" sz="3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Dynamic Pricing</a:t>
            </a:r>
          </a:p>
        </p:txBody>
      </p:sp>
      <p:sp>
        <p:nvSpPr>
          <p:cNvPr id="1048604" name="稻壳儿春秋广告/盗版必究        原创来源：http://chn.docer.com/works?userid=199329941#!/work_time"/>
          <p:cNvSpPr>
            <a:spLocks noChangeArrowheads="1"/>
          </p:cNvSpPr>
          <p:nvPr/>
        </p:nvSpPr>
        <p:spPr bwMode="auto">
          <a:xfrm>
            <a:off x="1236980" y="3419006"/>
            <a:ext cx="307180" cy="400110"/>
          </a:xfrm>
          <a:prstGeom prst="rect">
            <a:avLst/>
          </a:prstGeom>
          <a:noFill/>
        </p:spPr>
        <p:txBody>
          <a:bodyPr wrap="square">
            <a:spAutoFit/>
          </a:bodyPr>
          <a:lstStyle/>
          <a:p>
            <a:pPr algn="ctr">
              <a:spcBef>
                <a:spcPct val="0"/>
              </a:spcBef>
            </a:pPr>
            <a:r>
              <a:rPr lang="en-US" altLang="zh-CN" sz="2000" b="1"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1</a:t>
            </a:r>
          </a:p>
        </p:txBody>
      </p:sp>
      <p:sp>
        <p:nvSpPr>
          <p:cNvPr id="1048605" name="稻壳儿春秋广告/盗版必究        原创来源：http://chn.docer.com/works?userid=199329941#!/work_time"/>
          <p:cNvSpPr>
            <a:spLocks noChangeArrowheads="1"/>
          </p:cNvSpPr>
          <p:nvPr/>
        </p:nvSpPr>
        <p:spPr bwMode="auto">
          <a:xfrm>
            <a:off x="1026160" y="4733370"/>
            <a:ext cx="728820" cy="728820"/>
          </a:xfrm>
          <a:prstGeom prst="rect">
            <a:avLst/>
          </a:prstGeom>
          <a:solidFill>
            <a:srgbClr val="2E75B6"/>
          </a:solidFill>
          <a:ln>
            <a:noFill/>
          </a:ln>
          <a:effectLst/>
        </p:spPr>
        <p:txBody>
          <a:bodyPr vert="horz" wrap="square" lIns="91440" tIns="45720" rIns="91440" bIns="45720" numCol="1" anchor="ctr" anchorCtr="0" compatLnSpc="1"/>
          <a:lstStyle/>
          <a:p>
            <a:pPr algn="ctr"/>
            <a:endParaRPr lang="zh-CN" altLang="en-US" sz="2000"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048606" name="稻壳儿春秋广告/盗版必究        原创来源：http://chn.docer.com/works?userid=199329941#!/work_time"/>
          <p:cNvSpPr/>
          <p:nvPr/>
        </p:nvSpPr>
        <p:spPr>
          <a:xfrm>
            <a:off x="1847291" y="5159336"/>
            <a:ext cx="3835987" cy="430887"/>
          </a:xfrm>
          <a:prstGeom prst="rect">
            <a:avLst/>
          </a:prstGeom>
          <a:effectLst/>
        </p:spPr>
        <p:txBody>
          <a:bodyPr wrap="square">
            <a:spAutoFit/>
          </a:bodyPr>
          <a:lstStyle/>
          <a:p>
            <a:pPr>
              <a:spcBef>
                <a:spcPct val="0"/>
              </a:spcBef>
            </a:pPr>
            <a:r>
              <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e.g. Software and Services. </a:t>
            </a:r>
          </a:p>
        </p:txBody>
      </p:sp>
      <p:sp>
        <p:nvSpPr>
          <p:cNvPr id="1048607" name="稻壳儿春秋广告/盗版必究        原创来源：http://chn.docer.com/works?userid=199329941#!/work_time"/>
          <p:cNvSpPr txBox="1"/>
          <p:nvPr/>
        </p:nvSpPr>
        <p:spPr>
          <a:xfrm>
            <a:off x="1847290" y="4683026"/>
            <a:ext cx="3604211" cy="553998"/>
          </a:xfrm>
          <a:prstGeom prst="rect">
            <a:avLst/>
          </a:prstGeom>
          <a:noFill/>
          <a:effectLst/>
        </p:spPr>
        <p:txBody>
          <a:bodyPr wrap="square" rtlCol="0">
            <a:spAutoFit/>
          </a:bodyPr>
          <a:lstStyle/>
          <a:p>
            <a:r>
              <a:rPr lang="en-US" altLang="zh-CN" sz="3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Value-based Pricing</a:t>
            </a:r>
          </a:p>
        </p:txBody>
      </p:sp>
      <p:sp>
        <p:nvSpPr>
          <p:cNvPr id="1048608" name="稻壳儿春秋广告/盗版必究        原创来源：http://chn.docer.com/works?userid=199329941#!/work_time"/>
          <p:cNvSpPr>
            <a:spLocks noChangeArrowheads="1"/>
          </p:cNvSpPr>
          <p:nvPr/>
        </p:nvSpPr>
        <p:spPr bwMode="auto">
          <a:xfrm>
            <a:off x="1236980" y="4897725"/>
            <a:ext cx="307180" cy="400110"/>
          </a:xfrm>
          <a:prstGeom prst="rect">
            <a:avLst/>
          </a:prstGeom>
          <a:noFill/>
        </p:spPr>
        <p:txBody>
          <a:bodyPr wrap="square">
            <a:spAutoFit/>
          </a:bodyPr>
          <a:lstStyle/>
          <a:p>
            <a:pPr algn="ctr">
              <a:spcBef>
                <a:spcPct val="0"/>
              </a:spcBef>
            </a:pPr>
            <a:r>
              <a:rPr lang="en-US" altLang="zh-CN" sz="2000" b="1"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3</a:t>
            </a:r>
          </a:p>
        </p:txBody>
      </p:sp>
      <p:sp>
        <p:nvSpPr>
          <p:cNvPr id="1048609" name="稻壳儿春秋广告/盗版必究        原创来源：http://chn.docer.com/works?userid=199329941#!/work_time"/>
          <p:cNvSpPr>
            <a:spLocks noChangeArrowheads="1"/>
          </p:cNvSpPr>
          <p:nvPr/>
        </p:nvSpPr>
        <p:spPr bwMode="auto">
          <a:xfrm>
            <a:off x="6740499" y="3254651"/>
            <a:ext cx="728820" cy="728820"/>
          </a:xfrm>
          <a:prstGeom prst="rect">
            <a:avLst/>
          </a:prstGeom>
          <a:solidFill>
            <a:srgbClr val="2E75B6"/>
          </a:solidFill>
          <a:ln>
            <a:noFill/>
          </a:ln>
          <a:effectLst/>
        </p:spPr>
        <p:txBody>
          <a:bodyPr vert="horz" wrap="square" lIns="91440" tIns="45720" rIns="91440" bIns="45720" numCol="1" anchor="ctr" anchorCtr="0" compatLnSpc="1"/>
          <a:lstStyle/>
          <a:p>
            <a:pPr algn="ctr"/>
            <a:endParaRPr lang="zh-CN" altLang="en-US" sz="2000"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048610" name="稻壳儿春秋广告/盗版必究        原创来源：http://chn.docer.com/works?userid=199329941#!/work_time"/>
          <p:cNvSpPr/>
          <p:nvPr/>
        </p:nvSpPr>
        <p:spPr>
          <a:xfrm>
            <a:off x="7561630" y="3680617"/>
            <a:ext cx="3835987" cy="430887"/>
          </a:xfrm>
          <a:prstGeom prst="rect">
            <a:avLst/>
          </a:prstGeom>
          <a:effectLst/>
        </p:spPr>
        <p:txBody>
          <a:bodyPr wrap="square">
            <a:spAutoFit/>
          </a:bodyPr>
          <a:lstStyle/>
          <a:p>
            <a:pPr>
              <a:spcBef>
                <a:spcPct val="0"/>
              </a:spcBef>
            </a:pPr>
            <a:r>
              <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e.g. Retail and E-commerce</a:t>
            </a:r>
          </a:p>
        </p:txBody>
      </p:sp>
      <p:sp>
        <p:nvSpPr>
          <p:cNvPr id="1048611" name="稻壳儿春秋广告/盗版必究        原创来源：http://chn.docer.com/works?userid=199329941#!/work_time"/>
          <p:cNvSpPr txBox="1"/>
          <p:nvPr/>
        </p:nvSpPr>
        <p:spPr>
          <a:xfrm>
            <a:off x="7561630" y="3185257"/>
            <a:ext cx="3928298" cy="553998"/>
          </a:xfrm>
          <a:prstGeom prst="rect">
            <a:avLst/>
          </a:prstGeom>
          <a:noFill/>
          <a:effectLst/>
        </p:spPr>
        <p:txBody>
          <a:bodyPr wrap="square" rtlCol="0">
            <a:spAutoFit/>
          </a:bodyPr>
          <a:lstStyle/>
          <a:p>
            <a:r>
              <a:rPr lang="en-US" altLang="zh-CN" sz="3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Price Optimization</a:t>
            </a:r>
          </a:p>
        </p:txBody>
      </p:sp>
      <p:sp>
        <p:nvSpPr>
          <p:cNvPr id="1048612" name="稻壳儿春秋广告/盗版必究        原创来源：http://chn.docer.com/works?userid=199329941#!/work_time"/>
          <p:cNvSpPr>
            <a:spLocks noChangeArrowheads="1"/>
          </p:cNvSpPr>
          <p:nvPr/>
        </p:nvSpPr>
        <p:spPr bwMode="auto">
          <a:xfrm>
            <a:off x="6951319" y="3419006"/>
            <a:ext cx="307180" cy="400110"/>
          </a:xfrm>
          <a:prstGeom prst="rect">
            <a:avLst/>
          </a:prstGeom>
          <a:noFill/>
        </p:spPr>
        <p:txBody>
          <a:bodyPr wrap="square">
            <a:spAutoFit/>
          </a:bodyPr>
          <a:lstStyle/>
          <a:p>
            <a:pPr algn="ctr">
              <a:spcBef>
                <a:spcPct val="0"/>
              </a:spcBef>
            </a:pPr>
            <a:r>
              <a:rPr lang="en-US" altLang="zh-CN" sz="2000" b="1"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2</a:t>
            </a:r>
          </a:p>
        </p:txBody>
      </p:sp>
      <p:sp>
        <p:nvSpPr>
          <p:cNvPr id="1048613" name="稻壳儿春秋广告/盗版必究        原创来源：http://chn.docer.com/works?userid=199329941#!/work_time"/>
          <p:cNvSpPr>
            <a:spLocks noChangeArrowheads="1"/>
          </p:cNvSpPr>
          <p:nvPr/>
        </p:nvSpPr>
        <p:spPr bwMode="auto">
          <a:xfrm>
            <a:off x="6740499" y="4733370"/>
            <a:ext cx="728820" cy="728820"/>
          </a:xfrm>
          <a:prstGeom prst="rect">
            <a:avLst/>
          </a:prstGeom>
          <a:solidFill>
            <a:srgbClr val="203864"/>
          </a:solidFill>
          <a:ln>
            <a:noFill/>
          </a:ln>
          <a:effectLst/>
        </p:spPr>
        <p:txBody>
          <a:bodyPr vert="horz" wrap="square" lIns="91440" tIns="45720" rIns="91440" bIns="45720" numCol="1" anchor="ctr" anchorCtr="0" compatLnSpc="1"/>
          <a:lstStyle/>
          <a:p>
            <a:pPr algn="ctr"/>
            <a:endParaRPr lang="zh-CN" altLang="en-US" sz="2000"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048614" name="稻壳儿春秋广告/盗版必究        原创来源：http://chn.docer.com/works?userid=199329941#!/work_time"/>
          <p:cNvSpPr/>
          <p:nvPr/>
        </p:nvSpPr>
        <p:spPr>
          <a:xfrm>
            <a:off x="7561630" y="5119866"/>
            <a:ext cx="4839920" cy="769441"/>
          </a:xfrm>
          <a:prstGeom prst="rect">
            <a:avLst/>
          </a:prstGeom>
          <a:effectLst/>
        </p:spPr>
        <p:txBody>
          <a:bodyPr wrap="square">
            <a:spAutoFit/>
          </a:bodyPr>
          <a:lstStyle/>
          <a:p>
            <a:pPr>
              <a:spcBef>
                <a:spcPct val="0"/>
              </a:spcBef>
            </a:pPr>
            <a:r>
              <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e.g. Market Analysis and benchmarking</a:t>
            </a:r>
          </a:p>
        </p:txBody>
      </p:sp>
      <p:sp>
        <p:nvSpPr>
          <p:cNvPr id="1048615" name="稻壳儿春秋广告/盗版必究        原创来源：http://chn.docer.com/works?userid=199329941#!/work_time"/>
          <p:cNvSpPr txBox="1"/>
          <p:nvPr/>
        </p:nvSpPr>
        <p:spPr>
          <a:xfrm>
            <a:off x="7561630" y="4663976"/>
            <a:ext cx="3604210" cy="553998"/>
          </a:xfrm>
          <a:prstGeom prst="rect">
            <a:avLst/>
          </a:prstGeom>
          <a:noFill/>
          <a:effectLst/>
        </p:spPr>
        <p:txBody>
          <a:bodyPr wrap="square" rtlCol="0">
            <a:spAutoFit/>
          </a:bodyPr>
          <a:lstStyle/>
          <a:p>
            <a:r>
              <a:rPr lang="en-US" altLang="zh-CN" sz="3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Competitive Pricing</a:t>
            </a:r>
          </a:p>
        </p:txBody>
      </p:sp>
      <p:sp>
        <p:nvSpPr>
          <p:cNvPr id="1048616" name="稻壳儿春秋广告/盗版必究        原创来源：http://chn.docer.com/works?userid=199329941#!/work_time"/>
          <p:cNvSpPr>
            <a:spLocks noChangeArrowheads="1"/>
          </p:cNvSpPr>
          <p:nvPr/>
        </p:nvSpPr>
        <p:spPr bwMode="auto">
          <a:xfrm>
            <a:off x="6951319" y="4897725"/>
            <a:ext cx="307180" cy="400110"/>
          </a:xfrm>
          <a:prstGeom prst="rect">
            <a:avLst/>
          </a:prstGeom>
          <a:noFill/>
        </p:spPr>
        <p:txBody>
          <a:bodyPr wrap="square">
            <a:spAutoFit/>
          </a:bodyPr>
          <a:lstStyle/>
          <a:p>
            <a:pPr algn="ctr">
              <a:spcBef>
                <a:spcPct val="0"/>
              </a:spcBef>
            </a:pPr>
            <a:r>
              <a:rPr lang="en-US" altLang="zh-CN" sz="2000" b="1"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3" name="稻壳儿春秋广告/盗版必究        原创来源：http://chn.docer.com/works?userid=199329941#!/work_time"/>
          <p:cNvSpPr/>
          <p:nvPr/>
        </p:nvSpPr>
        <p:spPr>
          <a:xfrm>
            <a:off x="252288" y="264795"/>
            <a:ext cx="443037" cy="290512"/>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1048804" name="稻壳儿春秋广告/盗版必究        原创来源：http://chn.docer.com/works?userid=199329941#!/work_time"/>
          <p:cNvSpPr/>
          <p:nvPr/>
        </p:nvSpPr>
        <p:spPr>
          <a:xfrm flipV="1">
            <a:off x="252288" y="555308"/>
            <a:ext cx="443037" cy="290512"/>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03864"/>
              </a:solidFill>
              <a:latin typeface="Arial" panose="020B0604020202020204" pitchFamily="34" charset="0"/>
              <a:cs typeface="Arial" panose="020B0604020202020204" pitchFamily="34" charset="0"/>
              <a:sym typeface="Arial" panose="020B0604020202020204" pitchFamily="34" charset="0"/>
            </a:endParaRPr>
          </a:p>
        </p:txBody>
      </p:sp>
      <p:sp>
        <p:nvSpPr>
          <p:cNvPr id="1048805" name="稻壳儿春秋广告/盗版必究        原创来源：http://chn.docer.com/works?userid=199329941#!/work_time"/>
          <p:cNvSpPr txBox="1"/>
          <p:nvPr/>
        </p:nvSpPr>
        <p:spPr>
          <a:xfrm>
            <a:off x="876890" y="264795"/>
            <a:ext cx="7660368" cy="584775"/>
          </a:xfrm>
          <a:prstGeom prst="rect">
            <a:avLst/>
          </a:prstGeom>
          <a:noFill/>
        </p:spPr>
        <p:txBody>
          <a:bodyPr wrap="square" rtlCol="0">
            <a:spAutoFit/>
          </a:bodyPr>
          <a:lstStyle/>
          <a:p>
            <a:r>
              <a:rPr lang="en-US" altLang="zh-CN" sz="3200" b="1" dirty="0">
                <a:solidFill>
                  <a:srgbClr val="203864"/>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Pricing Analytics Tools &amp; Techniques</a:t>
            </a:r>
          </a:p>
        </p:txBody>
      </p:sp>
      <p:sp>
        <p:nvSpPr>
          <p:cNvPr id="1048806" name="稻壳儿春秋广告/盗版必究        原创来源：http://chn.docer.com/works?userid=199329941#!/work_time"/>
          <p:cNvSpPr/>
          <p:nvPr/>
        </p:nvSpPr>
        <p:spPr bwMode="auto">
          <a:xfrm>
            <a:off x="1097280" y="1716011"/>
            <a:ext cx="1127760" cy="1297740"/>
          </a:xfrm>
          <a:custGeom>
            <a:avLst/>
            <a:gdLst>
              <a:gd name="T0" fmla="*/ 0 w 345"/>
              <a:gd name="T1" fmla="*/ 99 h 397"/>
              <a:gd name="T2" fmla="*/ 173 w 345"/>
              <a:gd name="T3" fmla="*/ 0 h 397"/>
              <a:gd name="T4" fmla="*/ 345 w 345"/>
              <a:gd name="T5" fmla="*/ 99 h 397"/>
              <a:gd name="T6" fmla="*/ 345 w 345"/>
              <a:gd name="T7" fmla="*/ 298 h 397"/>
              <a:gd name="T8" fmla="*/ 173 w 345"/>
              <a:gd name="T9" fmla="*/ 397 h 397"/>
              <a:gd name="T10" fmla="*/ 0 w 345"/>
              <a:gd name="T11" fmla="*/ 298 h 397"/>
              <a:gd name="T12" fmla="*/ 0 w 345"/>
              <a:gd name="T13" fmla="*/ 99 h 397"/>
            </a:gdLst>
            <a:ahLst/>
            <a:cxnLst>
              <a:cxn ang="0">
                <a:pos x="T0" y="T1"/>
              </a:cxn>
              <a:cxn ang="0">
                <a:pos x="T2" y="T3"/>
              </a:cxn>
              <a:cxn ang="0">
                <a:pos x="T4" y="T5"/>
              </a:cxn>
              <a:cxn ang="0">
                <a:pos x="T6" y="T7"/>
              </a:cxn>
              <a:cxn ang="0">
                <a:pos x="T8" y="T9"/>
              </a:cxn>
              <a:cxn ang="0">
                <a:pos x="T10" y="T11"/>
              </a:cxn>
              <a:cxn ang="0">
                <a:pos x="T12" y="T13"/>
              </a:cxn>
            </a:cxnLst>
            <a:rect l="0" t="0" r="r" b="b"/>
            <a:pathLst>
              <a:path w="345" h="397">
                <a:moveTo>
                  <a:pt x="0" y="99"/>
                </a:moveTo>
                <a:lnTo>
                  <a:pt x="173" y="0"/>
                </a:lnTo>
                <a:lnTo>
                  <a:pt x="345" y="99"/>
                </a:lnTo>
                <a:lnTo>
                  <a:pt x="345" y="298"/>
                </a:lnTo>
                <a:lnTo>
                  <a:pt x="173" y="397"/>
                </a:lnTo>
                <a:lnTo>
                  <a:pt x="0" y="298"/>
                </a:lnTo>
                <a:lnTo>
                  <a:pt x="0" y="99"/>
                </a:lnTo>
                <a:close/>
              </a:path>
            </a:pathLst>
          </a:custGeom>
          <a:solidFill>
            <a:srgbClr val="2E75B6"/>
          </a:solidFill>
          <a:ln>
            <a:noFill/>
          </a:ln>
        </p:spPr>
        <p:txBody>
          <a:bodyPr vert="horz" wrap="square" lIns="91440" tIns="45720" rIns="91440" bIns="45720" numCol="1" anchor="t" anchorCtr="0" compatLnSpc="1"/>
          <a:lstStyle/>
          <a:p>
            <a:pPr algn="ctr"/>
            <a:endParaRPr lang="zh-CN" altLang="en-US" sz="4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048807" name="稻壳儿春秋广告/盗版必究        原创来源：http://chn.docer.com/works?userid=199329941#!/work_time"/>
          <p:cNvSpPr txBox="1"/>
          <p:nvPr/>
        </p:nvSpPr>
        <p:spPr>
          <a:xfrm>
            <a:off x="698183" y="3156961"/>
            <a:ext cx="1925955" cy="1131848"/>
          </a:xfrm>
          <a:prstGeom prst="rect">
            <a:avLst/>
          </a:prstGeom>
          <a:noFill/>
        </p:spPr>
        <p:txBody>
          <a:bodyPr wrap="square" rtlCol="0">
            <a:spAutoFit/>
          </a:bodyPr>
          <a:lstStyle/>
          <a:p>
            <a:pPr algn="ctr">
              <a:lnSpc>
                <a:spcPct val="150000"/>
              </a:lnSpc>
            </a:pPr>
            <a:r>
              <a:rPr lang="en-US" altLang="zh-CN" sz="24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Regression Analysis</a:t>
            </a:r>
            <a:endParaRPr lang="zh-CN" altLang="en-US" sz="24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048808" name="稻壳儿春秋广告/盗版必究        原创来源：http://chn.docer.com/works?userid=199329941#!/work_time"/>
          <p:cNvSpPr/>
          <p:nvPr/>
        </p:nvSpPr>
        <p:spPr bwMode="auto">
          <a:xfrm>
            <a:off x="7010400" y="1716011"/>
            <a:ext cx="1127760" cy="1297740"/>
          </a:xfrm>
          <a:custGeom>
            <a:avLst/>
            <a:gdLst>
              <a:gd name="T0" fmla="*/ 0 w 345"/>
              <a:gd name="T1" fmla="*/ 99 h 397"/>
              <a:gd name="T2" fmla="*/ 173 w 345"/>
              <a:gd name="T3" fmla="*/ 0 h 397"/>
              <a:gd name="T4" fmla="*/ 345 w 345"/>
              <a:gd name="T5" fmla="*/ 99 h 397"/>
              <a:gd name="T6" fmla="*/ 345 w 345"/>
              <a:gd name="T7" fmla="*/ 298 h 397"/>
              <a:gd name="T8" fmla="*/ 173 w 345"/>
              <a:gd name="T9" fmla="*/ 397 h 397"/>
              <a:gd name="T10" fmla="*/ 0 w 345"/>
              <a:gd name="T11" fmla="*/ 298 h 397"/>
              <a:gd name="T12" fmla="*/ 0 w 345"/>
              <a:gd name="T13" fmla="*/ 99 h 397"/>
            </a:gdLst>
            <a:ahLst/>
            <a:cxnLst>
              <a:cxn ang="0">
                <a:pos x="T0" y="T1"/>
              </a:cxn>
              <a:cxn ang="0">
                <a:pos x="T2" y="T3"/>
              </a:cxn>
              <a:cxn ang="0">
                <a:pos x="T4" y="T5"/>
              </a:cxn>
              <a:cxn ang="0">
                <a:pos x="T6" y="T7"/>
              </a:cxn>
              <a:cxn ang="0">
                <a:pos x="T8" y="T9"/>
              </a:cxn>
              <a:cxn ang="0">
                <a:pos x="T10" y="T11"/>
              </a:cxn>
              <a:cxn ang="0">
                <a:pos x="T12" y="T13"/>
              </a:cxn>
            </a:cxnLst>
            <a:rect l="0" t="0" r="r" b="b"/>
            <a:pathLst>
              <a:path w="345" h="397">
                <a:moveTo>
                  <a:pt x="0" y="99"/>
                </a:moveTo>
                <a:lnTo>
                  <a:pt x="173" y="0"/>
                </a:lnTo>
                <a:lnTo>
                  <a:pt x="345" y="99"/>
                </a:lnTo>
                <a:lnTo>
                  <a:pt x="345" y="298"/>
                </a:lnTo>
                <a:lnTo>
                  <a:pt x="173" y="397"/>
                </a:lnTo>
                <a:lnTo>
                  <a:pt x="0" y="298"/>
                </a:lnTo>
                <a:lnTo>
                  <a:pt x="0" y="99"/>
                </a:lnTo>
                <a:close/>
              </a:path>
            </a:pathLst>
          </a:custGeom>
          <a:solidFill>
            <a:srgbClr val="2E75B6"/>
          </a:solidFill>
          <a:ln>
            <a:noFill/>
          </a:ln>
        </p:spPr>
        <p:txBody>
          <a:bodyPr vert="horz" wrap="square" lIns="91440" tIns="45720" rIns="91440" bIns="45720" numCol="1" anchor="t" anchorCtr="0" compatLnSpc="1"/>
          <a:lstStyle/>
          <a:p>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048809" name="稻壳儿春秋广告/盗版必究        原创来源：http://chn.docer.com/works?userid=199329941#!/work_time"/>
          <p:cNvSpPr txBox="1"/>
          <p:nvPr/>
        </p:nvSpPr>
        <p:spPr>
          <a:xfrm>
            <a:off x="6652078" y="3156961"/>
            <a:ext cx="1925955" cy="1131848"/>
          </a:xfrm>
          <a:prstGeom prst="rect">
            <a:avLst/>
          </a:prstGeom>
          <a:noFill/>
        </p:spPr>
        <p:txBody>
          <a:bodyPr wrap="square" rtlCol="0">
            <a:spAutoFit/>
          </a:bodyPr>
          <a:lstStyle/>
          <a:p>
            <a:pPr algn="ctr">
              <a:lnSpc>
                <a:spcPct val="150000"/>
              </a:lnSpc>
            </a:pPr>
            <a:r>
              <a:rPr lang="en-US" altLang="zh-CN" sz="24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Conjoint Analysis</a:t>
            </a:r>
            <a:r>
              <a:rPr lang="zh-CN" altLang="en-US" sz="105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t>
            </a:r>
          </a:p>
        </p:txBody>
      </p:sp>
      <p:sp>
        <p:nvSpPr>
          <p:cNvPr id="1048810" name="稻壳儿春秋广告/盗版必究        原创来源：http://chn.docer.com/works?userid=199329941#!/work_time"/>
          <p:cNvSpPr/>
          <p:nvPr/>
        </p:nvSpPr>
        <p:spPr bwMode="auto">
          <a:xfrm>
            <a:off x="4053840" y="4098249"/>
            <a:ext cx="1127760" cy="1297740"/>
          </a:xfrm>
          <a:custGeom>
            <a:avLst/>
            <a:gdLst>
              <a:gd name="T0" fmla="*/ 0 w 345"/>
              <a:gd name="T1" fmla="*/ 99 h 397"/>
              <a:gd name="T2" fmla="*/ 173 w 345"/>
              <a:gd name="T3" fmla="*/ 0 h 397"/>
              <a:gd name="T4" fmla="*/ 345 w 345"/>
              <a:gd name="T5" fmla="*/ 99 h 397"/>
              <a:gd name="T6" fmla="*/ 345 w 345"/>
              <a:gd name="T7" fmla="*/ 298 h 397"/>
              <a:gd name="T8" fmla="*/ 173 w 345"/>
              <a:gd name="T9" fmla="*/ 397 h 397"/>
              <a:gd name="T10" fmla="*/ 0 w 345"/>
              <a:gd name="T11" fmla="*/ 298 h 397"/>
              <a:gd name="T12" fmla="*/ 0 w 345"/>
              <a:gd name="T13" fmla="*/ 99 h 397"/>
            </a:gdLst>
            <a:ahLst/>
            <a:cxnLst>
              <a:cxn ang="0">
                <a:pos x="T0" y="T1"/>
              </a:cxn>
              <a:cxn ang="0">
                <a:pos x="T2" y="T3"/>
              </a:cxn>
              <a:cxn ang="0">
                <a:pos x="T4" y="T5"/>
              </a:cxn>
              <a:cxn ang="0">
                <a:pos x="T6" y="T7"/>
              </a:cxn>
              <a:cxn ang="0">
                <a:pos x="T8" y="T9"/>
              </a:cxn>
              <a:cxn ang="0">
                <a:pos x="T10" y="T11"/>
              </a:cxn>
              <a:cxn ang="0">
                <a:pos x="T12" y="T13"/>
              </a:cxn>
            </a:cxnLst>
            <a:rect l="0" t="0" r="r" b="b"/>
            <a:pathLst>
              <a:path w="345" h="397">
                <a:moveTo>
                  <a:pt x="0" y="99"/>
                </a:moveTo>
                <a:lnTo>
                  <a:pt x="173" y="0"/>
                </a:lnTo>
                <a:lnTo>
                  <a:pt x="345" y="99"/>
                </a:lnTo>
                <a:lnTo>
                  <a:pt x="345" y="298"/>
                </a:lnTo>
                <a:lnTo>
                  <a:pt x="173" y="397"/>
                </a:lnTo>
                <a:lnTo>
                  <a:pt x="0" y="298"/>
                </a:lnTo>
                <a:lnTo>
                  <a:pt x="0" y="99"/>
                </a:lnTo>
                <a:close/>
              </a:path>
            </a:pathLst>
          </a:custGeom>
          <a:solidFill>
            <a:srgbClr val="203864"/>
          </a:solidFill>
          <a:ln>
            <a:noFill/>
          </a:ln>
        </p:spPr>
        <p:txBody>
          <a:bodyPr vert="horz" wrap="square" lIns="91440" tIns="45720" rIns="91440" bIns="45720" numCol="1" anchor="t" anchorCtr="0" compatLnSpc="1"/>
          <a:lstStyle/>
          <a:p>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048811" name="稻壳儿春秋广告/盗版必究        原创来源：http://chn.docer.com/works?userid=199329941#!/work_time"/>
          <p:cNvSpPr txBox="1"/>
          <p:nvPr/>
        </p:nvSpPr>
        <p:spPr>
          <a:xfrm>
            <a:off x="3228794" y="2781685"/>
            <a:ext cx="2956560" cy="1131848"/>
          </a:xfrm>
          <a:prstGeom prst="rect">
            <a:avLst/>
          </a:prstGeom>
          <a:noFill/>
        </p:spPr>
        <p:txBody>
          <a:bodyPr wrap="square" rtlCol="0">
            <a:spAutoFit/>
          </a:bodyPr>
          <a:lstStyle/>
          <a:p>
            <a:pPr algn="ctr">
              <a:lnSpc>
                <a:spcPct val="150000"/>
              </a:lnSpc>
            </a:pPr>
            <a:r>
              <a:rPr lang="en-US" altLang="zh-CN" sz="24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Machine Learning Algorithms</a:t>
            </a:r>
            <a:r>
              <a:rPr lang="zh-CN" altLang="en-US" sz="105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t>
            </a:r>
          </a:p>
        </p:txBody>
      </p:sp>
      <p:sp>
        <p:nvSpPr>
          <p:cNvPr id="1048812" name="稻壳儿春秋广告/盗版必究        原创来源：http://chn.docer.com/works?userid=199329941#!/work_time"/>
          <p:cNvSpPr/>
          <p:nvPr/>
        </p:nvSpPr>
        <p:spPr bwMode="auto">
          <a:xfrm>
            <a:off x="9966959" y="4098249"/>
            <a:ext cx="1127760" cy="1297740"/>
          </a:xfrm>
          <a:custGeom>
            <a:avLst/>
            <a:gdLst>
              <a:gd name="T0" fmla="*/ 0 w 345"/>
              <a:gd name="T1" fmla="*/ 99 h 397"/>
              <a:gd name="T2" fmla="*/ 173 w 345"/>
              <a:gd name="T3" fmla="*/ 0 h 397"/>
              <a:gd name="T4" fmla="*/ 345 w 345"/>
              <a:gd name="T5" fmla="*/ 99 h 397"/>
              <a:gd name="T6" fmla="*/ 345 w 345"/>
              <a:gd name="T7" fmla="*/ 298 h 397"/>
              <a:gd name="T8" fmla="*/ 173 w 345"/>
              <a:gd name="T9" fmla="*/ 397 h 397"/>
              <a:gd name="T10" fmla="*/ 0 w 345"/>
              <a:gd name="T11" fmla="*/ 298 h 397"/>
              <a:gd name="T12" fmla="*/ 0 w 345"/>
              <a:gd name="T13" fmla="*/ 99 h 397"/>
            </a:gdLst>
            <a:ahLst/>
            <a:cxnLst>
              <a:cxn ang="0">
                <a:pos x="T0" y="T1"/>
              </a:cxn>
              <a:cxn ang="0">
                <a:pos x="T2" y="T3"/>
              </a:cxn>
              <a:cxn ang="0">
                <a:pos x="T4" y="T5"/>
              </a:cxn>
              <a:cxn ang="0">
                <a:pos x="T6" y="T7"/>
              </a:cxn>
              <a:cxn ang="0">
                <a:pos x="T8" y="T9"/>
              </a:cxn>
              <a:cxn ang="0">
                <a:pos x="T10" y="T11"/>
              </a:cxn>
              <a:cxn ang="0">
                <a:pos x="T12" y="T13"/>
              </a:cxn>
            </a:cxnLst>
            <a:rect l="0" t="0" r="r" b="b"/>
            <a:pathLst>
              <a:path w="345" h="397">
                <a:moveTo>
                  <a:pt x="0" y="99"/>
                </a:moveTo>
                <a:lnTo>
                  <a:pt x="173" y="0"/>
                </a:lnTo>
                <a:lnTo>
                  <a:pt x="345" y="99"/>
                </a:lnTo>
                <a:lnTo>
                  <a:pt x="345" y="298"/>
                </a:lnTo>
                <a:lnTo>
                  <a:pt x="173" y="397"/>
                </a:lnTo>
                <a:lnTo>
                  <a:pt x="0" y="298"/>
                </a:lnTo>
                <a:lnTo>
                  <a:pt x="0" y="99"/>
                </a:lnTo>
                <a:close/>
              </a:path>
            </a:pathLst>
          </a:custGeom>
          <a:solidFill>
            <a:srgbClr val="203864"/>
          </a:solidFill>
          <a:ln>
            <a:noFill/>
          </a:ln>
        </p:spPr>
        <p:txBody>
          <a:bodyPr vert="horz" wrap="square" lIns="91440" tIns="45720" rIns="91440" bIns="45720" numCol="1" anchor="t" anchorCtr="0" compatLnSpc="1"/>
          <a:lstStyle/>
          <a:p>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048813" name="稻壳儿春秋广告/盗版必究        原创来源：http://chn.docer.com/works?userid=199329941#!/work_time"/>
          <p:cNvSpPr txBox="1"/>
          <p:nvPr/>
        </p:nvSpPr>
        <p:spPr>
          <a:xfrm>
            <a:off x="9131684" y="2759751"/>
            <a:ext cx="2956560" cy="1131848"/>
          </a:xfrm>
          <a:prstGeom prst="rect">
            <a:avLst/>
          </a:prstGeom>
          <a:noFill/>
        </p:spPr>
        <p:txBody>
          <a:bodyPr wrap="square" rtlCol="0">
            <a:spAutoFit/>
          </a:bodyPr>
          <a:lstStyle/>
          <a:p>
            <a:pPr algn="ctr">
              <a:lnSpc>
                <a:spcPct val="150000"/>
              </a:lnSpc>
            </a:pPr>
            <a:r>
              <a:rPr lang="en-US" sz="2400" b="1" dirty="0">
                <a:effectLst/>
                <a:latin typeface="Arial" panose="020B0604020202020204" pitchFamily="34" charset="0"/>
                <a:cs typeface="Arial" panose="020B0604020202020204" pitchFamily="34" charset="0"/>
              </a:rPr>
              <a:t>Simulation &amp; Scenario planning</a:t>
            </a:r>
            <a:endParaRPr lang="zh-CN" altLang="en-US" sz="24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 name="TextBox 1">
            <a:extLst>
              <a:ext uri="{FF2B5EF4-FFF2-40B4-BE49-F238E27FC236}">
                <a16:creationId xmlns:a16="http://schemas.microsoft.com/office/drawing/2014/main" id="{938CF451-1F8F-9D39-59E3-360262A0A7DA}"/>
              </a:ext>
            </a:extLst>
          </p:cNvPr>
          <p:cNvSpPr txBox="1"/>
          <p:nvPr/>
        </p:nvSpPr>
        <p:spPr>
          <a:xfrm>
            <a:off x="1413331" y="2010938"/>
            <a:ext cx="696854" cy="707886"/>
          </a:xfrm>
          <a:prstGeom prst="rect">
            <a:avLst/>
          </a:prstGeom>
          <a:noFill/>
        </p:spPr>
        <p:txBody>
          <a:bodyPr wrap="square" rtlCol="0">
            <a:spAutoFit/>
          </a:bodyPr>
          <a:lstStyle/>
          <a:p>
            <a:r>
              <a:rPr lang="en-US" sz="4000" b="1" dirty="0">
                <a:solidFill>
                  <a:schemeClr val="bg1"/>
                </a:solidFill>
              </a:rPr>
              <a:t>1</a:t>
            </a:r>
          </a:p>
        </p:txBody>
      </p:sp>
      <p:sp>
        <p:nvSpPr>
          <p:cNvPr id="3" name="TextBox 2">
            <a:extLst>
              <a:ext uri="{FF2B5EF4-FFF2-40B4-BE49-F238E27FC236}">
                <a16:creationId xmlns:a16="http://schemas.microsoft.com/office/drawing/2014/main" id="{971FA9AE-C7F3-0FD1-91DB-44CC104E921A}"/>
              </a:ext>
            </a:extLst>
          </p:cNvPr>
          <p:cNvSpPr txBox="1"/>
          <p:nvPr/>
        </p:nvSpPr>
        <p:spPr>
          <a:xfrm>
            <a:off x="4364738" y="4393176"/>
            <a:ext cx="696854" cy="707886"/>
          </a:xfrm>
          <a:prstGeom prst="rect">
            <a:avLst/>
          </a:prstGeom>
          <a:noFill/>
        </p:spPr>
        <p:txBody>
          <a:bodyPr wrap="square" rtlCol="0">
            <a:spAutoFit/>
          </a:bodyPr>
          <a:lstStyle/>
          <a:p>
            <a:r>
              <a:rPr lang="en-US" sz="4000" b="1" dirty="0">
                <a:solidFill>
                  <a:schemeClr val="bg1"/>
                </a:solidFill>
              </a:rPr>
              <a:t>2</a:t>
            </a:r>
          </a:p>
        </p:txBody>
      </p:sp>
      <p:sp>
        <p:nvSpPr>
          <p:cNvPr id="4" name="TextBox 3">
            <a:extLst>
              <a:ext uri="{FF2B5EF4-FFF2-40B4-BE49-F238E27FC236}">
                <a16:creationId xmlns:a16="http://schemas.microsoft.com/office/drawing/2014/main" id="{B720DC55-E32E-9CB8-89E8-029C35263344}"/>
              </a:ext>
            </a:extLst>
          </p:cNvPr>
          <p:cNvSpPr txBox="1"/>
          <p:nvPr/>
        </p:nvSpPr>
        <p:spPr>
          <a:xfrm>
            <a:off x="7266628" y="1972467"/>
            <a:ext cx="696854" cy="707886"/>
          </a:xfrm>
          <a:prstGeom prst="rect">
            <a:avLst/>
          </a:prstGeom>
          <a:noFill/>
        </p:spPr>
        <p:txBody>
          <a:bodyPr wrap="square" rtlCol="0">
            <a:spAutoFit/>
          </a:bodyPr>
          <a:lstStyle/>
          <a:p>
            <a:r>
              <a:rPr lang="en-US" sz="4000" b="1" dirty="0">
                <a:solidFill>
                  <a:schemeClr val="bg1"/>
                </a:solidFill>
              </a:rPr>
              <a:t>3</a:t>
            </a:r>
          </a:p>
        </p:txBody>
      </p:sp>
      <p:sp>
        <p:nvSpPr>
          <p:cNvPr id="5" name="TextBox 4">
            <a:extLst>
              <a:ext uri="{FF2B5EF4-FFF2-40B4-BE49-F238E27FC236}">
                <a16:creationId xmlns:a16="http://schemas.microsoft.com/office/drawing/2014/main" id="{95E79FCB-FA0A-4523-3F2C-24F87E73BCC5}"/>
              </a:ext>
            </a:extLst>
          </p:cNvPr>
          <p:cNvSpPr txBox="1"/>
          <p:nvPr/>
        </p:nvSpPr>
        <p:spPr>
          <a:xfrm>
            <a:off x="10182412" y="4393176"/>
            <a:ext cx="696854" cy="707886"/>
          </a:xfrm>
          <a:prstGeom prst="rect">
            <a:avLst/>
          </a:prstGeom>
          <a:noFill/>
        </p:spPr>
        <p:txBody>
          <a:bodyPr wrap="square" rtlCol="0">
            <a:spAutoFit/>
          </a:bodyPr>
          <a:lstStyle/>
          <a:p>
            <a:r>
              <a:rPr lang="en-US" sz="4000" b="1" dirty="0">
                <a:solidFill>
                  <a:schemeClr val="bg1"/>
                </a:solidFill>
              </a:rPr>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稻壳儿春秋广告/盗版必究        原创来源：http://chn.docer.com/works?userid=199329941#!/work_time"/>
          <p:cNvSpPr/>
          <p:nvPr/>
        </p:nvSpPr>
        <p:spPr>
          <a:xfrm>
            <a:off x="1956068" y="4212987"/>
            <a:ext cx="604252" cy="604252"/>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cs typeface="Arial" panose="020B0604020202020204" pitchFamily="34" charset="0"/>
                <a:sym typeface="Arial" panose="020B0604020202020204" pitchFamily="34" charset="0"/>
              </a:rPr>
              <a:t>2</a:t>
            </a:r>
            <a:endParaRPr lang="zh-CN" altLang="en-US"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1048632" name="稻壳儿春秋广告/盗版必究        原创来源：http://chn.docer.com/works?userid=199329941#!/work_time"/>
          <p:cNvSpPr txBox="1"/>
          <p:nvPr/>
        </p:nvSpPr>
        <p:spPr>
          <a:xfrm>
            <a:off x="885863" y="5056198"/>
            <a:ext cx="2744662" cy="523220"/>
          </a:xfrm>
          <a:prstGeom prst="rect">
            <a:avLst/>
          </a:prstGeom>
          <a:noFill/>
        </p:spPr>
        <p:txBody>
          <a:bodyPr wrap="none" rtlCol="0">
            <a:spAutoFit/>
          </a:bodyPr>
          <a:lstStyle/>
          <a:p>
            <a:pPr algn="ctr"/>
            <a:r>
              <a:rPr lang="en-US" altLang="zh-CN" sz="2800" dirty="0">
                <a:solidFill>
                  <a:srgbClr val="2E75B6"/>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Market Demand</a:t>
            </a:r>
          </a:p>
        </p:txBody>
      </p:sp>
      <p:sp>
        <p:nvSpPr>
          <p:cNvPr id="1048633" name="稻壳儿春秋广告/盗版必究        原创来源：http://chn.docer.com/works?userid=199329941#!/work_time"/>
          <p:cNvSpPr/>
          <p:nvPr/>
        </p:nvSpPr>
        <p:spPr>
          <a:xfrm>
            <a:off x="1956068" y="2179216"/>
            <a:ext cx="604252" cy="604252"/>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cs typeface="Arial" panose="020B0604020202020204" pitchFamily="34" charset="0"/>
                <a:sym typeface="Arial" panose="020B0604020202020204" pitchFamily="34" charset="0"/>
              </a:rPr>
              <a:t>1</a:t>
            </a:r>
            <a:endParaRPr lang="zh-CN" altLang="en-US"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1048635" name="稻壳儿春秋广告/盗版必究        原创来源：http://chn.docer.com/works?userid=199329941#!/work_time"/>
          <p:cNvSpPr txBox="1"/>
          <p:nvPr/>
        </p:nvSpPr>
        <p:spPr>
          <a:xfrm>
            <a:off x="804938" y="2905780"/>
            <a:ext cx="3142207" cy="523220"/>
          </a:xfrm>
          <a:prstGeom prst="rect">
            <a:avLst/>
          </a:prstGeom>
          <a:noFill/>
        </p:spPr>
        <p:txBody>
          <a:bodyPr wrap="none" rtlCol="0">
            <a:spAutoFit/>
          </a:bodyPr>
          <a:lstStyle/>
          <a:p>
            <a:pPr algn="ctr"/>
            <a:r>
              <a:rPr lang="en-US" altLang="zh-CN" sz="2800" dirty="0">
                <a:solidFill>
                  <a:srgbClr val="203864"/>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Cost of Production</a:t>
            </a:r>
          </a:p>
        </p:txBody>
      </p:sp>
      <p:sp>
        <p:nvSpPr>
          <p:cNvPr id="1048636" name="稻壳儿春秋广告/盗版必究        原创来源：http://chn.docer.com/works?userid=199329941#!/work_time"/>
          <p:cNvSpPr/>
          <p:nvPr/>
        </p:nvSpPr>
        <p:spPr>
          <a:xfrm>
            <a:off x="9140503" y="4212987"/>
            <a:ext cx="604252" cy="604252"/>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cs typeface="Arial" panose="020B0604020202020204" pitchFamily="34" charset="0"/>
                <a:sym typeface="Arial" panose="020B0604020202020204" pitchFamily="34" charset="0"/>
              </a:rPr>
              <a:t>5</a:t>
            </a:r>
            <a:endParaRPr lang="zh-CN" altLang="en-US"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1048638" name="稻壳儿春秋广告/盗版必究        原创来源：http://chn.docer.com/works?userid=199329941#!/work_time"/>
          <p:cNvSpPr txBox="1"/>
          <p:nvPr/>
        </p:nvSpPr>
        <p:spPr>
          <a:xfrm>
            <a:off x="8078586" y="5056198"/>
            <a:ext cx="2963782" cy="523220"/>
          </a:xfrm>
          <a:prstGeom prst="rect">
            <a:avLst/>
          </a:prstGeom>
          <a:noFill/>
        </p:spPr>
        <p:txBody>
          <a:bodyPr wrap="square" rtlCol="0">
            <a:spAutoFit/>
          </a:bodyPr>
          <a:lstStyle/>
          <a:p>
            <a:pPr algn="ctr"/>
            <a:r>
              <a:rPr lang="en-US" altLang="zh-CN" sz="2800" dirty="0">
                <a:solidFill>
                  <a:srgbClr val="203864"/>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Market Research</a:t>
            </a:r>
          </a:p>
        </p:txBody>
      </p:sp>
      <p:sp>
        <p:nvSpPr>
          <p:cNvPr id="1048639" name="稻壳儿春秋广告/盗版必究        原创来源：http://chn.docer.com/works?userid=199329941#!/work_time"/>
          <p:cNvSpPr/>
          <p:nvPr/>
        </p:nvSpPr>
        <p:spPr>
          <a:xfrm>
            <a:off x="9026280" y="2168679"/>
            <a:ext cx="604252" cy="604252"/>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cs typeface="Arial" panose="020B0604020202020204" pitchFamily="34" charset="0"/>
                <a:sym typeface="Arial" panose="020B0604020202020204" pitchFamily="34" charset="0"/>
              </a:rPr>
              <a:t>4</a:t>
            </a:r>
            <a:endParaRPr lang="zh-CN" altLang="en-US"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1048641" name="稻壳儿春秋广告/盗版必究        原创来源：http://chn.docer.com/works?userid=199329941#!/work_time"/>
          <p:cNvSpPr txBox="1"/>
          <p:nvPr/>
        </p:nvSpPr>
        <p:spPr>
          <a:xfrm>
            <a:off x="7493828" y="2905780"/>
            <a:ext cx="3563797" cy="523220"/>
          </a:xfrm>
          <a:prstGeom prst="rect">
            <a:avLst/>
          </a:prstGeom>
          <a:noFill/>
        </p:spPr>
        <p:txBody>
          <a:bodyPr wrap="none" rtlCol="0">
            <a:spAutoFit/>
          </a:bodyPr>
          <a:lstStyle/>
          <a:p>
            <a:pPr algn="ctr"/>
            <a:r>
              <a:rPr lang="en-US" altLang="zh-CN" sz="2800" dirty="0">
                <a:solidFill>
                  <a:srgbClr val="2E75B6"/>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Customer Perception</a:t>
            </a:r>
          </a:p>
        </p:txBody>
      </p:sp>
      <p:sp>
        <p:nvSpPr>
          <p:cNvPr id="4" name="稻壳儿春秋广告/盗版必究        原创来源：http://chn.docer.com/works?userid=199329941#!/work_time">
            <a:extLst>
              <a:ext uri="{FF2B5EF4-FFF2-40B4-BE49-F238E27FC236}">
                <a16:creationId xmlns:a16="http://schemas.microsoft.com/office/drawing/2014/main" id="{5DFACF32-DE29-A591-6556-D941800A9CAD}"/>
              </a:ext>
            </a:extLst>
          </p:cNvPr>
          <p:cNvSpPr/>
          <p:nvPr/>
        </p:nvSpPr>
        <p:spPr>
          <a:xfrm>
            <a:off x="5663527" y="3166439"/>
            <a:ext cx="604252" cy="604252"/>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cs typeface="Arial" panose="020B0604020202020204" pitchFamily="34" charset="0"/>
                <a:sym typeface="Arial" panose="020B0604020202020204" pitchFamily="34" charset="0"/>
              </a:rPr>
              <a:t>3</a:t>
            </a:r>
            <a:endParaRPr lang="zh-CN" altLang="en-US"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5" name="稻壳儿春秋广告/盗版必究        原创来源：http://chn.docer.com/works?userid=199329941#!/work_time">
            <a:extLst>
              <a:ext uri="{FF2B5EF4-FFF2-40B4-BE49-F238E27FC236}">
                <a16:creationId xmlns:a16="http://schemas.microsoft.com/office/drawing/2014/main" id="{B637C7CD-8166-A809-A8BE-CB2F0D1ED6C6}"/>
              </a:ext>
            </a:extLst>
          </p:cNvPr>
          <p:cNvSpPr txBox="1"/>
          <p:nvPr/>
        </p:nvSpPr>
        <p:spPr>
          <a:xfrm>
            <a:off x="4131075" y="3903540"/>
            <a:ext cx="3563797" cy="523220"/>
          </a:xfrm>
          <a:prstGeom prst="rect">
            <a:avLst/>
          </a:prstGeom>
          <a:noFill/>
        </p:spPr>
        <p:txBody>
          <a:bodyPr wrap="square" rtlCol="0">
            <a:spAutoFit/>
          </a:bodyPr>
          <a:lstStyle/>
          <a:p>
            <a:pPr algn="ctr"/>
            <a:r>
              <a:rPr lang="en-US" altLang="zh-CN" sz="2800" dirty="0">
                <a:solidFill>
                  <a:srgbClr val="203864"/>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Competitor Pricing</a:t>
            </a:r>
          </a:p>
        </p:txBody>
      </p:sp>
      <p:sp>
        <p:nvSpPr>
          <p:cNvPr id="10" name="稻壳儿春秋广告/盗版必究        原创来源：http://chn.docer.com/works?userid=199329941#!/work_time">
            <a:extLst>
              <a:ext uri="{FF2B5EF4-FFF2-40B4-BE49-F238E27FC236}">
                <a16:creationId xmlns:a16="http://schemas.microsoft.com/office/drawing/2014/main" id="{1CB76C55-A7F4-DFDC-2A7A-41389D7FA734}"/>
              </a:ext>
            </a:extLst>
          </p:cNvPr>
          <p:cNvSpPr/>
          <p:nvPr/>
        </p:nvSpPr>
        <p:spPr>
          <a:xfrm>
            <a:off x="623349" y="810454"/>
            <a:ext cx="443037" cy="290512"/>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11" name="稻壳儿春秋广告/盗版必究        原创来源：http://chn.docer.com/works?userid=199329941#!/work_time">
            <a:extLst>
              <a:ext uri="{FF2B5EF4-FFF2-40B4-BE49-F238E27FC236}">
                <a16:creationId xmlns:a16="http://schemas.microsoft.com/office/drawing/2014/main" id="{C9CC05B0-F3D1-786B-860E-55B98A16BE22}"/>
              </a:ext>
            </a:extLst>
          </p:cNvPr>
          <p:cNvSpPr/>
          <p:nvPr/>
        </p:nvSpPr>
        <p:spPr>
          <a:xfrm flipV="1">
            <a:off x="623349" y="1100967"/>
            <a:ext cx="443037" cy="290512"/>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03864"/>
              </a:solidFill>
              <a:latin typeface="Arial" panose="020B0604020202020204" pitchFamily="34" charset="0"/>
              <a:cs typeface="Arial" panose="020B0604020202020204" pitchFamily="34" charset="0"/>
              <a:sym typeface="Arial" panose="020B0604020202020204" pitchFamily="34" charset="0"/>
            </a:endParaRPr>
          </a:p>
        </p:txBody>
      </p:sp>
      <p:sp>
        <p:nvSpPr>
          <p:cNvPr id="12" name="稻壳儿春秋广告/盗版必究        原创来源：http://chn.docer.com/works?userid=199329941#!/work_time">
            <a:extLst>
              <a:ext uri="{FF2B5EF4-FFF2-40B4-BE49-F238E27FC236}">
                <a16:creationId xmlns:a16="http://schemas.microsoft.com/office/drawing/2014/main" id="{02C05506-5AD1-3894-B1F5-82E3EBF71BB4}"/>
              </a:ext>
            </a:extLst>
          </p:cNvPr>
          <p:cNvSpPr txBox="1"/>
          <p:nvPr/>
        </p:nvSpPr>
        <p:spPr>
          <a:xfrm>
            <a:off x="1247951" y="810454"/>
            <a:ext cx="7660368" cy="584775"/>
          </a:xfrm>
          <a:prstGeom prst="rect">
            <a:avLst/>
          </a:prstGeom>
          <a:noFill/>
        </p:spPr>
        <p:txBody>
          <a:bodyPr wrap="square" rtlCol="0">
            <a:spAutoFit/>
          </a:bodyPr>
          <a:lstStyle/>
          <a:p>
            <a:r>
              <a:rPr lang="en-US" altLang="zh-CN" sz="3200" b="1" dirty="0">
                <a:solidFill>
                  <a:srgbClr val="203864"/>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Factors Influencing Pricing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稻壳儿春秋广告/盗版必究        原创来源：http://chn.docer.com/works?userid=199329941#!/work_time"/>
          <p:cNvSpPr/>
          <p:nvPr/>
        </p:nvSpPr>
        <p:spPr>
          <a:xfrm>
            <a:off x="252288" y="264795"/>
            <a:ext cx="443037" cy="290512"/>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1048647" name="稻壳儿春秋广告/盗版必究        原创来源：http://chn.docer.com/works?userid=199329941#!/work_time"/>
          <p:cNvSpPr/>
          <p:nvPr/>
        </p:nvSpPr>
        <p:spPr>
          <a:xfrm flipV="1">
            <a:off x="252288" y="555308"/>
            <a:ext cx="443037" cy="290512"/>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rgbClr val="203864"/>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1048648" name="稻壳儿春秋广告/盗版必究        原创来源：http://chn.docer.com/works?userid=199329941#!/work_time"/>
          <p:cNvSpPr txBox="1"/>
          <p:nvPr/>
        </p:nvSpPr>
        <p:spPr>
          <a:xfrm>
            <a:off x="942974" y="232141"/>
            <a:ext cx="6753225" cy="646331"/>
          </a:xfrm>
          <a:prstGeom prst="rect">
            <a:avLst/>
          </a:prstGeom>
          <a:noFill/>
        </p:spPr>
        <p:txBody>
          <a:bodyPr wrap="square" rtlCol="0">
            <a:spAutoFit/>
          </a:bodyPr>
          <a:lstStyle/>
          <a:p>
            <a:r>
              <a:rPr lang="en-US" altLang="zh-CN" sz="3600" b="1" dirty="0">
                <a:solidFill>
                  <a:srgbClr val="203864"/>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Benefits of Pricing Analytics</a:t>
            </a:r>
          </a:p>
        </p:txBody>
      </p:sp>
      <p:sp>
        <p:nvSpPr>
          <p:cNvPr id="1048649" name="稻壳儿春秋广告/盗版必究        原创来源：http://chn.docer.com/works?userid=199329941#!/work_time"/>
          <p:cNvSpPr/>
          <p:nvPr/>
        </p:nvSpPr>
        <p:spPr>
          <a:xfrm>
            <a:off x="1610936" y="1368162"/>
            <a:ext cx="6014260" cy="1056640"/>
          </a:xfrm>
          <a:prstGeom prst="roundRect">
            <a:avLst>
              <a:gd name="adj" fmla="val 5000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03864"/>
              </a:solidFill>
              <a:latin typeface="Arial" panose="020B0604020202020204" pitchFamily="34" charset="0"/>
              <a:cs typeface="Arial" panose="020B0604020202020204" pitchFamily="34" charset="0"/>
              <a:sym typeface="Arial" panose="020B0604020202020204" pitchFamily="34" charset="0"/>
            </a:endParaRPr>
          </a:p>
        </p:txBody>
      </p:sp>
      <p:sp>
        <p:nvSpPr>
          <p:cNvPr id="1048651" name="稻壳儿春秋广告/盗版必究        原创来源：http://chn.docer.com/works?userid=199329941#!/work_time"/>
          <p:cNvSpPr txBox="1"/>
          <p:nvPr/>
        </p:nvSpPr>
        <p:spPr>
          <a:xfrm>
            <a:off x="1987718" y="1650151"/>
            <a:ext cx="5280986" cy="492443"/>
          </a:xfrm>
          <a:prstGeom prst="rect">
            <a:avLst/>
          </a:prstGeom>
          <a:noFill/>
        </p:spPr>
        <p:txBody>
          <a:bodyPr wrap="square" rtlCol="0">
            <a:spAutoFit/>
          </a:bodyPr>
          <a:lstStyle/>
          <a:p>
            <a:r>
              <a:rPr lang="en-US" altLang="zh-CN" sz="2600"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Increased revenue and profitability</a:t>
            </a:r>
          </a:p>
        </p:txBody>
      </p:sp>
      <p:sp>
        <p:nvSpPr>
          <p:cNvPr id="1048653" name="稻壳儿春秋广告/盗版必究        原创来源：http://chn.docer.com/works?userid=199329941#!/work_time"/>
          <p:cNvSpPr/>
          <p:nvPr/>
        </p:nvSpPr>
        <p:spPr>
          <a:xfrm>
            <a:off x="4990532" y="2699033"/>
            <a:ext cx="5781674" cy="1056640"/>
          </a:xfrm>
          <a:prstGeom prst="roundRect">
            <a:avLst>
              <a:gd name="adj" fmla="val 50000"/>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1048655" name="稻壳儿春秋广告/盗版必究        原创来源：http://chn.docer.com/works?userid=199329941#!/work_time"/>
          <p:cNvSpPr txBox="1"/>
          <p:nvPr/>
        </p:nvSpPr>
        <p:spPr>
          <a:xfrm>
            <a:off x="5315917" y="2956727"/>
            <a:ext cx="5539103" cy="492443"/>
          </a:xfrm>
          <a:prstGeom prst="rect">
            <a:avLst/>
          </a:prstGeom>
          <a:noFill/>
        </p:spPr>
        <p:txBody>
          <a:bodyPr wrap="square" rtlCol="0">
            <a:spAutoFit/>
          </a:bodyPr>
          <a:lstStyle/>
          <a:p>
            <a:r>
              <a:rPr lang="en-US" altLang="zh-CN" sz="2600"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Improved market competitiveness</a:t>
            </a:r>
          </a:p>
        </p:txBody>
      </p:sp>
      <p:sp>
        <p:nvSpPr>
          <p:cNvPr id="1048657" name="稻壳儿春秋广告/盗版必究        原创来源：http://chn.docer.com/works?userid=199329941#!/work_time"/>
          <p:cNvSpPr/>
          <p:nvPr/>
        </p:nvSpPr>
        <p:spPr>
          <a:xfrm>
            <a:off x="1610938" y="3957464"/>
            <a:ext cx="6014260" cy="1056640"/>
          </a:xfrm>
          <a:prstGeom prst="roundRect">
            <a:avLst>
              <a:gd name="adj" fmla="val 5000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1048659" name="稻壳儿春秋广告/盗版必究        原创来源：http://chn.docer.com/works?userid=199329941#!/work_time"/>
          <p:cNvSpPr txBox="1"/>
          <p:nvPr/>
        </p:nvSpPr>
        <p:spPr>
          <a:xfrm>
            <a:off x="1867110" y="4239562"/>
            <a:ext cx="6014259" cy="492443"/>
          </a:xfrm>
          <a:prstGeom prst="rect">
            <a:avLst/>
          </a:prstGeom>
          <a:noFill/>
        </p:spPr>
        <p:txBody>
          <a:bodyPr wrap="square" rtlCol="0">
            <a:spAutoFit/>
          </a:bodyPr>
          <a:lstStyle/>
          <a:p>
            <a:r>
              <a:rPr lang="en-US" altLang="zh-CN" sz="2500"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Enhanced customer willingness to pay</a:t>
            </a:r>
          </a:p>
        </p:txBody>
      </p:sp>
      <p:sp>
        <p:nvSpPr>
          <p:cNvPr id="3" name="稻壳儿春秋广告/盗版必究        原创来源：http://chn.docer.com/works?userid=199329941#!/work_time">
            <a:extLst>
              <a:ext uri="{FF2B5EF4-FFF2-40B4-BE49-F238E27FC236}">
                <a16:creationId xmlns:a16="http://schemas.microsoft.com/office/drawing/2014/main" id="{CA13A26A-464D-E38A-BBA7-470A3C9D275D}"/>
              </a:ext>
            </a:extLst>
          </p:cNvPr>
          <p:cNvSpPr/>
          <p:nvPr/>
        </p:nvSpPr>
        <p:spPr>
          <a:xfrm>
            <a:off x="4990532" y="5215895"/>
            <a:ext cx="5781674" cy="1056640"/>
          </a:xfrm>
          <a:prstGeom prst="roundRect">
            <a:avLst>
              <a:gd name="adj" fmla="val 50000"/>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5" name="稻壳儿春秋广告/盗版必究        原创来源：http://chn.docer.com/works?userid=199329941#!/work_time">
            <a:extLst>
              <a:ext uri="{FF2B5EF4-FFF2-40B4-BE49-F238E27FC236}">
                <a16:creationId xmlns:a16="http://schemas.microsoft.com/office/drawing/2014/main" id="{FAE31C38-3357-04A8-95A3-0900506DB3B2}"/>
              </a:ext>
            </a:extLst>
          </p:cNvPr>
          <p:cNvSpPr txBox="1"/>
          <p:nvPr/>
        </p:nvSpPr>
        <p:spPr>
          <a:xfrm>
            <a:off x="5420346" y="5470434"/>
            <a:ext cx="4409699" cy="492443"/>
          </a:xfrm>
          <a:prstGeom prst="rect">
            <a:avLst/>
          </a:prstGeom>
          <a:noFill/>
        </p:spPr>
        <p:txBody>
          <a:bodyPr wrap="square" rtlCol="0">
            <a:spAutoFit/>
          </a:bodyPr>
          <a:lstStyle/>
          <a:p>
            <a:r>
              <a:rPr lang="en-US" altLang="zh-CN" sz="2600"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Data-driven decision-making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春秋广告/盗版必究        原创来源：http://chn.docer.com/works?userid=199329941#!/work_time">
            <a:extLst>
              <a:ext uri="{FF2B5EF4-FFF2-40B4-BE49-F238E27FC236}">
                <a16:creationId xmlns:a16="http://schemas.microsoft.com/office/drawing/2014/main" id="{6A6BF01E-5EE1-0AD8-D103-CB0B3F89A362}"/>
              </a:ext>
            </a:extLst>
          </p:cNvPr>
          <p:cNvSpPr/>
          <p:nvPr/>
        </p:nvSpPr>
        <p:spPr>
          <a:xfrm>
            <a:off x="411314" y="861143"/>
            <a:ext cx="443037" cy="290512"/>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3" name="稻壳儿春秋广告/盗版必究        原创来源：http://chn.docer.com/works?userid=199329941#!/work_time">
            <a:extLst>
              <a:ext uri="{FF2B5EF4-FFF2-40B4-BE49-F238E27FC236}">
                <a16:creationId xmlns:a16="http://schemas.microsoft.com/office/drawing/2014/main" id="{D8C6ED5D-ADBF-D451-4414-B95757F8E921}"/>
              </a:ext>
            </a:extLst>
          </p:cNvPr>
          <p:cNvSpPr/>
          <p:nvPr/>
        </p:nvSpPr>
        <p:spPr>
          <a:xfrm flipV="1">
            <a:off x="411314" y="1151656"/>
            <a:ext cx="443037" cy="290512"/>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rgbClr val="203864"/>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4" name="稻壳儿春秋广告/盗版必究        原创来源：http://chn.docer.com/works?userid=199329941#!/work_time">
            <a:extLst>
              <a:ext uri="{FF2B5EF4-FFF2-40B4-BE49-F238E27FC236}">
                <a16:creationId xmlns:a16="http://schemas.microsoft.com/office/drawing/2014/main" id="{7E90ABFD-5CF4-94C4-F2C1-47E5443C0522}"/>
              </a:ext>
            </a:extLst>
          </p:cNvPr>
          <p:cNvSpPr txBox="1"/>
          <p:nvPr/>
        </p:nvSpPr>
        <p:spPr>
          <a:xfrm>
            <a:off x="1102000" y="828489"/>
            <a:ext cx="6753225" cy="646331"/>
          </a:xfrm>
          <a:prstGeom prst="rect">
            <a:avLst/>
          </a:prstGeom>
          <a:noFill/>
        </p:spPr>
        <p:txBody>
          <a:bodyPr wrap="square" rtlCol="0">
            <a:spAutoFit/>
          </a:bodyPr>
          <a:lstStyle/>
          <a:p>
            <a:r>
              <a:rPr lang="en-US" altLang="zh-CN" sz="3600" b="1" dirty="0">
                <a:solidFill>
                  <a:srgbClr val="203864"/>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Problem Statement</a:t>
            </a:r>
          </a:p>
        </p:txBody>
      </p:sp>
      <p:sp>
        <p:nvSpPr>
          <p:cNvPr id="5" name="TextBox 4">
            <a:extLst>
              <a:ext uri="{FF2B5EF4-FFF2-40B4-BE49-F238E27FC236}">
                <a16:creationId xmlns:a16="http://schemas.microsoft.com/office/drawing/2014/main" id="{80375E28-91CD-BF23-D250-FE1DC1F3D814}"/>
              </a:ext>
            </a:extLst>
          </p:cNvPr>
          <p:cNvSpPr txBox="1"/>
          <p:nvPr/>
        </p:nvSpPr>
        <p:spPr>
          <a:xfrm>
            <a:off x="2179981" y="1296912"/>
            <a:ext cx="3054627" cy="754694"/>
          </a:xfrm>
          <a:prstGeom prst="rect">
            <a:avLst/>
          </a:prstGeom>
          <a:noFill/>
        </p:spPr>
        <p:txBody>
          <a:bodyPr wrap="square">
            <a:spAutoFit/>
          </a:bodyPr>
          <a:lstStyle/>
          <a:p>
            <a:pPr>
              <a:lnSpc>
                <a:spcPct val="150000"/>
              </a:lnSpc>
            </a:pPr>
            <a:r>
              <a:rPr lang="en-US" altLang="zh-CN" sz="3200" dirty="0">
                <a:solidFill>
                  <a:srgbClr val="2E75B6"/>
                </a:solidFill>
                <a:latin typeface="Calibri" panose="020F0502020204030204" pitchFamily="34" charset="0"/>
                <a:ea typeface="Calibri" panose="020F0502020204030204" pitchFamily="34" charset="0"/>
              </a:rPr>
              <a:t>(Price Skimming)</a:t>
            </a:r>
            <a:endParaRPr lang="zh-CN" altLang="en-US" sz="3200" dirty="0">
              <a:solidFill>
                <a:srgbClr val="2E75B6"/>
              </a:solidFill>
              <a:latin typeface="Calibri" panose="020F050202020403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011EE7B7-B6AF-CDFB-C80F-A91EF955E47C}"/>
              </a:ext>
            </a:extLst>
          </p:cNvPr>
          <p:cNvSpPr txBox="1"/>
          <p:nvPr/>
        </p:nvSpPr>
        <p:spPr>
          <a:xfrm>
            <a:off x="632832" y="2437186"/>
            <a:ext cx="7888316" cy="3257174"/>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altLang="zh-CN" sz="2800" dirty="0">
                <a:solidFill>
                  <a:schemeClr val="tx1">
                    <a:lumMod val="75000"/>
                    <a:lumOff val="25000"/>
                  </a:schemeClr>
                </a:solidFill>
                <a:latin typeface="Calibri" panose="020F0502020204030204" pitchFamily="34" charset="0"/>
                <a:ea typeface="Calibri" panose="020F0502020204030204" pitchFamily="34" charset="0"/>
              </a:rPr>
              <a:t>Skimming model of Rolex smartwatch</a:t>
            </a:r>
          </a:p>
          <a:p>
            <a:pPr marL="457200" indent="-457200">
              <a:lnSpc>
                <a:spcPct val="150000"/>
              </a:lnSpc>
              <a:buFont typeface="Arial" panose="020B0604020202020204" pitchFamily="34" charset="0"/>
              <a:buChar char="•"/>
            </a:pPr>
            <a:r>
              <a:rPr lang="en-US" altLang="zh-CN" sz="2800" dirty="0">
                <a:solidFill>
                  <a:schemeClr val="tx1">
                    <a:lumMod val="75000"/>
                    <a:lumOff val="25000"/>
                  </a:schemeClr>
                </a:solidFill>
                <a:latin typeface="Calibri" panose="020F0502020204030204" pitchFamily="34" charset="0"/>
                <a:ea typeface="Calibri" panose="020F0502020204030204" pitchFamily="34" charset="0"/>
              </a:rPr>
              <a:t>Cover 12 months of Sales</a:t>
            </a:r>
          </a:p>
          <a:p>
            <a:pPr marL="457200" indent="-457200">
              <a:lnSpc>
                <a:spcPct val="150000"/>
              </a:lnSpc>
              <a:buFont typeface="Arial" panose="020B0604020202020204" pitchFamily="34" charset="0"/>
              <a:buChar char="•"/>
            </a:pPr>
            <a:r>
              <a:rPr lang="en-US" altLang="zh-CN" sz="2800" dirty="0">
                <a:solidFill>
                  <a:schemeClr val="tx1">
                    <a:lumMod val="75000"/>
                    <a:lumOff val="25000"/>
                  </a:schemeClr>
                </a:solidFill>
                <a:latin typeface="Calibri" panose="020F0502020204030204" pitchFamily="34" charset="0"/>
                <a:ea typeface="Calibri" panose="020F0502020204030204" pitchFamily="34" charset="0"/>
              </a:rPr>
              <a:t>Sell 10,000 watches</a:t>
            </a:r>
          </a:p>
          <a:p>
            <a:pPr marL="457200" indent="-457200">
              <a:lnSpc>
                <a:spcPct val="150000"/>
              </a:lnSpc>
              <a:buFont typeface="Arial" panose="020B0604020202020204" pitchFamily="34" charset="0"/>
              <a:buChar char="•"/>
            </a:pPr>
            <a:r>
              <a:rPr lang="en-US" altLang="zh-CN" sz="2800" dirty="0">
                <a:solidFill>
                  <a:schemeClr val="tx1">
                    <a:lumMod val="75000"/>
                    <a:lumOff val="25000"/>
                  </a:schemeClr>
                </a:solidFill>
                <a:latin typeface="Calibri" panose="020F0502020204030204" pitchFamily="34" charset="0"/>
                <a:ea typeface="Calibri" panose="020F0502020204030204" pitchFamily="34" charset="0"/>
              </a:rPr>
              <a:t>Price adjusted 0n 1</a:t>
            </a:r>
            <a:r>
              <a:rPr lang="en-US" altLang="zh-CN" sz="2800" baseline="30000" dirty="0">
                <a:solidFill>
                  <a:schemeClr val="tx1">
                    <a:lumMod val="75000"/>
                    <a:lumOff val="25000"/>
                  </a:schemeClr>
                </a:solidFill>
                <a:latin typeface="Calibri" panose="020F0502020204030204" pitchFamily="34" charset="0"/>
                <a:ea typeface="Calibri" panose="020F0502020204030204" pitchFamily="34" charset="0"/>
              </a:rPr>
              <a:t>st</a:t>
            </a:r>
            <a:r>
              <a:rPr lang="en-US" altLang="zh-CN" sz="2800" dirty="0">
                <a:solidFill>
                  <a:schemeClr val="tx1">
                    <a:lumMod val="75000"/>
                    <a:lumOff val="25000"/>
                  </a:schemeClr>
                </a:solidFill>
                <a:latin typeface="Calibri" panose="020F0502020204030204" pitchFamily="34" charset="0"/>
                <a:ea typeface="Calibri" panose="020F0502020204030204" pitchFamily="34" charset="0"/>
              </a:rPr>
              <a:t> of each month</a:t>
            </a:r>
          </a:p>
          <a:p>
            <a:pPr marL="457200" indent="-457200">
              <a:lnSpc>
                <a:spcPct val="150000"/>
              </a:lnSpc>
              <a:buFont typeface="Arial" panose="020B0604020202020204" pitchFamily="34" charset="0"/>
              <a:buChar char="•"/>
            </a:pPr>
            <a:r>
              <a:rPr lang="en-US" altLang="zh-CN" sz="2800" dirty="0">
                <a:solidFill>
                  <a:schemeClr val="tx1">
                    <a:lumMod val="75000"/>
                    <a:lumOff val="25000"/>
                  </a:schemeClr>
                </a:solidFill>
                <a:latin typeface="Calibri" panose="020F0502020204030204" pitchFamily="34" charset="0"/>
                <a:ea typeface="Calibri" panose="020F0502020204030204" pitchFamily="34" charset="0"/>
              </a:rPr>
              <a:t>Assumption: Sell all 10,000 watches in 12 Months</a:t>
            </a:r>
            <a:endParaRPr lang="zh-CN" altLang="en-US" sz="2800" dirty="0">
              <a:solidFill>
                <a:schemeClr val="tx1">
                  <a:lumMod val="75000"/>
                  <a:lumOff val="25000"/>
                </a:schemeClr>
              </a:solidFill>
              <a:latin typeface="Calibri" panose="020F0502020204030204" pitchFamily="34" charset="0"/>
              <a:ea typeface="Calibri" panose="020F0502020204030204" pitchFamily="34" charset="0"/>
            </a:endParaRPr>
          </a:p>
        </p:txBody>
      </p:sp>
      <p:pic>
        <p:nvPicPr>
          <p:cNvPr id="11" name="Picture 10">
            <a:extLst>
              <a:ext uri="{FF2B5EF4-FFF2-40B4-BE49-F238E27FC236}">
                <a16:creationId xmlns:a16="http://schemas.microsoft.com/office/drawing/2014/main" id="{D68F832B-CBCD-69C8-EF68-E756D105C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7067" y="830544"/>
            <a:ext cx="8189904" cy="5459936"/>
          </a:xfrm>
          <a:prstGeom prst="rect">
            <a:avLst/>
          </a:prstGeom>
        </p:spPr>
      </p:pic>
    </p:spTree>
    <p:extLst>
      <p:ext uri="{BB962C8B-B14F-4D97-AF65-F5344CB8AC3E}">
        <p14:creationId xmlns:p14="http://schemas.microsoft.com/office/powerpoint/2010/main" val="3237169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F1231C-87EB-65F8-0A4A-70D4F5480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45" y="1389282"/>
            <a:ext cx="5257143" cy="4609524"/>
          </a:xfrm>
          <a:prstGeom prst="rect">
            <a:avLst/>
          </a:prstGeom>
        </p:spPr>
      </p:pic>
      <p:sp>
        <p:nvSpPr>
          <p:cNvPr id="1048697" name="稻壳儿春秋广告/盗版必究        原创来源：http://chn.docer.com/works?userid=199329941#!/work_time"/>
          <p:cNvSpPr/>
          <p:nvPr/>
        </p:nvSpPr>
        <p:spPr>
          <a:xfrm>
            <a:off x="4746942" y="2438400"/>
            <a:ext cx="7445058" cy="2829058"/>
          </a:xfrm>
          <a:prstGeom prst="rect">
            <a:avLst/>
          </a:prstGeom>
          <a:solidFill>
            <a:srgbClr val="203864"/>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048698" name="稻壳儿春秋广告/盗版必究        原创来源：http://chn.docer.com/works?userid=199329941#!/work_time"/>
          <p:cNvSpPr txBox="1"/>
          <p:nvPr/>
        </p:nvSpPr>
        <p:spPr>
          <a:xfrm>
            <a:off x="5574788" y="3073080"/>
            <a:ext cx="6054410" cy="1478418"/>
          </a:xfrm>
          <a:prstGeom prst="rect">
            <a:avLst/>
          </a:prstGeom>
          <a:noFill/>
        </p:spPr>
        <p:txBody>
          <a:bodyPr wrap="square" rtlCol="0">
            <a:spAutoFit/>
          </a:bodyPr>
          <a:lstStyle/>
          <a:p>
            <a:pPr>
              <a:lnSpc>
                <a:spcPct val="150000"/>
              </a:lnSpc>
            </a:pPr>
            <a:r>
              <a:rPr lang="en-US" altLang="zh-CN" sz="3200"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Solve this problem in Excel by using Excel Solver techniques</a:t>
            </a:r>
            <a:r>
              <a:rPr lang="en-US" altLang="zh-CN" sz="1200"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t>
            </a:r>
            <a:endParaRPr lang="zh-CN" altLang="en-US" sz="1200"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828</TotalTime>
  <Words>345</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等线</vt:lpstr>
      <vt:lpstr>等线 Light</vt:lpstr>
      <vt:lpstr>Arial</vt:lpstr>
      <vt:lpstr>Calibri</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春波 赵</dc:creator>
  <cp:lastModifiedBy>BZU</cp:lastModifiedBy>
  <cp:revision>5</cp:revision>
  <dcterms:created xsi:type="dcterms:W3CDTF">2019-05-22T23:52:00Z</dcterms:created>
  <dcterms:modified xsi:type="dcterms:W3CDTF">2024-06-05T14:12:01Z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b0a0e7b291c54ce68c8600d3089b6497</vt:lpwstr>
  </property>
  <property fmtid="{D5CDD505-2E9C-101B-9397-08002B2CF9AE}" pid="3" name="KSOProductBuildVer">
    <vt:lpwstr>1033-11.2.0.10351</vt:lpwstr>
  </property>
</Properties>
</file>