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cfbd59961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cfbd59961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2abc2baaa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2abc2baa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2abc2baaa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2abc2baaa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2abc2baaa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2abc2baaa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2abc2baaa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2abc2baaa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2abc2ba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2abc2ba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cuit.columbia.edu/columbia-it-policies-strateg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cuit.columbia.edu/sites/default/files/content/Data%20Security%20Breach%20Incident%20Response%20Checklist%20(06-2013).pdf" TargetMode="External"/><Relationship Id="rId4" Type="http://schemas.openxmlformats.org/officeDocument/2006/relationships/hyperlink" Target="https://universitypolicies.columbia.edu/content/copyright-information-network-users-policy" TargetMode="External"/><Relationship Id="rId10" Type="http://schemas.openxmlformats.org/officeDocument/2006/relationships/hyperlink" Target="https://universitypolicies.columbia.edu/content/internet-domain-name-policy" TargetMode="External"/><Relationship Id="rId9" Type="http://schemas.openxmlformats.org/officeDocument/2006/relationships/hyperlink" Target="https://universitypolicies.columbia.edu/content/electronic-data-security-breach-reporting-and-response-policy" TargetMode="External"/><Relationship Id="rId5" Type="http://schemas.openxmlformats.org/officeDocument/2006/relationships/hyperlink" Target="https://cuit.columbia.edu/sites/default/files/content/20160201_DesktopLaptopSecurityRequirements_0.pdf" TargetMode="External"/><Relationship Id="rId6" Type="http://schemas.openxmlformats.org/officeDocument/2006/relationships/hyperlink" Target="https://universitypolicies.columbia.edu/content/external-hosting-policy" TargetMode="External"/><Relationship Id="rId7" Type="http://schemas.openxmlformats.org/officeDocument/2006/relationships/hyperlink" Target="https://universitypolicies.columbia.edu/content/external-hosting-policy" TargetMode="External"/><Relationship Id="rId8" Type="http://schemas.openxmlformats.org/officeDocument/2006/relationships/hyperlink" Target="https://universitypolicies.columbia.edu/content/social-security-number-ssn-usage-polic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3286875" y="377675"/>
            <a:ext cx="6113700" cy="168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400">
                <a:solidFill>
                  <a:srgbClr val="434343"/>
                </a:solidFill>
              </a:rPr>
              <a:t>Columbia University</a:t>
            </a:r>
            <a:endParaRPr sz="4400">
              <a:solidFill>
                <a:srgbClr val="434343"/>
              </a:solidFill>
            </a:endParaRPr>
          </a:p>
          <a:p>
            <a:pPr indent="0" lvl="0" marL="0" rtl="0" algn="ctr">
              <a:spcBef>
                <a:spcPts val="0"/>
              </a:spcBef>
              <a:spcAft>
                <a:spcPts val="0"/>
              </a:spcAft>
              <a:buNone/>
            </a:pPr>
            <a:r>
              <a:rPr lang="en" sz="4400">
                <a:solidFill>
                  <a:srgbClr val="434343"/>
                </a:solidFill>
              </a:rPr>
              <a:t>IT Strategy Plan</a:t>
            </a:r>
            <a:endParaRPr sz="4400">
              <a:solidFill>
                <a:srgbClr val="434343"/>
              </a:solidFill>
            </a:endParaRPr>
          </a:p>
          <a:p>
            <a:pPr indent="0" lvl="0" marL="0" rtl="0" algn="ctr">
              <a:spcBef>
                <a:spcPts val="0"/>
              </a:spcBef>
              <a:spcAft>
                <a:spcPts val="0"/>
              </a:spcAft>
              <a:buNone/>
            </a:pPr>
            <a:r>
              <a:rPr lang="en">
                <a:solidFill>
                  <a:srgbClr val="434343"/>
                </a:solidFill>
              </a:rPr>
              <a:t>        </a:t>
            </a:r>
            <a:r>
              <a:rPr lang="en" sz="3900">
                <a:solidFill>
                  <a:srgbClr val="434343"/>
                </a:solidFill>
              </a:rPr>
              <a:t>Group 2</a:t>
            </a:r>
            <a:r>
              <a:rPr lang="en" sz="4200">
                <a:solidFill>
                  <a:srgbClr val="434343"/>
                </a:solidFill>
              </a:rPr>
              <a:t>			</a:t>
            </a:r>
            <a:endParaRPr sz="4200">
              <a:solidFill>
                <a:srgbClr val="434343"/>
              </a:solidFill>
            </a:endParaRPr>
          </a:p>
        </p:txBody>
      </p:sp>
      <p:sp>
        <p:nvSpPr>
          <p:cNvPr id="87" name="Google Shape;87;p13"/>
          <p:cNvSpPr txBox="1"/>
          <p:nvPr>
            <p:ph idx="1" type="subTitle"/>
          </p:nvPr>
        </p:nvSpPr>
        <p:spPr>
          <a:xfrm>
            <a:off x="4966025" y="2713000"/>
            <a:ext cx="4178100" cy="1821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lang="en" sz="2320">
                <a:solidFill>
                  <a:srgbClr val="434343"/>
                </a:solidFill>
              </a:rPr>
              <a:t>Doreta Biba </a:t>
            </a:r>
            <a:endParaRPr sz="2320">
              <a:solidFill>
                <a:srgbClr val="434343"/>
              </a:solidFill>
            </a:endParaRPr>
          </a:p>
          <a:p>
            <a:pPr indent="0" lvl="0" marL="0" rtl="0" algn="l">
              <a:lnSpc>
                <a:spcPct val="80000"/>
              </a:lnSpc>
              <a:spcBef>
                <a:spcPts val="0"/>
              </a:spcBef>
              <a:spcAft>
                <a:spcPts val="0"/>
              </a:spcAft>
              <a:buSzPts val="605"/>
              <a:buNone/>
            </a:pPr>
            <a:r>
              <a:rPr lang="en" sz="2320">
                <a:solidFill>
                  <a:srgbClr val="434343"/>
                </a:solidFill>
              </a:rPr>
              <a:t>Mohtasim Hossain</a:t>
            </a:r>
            <a:endParaRPr sz="2320">
              <a:solidFill>
                <a:srgbClr val="434343"/>
              </a:solidFill>
            </a:endParaRPr>
          </a:p>
          <a:p>
            <a:pPr indent="0" lvl="0" marL="0" rtl="0" algn="l">
              <a:lnSpc>
                <a:spcPct val="80000"/>
              </a:lnSpc>
              <a:spcBef>
                <a:spcPts val="0"/>
              </a:spcBef>
              <a:spcAft>
                <a:spcPts val="0"/>
              </a:spcAft>
              <a:buSzPts val="605"/>
              <a:buNone/>
            </a:pPr>
            <a:r>
              <a:rPr lang="en" sz="2320">
                <a:solidFill>
                  <a:srgbClr val="434343"/>
                </a:solidFill>
              </a:rPr>
              <a:t>Katerine Lopez</a:t>
            </a:r>
            <a:endParaRPr sz="2320">
              <a:solidFill>
                <a:srgbClr val="434343"/>
              </a:solidFill>
            </a:endParaRPr>
          </a:p>
          <a:p>
            <a:pPr indent="0" lvl="0" marL="0" rtl="0" algn="l">
              <a:lnSpc>
                <a:spcPct val="80000"/>
              </a:lnSpc>
              <a:spcBef>
                <a:spcPts val="0"/>
              </a:spcBef>
              <a:spcAft>
                <a:spcPts val="0"/>
              </a:spcAft>
              <a:buSzPts val="605"/>
              <a:buNone/>
            </a:pPr>
            <a:r>
              <a:rPr lang="en" sz="2320">
                <a:solidFill>
                  <a:srgbClr val="434343"/>
                </a:solidFill>
              </a:rPr>
              <a:t>Freddie Ramos</a:t>
            </a:r>
            <a:endParaRPr sz="2320">
              <a:solidFill>
                <a:srgbClr val="434343"/>
              </a:solidFill>
            </a:endParaRPr>
          </a:p>
          <a:p>
            <a:pPr indent="0" lvl="0" marL="0" rtl="0" algn="l">
              <a:lnSpc>
                <a:spcPct val="80000"/>
              </a:lnSpc>
              <a:spcBef>
                <a:spcPts val="0"/>
              </a:spcBef>
              <a:spcAft>
                <a:spcPts val="0"/>
              </a:spcAft>
              <a:buSzPts val="605"/>
              <a:buNone/>
            </a:pPr>
            <a:r>
              <a:rPr lang="en" sz="2320">
                <a:solidFill>
                  <a:srgbClr val="434343"/>
                </a:solidFill>
              </a:rPr>
              <a:t>Farheen Zaman</a:t>
            </a:r>
            <a:endParaRPr sz="2320">
              <a:solidFill>
                <a:srgbClr val="434343"/>
              </a:solidFill>
            </a:endParaRPr>
          </a:p>
        </p:txBody>
      </p:sp>
      <p:pic>
        <p:nvPicPr>
          <p:cNvPr id="88" name="Google Shape;88;p13"/>
          <p:cNvPicPr preferRelativeResize="0"/>
          <p:nvPr/>
        </p:nvPicPr>
        <p:blipFill>
          <a:blip r:embed="rId4">
            <a:alphaModFix/>
          </a:blip>
          <a:stretch>
            <a:fillRect/>
          </a:stretch>
        </p:blipFill>
        <p:spPr>
          <a:xfrm>
            <a:off x="716050" y="1444350"/>
            <a:ext cx="2997255" cy="27795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234950" lvl="0" marL="457200" rtl="0" algn="l">
              <a:spcBef>
                <a:spcPts val="0"/>
              </a:spcBef>
              <a:spcAft>
                <a:spcPts val="0"/>
              </a:spcAft>
              <a:buClr>
                <a:srgbClr val="000000"/>
              </a:buClr>
              <a:buSzPts val="100"/>
              <a:buFont typeface="Arial"/>
              <a:buChar char="●"/>
            </a:pPr>
            <a:r>
              <a:rPr lang="en" sz="1800">
                <a:solidFill>
                  <a:srgbClr val="000000"/>
                </a:solidFill>
              </a:rPr>
              <a:t>For the purpose of this presentation we </a:t>
            </a:r>
            <a:r>
              <a:rPr lang="en" sz="1800">
                <a:solidFill>
                  <a:srgbClr val="000000"/>
                </a:solidFill>
              </a:rPr>
              <a:t>only</a:t>
            </a:r>
            <a:r>
              <a:rPr lang="en" sz="1800">
                <a:solidFill>
                  <a:srgbClr val="000000"/>
                </a:solidFill>
              </a:rPr>
              <a:t> utilized the Official website of Columbia University</a:t>
            </a:r>
            <a:endParaRPr sz="1800">
              <a:solidFill>
                <a:srgbClr val="000000"/>
              </a:solidFill>
            </a:endParaRPr>
          </a:p>
          <a:p>
            <a:pPr indent="0" lvl="0" marL="457200" rtl="0" algn="l">
              <a:spcBef>
                <a:spcPts val="0"/>
              </a:spcBef>
              <a:spcAft>
                <a:spcPts val="0"/>
              </a:spcAft>
              <a:buNone/>
            </a:pPr>
            <a:r>
              <a:t/>
            </a:r>
            <a:endParaRPr sz="1800">
              <a:solidFill>
                <a:srgbClr val="000000"/>
              </a:solidFill>
            </a:endParaRPr>
          </a:p>
          <a:p>
            <a:pPr indent="-298450" lvl="0" marL="457200" rtl="0" algn="l">
              <a:spcBef>
                <a:spcPts val="0"/>
              </a:spcBef>
              <a:spcAft>
                <a:spcPts val="0"/>
              </a:spcAft>
              <a:buClr>
                <a:srgbClr val="000000"/>
              </a:buClr>
              <a:buSzPts val="1100"/>
              <a:buFont typeface="Arial"/>
              <a:buChar char="●"/>
            </a:pPr>
            <a:r>
              <a:rPr b="0" lang="en" sz="1100" u="sng">
                <a:solidFill>
                  <a:srgbClr val="000000"/>
                </a:solidFill>
                <a:latin typeface="Arial"/>
                <a:ea typeface="Arial"/>
                <a:cs typeface="Arial"/>
                <a:sym typeface="Arial"/>
                <a:hlinkClick r:id="rId4">
                  <a:extLst>
                    <a:ext uri="{A12FA001-AC4F-418D-AE19-62706E023703}">
                      <ahyp:hlinkClr val="tx"/>
                    </a:ext>
                  </a:extLst>
                </a:hlinkClick>
              </a:rPr>
              <a:t>Columbia University IT Policies and Strategies | Columbia University Information Technology</a:t>
            </a:r>
            <a:endParaRPr sz="1100">
              <a:solidFill>
                <a:srgbClr val="000000"/>
              </a:solidFill>
              <a:latin typeface="Arial"/>
              <a:ea typeface="Arial"/>
              <a:cs typeface="Arial"/>
              <a:sym typeface="Arial"/>
            </a:endParaRPr>
          </a:p>
        </p:txBody>
      </p:sp>
      <p:sp>
        <p:nvSpPr>
          <p:cNvPr id="152" name="Google Shape;152;p22"/>
          <p:cNvSpPr txBox="1"/>
          <p:nvPr/>
        </p:nvSpPr>
        <p:spPr>
          <a:xfrm>
            <a:off x="445550" y="306250"/>
            <a:ext cx="6081600" cy="34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3" name="Google Shape;153;p22"/>
          <p:cNvSpPr txBox="1"/>
          <p:nvPr/>
        </p:nvSpPr>
        <p:spPr>
          <a:xfrm>
            <a:off x="905300" y="890950"/>
            <a:ext cx="62442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latin typeface="Raleway"/>
                <a:ea typeface="Raleway"/>
                <a:cs typeface="Raleway"/>
                <a:sym typeface="Raleway"/>
              </a:rPr>
              <a:t>Citation</a:t>
            </a:r>
            <a:endParaRPr b="1" sz="35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4"/>
          <p:cNvSpPr txBox="1"/>
          <p:nvPr>
            <p:ph idx="4294967295" type="title"/>
          </p:nvPr>
        </p:nvSpPr>
        <p:spPr>
          <a:xfrm>
            <a:off x="925800" y="192700"/>
            <a:ext cx="7292400" cy="6813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1100"/>
              <a:buFont typeface="Arial"/>
              <a:buNone/>
            </a:pPr>
            <a:r>
              <a:rPr lang="en" sz="2350">
                <a:solidFill>
                  <a:srgbClr val="000000"/>
                </a:solidFill>
              </a:rPr>
              <a:t>Columbia Universities </a:t>
            </a:r>
            <a:r>
              <a:rPr lang="en" sz="2350">
                <a:solidFill>
                  <a:srgbClr val="000000"/>
                </a:solidFill>
              </a:rPr>
              <a:t> IT  mission and objectives </a:t>
            </a:r>
            <a:endParaRPr sz="2350">
              <a:solidFill>
                <a:srgbClr val="000000"/>
              </a:solidFill>
            </a:endParaRPr>
          </a:p>
        </p:txBody>
      </p:sp>
      <p:sp>
        <p:nvSpPr>
          <p:cNvPr id="94" name="Google Shape;94;p14"/>
          <p:cNvSpPr txBox="1"/>
          <p:nvPr/>
        </p:nvSpPr>
        <p:spPr>
          <a:xfrm>
            <a:off x="209750" y="1913200"/>
            <a:ext cx="72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5" name="Google Shape;95;p14"/>
          <p:cNvSpPr txBox="1"/>
          <p:nvPr/>
        </p:nvSpPr>
        <p:spPr>
          <a:xfrm>
            <a:off x="592050" y="1751500"/>
            <a:ext cx="75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6" name="Google Shape;96;p14"/>
          <p:cNvSpPr txBox="1"/>
          <p:nvPr/>
        </p:nvSpPr>
        <p:spPr>
          <a:xfrm>
            <a:off x="592050" y="783525"/>
            <a:ext cx="7851600" cy="4349700"/>
          </a:xfrm>
          <a:prstGeom prst="rect">
            <a:avLst/>
          </a:prstGeom>
          <a:noFill/>
          <a:ln>
            <a:noFill/>
          </a:ln>
        </p:spPr>
        <p:txBody>
          <a:bodyPr anchorCtr="0" anchor="t" bIns="91425" lIns="91425" spcFirstLastPara="1" rIns="91425" wrap="square" tIns="91425">
            <a:spAutoFit/>
          </a:bodyPr>
          <a:lstStyle/>
          <a:p>
            <a:pPr indent="0" lvl="0" marL="2743200" rtl="0" algn="l">
              <a:lnSpc>
                <a:spcPct val="115000"/>
              </a:lnSpc>
              <a:spcBef>
                <a:spcPts val="0"/>
              </a:spcBef>
              <a:spcAft>
                <a:spcPts val="0"/>
              </a:spcAft>
              <a:buNone/>
            </a:pPr>
            <a:r>
              <a:rPr b="1" lang="en" sz="1650" u="sng"/>
              <a:t>CUIT Mission</a:t>
            </a:r>
            <a:endParaRPr b="1" sz="1650" u="sng"/>
          </a:p>
          <a:p>
            <a:pPr indent="0" lvl="0" marL="0" rtl="0" algn="l">
              <a:lnSpc>
                <a:spcPct val="115000"/>
              </a:lnSpc>
              <a:spcBef>
                <a:spcPts val="800"/>
              </a:spcBef>
              <a:spcAft>
                <a:spcPts val="0"/>
              </a:spcAft>
              <a:buNone/>
            </a:pPr>
            <a:r>
              <a:rPr lang="en" sz="1150"/>
              <a:t> </a:t>
            </a:r>
            <a:r>
              <a:rPr lang="en"/>
              <a:t>Their</a:t>
            </a:r>
            <a:r>
              <a:rPr lang="en"/>
              <a:t> mission is to deliver high quality,stable and secure technology solutions and services to the Columbia community, while providing IT leadership required to guide the University on its path toward the future.</a:t>
            </a:r>
            <a:endParaRPr/>
          </a:p>
          <a:p>
            <a:pPr indent="0" lvl="0" marL="2743200" rtl="0" algn="l">
              <a:lnSpc>
                <a:spcPct val="115000"/>
              </a:lnSpc>
              <a:spcBef>
                <a:spcPts val="0"/>
              </a:spcBef>
              <a:spcAft>
                <a:spcPts val="0"/>
              </a:spcAft>
              <a:buNone/>
            </a:pPr>
            <a:r>
              <a:rPr b="1" lang="en" sz="1650" u="sng"/>
              <a:t>CUIT Objective</a:t>
            </a:r>
            <a:endParaRPr b="1" sz="1650" u="sng"/>
          </a:p>
          <a:p>
            <a:pPr indent="0" lvl="0" marL="0" rtl="0" algn="l">
              <a:lnSpc>
                <a:spcPct val="115000"/>
              </a:lnSpc>
              <a:spcBef>
                <a:spcPts val="0"/>
              </a:spcBef>
              <a:spcAft>
                <a:spcPts val="0"/>
              </a:spcAft>
              <a:buNone/>
            </a:pPr>
            <a:r>
              <a:rPr lang="en"/>
              <a:t>Their Objective is  to  provide Columbia University students, faculty and staff with central computing and communications services including email, telephone service, web publishing, computer labs and electronic classrooms, course management and student information applications, office and administrative applications, and management of the high-speed campus Ethernet and wireless networks. We also manage an array of computer labs, terminal clusters, ColumbiaNet stations, multimedia classrooms, and provide a variety of technical support services.</a:t>
            </a:r>
            <a:endParaRPr/>
          </a:p>
          <a:p>
            <a:pPr indent="0" lvl="0" marL="0" rtl="0" algn="ctr">
              <a:lnSpc>
                <a:spcPct val="115000"/>
              </a:lnSpc>
              <a:spcBef>
                <a:spcPts val="800"/>
              </a:spcBef>
              <a:spcAft>
                <a:spcPts val="0"/>
              </a:spcAft>
              <a:buNone/>
            </a:pPr>
            <a:r>
              <a:t/>
            </a:r>
            <a:endParaRPr sz="1200">
              <a:solidFill>
                <a:srgbClr val="555555"/>
              </a:solidFill>
              <a:highlight>
                <a:srgbClr val="F0F0F0"/>
              </a:highlight>
            </a:endParaRPr>
          </a:p>
          <a:p>
            <a:pPr indent="0" lvl="0" marL="0" rtl="0" algn="l">
              <a:spcBef>
                <a:spcPts val="0"/>
              </a:spcBef>
              <a:spcAft>
                <a:spcPts val="0"/>
              </a:spcAft>
              <a:buNone/>
            </a:pPr>
            <a:r>
              <a:t/>
            </a:r>
            <a:endParaRPr sz="1350">
              <a:highlight>
                <a:srgbClr val="FFFFFF"/>
              </a:highlight>
              <a:latin typeface="Roboto"/>
              <a:ea typeface="Roboto"/>
              <a:cs typeface="Roboto"/>
              <a:sym typeface="Roboto"/>
            </a:endParaRPr>
          </a:p>
          <a:p>
            <a:pPr indent="0" lvl="0" marL="0" rtl="0" algn="l">
              <a:spcBef>
                <a:spcPts val="0"/>
              </a:spcBef>
              <a:spcAft>
                <a:spcPts val="0"/>
              </a:spcAft>
              <a:buNone/>
            </a:pPr>
            <a:r>
              <a:t/>
            </a:r>
            <a:endParaRPr sz="1550">
              <a:solidFill>
                <a:srgbClr val="29246A"/>
              </a:solidFill>
              <a:highlight>
                <a:srgbClr val="FFFFFF"/>
              </a:highlight>
              <a:latin typeface="Lato"/>
              <a:ea typeface="Lato"/>
              <a:cs typeface="Lato"/>
              <a:sym typeface="Lato"/>
            </a:endParaRPr>
          </a:p>
          <a:p>
            <a:pPr indent="0" lvl="0" marL="0" rtl="0" algn="l">
              <a:spcBef>
                <a:spcPts val="0"/>
              </a:spcBef>
              <a:spcAft>
                <a:spcPts val="0"/>
              </a:spcAft>
              <a:buNone/>
            </a:pPr>
            <a:r>
              <a:t/>
            </a:r>
            <a:endParaRPr sz="1550">
              <a:solidFill>
                <a:srgbClr val="29246A"/>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15"/>
          <p:cNvSpPr txBox="1"/>
          <p:nvPr>
            <p:ph idx="4294967295" type="title"/>
          </p:nvPr>
        </p:nvSpPr>
        <p:spPr>
          <a:xfrm>
            <a:off x="925800" y="192700"/>
            <a:ext cx="7292400" cy="681300"/>
          </a:xfrm>
          <a:prstGeom prst="rect">
            <a:avLst/>
          </a:prstGeom>
          <a:noFill/>
          <a:ln>
            <a:noFill/>
          </a:ln>
        </p:spPr>
        <p:txBody>
          <a:bodyPr anchorCtr="0" anchor="t" bIns="91425" lIns="91425" spcFirstLastPara="1" rIns="91425" wrap="square" tIns="91425">
            <a:normAutofit/>
          </a:bodyPr>
          <a:lstStyle/>
          <a:p>
            <a:pPr indent="0" lvl="0" marL="914400" rtl="0" algn="l">
              <a:lnSpc>
                <a:spcPct val="115000"/>
              </a:lnSpc>
              <a:spcBef>
                <a:spcPts val="0"/>
              </a:spcBef>
              <a:spcAft>
                <a:spcPts val="800"/>
              </a:spcAft>
              <a:buNone/>
            </a:pPr>
            <a:r>
              <a:rPr lang="en" sz="2200">
                <a:solidFill>
                  <a:srgbClr val="000000"/>
                </a:solidFill>
                <a:latin typeface="Arial"/>
                <a:ea typeface="Arial"/>
                <a:cs typeface="Arial"/>
                <a:sym typeface="Arial"/>
              </a:rPr>
              <a:t>CUIT </a:t>
            </a:r>
            <a:r>
              <a:rPr lang="en" sz="2200">
                <a:solidFill>
                  <a:srgbClr val="000000"/>
                </a:solidFill>
                <a:latin typeface="Arial"/>
                <a:ea typeface="Arial"/>
                <a:cs typeface="Arial"/>
                <a:sym typeface="Arial"/>
              </a:rPr>
              <a:t> Objective Distribution</a:t>
            </a:r>
            <a:endParaRPr sz="3150">
              <a:solidFill>
                <a:srgbClr val="000000"/>
              </a:solidFill>
            </a:endParaRPr>
          </a:p>
        </p:txBody>
      </p:sp>
      <p:sp>
        <p:nvSpPr>
          <p:cNvPr id="102" name="Google Shape;102;p15"/>
          <p:cNvSpPr txBox="1"/>
          <p:nvPr/>
        </p:nvSpPr>
        <p:spPr>
          <a:xfrm>
            <a:off x="209750" y="1913200"/>
            <a:ext cx="72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03" name="Google Shape;103;p15"/>
          <p:cNvSpPr txBox="1"/>
          <p:nvPr/>
        </p:nvSpPr>
        <p:spPr>
          <a:xfrm>
            <a:off x="592050" y="1751500"/>
            <a:ext cx="75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04" name="Google Shape;104;p15"/>
          <p:cNvSpPr txBox="1"/>
          <p:nvPr/>
        </p:nvSpPr>
        <p:spPr>
          <a:xfrm>
            <a:off x="592050" y="783525"/>
            <a:ext cx="7851600" cy="345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u="sng"/>
              <a:t>Their objectives are distributed by following divisions:</a:t>
            </a:r>
            <a:endParaRPr sz="1600" u="sng"/>
          </a:p>
          <a:p>
            <a:pPr indent="-317500" lvl="0" marL="457200" rtl="0" algn="l">
              <a:spcBef>
                <a:spcPts val="800"/>
              </a:spcBef>
              <a:spcAft>
                <a:spcPts val="0"/>
              </a:spcAft>
              <a:buSzPts val="1400"/>
              <a:buAutoNum type="arabicPeriod"/>
            </a:pPr>
            <a:r>
              <a:rPr b="1" lang="en"/>
              <a:t>Projects and Initiatives</a:t>
            </a:r>
            <a:endParaRPr b="1"/>
          </a:p>
          <a:p>
            <a:pPr indent="457200" lvl="0" marL="0" rtl="0" algn="l">
              <a:spcBef>
                <a:spcPts val="0"/>
              </a:spcBef>
              <a:spcAft>
                <a:spcPts val="0"/>
              </a:spcAft>
              <a:buNone/>
            </a:pPr>
            <a:r>
              <a:rPr lang="en"/>
              <a:t> This targets operationally sound, customer service oriented, and Columbia relevant IT projects to support the University's constant evolution</a:t>
            </a:r>
            <a:endParaRPr/>
          </a:p>
          <a:p>
            <a:pPr indent="-317500" lvl="0" marL="457200" rtl="0" algn="l">
              <a:spcBef>
                <a:spcPts val="0"/>
              </a:spcBef>
              <a:spcAft>
                <a:spcPts val="0"/>
              </a:spcAft>
              <a:buSzPts val="1400"/>
              <a:buAutoNum type="arabicPeriod"/>
            </a:pPr>
            <a:r>
              <a:rPr b="1" lang="en"/>
              <a:t>IT Policies and Strategies</a:t>
            </a:r>
            <a:endParaRPr b="1"/>
          </a:p>
          <a:p>
            <a:pPr indent="0" lvl="0" marL="0" rtl="0" algn="l">
              <a:spcBef>
                <a:spcPts val="0"/>
              </a:spcBef>
              <a:spcAft>
                <a:spcPts val="0"/>
              </a:spcAft>
              <a:buNone/>
            </a:pPr>
            <a:r>
              <a:rPr lang="en"/>
              <a:t>              They  Keep Columbia secure by adhering to official policies and following strategic guidelines</a:t>
            </a:r>
            <a:endParaRPr/>
          </a:p>
          <a:p>
            <a:pPr indent="-317500" lvl="0" marL="457200" rtl="0" algn="l">
              <a:spcBef>
                <a:spcPts val="0"/>
              </a:spcBef>
              <a:spcAft>
                <a:spcPts val="0"/>
              </a:spcAft>
              <a:buSzPts val="1400"/>
              <a:buAutoNum type="arabicPeriod"/>
            </a:pPr>
            <a:r>
              <a:rPr b="1" lang="en"/>
              <a:t>IT Partners at the University</a:t>
            </a:r>
            <a:endParaRPr b="1"/>
          </a:p>
          <a:p>
            <a:pPr indent="0" lvl="0" marL="0" rtl="0" algn="l">
              <a:spcBef>
                <a:spcPts val="0"/>
              </a:spcBef>
              <a:spcAft>
                <a:spcPts val="0"/>
              </a:spcAft>
              <a:buNone/>
            </a:pPr>
            <a:r>
              <a:rPr lang="en"/>
              <a:t>              They works closely with your local IT groups across the University to provide strategic alignment on Columbia-wide technological initiatives</a:t>
            </a:r>
            <a:endParaRPr/>
          </a:p>
          <a:p>
            <a:pPr indent="-317500" lvl="0" marL="457200" rtl="0" algn="l">
              <a:spcBef>
                <a:spcPts val="0"/>
              </a:spcBef>
              <a:spcAft>
                <a:spcPts val="0"/>
              </a:spcAft>
              <a:buSzPts val="1400"/>
              <a:buAutoNum type="arabicPeriod"/>
            </a:pPr>
            <a:r>
              <a:rPr b="1" lang="en"/>
              <a:t>CUIT Communications</a:t>
            </a:r>
            <a:endParaRPr b="1"/>
          </a:p>
          <a:p>
            <a:pPr indent="0" lvl="0" marL="0" rtl="0" algn="l">
              <a:spcBef>
                <a:spcPts val="0"/>
              </a:spcBef>
              <a:spcAft>
                <a:spcPts val="0"/>
              </a:spcAft>
              <a:buNone/>
            </a:pPr>
            <a:r>
              <a:rPr lang="en" sz="1300"/>
              <a:t>              	They  inform the Columbia community of IT changes that will impact them and document important guidelines and helpful information on their  site.</a:t>
            </a:r>
            <a:endParaRPr sz="1100">
              <a:solidFill>
                <a:srgbClr val="555555"/>
              </a:solidFill>
            </a:endParaRPr>
          </a:p>
          <a:p>
            <a:pPr indent="0" lvl="0" marL="0" rtl="0" algn="l">
              <a:spcBef>
                <a:spcPts val="0"/>
              </a:spcBef>
              <a:spcAft>
                <a:spcPts val="0"/>
              </a:spcAft>
              <a:buNone/>
            </a:pPr>
            <a:r>
              <a:t/>
            </a:r>
            <a:endParaRPr b="1" sz="215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16"/>
          <p:cNvSpPr txBox="1"/>
          <p:nvPr/>
        </p:nvSpPr>
        <p:spPr>
          <a:xfrm>
            <a:off x="209750" y="1913200"/>
            <a:ext cx="72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0" name="Google Shape;110;p16"/>
          <p:cNvSpPr txBox="1"/>
          <p:nvPr/>
        </p:nvSpPr>
        <p:spPr>
          <a:xfrm>
            <a:off x="592050" y="1751500"/>
            <a:ext cx="75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1" name="Google Shape;111;p16"/>
          <p:cNvSpPr txBox="1"/>
          <p:nvPr/>
        </p:nvSpPr>
        <p:spPr>
          <a:xfrm>
            <a:off x="535775" y="1342475"/>
            <a:ext cx="7851600" cy="3090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1350"/>
              <a:t>They Developed in partnership with Columbia's localized IT groups to guide University-wide with following strategy </a:t>
            </a:r>
            <a:r>
              <a:rPr b="1" lang="en" sz="1350"/>
              <a:t>initiatives:</a:t>
            </a:r>
            <a:endParaRPr b="1" sz="1350"/>
          </a:p>
          <a:p>
            <a:pPr indent="-314325" lvl="0" marL="457200" rtl="0" algn="l">
              <a:lnSpc>
                <a:spcPct val="115000"/>
              </a:lnSpc>
              <a:spcBef>
                <a:spcPts val="1200"/>
              </a:spcBef>
              <a:spcAft>
                <a:spcPts val="0"/>
              </a:spcAft>
              <a:buSzPts val="1350"/>
              <a:buChar char="●"/>
            </a:pPr>
            <a:r>
              <a:rPr lang="en" sz="1350"/>
              <a:t>API Strategy: This API strategy for Columbia explains our motivation and approach to building an API ecosystem for the benefit of our faculty, students, staff, peers and others.</a:t>
            </a:r>
            <a:endParaRPr sz="1350"/>
          </a:p>
          <a:p>
            <a:pPr indent="-314325" lvl="0" marL="457200" rtl="0" algn="l">
              <a:lnSpc>
                <a:spcPct val="115000"/>
              </a:lnSpc>
              <a:spcBef>
                <a:spcPts val="0"/>
              </a:spcBef>
              <a:spcAft>
                <a:spcPts val="0"/>
              </a:spcAft>
              <a:buSzPts val="1350"/>
              <a:buChar char="●"/>
            </a:pPr>
            <a:r>
              <a:rPr lang="en" sz="1350"/>
              <a:t>Cloud Strategy: Explanation of why the use of cloud services is important to Columbia and how to benefit from them in a way that is optimal across the CU enterprise and comports to the University’s security and business requirements.</a:t>
            </a:r>
            <a:endParaRPr sz="1350"/>
          </a:p>
          <a:p>
            <a:pPr indent="-314325" lvl="0" marL="457200" rtl="0" algn="l">
              <a:lnSpc>
                <a:spcPct val="115000"/>
              </a:lnSpc>
              <a:spcBef>
                <a:spcPts val="0"/>
              </a:spcBef>
              <a:spcAft>
                <a:spcPts val="0"/>
              </a:spcAft>
              <a:buSzPts val="1350"/>
              <a:buChar char="●"/>
            </a:pPr>
            <a:r>
              <a:rPr lang="en" sz="1350"/>
              <a:t>People Data Model: A comprehensive and consolidated approach to standardize data types and enable effective sharing of information about Columbia University's people: students, faculty, staff, alumni, clients, patients, etc.</a:t>
            </a:r>
            <a:endParaRPr sz="1350"/>
          </a:p>
          <a:p>
            <a:pPr indent="0" lvl="0" marL="457200" rtl="0" algn="l">
              <a:lnSpc>
                <a:spcPct val="115000"/>
              </a:lnSpc>
              <a:spcBef>
                <a:spcPts val="1200"/>
              </a:spcBef>
              <a:spcAft>
                <a:spcPts val="800"/>
              </a:spcAft>
              <a:buNone/>
            </a:pPr>
            <a:r>
              <a:t/>
            </a:r>
            <a:endParaRPr sz="1350">
              <a:highlight>
                <a:srgbClr val="FFFFFF"/>
              </a:highlight>
            </a:endParaRPr>
          </a:p>
        </p:txBody>
      </p:sp>
      <p:sp>
        <p:nvSpPr>
          <p:cNvPr id="112" name="Google Shape;112;p16"/>
          <p:cNvSpPr txBox="1"/>
          <p:nvPr/>
        </p:nvSpPr>
        <p:spPr>
          <a:xfrm>
            <a:off x="1592950" y="382725"/>
            <a:ext cx="6361500" cy="54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350"/>
              <a:t>Columbia University's IT Strategies</a:t>
            </a:r>
            <a:endParaRPr b="1" sz="24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17"/>
          <p:cNvSpPr txBox="1"/>
          <p:nvPr>
            <p:ph idx="4294967295" type="title"/>
          </p:nvPr>
        </p:nvSpPr>
        <p:spPr>
          <a:xfrm>
            <a:off x="925800" y="429200"/>
            <a:ext cx="7292400" cy="768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2350">
                <a:solidFill>
                  <a:srgbClr val="000000"/>
                </a:solidFill>
                <a:latin typeface="Arial"/>
                <a:ea typeface="Arial"/>
                <a:cs typeface="Arial"/>
                <a:sym typeface="Arial"/>
              </a:rPr>
              <a:t>Identify key IT initiatives/projects in the strategic plan</a:t>
            </a:r>
            <a:endParaRPr sz="2350">
              <a:solidFill>
                <a:srgbClr val="000000"/>
              </a:solidFill>
              <a:latin typeface="Arial"/>
              <a:ea typeface="Arial"/>
              <a:cs typeface="Arial"/>
              <a:sym typeface="Arial"/>
            </a:endParaRPr>
          </a:p>
          <a:p>
            <a:pPr indent="0" lvl="0" marL="0" rtl="0" algn="ctr">
              <a:spcBef>
                <a:spcPts val="1200"/>
              </a:spcBef>
              <a:spcAft>
                <a:spcPts val="0"/>
              </a:spcAft>
              <a:buClr>
                <a:schemeClr val="dk2"/>
              </a:buClr>
              <a:buSzPct val="46808"/>
              <a:buFont typeface="Arial"/>
              <a:buNone/>
            </a:pPr>
            <a:r>
              <a:t/>
            </a:r>
            <a:endParaRPr sz="2350">
              <a:solidFill>
                <a:srgbClr val="646B86"/>
              </a:solidFill>
            </a:endParaRPr>
          </a:p>
        </p:txBody>
      </p:sp>
      <p:sp>
        <p:nvSpPr>
          <p:cNvPr id="118" name="Google Shape;118;p17"/>
          <p:cNvSpPr txBox="1"/>
          <p:nvPr/>
        </p:nvSpPr>
        <p:spPr>
          <a:xfrm>
            <a:off x="209750" y="1913200"/>
            <a:ext cx="72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9" name="Google Shape;119;p17"/>
          <p:cNvSpPr txBox="1"/>
          <p:nvPr/>
        </p:nvSpPr>
        <p:spPr>
          <a:xfrm>
            <a:off x="758413" y="1104100"/>
            <a:ext cx="7548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CUIT’s mission is to deliver high-quality, stable and secure technology solutions and services to the Columbia community. To achieve this, CUIT leadership strategically selects projects and initiatives are </a:t>
            </a:r>
            <a:r>
              <a:rPr b="1" lang="en"/>
              <a:t>Operationally sound, customer service oriented </a:t>
            </a:r>
            <a:r>
              <a:rPr lang="en"/>
              <a:t>and </a:t>
            </a:r>
            <a:r>
              <a:rPr b="1" lang="en"/>
              <a:t>Columbia-relevant</a:t>
            </a:r>
            <a:r>
              <a:rPr lang="en"/>
              <a:t> in an effort to improve and modernize IT at Columbia. </a:t>
            </a:r>
            <a:endParaRPr/>
          </a:p>
        </p:txBody>
      </p:sp>
      <p:pic>
        <p:nvPicPr>
          <p:cNvPr id="120" name="Google Shape;120;p17"/>
          <p:cNvPicPr preferRelativeResize="0"/>
          <p:nvPr/>
        </p:nvPicPr>
        <p:blipFill>
          <a:blip r:embed="rId4">
            <a:alphaModFix/>
          </a:blip>
          <a:stretch>
            <a:fillRect/>
          </a:stretch>
        </p:blipFill>
        <p:spPr>
          <a:xfrm>
            <a:off x="847225" y="2357775"/>
            <a:ext cx="7370984" cy="252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18"/>
          <p:cNvSpPr txBox="1"/>
          <p:nvPr/>
        </p:nvSpPr>
        <p:spPr>
          <a:xfrm>
            <a:off x="209750" y="1913200"/>
            <a:ext cx="72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26" name="Google Shape;126;p18"/>
          <p:cNvSpPr txBox="1"/>
          <p:nvPr/>
        </p:nvSpPr>
        <p:spPr>
          <a:xfrm>
            <a:off x="592050" y="1751500"/>
            <a:ext cx="75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27" name="Google Shape;127;p18"/>
          <p:cNvSpPr txBox="1"/>
          <p:nvPr/>
        </p:nvSpPr>
        <p:spPr>
          <a:xfrm>
            <a:off x="514550" y="639675"/>
            <a:ext cx="8415000" cy="407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The Office of the Chief Information Officer (CIO) provides the leadership and vision required to deliver central computing and communications services to Columbia’s students, faculty, and staff. The CIO and CUIT’s Senior Leadership Team strive to steer Columbia’s IT in a direction that is operationally sound, customer service oriented, and Columbia relevant. </a:t>
            </a:r>
            <a:endParaRPr/>
          </a:p>
          <a:p>
            <a:pPr indent="0" lvl="0" marL="0" rtl="0" algn="l">
              <a:lnSpc>
                <a:spcPct val="115000"/>
              </a:lnSpc>
              <a:spcBef>
                <a:spcPts val="1200"/>
              </a:spcBef>
              <a:spcAft>
                <a:spcPts val="0"/>
              </a:spcAft>
              <a:buNone/>
            </a:pPr>
            <a:r>
              <a:rPr lang="en"/>
              <a:t>Recent Projects:</a:t>
            </a:r>
            <a:endParaRPr/>
          </a:p>
          <a:p>
            <a:pPr indent="-317500" lvl="0" marL="457200" rtl="0" algn="l">
              <a:lnSpc>
                <a:spcPct val="115000"/>
              </a:lnSpc>
              <a:spcBef>
                <a:spcPts val="1200"/>
              </a:spcBef>
              <a:spcAft>
                <a:spcPts val="0"/>
              </a:spcAft>
              <a:buSzPts val="1400"/>
              <a:buChar char="●"/>
            </a:pPr>
            <a:r>
              <a:rPr lang="en" u="sng"/>
              <a:t>From Books to Bytes: Navigating the Research Ecosystem</a:t>
            </a:r>
            <a:r>
              <a:rPr lang="en"/>
              <a:t>: A set of online resources that define the research cycle, provide students with practical strategies and guide students through the resources available to them at Columbia. </a:t>
            </a:r>
            <a:endParaRPr/>
          </a:p>
          <a:p>
            <a:pPr indent="-317500" lvl="0" marL="457200" rtl="0" algn="l">
              <a:lnSpc>
                <a:spcPct val="115000"/>
              </a:lnSpc>
              <a:spcBef>
                <a:spcPts val="0"/>
              </a:spcBef>
              <a:spcAft>
                <a:spcPts val="0"/>
              </a:spcAft>
              <a:buSzPts val="1400"/>
              <a:buChar char="●"/>
            </a:pPr>
            <a:r>
              <a:rPr lang="en" u="sng"/>
              <a:t>Eureka!: Digital Improvisation Guidebook:</a:t>
            </a:r>
            <a:r>
              <a:rPr lang="en"/>
              <a:t> Eureka is a guidebook for faculty in the use of improvisation toward those goals in the Ear Training </a:t>
            </a:r>
            <a:r>
              <a:rPr lang="en"/>
              <a:t>classroom</a:t>
            </a:r>
            <a:r>
              <a:rPr lang="en"/>
              <a:t> at Columbia. </a:t>
            </a:r>
            <a:endParaRPr/>
          </a:p>
          <a:p>
            <a:pPr indent="-317500" lvl="0" marL="457200" rtl="0" algn="l">
              <a:lnSpc>
                <a:spcPct val="115000"/>
              </a:lnSpc>
              <a:spcBef>
                <a:spcPts val="0"/>
              </a:spcBef>
              <a:spcAft>
                <a:spcPts val="0"/>
              </a:spcAft>
              <a:buSzPts val="1400"/>
              <a:buChar char="●"/>
            </a:pPr>
            <a:r>
              <a:rPr lang="en" u="sng"/>
              <a:t>Attaining Higher Education Interactive Map: </a:t>
            </a:r>
            <a:r>
              <a:rPr lang="en"/>
              <a:t>CTL staff developed an interactive map tool for Beth Morgan’s Attaining Higher Education MOOC, which assists veterans in transitioning to higher education. </a:t>
            </a:r>
            <a:endParaRPr/>
          </a:p>
          <a:p>
            <a:pPr indent="0" lvl="0" marL="457200" rtl="0" algn="l">
              <a:lnSpc>
                <a:spcPct val="115000"/>
              </a:lnSpc>
              <a:spcBef>
                <a:spcPts val="1200"/>
              </a:spcBef>
              <a:spcAft>
                <a:spcPts val="800"/>
              </a:spcAft>
              <a:buNone/>
            </a:pPr>
            <a:r>
              <a:t/>
            </a:r>
            <a:endParaRPr sz="1350">
              <a:solidFill>
                <a:srgbClr val="555555"/>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9"/>
          <p:cNvPicPr preferRelativeResize="0"/>
          <p:nvPr/>
        </p:nvPicPr>
        <p:blipFill>
          <a:blip r:embed="rId3">
            <a:alphaModFix/>
          </a:blip>
          <a:stretch>
            <a:fillRect/>
          </a:stretch>
        </p:blipFill>
        <p:spPr>
          <a:xfrm>
            <a:off x="2234275" y="0"/>
            <a:ext cx="47582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pic>
        <p:nvPicPr>
          <p:cNvPr id="137" name="Google Shape;137;p20"/>
          <p:cNvPicPr preferRelativeResize="0"/>
          <p:nvPr/>
        </p:nvPicPr>
        <p:blipFill>
          <a:blip r:embed="rId4">
            <a:alphaModFix/>
          </a:blip>
          <a:stretch>
            <a:fillRect/>
          </a:stretch>
        </p:blipFill>
        <p:spPr>
          <a:xfrm>
            <a:off x="784900" y="-63850"/>
            <a:ext cx="7335050" cy="5143500"/>
          </a:xfrm>
          <a:prstGeom prst="rect">
            <a:avLst/>
          </a:prstGeom>
          <a:noFill/>
          <a:ln>
            <a:noFill/>
          </a:ln>
        </p:spPr>
      </p:pic>
      <p:sp>
        <p:nvSpPr>
          <p:cNvPr id="138" name="Google Shape;138;p20"/>
          <p:cNvSpPr txBox="1"/>
          <p:nvPr>
            <p:ph idx="4294967295" type="body"/>
          </p:nvPr>
        </p:nvSpPr>
        <p:spPr>
          <a:xfrm>
            <a:off x="1304375" y="1166550"/>
            <a:ext cx="6296100" cy="3760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00">
                <a:solidFill>
                  <a:srgbClr val="333333"/>
                </a:solidFill>
                <a:highlight>
                  <a:srgbClr val="FFFFFF"/>
                </a:highlight>
                <a:latin typeface="Times New Roman"/>
                <a:ea typeface="Times New Roman"/>
                <a:cs typeface="Times New Roman"/>
                <a:sym typeface="Times New Roman"/>
              </a:rPr>
              <a:t>The IT steering committee acts on behalf of the Faculty and provides direction for the advancement of the overall goals of the University.</a:t>
            </a:r>
            <a:endParaRPr sz="1400">
              <a:solidFill>
                <a:srgbClr val="333333"/>
              </a:solidFill>
              <a:highlight>
                <a:srgbClr val="FFFFFF"/>
              </a:highlight>
              <a:latin typeface="Times New Roman"/>
              <a:ea typeface="Times New Roman"/>
              <a:cs typeface="Times New Roman"/>
              <a:sym typeface="Times New Roman"/>
            </a:endParaRPr>
          </a:p>
          <a:p>
            <a:pPr indent="0" lvl="0" marL="0" rtl="0" algn="l">
              <a:lnSpc>
                <a:spcPct val="95000"/>
              </a:lnSpc>
              <a:spcBef>
                <a:spcPts val="1600"/>
              </a:spcBef>
              <a:spcAft>
                <a:spcPts val="0"/>
              </a:spcAft>
              <a:buSzPts val="275"/>
              <a:buNone/>
            </a:pPr>
            <a:r>
              <a:rPr b="1" lang="en" sz="1400">
                <a:solidFill>
                  <a:srgbClr val="333333"/>
                </a:solidFill>
                <a:highlight>
                  <a:srgbClr val="FFFFFF"/>
                </a:highlight>
                <a:latin typeface="Times New Roman"/>
                <a:ea typeface="Times New Roman"/>
                <a:cs typeface="Times New Roman"/>
                <a:sym typeface="Times New Roman"/>
              </a:rPr>
              <a:t>Information Technology Leadership Council (ITLC)</a:t>
            </a:r>
            <a:endParaRPr b="1" sz="1400">
              <a:solidFill>
                <a:srgbClr val="333333"/>
              </a:solidFill>
              <a:highlight>
                <a:srgbClr val="FFFFFF"/>
              </a:highlight>
              <a:latin typeface="Times New Roman"/>
              <a:ea typeface="Times New Roman"/>
              <a:cs typeface="Times New Roman"/>
              <a:sym typeface="Times New Roman"/>
            </a:endParaRPr>
          </a:p>
          <a:p>
            <a:pPr indent="0" lvl="0" marL="0" rtl="0" algn="l">
              <a:lnSpc>
                <a:spcPct val="95000"/>
              </a:lnSpc>
              <a:spcBef>
                <a:spcPts val="1600"/>
              </a:spcBef>
              <a:spcAft>
                <a:spcPts val="0"/>
              </a:spcAft>
              <a:buSzPts val="275"/>
              <a:buNone/>
            </a:pPr>
            <a:r>
              <a:rPr lang="en" sz="1400">
                <a:solidFill>
                  <a:srgbClr val="333333"/>
                </a:solidFill>
                <a:highlight>
                  <a:srgbClr val="FFFFFF"/>
                </a:highlight>
                <a:latin typeface="Times New Roman"/>
                <a:ea typeface="Times New Roman"/>
                <a:cs typeface="Times New Roman"/>
                <a:sym typeface="Times New Roman"/>
              </a:rPr>
              <a:t>To enable alignment of IT Across the university, ITLC meetings and held with IT leaders representing 33 college , school, institutes and department at Columbia.</a:t>
            </a:r>
            <a:endParaRPr sz="1400">
              <a:solidFill>
                <a:srgbClr val="333333"/>
              </a:solidFill>
              <a:highlight>
                <a:srgbClr val="FFFFFF"/>
              </a:highlight>
              <a:latin typeface="Times New Roman"/>
              <a:ea typeface="Times New Roman"/>
              <a:cs typeface="Times New Roman"/>
              <a:sym typeface="Times New Roman"/>
            </a:endParaRPr>
          </a:p>
          <a:p>
            <a:pPr indent="0" lvl="0" marL="0" rtl="0" algn="l">
              <a:lnSpc>
                <a:spcPct val="95000"/>
              </a:lnSpc>
              <a:spcBef>
                <a:spcPts val="1600"/>
              </a:spcBef>
              <a:spcAft>
                <a:spcPts val="0"/>
              </a:spcAft>
              <a:buSzPts val="275"/>
              <a:buNone/>
            </a:pPr>
            <a:r>
              <a:rPr lang="en" sz="1400">
                <a:solidFill>
                  <a:srgbClr val="333333"/>
                </a:solidFill>
                <a:highlight>
                  <a:srgbClr val="FFFFFF"/>
                </a:highlight>
                <a:latin typeface="Times New Roman"/>
                <a:ea typeface="Times New Roman"/>
                <a:cs typeface="Times New Roman"/>
                <a:sym typeface="Times New Roman"/>
              </a:rPr>
              <a:t>Bi-monthly meetings are held to discuss strategy and direction for university-wide projects and initiative. Council members joins working groups that meet to plan and discuss resources for relevant initiative. </a:t>
            </a:r>
            <a:endParaRPr sz="1400">
              <a:solidFill>
                <a:srgbClr val="333333"/>
              </a:solidFill>
              <a:highlight>
                <a:srgbClr val="FFFFFF"/>
              </a:highlight>
              <a:latin typeface="Times New Roman"/>
              <a:ea typeface="Times New Roman"/>
              <a:cs typeface="Times New Roman"/>
              <a:sym typeface="Times New Roman"/>
            </a:endParaRPr>
          </a:p>
          <a:p>
            <a:pPr indent="0" lvl="0" marL="0" rtl="0" algn="l">
              <a:lnSpc>
                <a:spcPct val="95000"/>
              </a:lnSpc>
              <a:spcBef>
                <a:spcPts val="1600"/>
              </a:spcBef>
              <a:spcAft>
                <a:spcPts val="0"/>
              </a:spcAft>
              <a:buSzPts val="275"/>
              <a:buNone/>
            </a:pPr>
            <a:r>
              <a:rPr lang="en" sz="1400">
                <a:solidFill>
                  <a:srgbClr val="333333"/>
                </a:solidFill>
                <a:highlight>
                  <a:srgbClr val="FFFFFF"/>
                </a:highlight>
                <a:latin typeface="Times New Roman"/>
                <a:ea typeface="Times New Roman"/>
                <a:cs typeface="Times New Roman"/>
                <a:sym typeface="Times New Roman"/>
              </a:rPr>
              <a:t>The ITSC( information Technology Security Council) also convenes through the academic year, with similar structure but instead focusing specifically on IT Security.</a:t>
            </a:r>
            <a:endParaRPr sz="1400">
              <a:solidFill>
                <a:srgbClr val="333333"/>
              </a:solidFill>
              <a:highlight>
                <a:srgbClr val="FFFFFF"/>
              </a:highlight>
              <a:latin typeface="Times New Roman"/>
              <a:ea typeface="Times New Roman"/>
              <a:cs typeface="Times New Roman"/>
              <a:sym typeface="Times New Roman"/>
            </a:endParaRPr>
          </a:p>
          <a:p>
            <a:pPr indent="0" lvl="0" marL="0" rtl="0" algn="l">
              <a:lnSpc>
                <a:spcPct val="95000"/>
              </a:lnSpc>
              <a:spcBef>
                <a:spcPts val="1600"/>
              </a:spcBef>
              <a:spcAft>
                <a:spcPts val="0"/>
              </a:spcAft>
              <a:buSzPts val="275"/>
              <a:buNone/>
            </a:pPr>
            <a:r>
              <a:rPr lang="en" sz="1400">
                <a:solidFill>
                  <a:srgbClr val="333333"/>
                </a:solidFill>
                <a:highlight>
                  <a:srgbClr val="FFFFFF"/>
                </a:highlight>
                <a:latin typeface="Times New Roman"/>
                <a:ea typeface="Times New Roman"/>
                <a:cs typeface="Times New Roman"/>
                <a:sym typeface="Times New Roman"/>
              </a:rPr>
              <a:t>The IT Leadership Council (ITLC) provides strategic input, direccion and planning assistance for projects and initiative that are relevant university-wide.</a:t>
            </a:r>
            <a:endParaRPr sz="1400">
              <a:solidFill>
                <a:srgbClr val="333333"/>
              </a:solidFill>
              <a:highlight>
                <a:srgbClr val="FFFFFF"/>
              </a:highlight>
              <a:latin typeface="Times New Roman"/>
              <a:ea typeface="Times New Roman"/>
              <a:cs typeface="Times New Roman"/>
              <a:sym typeface="Times New Roman"/>
            </a:endParaRPr>
          </a:p>
          <a:p>
            <a:pPr indent="0" lvl="0" marL="0" rtl="0" algn="l">
              <a:lnSpc>
                <a:spcPct val="95000"/>
              </a:lnSpc>
              <a:spcBef>
                <a:spcPts val="1600"/>
              </a:spcBef>
              <a:spcAft>
                <a:spcPts val="0"/>
              </a:spcAft>
              <a:buSzPts val="275"/>
              <a:buNone/>
            </a:pPr>
            <a:r>
              <a:t/>
            </a:r>
            <a:endParaRPr b="1" sz="1112">
              <a:solidFill>
                <a:srgbClr val="333333"/>
              </a:solidFill>
              <a:highlight>
                <a:srgbClr val="FFFFFF"/>
              </a:highlight>
              <a:latin typeface="Times New Roman"/>
              <a:ea typeface="Times New Roman"/>
              <a:cs typeface="Times New Roman"/>
              <a:sym typeface="Times New Roman"/>
            </a:endParaRPr>
          </a:p>
          <a:p>
            <a:pPr indent="0" lvl="0" marL="0" rtl="0" algn="l">
              <a:lnSpc>
                <a:spcPct val="95000"/>
              </a:lnSpc>
              <a:spcBef>
                <a:spcPts val="1600"/>
              </a:spcBef>
              <a:spcAft>
                <a:spcPts val="0"/>
              </a:spcAft>
              <a:buSzPts val="275"/>
              <a:buNone/>
            </a:pPr>
            <a:r>
              <a:t/>
            </a:r>
            <a:endParaRPr sz="462">
              <a:solidFill>
                <a:srgbClr val="333333"/>
              </a:solidFill>
              <a:highlight>
                <a:srgbClr val="FFFFFF"/>
              </a:highlight>
              <a:latin typeface="Times New Roman"/>
              <a:ea typeface="Times New Roman"/>
              <a:cs typeface="Times New Roman"/>
              <a:sym typeface="Times New Roman"/>
            </a:endParaRPr>
          </a:p>
          <a:p>
            <a:pPr indent="0" lvl="0" marL="0" rtl="0" algn="l">
              <a:lnSpc>
                <a:spcPct val="95000"/>
              </a:lnSpc>
              <a:spcBef>
                <a:spcPts val="1600"/>
              </a:spcBef>
              <a:spcAft>
                <a:spcPts val="0"/>
              </a:spcAft>
              <a:buSzPts val="275"/>
              <a:buNone/>
            </a:pPr>
            <a:r>
              <a:t/>
            </a:r>
            <a:endParaRPr b="1" sz="462">
              <a:solidFill>
                <a:srgbClr val="333333"/>
              </a:solidFill>
              <a:highlight>
                <a:srgbClr val="FFFFFF"/>
              </a:highlight>
              <a:latin typeface="Times New Roman"/>
              <a:ea typeface="Times New Roman"/>
              <a:cs typeface="Times New Roman"/>
              <a:sym typeface="Times New Roman"/>
            </a:endParaRPr>
          </a:p>
          <a:p>
            <a:pPr indent="0" lvl="0" marL="0" rtl="0" algn="l">
              <a:lnSpc>
                <a:spcPct val="95000"/>
              </a:lnSpc>
              <a:spcBef>
                <a:spcPts val="1600"/>
              </a:spcBef>
              <a:spcAft>
                <a:spcPts val="0"/>
              </a:spcAft>
              <a:buSzPts val="275"/>
              <a:buNone/>
            </a:pPr>
            <a:r>
              <a:t/>
            </a:r>
            <a:endParaRPr b="1" sz="462">
              <a:solidFill>
                <a:srgbClr val="333333"/>
              </a:solidFill>
              <a:highlight>
                <a:srgbClr val="FFFFFF"/>
              </a:highlight>
              <a:latin typeface="Times New Roman"/>
              <a:ea typeface="Times New Roman"/>
              <a:cs typeface="Times New Roman"/>
              <a:sym typeface="Times New Roman"/>
            </a:endParaRPr>
          </a:p>
          <a:p>
            <a:pPr indent="0" lvl="0" marL="0" rtl="0" algn="l">
              <a:lnSpc>
                <a:spcPct val="95000"/>
              </a:lnSpc>
              <a:spcBef>
                <a:spcPts val="1600"/>
              </a:spcBef>
              <a:spcAft>
                <a:spcPts val="0"/>
              </a:spcAft>
              <a:buSzPts val="275"/>
              <a:buNone/>
            </a:pPr>
            <a:r>
              <a:t/>
            </a:r>
            <a:endParaRPr sz="462">
              <a:solidFill>
                <a:srgbClr val="333333"/>
              </a:solidFill>
              <a:highlight>
                <a:srgbClr val="FFFFFF"/>
              </a:highlight>
              <a:latin typeface="Times New Roman"/>
              <a:ea typeface="Times New Roman"/>
              <a:cs typeface="Times New Roman"/>
              <a:sym typeface="Times New Roman"/>
            </a:endParaRPr>
          </a:p>
          <a:p>
            <a:pPr indent="0" lvl="0" marL="0" rtl="0" algn="l">
              <a:lnSpc>
                <a:spcPct val="95000"/>
              </a:lnSpc>
              <a:spcBef>
                <a:spcPts val="1600"/>
              </a:spcBef>
              <a:spcAft>
                <a:spcPts val="1600"/>
              </a:spcAft>
              <a:buSzPts val="275"/>
              <a:buNone/>
            </a:pPr>
            <a:r>
              <a:t/>
            </a:r>
            <a:endParaRPr sz="462">
              <a:solidFill>
                <a:srgbClr val="333333"/>
              </a:solidFill>
              <a:highlight>
                <a:srgbClr val="FFFFFF"/>
              </a:highlight>
              <a:latin typeface="Times New Roman"/>
              <a:ea typeface="Times New Roman"/>
              <a:cs typeface="Times New Roman"/>
              <a:sym typeface="Times New Roman"/>
            </a:endParaRPr>
          </a:p>
        </p:txBody>
      </p:sp>
      <p:sp>
        <p:nvSpPr>
          <p:cNvPr id="139" name="Google Shape;139;p20"/>
          <p:cNvSpPr txBox="1"/>
          <p:nvPr/>
        </p:nvSpPr>
        <p:spPr>
          <a:xfrm>
            <a:off x="1304375" y="220825"/>
            <a:ext cx="6099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Identify if there is an IT Steering committee or advisory group and document their role and responsibilities</a:t>
            </a:r>
            <a:endParaRPr b="1" sz="16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43" name="Shape 143"/>
        <p:cNvGrpSpPr/>
        <p:nvPr/>
      </p:nvGrpSpPr>
      <p:grpSpPr>
        <a:xfrm>
          <a:off x="0" y="0"/>
          <a:ext cx="0" cy="0"/>
          <a:chOff x="0" y="0"/>
          <a:chExt cx="0" cy="0"/>
        </a:xfrm>
      </p:grpSpPr>
      <p:sp>
        <p:nvSpPr>
          <p:cNvPr id="144" name="Google Shape;144;p21"/>
          <p:cNvSpPr txBox="1"/>
          <p:nvPr/>
        </p:nvSpPr>
        <p:spPr>
          <a:xfrm>
            <a:off x="251550" y="1180500"/>
            <a:ext cx="8640900" cy="3203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b="1" lang="en" sz="1300">
                <a:solidFill>
                  <a:srgbClr val="216497"/>
                </a:solidFill>
                <a:uFill>
                  <a:noFill/>
                </a:uFill>
                <a:hlinkClick r:id="rId3">
                  <a:extLst>
                    <a:ext uri="{A12FA001-AC4F-418D-AE19-62706E023703}">
                      <ahyp:hlinkClr val="tx"/>
                    </a:ext>
                  </a:extLst>
                </a:hlinkClick>
              </a:rPr>
              <a:t>Data Security Breach Response Checklist</a:t>
            </a:r>
            <a:r>
              <a:rPr lang="en" sz="1300"/>
              <a:t>- Go over the list of tasks regarding the breaches. </a:t>
            </a:r>
            <a:endParaRPr sz="1300"/>
          </a:p>
          <a:p>
            <a:pPr indent="-311150" lvl="0" marL="457200" rtl="0" algn="l">
              <a:lnSpc>
                <a:spcPct val="115000"/>
              </a:lnSpc>
              <a:spcBef>
                <a:spcPts val="0"/>
              </a:spcBef>
              <a:spcAft>
                <a:spcPts val="0"/>
              </a:spcAft>
              <a:buClr>
                <a:srgbClr val="555555"/>
              </a:buClr>
              <a:buSzPts val="1300"/>
              <a:buChar char="●"/>
            </a:pPr>
            <a:r>
              <a:rPr b="1" lang="en" sz="1300">
                <a:solidFill>
                  <a:srgbClr val="216497"/>
                </a:solidFill>
                <a:uFill>
                  <a:noFill/>
                </a:uFill>
                <a:hlinkClick r:id="rId4">
                  <a:extLst>
                    <a:ext uri="{A12FA001-AC4F-418D-AE19-62706E023703}">
                      <ahyp:hlinkClr val="tx"/>
                    </a:ext>
                  </a:extLst>
                </a:hlinkClick>
              </a:rPr>
              <a:t>Copyright Information for Network Users Policy</a:t>
            </a:r>
            <a:r>
              <a:rPr lang="en" sz="1300"/>
              <a:t>-</a:t>
            </a:r>
            <a:r>
              <a:rPr lang="en" sz="1300">
                <a:solidFill>
                  <a:srgbClr val="216497"/>
                </a:solidFill>
              </a:rPr>
              <a:t> </a:t>
            </a:r>
            <a:r>
              <a:rPr lang="en" sz="1300"/>
              <a:t>Ensuring</a:t>
            </a:r>
            <a:r>
              <a:rPr lang="en" sz="1300"/>
              <a:t> worldwide web access with legal copyright for univerversity users.  </a:t>
            </a:r>
            <a:endParaRPr sz="1300"/>
          </a:p>
          <a:p>
            <a:pPr indent="-311150" lvl="0" marL="457200" rtl="0" algn="l">
              <a:lnSpc>
                <a:spcPct val="115000"/>
              </a:lnSpc>
              <a:spcBef>
                <a:spcPts val="0"/>
              </a:spcBef>
              <a:spcAft>
                <a:spcPts val="0"/>
              </a:spcAft>
              <a:buClr>
                <a:srgbClr val="555555"/>
              </a:buClr>
              <a:buSzPts val="1300"/>
              <a:buChar char="●"/>
            </a:pPr>
            <a:r>
              <a:rPr b="1" lang="en" sz="1300" u="sng">
                <a:solidFill>
                  <a:srgbClr val="216497"/>
                </a:solidFill>
                <a:hlinkClick r:id="rId5">
                  <a:extLst>
                    <a:ext uri="{A12FA001-AC4F-418D-AE19-62706E023703}">
                      <ahyp:hlinkClr val="tx"/>
                    </a:ext>
                  </a:extLst>
                </a:hlinkClick>
              </a:rPr>
              <a:t>Desktop / Laptop / Mobile Device Security Requirements When Accessing Sensitive Data</a:t>
            </a:r>
            <a:r>
              <a:rPr lang="en" sz="1300" u="sng"/>
              <a:t>- </a:t>
            </a:r>
            <a:r>
              <a:rPr lang="en" sz="1300"/>
              <a:t>check the IT Security Requirements for Workstations/Mobile Devices with access to Personally Identifiable Information (PII) or Other Sensitive Information</a:t>
            </a:r>
            <a:endParaRPr sz="1300" u="sng">
              <a:solidFill>
                <a:srgbClr val="216497"/>
              </a:solidFill>
            </a:endParaRPr>
          </a:p>
          <a:p>
            <a:pPr indent="-311150" lvl="0" marL="457200" rtl="0" algn="l">
              <a:lnSpc>
                <a:spcPct val="115000"/>
              </a:lnSpc>
              <a:spcBef>
                <a:spcPts val="0"/>
              </a:spcBef>
              <a:spcAft>
                <a:spcPts val="0"/>
              </a:spcAft>
              <a:buClr>
                <a:srgbClr val="555555"/>
              </a:buClr>
              <a:buSzPts val="1300"/>
              <a:buChar char="●"/>
            </a:pPr>
            <a:r>
              <a:rPr b="1" lang="en" sz="1300">
                <a:solidFill>
                  <a:srgbClr val="216497"/>
                </a:solidFill>
                <a:uFill>
                  <a:noFill/>
                </a:uFill>
                <a:hlinkClick r:id="rId6">
                  <a:extLst>
                    <a:ext uri="{A12FA001-AC4F-418D-AE19-62706E023703}">
                      <ahyp:hlinkClr val="tx"/>
                    </a:ext>
                  </a:extLst>
                </a:hlinkClick>
              </a:rPr>
              <a:t>External Hosting Polic</a:t>
            </a:r>
            <a:r>
              <a:rPr lang="en" sz="1300">
                <a:solidFill>
                  <a:srgbClr val="216497"/>
                </a:solidFill>
                <a:uFill>
                  <a:noFill/>
                </a:uFill>
                <a:hlinkClick r:id="rId7">
                  <a:extLst>
                    <a:ext uri="{A12FA001-AC4F-418D-AE19-62706E023703}">
                      <ahyp:hlinkClr val="tx"/>
                    </a:ext>
                  </a:extLst>
                </a:hlinkClick>
              </a:rPr>
              <a:t>y</a:t>
            </a:r>
            <a:r>
              <a:rPr lang="en" sz="1300"/>
              <a:t>- audit the requirements for appropriate externally hosted Columbia Data </a:t>
            </a:r>
            <a:endParaRPr sz="1300"/>
          </a:p>
          <a:p>
            <a:pPr indent="-311150" lvl="0" marL="457200" rtl="0" algn="l">
              <a:lnSpc>
                <a:spcPct val="115000"/>
              </a:lnSpc>
              <a:spcBef>
                <a:spcPts val="0"/>
              </a:spcBef>
              <a:spcAft>
                <a:spcPts val="0"/>
              </a:spcAft>
              <a:buClr>
                <a:srgbClr val="555555"/>
              </a:buClr>
              <a:buSzPts val="1300"/>
              <a:buChar char="●"/>
            </a:pPr>
            <a:r>
              <a:rPr b="1" lang="en" sz="1300">
                <a:solidFill>
                  <a:srgbClr val="216497"/>
                </a:solidFill>
                <a:uFill>
                  <a:noFill/>
                </a:uFill>
                <a:hlinkClick r:id="rId8">
                  <a:extLst>
                    <a:ext uri="{A12FA001-AC4F-418D-AE19-62706E023703}">
                      <ahyp:hlinkClr val="tx"/>
                    </a:ext>
                  </a:extLst>
                </a:hlinkClick>
              </a:rPr>
              <a:t>Social Security Numbers (SSN) Usage Policy</a:t>
            </a:r>
            <a:r>
              <a:rPr lang="en" sz="1300"/>
              <a:t>- Audits the usage of SSN and check the </a:t>
            </a:r>
            <a:r>
              <a:rPr lang="en" sz="1300"/>
              <a:t>storage</a:t>
            </a:r>
            <a:r>
              <a:rPr lang="en" sz="1300"/>
              <a:t> to </a:t>
            </a:r>
            <a:r>
              <a:rPr lang="en" sz="1300"/>
              <a:t>verify</a:t>
            </a:r>
            <a:r>
              <a:rPr lang="en" sz="1300"/>
              <a:t> </a:t>
            </a:r>
            <a:r>
              <a:rPr lang="en" sz="1300"/>
              <a:t>unnecessary</a:t>
            </a:r>
            <a:r>
              <a:rPr lang="en" sz="1300"/>
              <a:t> </a:t>
            </a:r>
            <a:r>
              <a:rPr lang="en" sz="1300"/>
              <a:t>information then</a:t>
            </a:r>
            <a:r>
              <a:rPr lang="en" sz="1300"/>
              <a:t> approve elimination. </a:t>
            </a:r>
            <a:endParaRPr sz="1300"/>
          </a:p>
          <a:p>
            <a:pPr indent="-311150" lvl="0" marL="457200" rtl="0" algn="l">
              <a:lnSpc>
                <a:spcPct val="115000"/>
              </a:lnSpc>
              <a:spcBef>
                <a:spcPts val="0"/>
              </a:spcBef>
              <a:spcAft>
                <a:spcPts val="0"/>
              </a:spcAft>
              <a:buClr>
                <a:srgbClr val="555555"/>
              </a:buClr>
              <a:buSzPts val="1300"/>
              <a:buChar char="●"/>
            </a:pPr>
            <a:r>
              <a:rPr b="1" lang="en" sz="1300">
                <a:solidFill>
                  <a:srgbClr val="216497"/>
                </a:solidFill>
                <a:uFill>
                  <a:noFill/>
                </a:uFill>
                <a:hlinkClick r:id="rId9">
                  <a:extLst>
                    <a:ext uri="{A12FA001-AC4F-418D-AE19-62706E023703}">
                      <ahyp:hlinkClr val="tx"/>
                    </a:ext>
                  </a:extLst>
                </a:hlinkClick>
              </a:rPr>
              <a:t>Electronic Data Security Breach Reporting and Response Policy</a:t>
            </a:r>
            <a:r>
              <a:rPr lang="en" sz="1300"/>
              <a:t>- deals with the incident response checklist. </a:t>
            </a:r>
            <a:endParaRPr sz="1300"/>
          </a:p>
          <a:p>
            <a:pPr indent="-311150" lvl="0" marL="457200" rtl="0" algn="l">
              <a:lnSpc>
                <a:spcPct val="115000"/>
              </a:lnSpc>
              <a:spcBef>
                <a:spcPts val="0"/>
              </a:spcBef>
              <a:spcAft>
                <a:spcPts val="0"/>
              </a:spcAft>
              <a:buClr>
                <a:srgbClr val="555555"/>
              </a:buClr>
              <a:buSzPts val="1300"/>
              <a:buChar char="●"/>
            </a:pPr>
            <a:r>
              <a:rPr b="1" lang="en" sz="1300">
                <a:solidFill>
                  <a:srgbClr val="216497"/>
                </a:solidFill>
                <a:uFill>
                  <a:noFill/>
                </a:uFill>
                <a:hlinkClick r:id="rId10">
                  <a:extLst>
                    <a:ext uri="{A12FA001-AC4F-418D-AE19-62706E023703}">
                      <ahyp:hlinkClr val="tx"/>
                    </a:ext>
                  </a:extLst>
                </a:hlinkClick>
              </a:rPr>
              <a:t>Internet Domain Name Policy</a:t>
            </a:r>
            <a:r>
              <a:rPr lang="en" sz="1300"/>
              <a:t>- audit the university’s DNS(Domain Name System).</a:t>
            </a:r>
            <a:endParaRPr sz="1300">
              <a:solidFill>
                <a:srgbClr val="216497"/>
              </a:solidFill>
            </a:endParaRPr>
          </a:p>
          <a:p>
            <a:pPr indent="0" lvl="0" marL="0" rtl="0" algn="l">
              <a:spcBef>
                <a:spcPts val="800"/>
              </a:spcBef>
              <a:spcAft>
                <a:spcPts val="0"/>
              </a:spcAft>
              <a:buNone/>
            </a:pPr>
            <a:r>
              <a:t/>
            </a:r>
            <a:endParaRPr sz="1200">
              <a:latin typeface="Lato"/>
              <a:ea typeface="Lato"/>
              <a:cs typeface="Lato"/>
              <a:sym typeface="Lato"/>
            </a:endParaRPr>
          </a:p>
        </p:txBody>
      </p:sp>
      <p:sp>
        <p:nvSpPr>
          <p:cNvPr id="145" name="Google Shape;145;p21"/>
          <p:cNvSpPr txBox="1"/>
          <p:nvPr/>
        </p:nvSpPr>
        <p:spPr>
          <a:xfrm>
            <a:off x="3035250" y="71900"/>
            <a:ext cx="307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Lato"/>
                <a:ea typeface="Lato"/>
                <a:cs typeface="Lato"/>
                <a:sym typeface="Lato"/>
              </a:rPr>
              <a:t>      Auditor’s </a:t>
            </a:r>
            <a:r>
              <a:rPr b="1" lang="en" sz="1800">
                <a:latin typeface="Lato"/>
                <a:ea typeface="Lato"/>
                <a:cs typeface="Lato"/>
                <a:sym typeface="Lato"/>
              </a:rPr>
              <a:t>Evaluations</a:t>
            </a:r>
            <a:r>
              <a:rPr b="1" lang="en" sz="1800">
                <a:latin typeface="Lato"/>
                <a:ea typeface="Lato"/>
                <a:cs typeface="Lato"/>
                <a:sym typeface="Lato"/>
              </a:rPr>
              <a:t>. </a:t>
            </a:r>
            <a:endParaRPr b="1" sz="1800">
              <a:latin typeface="Lato"/>
              <a:ea typeface="Lato"/>
              <a:cs typeface="Lato"/>
              <a:sym typeface="Lato"/>
            </a:endParaRPr>
          </a:p>
        </p:txBody>
      </p:sp>
      <p:sp>
        <p:nvSpPr>
          <p:cNvPr id="146" name="Google Shape;146;p21"/>
          <p:cNvSpPr txBox="1"/>
          <p:nvPr/>
        </p:nvSpPr>
        <p:spPr>
          <a:xfrm>
            <a:off x="251550" y="656950"/>
            <a:ext cx="88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An IT Auditor will have to evaluate and assess the following when reviewing the IT strategic plan:</a:t>
            </a:r>
            <a:endParaRPr b="1">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