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2" r:id="rId3"/>
    <p:sldId id="373" r:id="rId4"/>
    <p:sldId id="374" r:id="rId5"/>
    <p:sldId id="262" r:id="rId6"/>
    <p:sldId id="257" r:id="rId7"/>
    <p:sldId id="338" r:id="rId8"/>
    <p:sldId id="341" r:id="rId9"/>
    <p:sldId id="342" r:id="rId10"/>
    <p:sldId id="339" r:id="rId11"/>
    <p:sldId id="332" r:id="rId12"/>
    <p:sldId id="351" r:id="rId13"/>
    <p:sldId id="352" r:id="rId14"/>
    <p:sldId id="353" r:id="rId15"/>
    <p:sldId id="354" r:id="rId16"/>
    <p:sldId id="355" r:id="rId17"/>
    <p:sldId id="335" r:id="rId18"/>
    <p:sldId id="343" r:id="rId19"/>
    <p:sldId id="344" r:id="rId20"/>
    <p:sldId id="345" r:id="rId21"/>
    <p:sldId id="356" r:id="rId22"/>
    <p:sldId id="357" r:id="rId23"/>
    <p:sldId id="376" r:id="rId24"/>
    <p:sldId id="378" r:id="rId25"/>
    <p:sldId id="377" r:id="rId26"/>
    <p:sldId id="346" r:id="rId27"/>
    <p:sldId id="347" r:id="rId28"/>
    <p:sldId id="362" r:id="rId29"/>
    <p:sldId id="361" r:id="rId30"/>
    <p:sldId id="348" r:id="rId31"/>
    <p:sldId id="350" r:id="rId32"/>
    <p:sldId id="363" r:id="rId33"/>
    <p:sldId id="364" r:id="rId34"/>
    <p:sldId id="366" r:id="rId35"/>
    <p:sldId id="369" r:id="rId36"/>
    <p:sldId id="368" r:id="rId37"/>
    <p:sldId id="367" r:id="rId38"/>
    <p:sldId id="266" r:id="rId39"/>
  </p:sldIdLst>
  <p:sldSz cx="9144000" cy="6858000" type="screen4x3"/>
  <p:notesSz cx="7559675" cy="10691813"/>
  <p:defaultTextStyle>
    <a:defPPr>
      <a:defRPr lang="en-US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2203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259" y="-91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B2A9-4BF0-496B-96C5-090E50320C7D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694F1-14B1-4A00-970B-88C4D3F10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3A6CD20-CA3A-4033-9979-470BBD99ADE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561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70E4BD-9031-4CCF-B370-02F09B1EAC32}" type="slidenum">
              <a:rPr lang="en-IN"/>
              <a:pPr/>
              <a:t>1</a:t>
            </a:fld>
            <a:endParaRPr lang="en-IN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9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17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447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18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47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19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47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20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47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165DAA0-3F3A-47CD-BEAE-061B6FC7A93F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22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26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477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27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477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28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831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29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831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30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83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20F711-38EE-4C96-A697-EFA0C12320BD}" type="slidenum">
              <a:rPr lang="en-IN"/>
              <a:pPr/>
              <a:t>5</a:t>
            </a:fld>
            <a:endParaRPr lang="en-IN"/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21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31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831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F54F304-A09A-4F3D-B65C-5A5730AD641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32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38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96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6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019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3A6CD20-CA3A-4033-9979-470BBD99ADE8}" type="slidenum">
              <a:rPr lang="en-IN" smtClean="0"/>
              <a:pPr>
                <a:defRPr/>
              </a:pPr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8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019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9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019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11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47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BD7ED-88CA-464A-8086-4F7BE75D5FD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BD7ED-88CA-464A-8086-4F7BE75D5FD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15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0E3A-75A1-46CD-B431-066FBCA83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F83E-8BAC-4960-A7B8-BB6D6FB470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1513" cy="3506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6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C3A8-B91E-403D-9D48-3154F0652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15BC-4B90-4B97-9640-9282B5078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805C-019D-4BE9-8175-0A58AEB447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FA43-8541-4A4B-8892-86D92E04DE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5942-314B-4DA2-860B-1531CBFA83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6662B-253F-40A2-A811-BBF538F9E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37A85-D3AF-47CE-81E3-61082A38CF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4DE30-3B88-46E7-9645-645F293B2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E3630-CEA1-4D9D-AD16-E9C7B855B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8575-0EB5-433D-8F31-609466684C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subtitle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C9AB7-932B-4FCF-A3B2-4BB671DB1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2pPr>
      <a:lvl3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3pPr>
      <a:lvl4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4pPr>
      <a:lvl5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farhe\Videos\Captures\finalSchengen-Copy1%20-%20Google%20Chrome%202019-11-23%2010-24-29.mp4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765175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dirty="0" smtClean="0"/>
              <a:t>Schengen Visa Stats 2018</a:t>
            </a:r>
            <a:endParaRPr lang="en-IN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57290" y="2819400"/>
            <a:ext cx="6415110" cy="1895484"/>
          </a:xfrm>
        </p:spPr>
        <p:txBody>
          <a:bodyPr/>
          <a:lstStyle/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rgbClr val="8B8B8B"/>
                </a:solidFill>
              </a:rPr>
              <a:t>Project team members</a:t>
            </a:r>
            <a:r>
              <a:rPr lang="en-IN" dirty="0" smtClean="0">
                <a:solidFill>
                  <a:srgbClr val="8B8B8B"/>
                </a:solidFill>
              </a:rPr>
              <a:t>: 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 smtClean="0">
                <a:solidFill>
                  <a:srgbClr val="8B8B8B"/>
                </a:solidFill>
              </a:rPr>
              <a:t>Farheen Zehra(PES2201800651)</a:t>
            </a:r>
          </a:p>
          <a:p>
            <a:pPr algn="ctr">
              <a:lnSpc>
                <a:spcPct val="100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 smtClean="0">
                <a:solidFill>
                  <a:srgbClr val="8B8B8B"/>
                </a:solidFill>
              </a:rPr>
              <a:t>Shivani Sweta(PES2201800369)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 smtClean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64D8D069-45B2-40EE-AD2D-C08A719D560D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GB" sz="1400" b="1" dirty="0" smtClean="0">
                <a:solidFill>
                  <a:srgbClr val="953735"/>
                </a:solidFill>
                <a:latin typeface="Times New Roman" pitchFamily="16" charset="0"/>
              </a:rPr>
              <a:t>November 22,2019</a:t>
            </a:r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752056" cy="36353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Introduction to Data Science  Section: </a:t>
            </a:r>
            <a:r>
              <a:rPr lang="en-US" b="1" dirty="0" smtClean="0"/>
              <a:t>A sec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55B727-33EF-2447-AF34-246B9215E1B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16632"/>
            <a:ext cx="3416300" cy="76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 Science  Section: A sec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44" y="142852"/>
            <a:ext cx="7981952" cy="3525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After Cleaning:</a:t>
            </a:r>
          </a:p>
          <a:p>
            <a:pPr lvl="1"/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pic>
        <p:nvPicPr>
          <p:cNvPr id="2050" name="Picture 2" descr="C:\Users\farhe\OneDrive\Desktop\IDS ppt\clea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650290" cy="1805263"/>
          </a:xfrm>
          <a:prstGeom prst="rect">
            <a:avLst/>
          </a:prstGeom>
          <a:noFill/>
        </p:spPr>
      </p:pic>
      <p:pic>
        <p:nvPicPr>
          <p:cNvPr id="2051" name="Picture 3" descr="C:\Users\farhe\OneDrive\Desktop\IDS ppt\sur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214818"/>
            <a:ext cx="7500990" cy="1428760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58" y="3286125"/>
            <a:ext cx="7981952" cy="3525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endParaRPr lang="en-GB" sz="2000" b="1" u="sng" dirty="0" smtClean="0"/>
          </a:p>
          <a:p>
            <a:endParaRPr lang="en-GB" sz="2000" b="1" u="sng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No null values in the dataset:</a:t>
            </a:r>
          </a:p>
          <a:p>
            <a:endParaRPr lang="en-GB" sz="2000" b="1" dirty="0" smtClean="0"/>
          </a:p>
          <a:p>
            <a:pPr lvl="1"/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endParaRPr lang="en-US" sz="2000" b="1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42852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logo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857488" y="214290"/>
            <a:ext cx="2899192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11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377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3. Normalization and Standardization:</a:t>
            </a:r>
            <a:endParaRPr lang="en-US" sz="2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DFC4EC-C05C-3F4F-B414-496F5BFC021B}"/>
              </a:ext>
            </a:extLst>
          </p:cNvPr>
          <p:cNvSpPr/>
          <p:nvPr/>
        </p:nvSpPr>
        <p:spPr>
          <a:xfrm>
            <a:off x="428596" y="1928802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400"/>
            </a:pPr>
            <a:r>
              <a:rPr lang="en-IN" b="1" dirty="0" smtClean="0">
                <a:latin typeface="Liberation Sans" pitchFamily="18"/>
                <a:ea typeface="Microsoft YaHei" pitchFamily="2"/>
                <a:cs typeface="Arial" pitchFamily="2"/>
              </a:rPr>
              <a:t>The goal of normalization is to change the values of the numeric columns in the dataset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400"/>
            </a:pPr>
            <a:r>
              <a:rPr lang="en-IN" b="1" dirty="0" smtClean="0">
                <a:latin typeface="Liberation Sans" pitchFamily="18"/>
                <a:ea typeface="Microsoft YaHei" pitchFamily="2"/>
                <a:cs typeface="Arial" pitchFamily="2"/>
              </a:rPr>
              <a:t>To a common scale, without distorting differences in the ranges of the values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:lc="http://schemas.openxmlformats.org/drawingml/2006/lockedCanvas" xmlns="" id="{A376B772-2B7C-4EF6-9881-1BE22E74AD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500034" y="3714752"/>
            <a:ext cx="8115119" cy="1714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071538" y="5643578"/>
            <a:ext cx="4092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dirty="0" smtClean="0">
                <a:latin typeface="Liberation Sans" pitchFamily="18"/>
                <a:ea typeface="Microsoft YaHei" pitchFamily="2"/>
                <a:cs typeface="Arial" pitchFamily="2"/>
              </a:rPr>
              <a:t>Rescales the values into a range of [0,1].</a:t>
            </a:r>
            <a:endParaRPr lang="en-IN" dirty="0"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510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716188A-3E8C-484C-9E1D-3702A4D1AB8C}" type="slidenum">
              <a:rPr lang="en-IN" sz="1400" b="1" strike="noStrike" spc="-1">
                <a:solidFill>
                  <a:srgbClr val="00206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371600"/>
            <a:ext cx="7695720" cy="373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en-IN" sz="20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3. Normalization and Standardization: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57200" y="649296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 smtClean="0">
                <a:solidFill>
                  <a:srgbClr val="953735"/>
                </a:solidFill>
                <a:latin typeface="Times New Roman"/>
                <a:ea typeface="DejaVu Sans"/>
              </a:rPr>
              <a:t>23/11/19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Introduction to Data Science  Section: A sec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260360" y="374760"/>
            <a:ext cx="4571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9" descr="logo2"/>
          <p:cNvPicPr/>
          <p:nvPr/>
        </p:nvPicPr>
        <p:blipFill>
          <a:blip r:embed="rId4" cstate="print"/>
          <a:stretch/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6"/>
          <p:cNvSpPr/>
          <p:nvPr/>
        </p:nvSpPr>
        <p:spPr>
          <a:xfrm>
            <a:off x="1115640" y="2610000"/>
            <a:ext cx="69123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Picture 85"/>
          <p:cNvPicPr/>
          <p:nvPr/>
        </p:nvPicPr>
        <p:blipFill>
          <a:blip r:embed="rId5" cstate="print"/>
          <a:stretch/>
        </p:blipFill>
        <p:spPr>
          <a:xfrm>
            <a:off x="1386000" y="2124000"/>
            <a:ext cx="6438600" cy="2651400"/>
          </a:xfrm>
          <a:prstGeom prst="rect">
            <a:avLst/>
          </a:prstGeom>
          <a:ln>
            <a:noFill/>
          </a:ln>
        </p:spPr>
      </p:pic>
      <p:sp>
        <p:nvSpPr>
          <p:cNvPr id="87" name="TextShape 7"/>
          <p:cNvSpPr txBox="1"/>
          <p:nvPr/>
        </p:nvSpPr>
        <p:spPr>
          <a:xfrm>
            <a:off x="2016000" y="5013720"/>
            <a:ext cx="49082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Min-max scaling is done using lambda function</a:t>
            </a:r>
          </a:p>
          <a:p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48000" y="633960"/>
            <a:ext cx="473292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3. Normalization and Standardization: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91320" y="1413720"/>
            <a:ext cx="8858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Standardization typically means rescales data to have a </a:t>
            </a:r>
            <a:r>
              <a:rPr lang="en-IN" sz="1800" b="1" strike="noStrike" spc="-1" dirty="0">
                <a:latin typeface="Arial"/>
              </a:rPr>
              <a:t>mean of 0</a:t>
            </a:r>
            <a:r>
              <a:rPr lang="en-IN" sz="1800" b="0" strike="noStrike" spc="-1" dirty="0">
                <a:latin typeface="Arial"/>
              </a:rPr>
              <a:t> and </a:t>
            </a:r>
            <a:endParaRPr lang="en-IN" sz="1800" b="0" strike="noStrike" spc="-1" dirty="0" smtClean="0">
              <a:latin typeface="Arial"/>
            </a:endParaRPr>
          </a:p>
          <a:p>
            <a:r>
              <a:rPr lang="en-IN" sz="1800" b="1" strike="noStrike" spc="-1" dirty="0" smtClean="0">
                <a:latin typeface="Arial"/>
              </a:rPr>
              <a:t>unit variance.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 cstate="print"/>
          <a:stretch/>
        </p:blipFill>
        <p:spPr>
          <a:xfrm>
            <a:off x="1512000" y="2806200"/>
            <a:ext cx="5112000" cy="266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304000" y="864000"/>
            <a:ext cx="364032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600" b="1" strike="noStrike" spc="-1">
                <a:latin typeface="Arial"/>
              </a:rPr>
              <a:t>Standardization code: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 cstate="print"/>
          <a:stretch/>
        </p:blipFill>
        <p:spPr>
          <a:xfrm>
            <a:off x="2323080" y="1944000"/>
            <a:ext cx="4228920" cy="43887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04000" y="1440000"/>
            <a:ext cx="4809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latin typeface="Arial"/>
              </a:rPr>
              <a:t>Here standardization is done for two columns: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716188A-3E8C-484C-9E1D-3702A4D1AB8C}" type="slidenum">
              <a:rPr lang="en-IN" sz="1400" b="1" strike="noStrike" spc="-1">
                <a:solidFill>
                  <a:srgbClr val="00206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15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371600"/>
            <a:ext cx="7695720" cy="238073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en-IN" sz="2000" b="1" u="sng" spc="-1" dirty="0" smtClean="0">
                <a:solidFill>
                  <a:srgbClr val="000000"/>
                </a:solidFill>
                <a:latin typeface="Arial"/>
                <a:ea typeface="DejaVu Sans"/>
              </a:rPr>
              <a:t>P-P Plot:</a:t>
            </a:r>
          </a:p>
          <a:p>
            <a:pPr>
              <a:lnSpc>
                <a:spcPct val="93000"/>
              </a:lnSpc>
            </a:pPr>
            <a:endParaRPr lang="en-IN" sz="2000" b="1" u="sng" strike="noStrike" spc="-1" dirty="0" smtClean="0">
              <a:solidFill>
                <a:srgbClr val="000000"/>
              </a:solidFill>
              <a:uFillTx/>
              <a:latin typeface="Arial"/>
              <a:ea typeface="DejaVu Sans"/>
            </a:endParaRPr>
          </a:p>
          <a:p>
            <a:pPr>
              <a:lnSpc>
                <a:spcPct val="93000"/>
              </a:lnSpc>
            </a:pPr>
            <a:endParaRPr lang="en-IN" sz="2000" b="1" u="sng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3000"/>
              </a:lnSpc>
            </a:pPr>
            <a:endParaRPr lang="en-IN" sz="2000" b="1" u="sng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3000"/>
              </a:lnSpc>
            </a:pPr>
            <a:endParaRPr lang="en-IN" sz="2000" b="1" u="sng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3000"/>
              </a:lnSpc>
            </a:pPr>
            <a:endParaRPr lang="en-IN" sz="2000" b="1" u="sng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3000"/>
              </a:lnSpc>
            </a:pPr>
            <a:endParaRPr lang="en-IN" sz="2000" b="1" u="sng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3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57200" y="649296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 smtClean="0">
                <a:solidFill>
                  <a:srgbClr val="953735"/>
                </a:solidFill>
                <a:latin typeface="Times New Roman"/>
                <a:ea typeface="DejaVu Sans"/>
              </a:rPr>
              <a:t>23/11/19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Introduction to Data Science  Section: A sec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260360" y="374760"/>
            <a:ext cx="4571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9" descr="logo2"/>
          <p:cNvPicPr/>
          <p:nvPr/>
        </p:nvPicPr>
        <p:blipFill>
          <a:blip r:embed="rId4" cstate="print"/>
          <a:stretch/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6"/>
          <p:cNvSpPr/>
          <p:nvPr/>
        </p:nvSpPr>
        <p:spPr>
          <a:xfrm>
            <a:off x="1115640" y="2610000"/>
            <a:ext cx="69123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357562"/>
            <a:ext cx="4605642" cy="265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Shape 2"/>
          <p:cNvSpPr txBox="1"/>
          <p:nvPr/>
        </p:nvSpPr>
        <p:spPr>
          <a:xfrm>
            <a:off x="428596" y="2000240"/>
            <a:ext cx="8858520" cy="10001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b="0" strike="noStrike" spc="-1" dirty="0" smtClean="0">
                <a:latin typeface="Arial"/>
              </a:rPr>
              <a:t>The </a:t>
            </a:r>
            <a:r>
              <a:rPr lang="en-IN" b="1" spc="-1" dirty="0" smtClean="0">
                <a:latin typeface="Arial"/>
              </a:rPr>
              <a:t>normal probability plot shows a strongly non-linear pattern.</a:t>
            </a:r>
          </a:p>
          <a:p>
            <a:pPr>
              <a:buFont typeface="Arial" pitchFamily="34" charset="0"/>
              <a:buChar char="•"/>
            </a:pPr>
            <a:r>
              <a:rPr lang="en-IN" sz="1800" b="0" strike="noStrike" spc="-1" dirty="0" smtClean="0">
                <a:latin typeface="Arial"/>
              </a:rPr>
              <a:t>Therefore the data are skewed right.</a:t>
            </a:r>
          </a:p>
          <a:p>
            <a:pPr>
              <a:buFont typeface="Arial" pitchFamily="34" charset="0"/>
              <a:buChar char="•"/>
            </a:pPr>
            <a:r>
              <a:rPr lang="en-IN" spc="-1" dirty="0" smtClean="0">
                <a:latin typeface="Arial"/>
              </a:rPr>
              <a:t>The normal distribution is not a good model for these data.</a:t>
            </a:r>
          </a:p>
          <a:p>
            <a:pPr>
              <a:buFont typeface="Arial" pitchFamily="34" charset="0"/>
              <a:buChar char="•"/>
            </a:pPr>
            <a:r>
              <a:rPr lang="en-IN" spc="-1" dirty="0" smtClean="0">
                <a:latin typeface="Arial"/>
              </a:rPr>
              <a:t>Mean &gt;Median for positive skewness.</a:t>
            </a:r>
          </a:p>
          <a:p>
            <a:endParaRPr lang="en-IN" sz="1800" b="0" strike="noStrike" spc="-1" dirty="0" smtClean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 Science  Section: A/D sec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596" y="428604"/>
            <a:ext cx="242889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spc="-1" dirty="0" smtClean="0">
                <a:solidFill>
                  <a:srgbClr val="000000"/>
                </a:solidFill>
                <a:latin typeface="Arial"/>
              </a:rPr>
              <a:t>P-P Plot: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60" y="1285860"/>
            <a:ext cx="862284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00438"/>
            <a:ext cx="8643998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17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52430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4. Graph visualization</a:t>
            </a:r>
            <a:r>
              <a:rPr lang="en-US" sz="2000" b="1" u="sng" dirty="0" smtClean="0"/>
              <a:t>:</a:t>
            </a:r>
          </a:p>
          <a:p>
            <a:endParaRPr lang="en-US" sz="20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Bar Chart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The </a:t>
            </a:r>
            <a:r>
              <a:rPr lang="en-GB" sz="2000" b="1" dirty="0" smtClean="0"/>
              <a:t>bar chart is plotted for the countries which have applied for the visa (Y-axis) against the number of transit visas applied (X-axis) for the respective cities</a:t>
            </a:r>
          </a:p>
          <a:p>
            <a:pPr lvl="1"/>
            <a:endParaRPr lang="en-GB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By visualising the graph, we can conclude that the highest demand for visa is from the city Havana.</a:t>
            </a:r>
          </a:p>
          <a:p>
            <a:pPr lvl="1"/>
            <a:endParaRPr lang="en-GB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People in cities like Havana, Algiers, Mumbai ,New Delhi are more interested in </a:t>
            </a:r>
            <a:r>
              <a:rPr lang="en-GB" sz="2000" b="1" dirty="0" smtClean="0"/>
              <a:t>visiting European Countries.</a:t>
            </a:r>
          </a:p>
          <a:p>
            <a:pPr lvl="1"/>
            <a:endParaRPr lang="en-GB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u="sng" dirty="0" smtClean="0"/>
              <a:t> </a:t>
            </a:r>
            <a:endParaRPr lang="en-US" sz="2000" b="1" u="sng" dirty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</a:t>
            </a:r>
            <a:r>
              <a:rPr lang="en-US" dirty="0"/>
              <a:t>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75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18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1522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dirty="0" smtClean="0"/>
              <a:t>Bar Chart:</a:t>
            </a:r>
          </a:p>
          <a:p>
            <a:r>
              <a:rPr lang="en-US" sz="2000" b="1" dirty="0" smtClean="0"/>
              <a:t>		</a:t>
            </a:r>
            <a:r>
              <a:rPr lang="en-US" sz="2000" b="1" u="sng" dirty="0" smtClean="0"/>
              <a:t> </a:t>
            </a:r>
            <a:endParaRPr lang="en-US" sz="2000" b="1" u="sng" dirty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Data Science  Section: 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C:\Users\farhe\Downloads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714488"/>
            <a:ext cx="8501122" cy="4250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1075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19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85786" y="1071546"/>
            <a:ext cx="7696200" cy="6674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4. Graph visualization</a:t>
            </a:r>
            <a:r>
              <a:rPr lang="en-US" sz="2000" b="1" u="sng" dirty="0" smtClean="0"/>
              <a:t>:</a:t>
            </a:r>
          </a:p>
          <a:p>
            <a:endParaRPr lang="en-US" sz="20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Box Plot: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The box plot is plotted for the rate at which uniform visas is not issued.</a:t>
            </a:r>
          </a:p>
          <a:p>
            <a:pPr lvl="1"/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The plot obtained is negatively skewed.</a:t>
            </a:r>
          </a:p>
          <a:p>
            <a:pPr lvl="1"/>
            <a:endParaRPr lang="en-GB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Therefore data is more condensed(not spread out) near the upper quartile.</a:t>
            </a:r>
          </a:p>
          <a:p>
            <a:pPr lvl="1"/>
            <a:endParaRPr lang="en-GB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Visa is rejected for a less number of people.	</a:t>
            </a:r>
          </a:p>
          <a:p>
            <a:pPr lvl="1"/>
            <a:endParaRPr lang="en-GB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The outliers indicate the rate at which the visas are not issued is exceptionally higher than the normal rate.</a:t>
            </a:r>
          </a:p>
          <a:p>
            <a:pPr lvl="1"/>
            <a:endParaRPr lang="en-GB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/>
              <a:t>We can also conclude that the rejection rate of the visas is higher.</a:t>
            </a:r>
          </a:p>
          <a:p>
            <a:pPr lvl="1">
              <a:buFont typeface="Arial" pitchFamily="34" charset="0"/>
              <a:buChar char="•"/>
            </a:pPr>
            <a:endParaRPr lang="en-GB" sz="2000" b="1" dirty="0" smtClean="0"/>
          </a:p>
          <a:p>
            <a:pPr lvl="1">
              <a:buFont typeface="Arial" pitchFamily="34" charset="0"/>
              <a:buChar char="•"/>
            </a:pPr>
            <a:endParaRPr lang="en-US" sz="2000" b="1" dirty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</a:t>
            </a:r>
            <a:r>
              <a:rPr lang="en-US" dirty="0"/>
              <a:t>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75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7800" y="1152000"/>
            <a:ext cx="9160200" cy="193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sz="1800" b="0" strike="noStrike" spc="-1" dirty="0">
                <a:latin typeface="Arial"/>
              </a:rPr>
              <a:t>A Schengen visa is a short stay visa allowing its holder to circulate in the Schengen area. The Schengen area covers 26 countries ("Schengen States") without border controls between them.</a:t>
            </a:r>
          </a:p>
        </p:txBody>
      </p:sp>
      <p:pic>
        <p:nvPicPr>
          <p:cNvPr id="96" name="Picture 95"/>
          <p:cNvPicPr/>
          <p:nvPr/>
        </p:nvPicPr>
        <p:blipFill>
          <a:blip r:embed="rId2" cstate="print"/>
          <a:stretch/>
        </p:blipFill>
        <p:spPr>
          <a:xfrm>
            <a:off x="1440000" y="2304000"/>
            <a:ext cx="5806080" cy="403200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143240" y="428604"/>
            <a:ext cx="2470370" cy="4246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sz="2400" b="1" u="sng" strike="noStrike" spc="-1" dirty="0">
                <a:latin typeface="Arial"/>
              </a:rPr>
              <a:t>Schengen </a:t>
            </a:r>
            <a:r>
              <a:rPr lang="en-IN" sz="2400" b="1" u="sng" strike="noStrike" spc="-1" dirty="0" smtClean="0">
                <a:latin typeface="Arial"/>
              </a:rPr>
              <a:t>visa </a:t>
            </a:r>
            <a:endParaRPr lang="en-IN" sz="2400" b="1" u="sng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20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85786" y="1214422"/>
            <a:ext cx="7696200" cy="1522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dirty="0" smtClean="0"/>
              <a:t>Box Plot: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</a:t>
            </a:r>
            <a:r>
              <a:rPr lang="en-US" dirty="0"/>
              <a:t>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643050"/>
            <a:ext cx="7698874" cy="424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075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2"/>
          <p:cNvSpPr txBox="1"/>
          <p:nvPr/>
        </p:nvSpPr>
        <p:spPr>
          <a:xfrm>
            <a:off x="785786" y="1000108"/>
            <a:ext cx="2644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1" u="sng" spc="-1" dirty="0" smtClean="0">
                <a:latin typeface="Arial"/>
              </a:rPr>
              <a:t>Stem and Leaf Plot:</a:t>
            </a:r>
            <a:endParaRPr lang="en-IN" sz="1800" b="1" u="sng" strike="noStrike" spc="-1" dirty="0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04000" y="1512000"/>
            <a:ext cx="8536680" cy="495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b="1" strike="noStrike" spc="-1" dirty="0" smtClean="0">
                <a:latin typeface="Arial"/>
              </a:rPr>
              <a:t>Stem and leaf plot is used for presenting quantitative data in a graphical format,</a:t>
            </a:r>
          </a:p>
          <a:p>
            <a:r>
              <a:rPr lang="en-IN" sz="1800" b="1" strike="noStrike" spc="-1" dirty="0" smtClean="0">
                <a:latin typeface="Arial"/>
              </a:rPr>
              <a:t> similar to a histogram, to assist in visualizing the shape of a distribution. </a:t>
            </a:r>
          </a:p>
          <a:p>
            <a:endParaRPr lang="en-IN" sz="1800" b="1" strike="noStrike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1800" b="1" strike="noStrike" spc="-1" dirty="0" smtClean="0">
                <a:latin typeface="Arial"/>
              </a:rPr>
              <a:t>Typically, the leaf contains the last digit of the number and the stem contains all </a:t>
            </a:r>
          </a:p>
          <a:p>
            <a:r>
              <a:rPr lang="en-IN" sz="1800" b="1" strike="noStrike" spc="-1" dirty="0" smtClean="0">
                <a:latin typeface="Arial"/>
              </a:rPr>
              <a:t>of the other digits.</a:t>
            </a:r>
          </a:p>
          <a:p>
            <a:endParaRPr lang="en-IN" b="1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The stem and leaf plot essentially provides the same information as a histogram, with a added benefit that individual data points can be recovered from the plot.</a:t>
            </a:r>
          </a:p>
          <a:p>
            <a:pPr>
              <a:buFont typeface="Arial" pitchFamily="34" charset="0"/>
              <a:buChar char="•"/>
            </a:pPr>
            <a:endParaRPr lang="en-GB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GB" b="1" spc="-1" dirty="0" smtClean="0">
                <a:latin typeface="Arial"/>
              </a:rPr>
              <a:t>The stem and leaf plot shows the distribution of multiple entry and uniform visas issued for various countries. </a:t>
            </a:r>
          </a:p>
          <a:p>
            <a:pPr>
              <a:buFont typeface="Arial" pitchFamily="34" charset="0"/>
              <a:buChar char="•"/>
            </a:pPr>
            <a:endParaRPr lang="en-GB" b="1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GB" b="1" spc="-1" dirty="0" smtClean="0">
                <a:latin typeface="Arial"/>
              </a:rPr>
              <a:t>It is </a:t>
            </a:r>
            <a:r>
              <a:rPr lang="en-GB" b="1" spc="-1" smtClean="0">
                <a:latin typeface="Arial"/>
              </a:rPr>
              <a:t>therefore not a </a:t>
            </a:r>
            <a:r>
              <a:rPr lang="en-GB" b="1" spc="-1" dirty="0" smtClean="0">
                <a:latin typeface="Arial"/>
              </a:rPr>
              <a:t>good method for a large number of data points.</a:t>
            </a:r>
            <a:endParaRPr lang="en-GB" b="1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GB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GB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IN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IN" sz="1800" b="0" strike="noStrike" spc="-1" dirty="0" smtClean="0">
              <a:latin typeface="Arial"/>
            </a:endParaRPr>
          </a:p>
          <a:p>
            <a:endParaRPr lang="en-IN" sz="1800" b="0" strike="noStrike" spc="-1" dirty="0" smtClean="0">
              <a:latin typeface="Arial"/>
            </a:endParaRPr>
          </a:p>
          <a:p>
            <a:endParaRPr lang="en-IN" sz="1800" b="0" strike="noStrike" spc="-1" dirty="0" smtClean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  <p:pic>
        <p:nvPicPr>
          <p:cNvPr id="5" name="Picture 4" descr="logo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sp>
        <p:nvSpPr>
          <p:cNvPr id="8" name="Rectangle 7"/>
          <p:cNvSpPr/>
          <p:nvPr/>
        </p:nvSpPr>
        <p:spPr>
          <a:xfrm>
            <a:off x="8143900" y="6000768"/>
            <a:ext cx="41549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9EC4A76-798B-4FDB-A783-6C65E36AF2F3}" type="slidenum">
              <a:rPr lang="en-IN" b="1" smtClean="0">
                <a:solidFill>
                  <a:srgbClr val="002060"/>
                </a:solidFill>
                <a:latin typeface="Times New Roman" pitchFamily="16" charset="0"/>
              </a:rPr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E5248CC-B0AE-4FDE-8EC0-46A88E929916}" type="slidenum">
              <a:rPr lang="en-IN" sz="1400" b="1" strike="noStrike" spc="-1">
                <a:solidFill>
                  <a:srgbClr val="00206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22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52000" y="643680"/>
            <a:ext cx="7695720" cy="940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en-IN" sz="20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4. Graph visualization: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en-IN" sz="2000" b="0" strike="noStrike" spc="-1" dirty="0">
              <a:latin typeface="Arial"/>
            </a:endParaRPr>
          </a:p>
          <a:p>
            <a:pPr marL="457200" indent="-456840">
              <a:lnSpc>
                <a:spcPct val="93000"/>
              </a:lnSpc>
              <a:buClr>
                <a:srgbClr val="000000"/>
              </a:buClr>
              <a:buFont typeface="StarSymbol"/>
              <a:buAutoNum type="arabicPeriod"/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57200" y="649296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953735"/>
                </a:solidFill>
                <a:latin typeface="Times New Roman"/>
                <a:ea typeface="DejaVu Sans"/>
              </a:rPr>
              <a:t>22/11/19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3124080" y="6356520"/>
            <a:ext cx="3247560" cy="363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Introduction to Data Science  Section: Asec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133720" y="304920"/>
            <a:ext cx="4571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Picture 9" descr="logo2"/>
          <p:cNvPicPr/>
          <p:nvPr/>
        </p:nvPicPr>
        <p:blipFill>
          <a:blip r:embed="rId4" cstate="print"/>
          <a:stretch/>
        </p:blipFill>
        <p:spPr>
          <a:xfrm>
            <a:off x="93960" y="8964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103"/>
          <p:cNvPicPr/>
          <p:nvPr/>
        </p:nvPicPr>
        <p:blipFill>
          <a:blip r:embed="rId5" cstate="print"/>
          <a:stretch/>
        </p:blipFill>
        <p:spPr>
          <a:xfrm>
            <a:off x="357158" y="1857364"/>
            <a:ext cx="7650000" cy="4450680"/>
          </a:xfrm>
          <a:prstGeom prst="rect">
            <a:avLst/>
          </a:prstGeom>
          <a:ln>
            <a:noFill/>
          </a:ln>
        </p:spPr>
      </p:pic>
      <p:sp>
        <p:nvSpPr>
          <p:cNvPr id="105" name="TextShape 6"/>
          <p:cNvSpPr txBox="1"/>
          <p:nvPr/>
        </p:nvSpPr>
        <p:spPr>
          <a:xfrm>
            <a:off x="9576000" y="3600000"/>
            <a:ext cx="180720" cy="346320"/>
          </a:xfrm>
          <a:prstGeom prst="rect">
            <a:avLst/>
          </a:prstGeom>
          <a:noFill/>
          <a:ln>
            <a:noFill/>
          </a:ln>
        </p:spPr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1643050"/>
            <a:ext cx="389413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2"/>
          <p:cNvSpPr txBox="1"/>
          <p:nvPr/>
        </p:nvSpPr>
        <p:spPr>
          <a:xfrm>
            <a:off x="785786" y="1000108"/>
            <a:ext cx="2644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1" u="sng" spc="-1" dirty="0" smtClean="0">
                <a:latin typeface="Arial"/>
              </a:rPr>
              <a:t>Scatter Plot:</a:t>
            </a:r>
            <a:endParaRPr lang="en-IN" sz="1800" b="1" u="sng" strike="noStrike" spc="-1" dirty="0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04000" y="1512000"/>
            <a:ext cx="8536680" cy="495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spc="-1" dirty="0" smtClean="0">
                <a:latin typeface="Arial"/>
              </a:rPr>
              <a:t>An animation frame is used to visualise how the not issued rate for airport transit visas and uniform visas vary for different countries who have applied for different Schengen states</a:t>
            </a:r>
            <a:r>
              <a:rPr lang="en-GB" spc="-1" dirty="0" smtClean="0">
                <a:latin typeface="Arial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GB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GB" b="1" spc="-1" dirty="0" smtClean="0">
                <a:latin typeface="Arial"/>
              </a:rPr>
              <a:t>We can therefore visualise the rejection rates for the countries who have applied to different Schegen states. </a:t>
            </a:r>
            <a:endParaRPr lang="en-GB" b="1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GB" b="1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GB" b="1" spc="-1" dirty="0" smtClean="0">
                <a:latin typeface="Arial"/>
              </a:rPr>
              <a:t>It can also visualise the summary of the relationship between not issued rate and visas issued for all the Schengen states.</a:t>
            </a:r>
            <a:endParaRPr lang="en-GB" b="1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GB" b="1" spc="-1" dirty="0" smtClean="0">
              <a:latin typeface="Arial"/>
            </a:endParaRPr>
          </a:p>
          <a:p>
            <a:endParaRPr lang="en-GB" b="1" spc="-1" dirty="0" smtClean="0">
              <a:latin typeface="Arial"/>
            </a:endParaRPr>
          </a:p>
          <a:p>
            <a:endParaRPr lang="en-IN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IN" sz="1800" b="0" strike="noStrike" spc="-1" dirty="0" smtClean="0">
              <a:latin typeface="Arial"/>
            </a:endParaRPr>
          </a:p>
          <a:p>
            <a:endParaRPr lang="en-IN" sz="1800" b="0" strike="noStrike" spc="-1" dirty="0" smtClean="0">
              <a:latin typeface="Arial"/>
            </a:endParaRPr>
          </a:p>
          <a:p>
            <a:endParaRPr lang="en-IN" sz="1800" b="0" strike="noStrike" spc="-1" dirty="0" smtClean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  <p:pic>
        <p:nvPicPr>
          <p:cNvPr id="5" name="Picture 4" descr="logo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sp>
        <p:nvSpPr>
          <p:cNvPr id="8" name="Rectangle 7"/>
          <p:cNvSpPr/>
          <p:nvPr/>
        </p:nvSpPr>
        <p:spPr>
          <a:xfrm>
            <a:off x="8143900" y="6000768"/>
            <a:ext cx="41549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9EC4A76-798B-4FDB-A783-6C65E36AF2F3}" type="slidenum">
              <a:rPr lang="en-IN" b="1" smtClean="0">
                <a:solidFill>
                  <a:srgbClr val="002060"/>
                </a:solidFill>
                <a:latin typeface="Times New Roman" pitchFamily="16" charset="0"/>
              </a:rPr>
              <a:pPr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 Science  Section: A/D sec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428736"/>
            <a:ext cx="5334101" cy="499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logo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sp>
        <p:nvSpPr>
          <p:cNvPr id="7" name="TextShape 2"/>
          <p:cNvSpPr txBox="1"/>
          <p:nvPr/>
        </p:nvSpPr>
        <p:spPr>
          <a:xfrm>
            <a:off x="785786" y="1000108"/>
            <a:ext cx="2644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1" u="sng" spc="-1" dirty="0" smtClean="0">
                <a:latin typeface="Arial"/>
              </a:rPr>
              <a:t>Scatter Plot:</a:t>
            </a:r>
            <a:endParaRPr lang="en-IN" sz="1800" b="1" u="sng" strike="noStrike" spc="-1" dirty="0"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Data Science  Section: A sec</a:t>
            </a:r>
            <a:endParaRPr lang="en-US" dirty="0"/>
          </a:p>
        </p:txBody>
      </p:sp>
      <p:pic>
        <p:nvPicPr>
          <p:cNvPr id="4" name="Picture 3" descr="logo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810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Shape 2"/>
          <p:cNvSpPr txBox="1"/>
          <p:nvPr/>
        </p:nvSpPr>
        <p:spPr>
          <a:xfrm>
            <a:off x="785786" y="1000108"/>
            <a:ext cx="2644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1" u="sng" spc="-1" dirty="0" smtClean="0">
                <a:latin typeface="Arial"/>
              </a:rPr>
              <a:t>Scatter Plot:</a:t>
            </a:r>
            <a:endParaRPr lang="en-IN" sz="1800" b="1" u="sng" strike="noStrike" spc="-1" dirty="0">
              <a:latin typeface="Arial"/>
            </a:endParaRPr>
          </a:p>
        </p:txBody>
      </p:sp>
      <p:pic>
        <p:nvPicPr>
          <p:cNvPr id="9" name="finalSchengen-Copy1 - Google Chrome 2019-11-23 10-24-2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28596" y="1357298"/>
            <a:ext cx="8215370" cy="48577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26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85786" y="1214422"/>
            <a:ext cx="7696200" cy="1808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dirty="0" smtClean="0"/>
              <a:t>Bar Chart:</a:t>
            </a:r>
          </a:p>
          <a:p>
            <a:r>
              <a:rPr lang="en-GB" sz="2000" b="1" dirty="0" smtClean="0"/>
              <a:t>	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endParaRPr lang="en-US" sz="2000" b="1" dirty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</a:t>
            </a:r>
            <a:r>
              <a:rPr lang="en-US" dirty="0"/>
              <a:t>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C:\Users\farhe\OneDrive\Desktop\IDS ppt\b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1785926"/>
            <a:ext cx="8474075" cy="172243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14348" y="3571876"/>
            <a:ext cx="7696200" cy="1808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dirty="0" smtClean="0"/>
              <a:t>Box Plot:</a:t>
            </a:r>
          </a:p>
          <a:p>
            <a:r>
              <a:rPr lang="en-GB" sz="2000" b="1" dirty="0" smtClean="0"/>
              <a:t>	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endParaRPr lang="en-US" sz="2000" b="1" dirty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4071942"/>
            <a:ext cx="826482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075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27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00034" y="1142984"/>
            <a:ext cx="7696200" cy="1808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dirty="0" smtClean="0"/>
              <a:t>Stem and Leaf Plot:</a:t>
            </a:r>
          </a:p>
          <a:p>
            <a:r>
              <a:rPr lang="en-GB" sz="2000" b="1" dirty="0" smtClean="0"/>
              <a:t>	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endParaRPr lang="en-US" sz="2000" b="1" dirty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</a:t>
            </a:r>
            <a:r>
              <a:rPr lang="en-US" dirty="0"/>
              <a:t>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C:\Users\farhe\OneDrive\Desktop\IDS ppt\s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2143116"/>
            <a:ext cx="8689833" cy="785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4000504"/>
            <a:ext cx="8786842" cy="179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57158" y="3286124"/>
            <a:ext cx="467001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Scatter Plot:</a:t>
            </a:r>
          </a:p>
        </p:txBody>
      </p:sp>
    </p:spTree>
    <p:extLst>
      <p:ext uri="{BB962C8B-B14F-4D97-AF65-F5344CB8AC3E}">
        <p14:creationId xmlns="" xmlns:p14="http://schemas.microsoft.com/office/powerpoint/2010/main" val="141075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28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1142984"/>
            <a:ext cx="328614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14348" y="1214422"/>
            <a:ext cx="4572032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5. Hypothesis Testing: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26" y="5786454"/>
            <a:ext cx="53472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28596" y="2143116"/>
            <a:ext cx="4572032" cy="249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 smtClean="0"/>
              <a:t>H0:</a:t>
            </a:r>
            <a:r>
              <a:rPr lang="en-GB" sz="2400" b="1" dirty="0" smtClean="0"/>
              <a:t> </a:t>
            </a:r>
            <a:r>
              <a:rPr lang="el-GR" sz="2400" dirty="0" smtClean="0"/>
              <a:t>μ &lt;= 12.48</a:t>
            </a:r>
            <a:r>
              <a:rPr lang="en-GB" sz="2400" dirty="0" smtClean="0"/>
              <a:t>.</a:t>
            </a:r>
          </a:p>
          <a:p>
            <a:r>
              <a:rPr lang="en-GB" sz="2400" b="1" u="sng" dirty="0" smtClean="0"/>
              <a:t>H1:</a:t>
            </a:r>
            <a:r>
              <a:rPr lang="en-GB" sz="2400" b="1" dirty="0" smtClean="0"/>
              <a:t> </a:t>
            </a:r>
            <a:r>
              <a:rPr lang="el-GR" sz="2400" dirty="0" smtClean="0"/>
              <a:t>μ </a:t>
            </a:r>
            <a:r>
              <a:rPr lang="en-GB" sz="2400" dirty="0" smtClean="0"/>
              <a:t>&gt;</a:t>
            </a:r>
            <a:r>
              <a:rPr lang="el-GR" sz="2400" dirty="0" smtClean="0"/>
              <a:t> 12.48</a:t>
            </a:r>
            <a:endParaRPr lang="en-GB" sz="2400" dirty="0" smtClean="0"/>
          </a:p>
          <a:p>
            <a:r>
              <a:rPr lang="en-GB" sz="2400" b="1" u="sng" dirty="0" smtClean="0"/>
              <a:t>n</a:t>
            </a:r>
            <a:r>
              <a:rPr lang="en-GB" sz="2400" b="1" dirty="0" smtClean="0"/>
              <a:t>: </a:t>
            </a:r>
            <a:r>
              <a:rPr lang="en-GB" sz="2400" dirty="0" smtClean="0"/>
              <a:t>175</a:t>
            </a:r>
          </a:p>
          <a:p>
            <a:r>
              <a:rPr lang="en-GB" sz="2400" b="1" u="sng" dirty="0" smtClean="0"/>
              <a:t>x</a:t>
            </a:r>
            <a:r>
              <a:rPr lang="en-GB" sz="2400" b="1" dirty="0" smtClean="0"/>
              <a:t>’:</a:t>
            </a:r>
            <a:r>
              <a:rPr lang="en-US" sz="2400" dirty="0" smtClean="0"/>
              <a:t> 17.235998</a:t>
            </a:r>
            <a:endParaRPr lang="en-GB" sz="2400" b="1" dirty="0" smtClean="0"/>
          </a:p>
          <a:p>
            <a:endParaRPr lang="en-GB" sz="2400" b="1" dirty="0" smtClean="0"/>
          </a:p>
          <a:p>
            <a:endParaRPr lang="en-GB" sz="2400" b="1" dirty="0" smtClean="0"/>
          </a:p>
          <a:p>
            <a:endParaRPr lang="en-US" sz="2400" b="1" u="sng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29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1472" y="1214422"/>
            <a:ext cx="7912224" cy="867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2000" u="sng" dirty="0"/>
              <a:t>5. Hypothesis Testing</a:t>
            </a:r>
            <a:r>
              <a:rPr lang="en-US" sz="2000" u="sng" dirty="0" smtClean="0"/>
              <a:t>:</a:t>
            </a:r>
          </a:p>
          <a:p>
            <a:endParaRPr lang="en-GB" sz="2000" u="sng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Hypothesis testing is used to infer the result of a </a:t>
            </a:r>
            <a:r>
              <a:rPr lang="en-US" sz="2000" b="1" dirty="0" smtClean="0"/>
              <a:t>hypothesis</a:t>
            </a:r>
            <a:r>
              <a:rPr lang="en-US" sz="2000" dirty="0" smtClean="0"/>
              <a:t> performed on sample data from a larger population.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b="1" u="sng" dirty="0" smtClean="0"/>
              <a:t>Null Hypothesis</a:t>
            </a:r>
            <a:r>
              <a:rPr lang="en-GB" sz="2000" dirty="0" smtClean="0"/>
              <a:t>: The average number of people who have applied for a visa to France will be less than or equal to 12.48.</a:t>
            </a:r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b="1" u="sng" dirty="0" smtClean="0"/>
              <a:t>Alternate hypothesis</a:t>
            </a:r>
            <a:r>
              <a:rPr lang="en-GB" sz="2000" b="1" dirty="0" smtClean="0"/>
              <a:t>: </a:t>
            </a:r>
            <a:r>
              <a:rPr lang="en-GB" sz="2000" dirty="0" smtClean="0"/>
              <a:t>We assume that the average number of people who have applied for a visa to 175 cities of France in a year will be greater than 12.48.</a:t>
            </a:r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This is therefore a one-tailed test.</a:t>
            </a:r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The average number of people who have applied for a visa to France is approximately </a:t>
            </a:r>
            <a:r>
              <a:rPr lang="en-US" sz="2000" dirty="0" smtClean="0"/>
              <a:t>17.235998</a:t>
            </a:r>
            <a:r>
              <a:rPr lang="en-GB" sz="2000" dirty="0" smtClean="0"/>
              <a:t>.(X bar)</a:t>
            </a:r>
          </a:p>
          <a:p>
            <a:endParaRPr lang="en-GB" sz="2000" dirty="0" smtClean="0"/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GB" sz="2000" u="sng" dirty="0" smtClean="0"/>
          </a:p>
          <a:p>
            <a:pPr>
              <a:buFont typeface="Arial" pitchFamily="34" charset="0"/>
              <a:buChar char="•"/>
            </a:pPr>
            <a:endParaRPr lang="en-US" sz="2000" u="sng" dirty="0"/>
          </a:p>
          <a:p>
            <a:pPr>
              <a:buFont typeface="Arial" pitchFamily="34" charset="0"/>
              <a:buChar char="•"/>
            </a:pPr>
            <a:endParaRPr lang="en-US" sz="2000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214546" y="142852"/>
            <a:ext cx="3924562" cy="6245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sz="2800" b="1" u="sng" strike="noStrike" spc="-1" dirty="0" smtClean="0">
                <a:latin typeface="Arial"/>
              </a:rPr>
              <a:t>Columns</a:t>
            </a:r>
            <a:endParaRPr lang="en-IN" sz="2800" b="0" u="sng" strike="noStrike" spc="-1" dirty="0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32080" y="844920"/>
            <a:ext cx="8146800" cy="520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Schengen State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Country where consulate is located Consulate Country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Consulate City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Airport transit visas (ATVs) applied for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ATVs issued (including multiple)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Multiple ATVs issued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ATVs not issued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Not issued rate for ATVs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Uniform visas applied for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Total uniform visas issued (including MEV)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Multiple entry uniform visas (MEVs) issued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Share of MEVs on total number of uniform visas issued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Total LTVs issued Limited Territory Visa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Uniform visas not issued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Not issued rate for uniform visas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Total ATVs and uniform visas applied for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Total ATVs and uniform visas issued (including multiple ATVs, MEVs and LTVs)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Total ATVs and uniform visas not issued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strike="noStrike" spc="-1" dirty="0">
                <a:latin typeface="Arial"/>
              </a:rPr>
              <a:t>Not issued rate for ATVs and uniform visas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30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1472" y="1214422"/>
            <a:ext cx="7912224" cy="5815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2000" u="sng" dirty="0"/>
              <a:t>5. Hypothesis Testing</a:t>
            </a:r>
            <a:r>
              <a:rPr lang="en-US" sz="2000" u="sng" dirty="0" smtClean="0"/>
              <a:t>:</a:t>
            </a:r>
          </a:p>
          <a:p>
            <a:endParaRPr lang="en-GB" sz="2000" u="sng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By Z-test statistics ,we reject the null hypothesis.</a:t>
            </a: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Therefore our assumption is correct; the average number of people who have applied for a visa to France in a year will be greater than 12.48.</a:t>
            </a:r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GB" sz="2000" u="sng" dirty="0" smtClean="0"/>
          </a:p>
          <a:p>
            <a:pPr>
              <a:buFont typeface="Arial" pitchFamily="34" charset="0"/>
              <a:buChar char="•"/>
            </a:pPr>
            <a:endParaRPr lang="en-US" sz="2000" u="sng" dirty="0"/>
          </a:p>
          <a:p>
            <a:pPr>
              <a:buFont typeface="Arial" pitchFamily="34" charset="0"/>
              <a:buChar char="•"/>
            </a:pPr>
            <a:endParaRPr lang="en-US" sz="2000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3714752"/>
            <a:ext cx="8567734" cy="21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31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1472" y="1214422"/>
            <a:ext cx="7912224" cy="4384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u="sng" dirty="0" smtClean="0"/>
              <a:t>Hypothesis Testing:</a:t>
            </a:r>
          </a:p>
          <a:p>
            <a:endParaRPr lang="en-GB" sz="2000" u="sng" dirty="0" smtClean="0"/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GB" sz="2000" u="sng" dirty="0" smtClean="0"/>
          </a:p>
          <a:p>
            <a:pPr>
              <a:buFont typeface="Arial" pitchFamily="34" charset="0"/>
              <a:buChar char="•"/>
            </a:pPr>
            <a:endParaRPr lang="en-US" sz="2000" u="sng" dirty="0"/>
          </a:p>
          <a:p>
            <a:pPr>
              <a:buFont typeface="Arial" pitchFamily="34" charset="0"/>
              <a:buChar char="•"/>
            </a:pPr>
            <a:endParaRPr lang="en-US" sz="2000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2143116"/>
            <a:ext cx="85106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352F68B-2BD6-4D9B-AB99-C1805182BBC4}" type="slidenum">
              <a:rPr lang="en-IN" sz="1400" b="1" strike="noStrike" spc="-1">
                <a:solidFill>
                  <a:srgbClr val="002060"/>
                </a:solidFill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32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371600"/>
            <a:ext cx="7695720" cy="940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en-IN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6. Correlation: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6492960"/>
            <a:ext cx="21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923D590-F222-4568-A759-A49D6C8B086C}" type="datetime">
              <a:rPr lang="en-IN" sz="1400" b="1" strike="noStrike" spc="-1">
                <a:solidFill>
                  <a:srgbClr val="953735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27-11-2019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Introduction to Data Science  Section: A/D sec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1905120" y="380880"/>
            <a:ext cx="4571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9" descr="logo2"/>
          <p:cNvPicPr/>
          <p:nvPr/>
        </p:nvPicPr>
        <p:blipFill>
          <a:blip r:embed="rId4" cstate="print"/>
          <a:stretch/>
        </p:blipFill>
        <p:spPr>
          <a:xfrm>
            <a:off x="228600" y="0"/>
            <a:ext cx="914040" cy="990360"/>
          </a:xfrm>
          <a:prstGeom prst="rect">
            <a:avLst/>
          </a:prstGeom>
          <a:ln w="9360">
            <a:noFill/>
          </a:ln>
        </p:spPr>
      </p:pic>
      <p:sp>
        <p:nvSpPr>
          <p:cNvPr id="120" name="TextShape 6"/>
          <p:cNvSpPr txBox="1"/>
          <p:nvPr/>
        </p:nvSpPr>
        <p:spPr>
          <a:xfrm>
            <a:off x="504000" y="2088000"/>
            <a:ext cx="8139966" cy="24840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b="1" strike="noStrike" spc="-1" dirty="0">
                <a:latin typeface="Arial"/>
              </a:rPr>
              <a:t>The statistical relation between two variables is called correlation</a:t>
            </a:r>
            <a:r>
              <a:rPr lang="en-IN" sz="1800" b="1" strike="noStrike" spc="-1" dirty="0" smtClean="0">
                <a:latin typeface="Arial"/>
              </a:rPr>
              <a:t>.</a:t>
            </a:r>
          </a:p>
          <a:p>
            <a:endParaRPr lang="en-IN" sz="1800" b="1" strike="noStrike" spc="-1" dirty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1800" b="1" strike="noStrike" spc="-1" dirty="0">
                <a:latin typeface="Arial"/>
              </a:rPr>
              <a:t>Correlation is useful in data analysis and modelling</a:t>
            </a:r>
            <a:r>
              <a:rPr lang="en-IN" sz="1800" b="1" strike="noStrike" spc="-1" dirty="0" smtClean="0">
                <a:latin typeface="Arial"/>
              </a:rPr>
              <a:t>.</a:t>
            </a:r>
          </a:p>
          <a:p>
            <a:endParaRPr lang="en-IN" sz="1800" b="1" strike="noStrike" spc="-1" dirty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1800" b="1" strike="noStrike" spc="-1" dirty="0">
                <a:latin typeface="Arial"/>
              </a:rPr>
              <a:t>Correlation could be</a:t>
            </a:r>
            <a:r>
              <a:rPr lang="en-IN" sz="1800" b="1" strike="noStrike" spc="-1" dirty="0" smtClean="0">
                <a:latin typeface="Arial"/>
              </a:rPr>
              <a:t>:</a:t>
            </a:r>
          </a:p>
          <a:p>
            <a:endParaRPr lang="en-IN" sz="1800" b="1" strike="noStrike" spc="-1" dirty="0">
              <a:latin typeface="Arial"/>
            </a:endParaRPr>
          </a:p>
          <a:p>
            <a:pPr lvl="1">
              <a:buFont typeface="Wingdings" pitchFamily="2" charset="2"/>
              <a:buChar char="q"/>
            </a:pPr>
            <a:r>
              <a:rPr lang="en-IN" b="1" strike="noStrike" spc="-1" dirty="0">
                <a:latin typeface="Arial"/>
              </a:rPr>
              <a:t>Positive correlation</a:t>
            </a:r>
            <a:r>
              <a:rPr lang="en-IN" b="1" strike="noStrike" spc="-1" dirty="0" smtClean="0">
                <a:latin typeface="Arial"/>
              </a:rPr>
              <a:t>: Both </a:t>
            </a:r>
            <a:r>
              <a:rPr lang="en-IN" b="1" strike="noStrike" spc="-1" dirty="0">
                <a:latin typeface="Arial"/>
              </a:rPr>
              <a:t>variables change in same direction.</a:t>
            </a:r>
          </a:p>
          <a:p>
            <a:pPr lvl="1">
              <a:buFont typeface="Wingdings" pitchFamily="2" charset="2"/>
              <a:buChar char="q"/>
            </a:pPr>
            <a:r>
              <a:rPr lang="en-IN" b="1" strike="noStrike" spc="-1" dirty="0">
                <a:latin typeface="Arial"/>
                <a:ea typeface="Microsoft YaHei"/>
              </a:rPr>
              <a:t>Negative </a:t>
            </a:r>
            <a:r>
              <a:rPr lang="en-IN" b="1" strike="noStrike" spc="-1" dirty="0">
                <a:latin typeface="Arial"/>
              </a:rPr>
              <a:t>correlation</a:t>
            </a:r>
            <a:r>
              <a:rPr lang="en-IN" b="1" strike="noStrike" spc="-1" dirty="0" smtClean="0">
                <a:latin typeface="Arial"/>
              </a:rPr>
              <a:t>: Variables </a:t>
            </a:r>
            <a:r>
              <a:rPr lang="en-IN" b="1" strike="noStrike" spc="-1" dirty="0">
                <a:latin typeface="Arial"/>
              </a:rPr>
              <a:t>change in opposite direction.</a:t>
            </a:r>
          </a:p>
          <a:p>
            <a:pPr lvl="1">
              <a:buFont typeface="Wingdings" pitchFamily="2" charset="2"/>
              <a:buChar char="q"/>
            </a:pPr>
            <a:r>
              <a:rPr lang="en-IN" b="1" strike="noStrike" spc="-1" dirty="0">
                <a:latin typeface="Arial"/>
                <a:ea typeface="Microsoft YaHei"/>
              </a:rPr>
              <a:t>Neutral correlation</a:t>
            </a:r>
            <a:r>
              <a:rPr lang="en-IN" b="1" strike="noStrike" spc="-1" dirty="0" smtClean="0">
                <a:latin typeface="Arial"/>
                <a:ea typeface="Microsoft YaHei"/>
              </a:rPr>
              <a:t>: </a:t>
            </a:r>
            <a:r>
              <a:rPr lang="en-IN" b="1" spc="-1" dirty="0" smtClean="0">
                <a:latin typeface="Arial"/>
              </a:rPr>
              <a:t>N</a:t>
            </a:r>
            <a:r>
              <a:rPr lang="en-IN" b="1" strike="noStrike" spc="-1" dirty="0" smtClean="0">
                <a:latin typeface="Arial"/>
              </a:rPr>
              <a:t>o </a:t>
            </a:r>
            <a:r>
              <a:rPr lang="en-IN" b="1" strike="noStrike" spc="-1" dirty="0">
                <a:latin typeface="Arial"/>
              </a:rPr>
              <a:t>relationship in the change of the variables.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57224" y="1000108"/>
            <a:ext cx="177948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6. Correlation: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 cstate="print"/>
          <a:stretch/>
        </p:blipFill>
        <p:spPr>
          <a:xfrm>
            <a:off x="714348" y="3929066"/>
            <a:ext cx="7425360" cy="146628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792000" y="1512000"/>
            <a:ext cx="82962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b="1" strike="noStrike" spc="-1" dirty="0">
                <a:latin typeface="Arial"/>
              </a:rPr>
              <a:t>The sign of the correlation coefficient indicates the direction of the relationship</a:t>
            </a:r>
            <a:r>
              <a:rPr lang="en-IN" sz="1800" b="1" strike="noStrike" spc="-1" dirty="0" smtClean="0">
                <a:latin typeface="Arial"/>
              </a:rPr>
              <a:t>.</a:t>
            </a:r>
          </a:p>
          <a:p>
            <a:endParaRPr lang="en-IN" sz="1800" b="1" strike="noStrike" spc="-1" dirty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1800" b="1" strike="noStrike" spc="-1" dirty="0">
                <a:latin typeface="Arial"/>
              </a:rPr>
              <a:t>Correlations above 0.4 is considered as </a:t>
            </a:r>
            <a:r>
              <a:rPr lang="en-IN" sz="1800" b="1" strike="noStrike" spc="-1" dirty="0" smtClean="0">
                <a:latin typeface="Arial"/>
              </a:rPr>
              <a:t>moderate correlation</a:t>
            </a:r>
            <a:r>
              <a:rPr lang="en-IN" sz="1800" b="1" strike="noStrike" spc="-1" dirty="0">
                <a:latin typeface="Arial"/>
              </a:rPr>
              <a:t>. Between 0.2 and 0.4 </a:t>
            </a:r>
            <a:r>
              <a:rPr lang="en-IN" sz="1800" b="1" strike="noStrike" spc="-1" dirty="0" smtClean="0">
                <a:latin typeface="Arial"/>
              </a:rPr>
              <a:t>is </a:t>
            </a:r>
            <a:r>
              <a:rPr lang="en-IN" sz="1800" b="1" strike="noStrike" spc="-1" dirty="0">
                <a:latin typeface="Arial"/>
              </a:rPr>
              <a:t>considered as </a:t>
            </a:r>
            <a:r>
              <a:rPr lang="en-IN" sz="1800" b="1" strike="noStrike" spc="-1" dirty="0" smtClean="0">
                <a:latin typeface="Arial"/>
              </a:rPr>
              <a:t>weak correlation.</a:t>
            </a:r>
          </a:p>
          <a:p>
            <a:endParaRPr lang="en-IN" sz="1800" b="1" strike="noStrike" spc="-1" dirty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1800" b="1" strike="noStrike" spc="-1" dirty="0">
                <a:latin typeface="Arial"/>
              </a:rPr>
              <a:t>Here the correlation between multiple visas issued and visas not issued is weak.</a:t>
            </a:r>
          </a:p>
        </p:txBody>
      </p:sp>
      <p:pic>
        <p:nvPicPr>
          <p:cNvPr id="5" name="Picture 9" descr="logo2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"/>
          <p:cNvPicPr/>
          <p:nvPr/>
        </p:nvPicPr>
        <p:blipFill>
          <a:blip r:embed="rId4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43108" y="28572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57224" y="1000108"/>
            <a:ext cx="177948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6. Correlation: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5" name="Picture 9" descr="logo2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43108" y="28572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714488"/>
            <a:ext cx="73846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57224" y="1000108"/>
            <a:ext cx="177948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6. Correlation</a:t>
            </a:r>
            <a:r>
              <a:rPr lang="en-IN" sz="2000" b="0" u="sng" strike="noStrike" spc="-1" dirty="0" smtClean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</a:p>
          <a:p>
            <a:endParaRPr lang="en-IN" sz="2000" b="0" strike="noStrike" spc="-1" dirty="0">
              <a:latin typeface="Arial"/>
            </a:endParaRPr>
          </a:p>
        </p:txBody>
      </p:sp>
      <p:pic>
        <p:nvPicPr>
          <p:cNvPr id="5" name="Picture 9" descr="logo2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43108" y="28572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sp>
        <p:nvSpPr>
          <p:cNvPr id="9" name="TextShape 1"/>
          <p:cNvSpPr txBox="1"/>
          <p:nvPr/>
        </p:nvSpPr>
        <p:spPr>
          <a:xfrm>
            <a:off x="1142976" y="1500174"/>
            <a:ext cx="746079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b="1" strike="noStrike" spc="-1" dirty="0" smtClean="0">
                <a:latin typeface="Arial"/>
              </a:rPr>
              <a:t>A third variable visas applied is tested to check if it is related with </a:t>
            </a:r>
            <a:r>
              <a:rPr lang="en-IN" b="1" spc="-1" dirty="0" smtClean="0">
                <a:latin typeface="Arial"/>
              </a:rPr>
              <a:t>either multiple visas issued or visas not issued.</a:t>
            </a:r>
          </a:p>
          <a:p>
            <a:pPr>
              <a:buFont typeface="Arial" pitchFamily="34" charset="0"/>
              <a:buChar char="•"/>
            </a:pPr>
            <a:endParaRPr lang="en-IN" b="1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b="1" spc="-1" dirty="0" smtClean="0">
                <a:latin typeface="Arial"/>
              </a:rPr>
              <a:t>A strong correlation can be obtained between airport visas applied and multiple visas issued.</a:t>
            </a:r>
          </a:p>
          <a:p>
            <a:pPr>
              <a:buFont typeface="Arial" pitchFamily="34" charset="0"/>
              <a:buChar char="•"/>
            </a:pPr>
            <a:endParaRPr lang="en-IN" sz="1800" b="1" strike="noStrike" spc="-1" dirty="0" smtClean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000372"/>
            <a:ext cx="7929618" cy="375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57224" y="1000108"/>
            <a:ext cx="177948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6. Correlation</a:t>
            </a:r>
            <a:r>
              <a:rPr lang="en-IN" sz="2000" b="0" u="sng" strike="noStrike" spc="-1" dirty="0" smtClean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</a:p>
          <a:p>
            <a:endParaRPr lang="en-IN" sz="2000" b="0" strike="noStrike" spc="-1" dirty="0">
              <a:latin typeface="Arial"/>
            </a:endParaRPr>
          </a:p>
        </p:txBody>
      </p:sp>
      <p:pic>
        <p:nvPicPr>
          <p:cNvPr id="5" name="Picture 9" descr="logo2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43108" y="28572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sp>
        <p:nvSpPr>
          <p:cNvPr id="9" name="TextShape 1"/>
          <p:cNvSpPr txBox="1"/>
          <p:nvPr/>
        </p:nvSpPr>
        <p:spPr>
          <a:xfrm>
            <a:off x="1142976" y="1500174"/>
            <a:ext cx="746079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IN" sz="1800" b="1" strike="noStrike" spc="-1" dirty="0" smtClean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3520" y="3002952"/>
            <a:ext cx="7396132" cy="356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214414" y="1500174"/>
            <a:ext cx="7358114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spc="-1" dirty="0" smtClean="0">
                <a:latin typeface="Arial"/>
              </a:rPr>
              <a:t>A  moderate correlation can be obtained between airport visas applied and multiple visas not  issued.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57224" y="1000108"/>
            <a:ext cx="177948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6. Correlation</a:t>
            </a:r>
            <a:r>
              <a:rPr lang="en-IN" sz="2000" b="0" u="sng" strike="noStrike" spc="-1" dirty="0" smtClean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</a:p>
          <a:p>
            <a:endParaRPr lang="en-IN" sz="2000" b="0" strike="noStrike" spc="-1" dirty="0">
              <a:latin typeface="Arial"/>
            </a:endParaRPr>
          </a:p>
        </p:txBody>
      </p:sp>
      <p:pic>
        <p:nvPicPr>
          <p:cNvPr id="5" name="Picture 9" descr="logo2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040" cy="9903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"/>
          <p:cNvPicPr/>
          <p:nvPr/>
        </p:nvPicPr>
        <p:blipFill>
          <a:blip r:embed="rId3" cstate="print"/>
          <a:stretch/>
        </p:blipFill>
        <p:spPr>
          <a:xfrm>
            <a:off x="7162920" y="228600"/>
            <a:ext cx="1828440" cy="566280"/>
          </a:xfrm>
          <a:prstGeom prst="rect">
            <a:avLst/>
          </a:prstGeom>
          <a:ln w="936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43108" y="28572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sp>
        <p:nvSpPr>
          <p:cNvPr id="9" name="TextShape 1"/>
          <p:cNvSpPr txBox="1"/>
          <p:nvPr/>
        </p:nvSpPr>
        <p:spPr>
          <a:xfrm>
            <a:off x="1142976" y="1500174"/>
            <a:ext cx="746079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b="1" strike="noStrike" spc="-1" dirty="0" smtClean="0">
                <a:latin typeface="Arial"/>
              </a:rPr>
              <a:t>Thus the third variable is tested to check if it is correlated with </a:t>
            </a:r>
            <a:r>
              <a:rPr lang="en-IN" b="1" spc="-1" dirty="0" smtClean="0">
                <a:latin typeface="Arial"/>
              </a:rPr>
              <a:t>multiple visas issued and multiple visas not issued.</a:t>
            </a:r>
          </a:p>
          <a:p>
            <a:pPr>
              <a:buFont typeface="Arial" pitchFamily="34" charset="0"/>
              <a:buChar char="•"/>
            </a:pPr>
            <a:endParaRPr lang="en-IN" sz="1800" b="1" strike="noStrike" spc="-1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b="1" spc="-1" dirty="0" smtClean="0">
                <a:latin typeface="Arial"/>
              </a:rPr>
              <a:t>A strong correlation is found for only multiple visas issued. Therefore it is not a confounding variable and  thus does not lead to incorrect rejection of null hypothesis.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38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11560" y="2708920"/>
            <a:ext cx="7696200" cy="11212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3600" dirty="0"/>
              <a:t>Thank you 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6920" y="157320"/>
            <a:ext cx="28810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u="sng" strike="noStrike" spc="-1" dirty="0">
                <a:solidFill>
                  <a:srgbClr val="C9211E"/>
                </a:solidFill>
                <a:latin typeface="Arial"/>
              </a:rPr>
              <a:t>Airport transit visas (ATVs)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285720" y="714356"/>
            <a:ext cx="8487676" cy="15716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Arial"/>
              </a:rPr>
              <a:t>An Airport Transit Schengen Visa is a permit designated for </a:t>
            </a:r>
            <a:r>
              <a:rPr lang="en-IN" sz="1800" b="1" strike="noStrike" spc="-1" dirty="0" smtClean="0">
                <a:latin typeface="Arial"/>
              </a:rPr>
              <a:t>travellers </a:t>
            </a:r>
            <a:r>
              <a:rPr lang="en-IN" sz="1800" b="1" strike="noStrike" spc="-1" dirty="0">
                <a:latin typeface="Arial"/>
              </a:rPr>
              <a:t>that have </a:t>
            </a:r>
            <a:r>
              <a:rPr lang="en-IN" sz="1800" b="1" strike="noStrike" spc="-1" dirty="0" smtClean="0">
                <a:latin typeface="Arial"/>
              </a:rPr>
              <a:t>to change </a:t>
            </a:r>
            <a:r>
              <a:rPr lang="en-IN" sz="1800" b="1" strike="noStrike" spc="-1" dirty="0">
                <a:latin typeface="Arial"/>
              </a:rPr>
              <a:t>flights at a Schengen airport. It enables them to stop and wait in </a:t>
            </a:r>
            <a:r>
              <a:rPr lang="en-IN" sz="1800" b="1" strike="noStrike" spc="-1" dirty="0" smtClean="0">
                <a:latin typeface="Arial"/>
              </a:rPr>
              <a:t>the </a:t>
            </a:r>
            <a:r>
              <a:rPr lang="en-IN" sz="1800" b="1" strike="noStrike" spc="-1" dirty="0">
                <a:latin typeface="Arial"/>
              </a:rPr>
              <a:t>international transit area of a Schengen airport for their flight to their </a:t>
            </a:r>
            <a:r>
              <a:rPr lang="en-IN" sz="1800" b="1" strike="noStrike" spc="-1" dirty="0" smtClean="0">
                <a:latin typeface="Arial"/>
              </a:rPr>
              <a:t>destination country.</a:t>
            </a:r>
            <a:endParaRPr lang="en-IN" sz="1800" b="1" strike="noStrike" spc="-1" dirty="0"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 cstate="print"/>
          <a:stretch/>
        </p:blipFill>
        <p:spPr>
          <a:xfrm>
            <a:off x="5857884" y="1928802"/>
            <a:ext cx="3112560" cy="187632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504000" y="3469320"/>
            <a:ext cx="156312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u="sng" strike="noStrike" spc="-1" dirty="0">
                <a:solidFill>
                  <a:srgbClr val="C9211E"/>
                </a:solidFill>
                <a:latin typeface="Arial"/>
              </a:rPr>
              <a:t>Uniform visas</a:t>
            </a:r>
          </a:p>
        </p:txBody>
      </p:sp>
      <p:sp>
        <p:nvSpPr>
          <p:cNvPr id="104" name="TextShape 4"/>
          <p:cNvSpPr txBox="1"/>
          <p:nvPr/>
        </p:nvSpPr>
        <p:spPr>
          <a:xfrm>
            <a:off x="576000" y="4320000"/>
            <a:ext cx="84895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Arial"/>
              </a:rPr>
              <a:t>Uniform Schengen Visas (USV) The Uniform Schengen Visa stands for a permit </a:t>
            </a:r>
            <a:r>
              <a:rPr lang="en-IN" sz="1800" b="1" strike="noStrike" spc="-1" dirty="0" smtClean="0">
                <a:latin typeface="Arial"/>
              </a:rPr>
              <a:t>of one </a:t>
            </a:r>
            <a:r>
              <a:rPr lang="en-IN" sz="1800" b="1" strike="noStrike" spc="-1" dirty="0">
                <a:latin typeface="Arial"/>
              </a:rPr>
              <a:t>of the Schengen Area Member Countries to transit or reside in the </a:t>
            </a:r>
            <a:r>
              <a:rPr lang="en-IN" sz="1800" b="1" strike="noStrike" spc="-1" dirty="0" smtClean="0">
                <a:latin typeface="Arial"/>
              </a:rPr>
              <a:t>desired territory </a:t>
            </a:r>
            <a:r>
              <a:rPr lang="en-IN" sz="1800" b="1" strike="noStrike" spc="-1" dirty="0">
                <a:latin typeface="Arial"/>
              </a:rPr>
              <a:t>for a certain period of time up to the maximum of 90 </a:t>
            </a:r>
            <a:r>
              <a:rPr lang="en-IN" sz="1800" b="1" strike="noStrike" spc="-1" dirty="0" smtClean="0">
                <a:latin typeface="Arial"/>
              </a:rPr>
              <a:t>days.</a:t>
            </a:r>
            <a:endParaRPr lang="en-IN" sz="18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1FC87B65-3878-4FF3-8FA4-A2FF3711126A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5</a:t>
            </a:fld>
            <a:endParaRPr lang="en-IN" sz="1400" b="1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83568" y="1052736"/>
            <a:ext cx="7696200" cy="4707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 marL="457200" indent="-457200">
              <a:lnSpc>
                <a:spcPct val="100000"/>
              </a:lnSpc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000" u="sng" dirty="0" smtClean="0">
                <a:solidFill>
                  <a:srgbClr val="000000"/>
                </a:solidFill>
              </a:rPr>
              <a:t>Description of the dataset</a:t>
            </a:r>
          </a:p>
          <a:p>
            <a:pPr marL="457200" indent="-4572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000" b="1" dirty="0" smtClean="0">
                <a:solidFill>
                  <a:srgbClr val="000000"/>
                </a:solidFill>
              </a:rPr>
              <a:t>  				</a:t>
            </a:r>
          </a:p>
          <a:p>
            <a:pPr marL="457200" indent="-4572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000" b="1" dirty="0" smtClean="0">
                <a:solidFill>
                  <a:srgbClr val="000000"/>
                </a:solidFill>
              </a:rPr>
              <a:t>			Dataset: Schengen Visa Stats</a:t>
            </a:r>
            <a:endParaRPr lang="en-IN" sz="24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624840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27,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896072" cy="363538"/>
          </a:xfrm>
        </p:spPr>
        <p:txBody>
          <a:bodyPr/>
          <a:lstStyle/>
          <a:p>
            <a:pPr>
              <a:defRPr/>
            </a:pPr>
            <a:r>
              <a:rPr lang="en-US" sz="1400" b="1" dirty="0"/>
              <a:t>Introduction to Data Science  Section: </a:t>
            </a:r>
            <a:r>
              <a:rPr lang="en-US" sz="1400" b="1" dirty="0" smtClean="0"/>
              <a:t>A </a:t>
            </a:r>
            <a:r>
              <a:rPr lang="en-US" sz="1400" b="1" dirty="0"/>
              <a:t>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CAF23D00-BF52-5D43-ADE9-17604987B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58651650"/>
              </p:ext>
            </p:extLst>
          </p:nvPr>
        </p:nvGraphicFramePr>
        <p:xfrm>
          <a:off x="1428728" y="2786058"/>
          <a:ext cx="6286542" cy="242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7">
                  <a:extLst>
                    <a:ext uri="{9D8B030D-6E8A-4147-A177-3AD203B41FA5}">
                      <a16:colId xmlns="" xmlns:a16="http://schemas.microsoft.com/office/drawing/2014/main" val="3102363607"/>
                    </a:ext>
                  </a:extLst>
                </a:gridCol>
                <a:gridCol w="1047757">
                  <a:extLst>
                    <a:ext uri="{9D8B030D-6E8A-4147-A177-3AD203B41FA5}">
                      <a16:colId xmlns="" xmlns:a16="http://schemas.microsoft.com/office/drawing/2014/main" val="2606082309"/>
                    </a:ext>
                  </a:extLst>
                </a:gridCol>
                <a:gridCol w="1765941">
                  <a:extLst>
                    <a:ext uri="{9D8B030D-6E8A-4147-A177-3AD203B41FA5}">
                      <a16:colId xmlns="" xmlns:a16="http://schemas.microsoft.com/office/drawing/2014/main" val="2207721566"/>
                    </a:ext>
                  </a:extLst>
                </a:gridCol>
                <a:gridCol w="1210643">
                  <a:extLst>
                    <a:ext uri="{9D8B030D-6E8A-4147-A177-3AD203B41FA5}">
                      <a16:colId xmlns="" xmlns:a16="http://schemas.microsoft.com/office/drawing/2014/main" val="3690531545"/>
                    </a:ext>
                  </a:extLst>
                </a:gridCol>
                <a:gridCol w="1000131">
                  <a:extLst>
                    <a:ext uri="{9D8B030D-6E8A-4147-A177-3AD203B41FA5}">
                      <a16:colId xmlns="" xmlns:a16="http://schemas.microsoft.com/office/drawing/2014/main" val="1592640984"/>
                    </a:ext>
                  </a:extLst>
                </a:gridCol>
                <a:gridCol w="214313">
                  <a:extLst>
                    <a:ext uri="{9D8B030D-6E8A-4147-A177-3AD203B41FA5}">
                      <a16:colId xmlns="" xmlns:a16="http://schemas.microsoft.com/office/drawing/2014/main" val="1110897921"/>
                    </a:ext>
                  </a:extLst>
                </a:gridCol>
              </a:tblGrid>
              <a:tr h="1263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mtClean="0"/>
                        <a:t>COLS</a:t>
                      </a:r>
                      <a:endParaRPr lang="en-US" smtClean="0"/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Categorical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Numerical</a:t>
                      </a:r>
                      <a:r>
                        <a:rPr lang="en-GB" baseline="0" dirty="0" smtClean="0"/>
                        <a:t>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Missing</a:t>
                      </a:r>
                      <a:r>
                        <a:rPr lang="en-GB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310357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GB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684278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492536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7685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6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14348" y="1214422"/>
            <a:ext cx="7696200" cy="6960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endParaRPr lang="en-GB" sz="2000" b="1" u="sng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This is the first step in a data science workflow.</a:t>
            </a:r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There are no missing categorical columns in the dataset.</a:t>
            </a:r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The NaNs for numerical columns is replaced with the average of the columns.</a:t>
            </a:r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The rows where data is missing for all 19 columns are dropped.</a:t>
            </a:r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The rows where inferences is made about the dataset is also dropped.</a:t>
            </a:r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The column values which have commas(Ex. 1,197)  is converted into float(Ex. 1197.0)  and replaced accordingly.</a:t>
            </a:r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1400" b="1" dirty="0" smtClean="0">
                <a:solidFill>
                  <a:srgbClr val="953735"/>
                </a:solidFill>
                <a:latin typeface="Times New Roman" pitchFamily="16" charset="0"/>
              </a:rPr>
              <a:t>November 23,2019</a:t>
            </a:r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714612" y="928670"/>
            <a:ext cx="2928958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 smtClean="0">
                <a:solidFill>
                  <a:srgbClr val="C00000"/>
                </a:solidFill>
              </a:rPr>
              <a:t>Data Cleaning</a:t>
            </a:r>
            <a:r>
              <a:rPr lang="en-GB" sz="2400" b="1" u="sng" dirty="0" smtClean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44" y="214290"/>
            <a:ext cx="9001156" cy="467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endParaRPr lang="en-US" sz="2000" b="1" u="sng" dirty="0" smtClean="0"/>
          </a:p>
          <a:p>
            <a:endParaRPr lang="en-US" sz="2000" b="1" u="sng" dirty="0" smtClean="0"/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The percentage values are converted into the decimal form and the NaNs for these columns are replaced with the means of the converted decimal values.</a:t>
            </a:r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endParaRPr lang="en-GB" sz="2000" b="1" dirty="0" smtClean="0"/>
          </a:p>
          <a:p>
            <a:r>
              <a:rPr lang="en-GB" sz="2000" b="1" dirty="0" smtClean="0"/>
              <a:t>	</a:t>
            </a:r>
          </a:p>
          <a:p>
            <a:endParaRPr lang="en-GB" sz="2000" b="1" dirty="0" smtClean="0"/>
          </a:p>
          <a:p>
            <a:endParaRPr lang="en-US" sz="2000" b="1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1400" b="1" dirty="0" smtClean="0">
                <a:solidFill>
                  <a:srgbClr val="953735"/>
                </a:solidFill>
                <a:latin typeface="Times New Roman" pitchFamily="16" charset="0"/>
              </a:rPr>
              <a:t>November 23,2019</a:t>
            </a:r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3276600" y="6508750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Data Science  Section: A sec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42852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714612" y="214290"/>
            <a:ext cx="2878356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285720" y="2000240"/>
            <a:ext cx="4572000" cy="266867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u="sng" dirty="0" smtClean="0"/>
          </a:p>
          <a:p>
            <a:r>
              <a:rPr lang="en-GB" b="1" dirty="0" smtClean="0"/>
              <a:t>Before cleaning:</a:t>
            </a:r>
          </a:p>
          <a:p>
            <a:r>
              <a:rPr lang="en-GB" b="1" dirty="0" smtClean="0"/>
              <a:t>	</a:t>
            </a:r>
          </a:p>
          <a:p>
            <a:endParaRPr lang="en-GB" b="1" dirty="0" smtClean="0"/>
          </a:p>
          <a:p>
            <a:endParaRPr lang="en-US" b="1" dirty="0" smtClean="0"/>
          </a:p>
          <a:p>
            <a:endParaRPr lang="en-GB" b="1" u="sng" dirty="0" smtClean="0"/>
          </a:p>
          <a:p>
            <a:endParaRPr lang="en-GB" b="1" u="sng" dirty="0" smtClean="0"/>
          </a:p>
          <a:p>
            <a:endParaRPr lang="en-US" b="1" u="sng" dirty="0" smtClean="0"/>
          </a:p>
          <a:p>
            <a:endParaRPr lang="en-GB" b="1" u="sng" dirty="0" smtClean="0"/>
          </a:p>
          <a:p>
            <a:endParaRPr lang="en-US" b="1" u="sng" dirty="0"/>
          </a:p>
        </p:txBody>
      </p:sp>
      <p:pic>
        <p:nvPicPr>
          <p:cNvPr id="13" name="Picture 2" descr="C:\Users\farhe\OneDrive\Desktop\IDS ppt\Annotation 2019-11-21 2332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2857496"/>
            <a:ext cx="8498227" cy="274001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8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14348" y="1071546"/>
            <a:ext cx="7696200" cy="26669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GB" sz="2000" b="1" u="sng" dirty="0" smtClean="0"/>
              <a:t>Replacing with Mean:</a:t>
            </a:r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1400" b="1" dirty="0" smtClean="0">
                <a:solidFill>
                  <a:srgbClr val="953735"/>
                </a:solidFill>
                <a:latin typeface="Times New Roman" pitchFamily="16" charset="0"/>
              </a:rPr>
              <a:t>November 23,2019</a:t>
            </a:r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farhe\OneDrive\Desktop\IDS ppt\mea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643050"/>
            <a:ext cx="8501122" cy="1285884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7158" y="3143248"/>
            <a:ext cx="7696200" cy="26669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GB" sz="2000" b="1" u="sng" dirty="0" smtClean="0"/>
              <a:t>Converting Percent to Decimal and replacing with Mean: </a:t>
            </a:r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3857628"/>
            <a:ext cx="757242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9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14348" y="1071546"/>
            <a:ext cx="7696200" cy="32394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GB" sz="2000" b="1" u="sng" dirty="0" smtClean="0"/>
              <a:t>Converting values with comma to float and replacing the mean:</a:t>
            </a:r>
          </a:p>
          <a:p>
            <a:r>
              <a:rPr lang="en-GB" sz="2000" b="1" u="sng" dirty="0" smtClean="0"/>
              <a:t> </a:t>
            </a:r>
          </a:p>
          <a:p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GB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GB" sz="2000" b="1" u="sng" dirty="0" smtClean="0"/>
          </a:p>
          <a:p>
            <a:endParaRPr lang="en-GB" sz="2000" b="1" u="sng" dirty="0" smtClean="0"/>
          </a:p>
          <a:p>
            <a:endParaRPr lang="en-US" sz="2000" b="1" u="sng" dirty="0"/>
          </a:p>
          <a:p>
            <a:endParaRPr lang="en-GB" sz="2000" b="1" u="sng" dirty="0" smtClean="0"/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1400" b="1" dirty="0" smtClean="0">
                <a:solidFill>
                  <a:srgbClr val="953735"/>
                </a:solidFill>
                <a:latin typeface="Times New Roman" pitchFamily="16" charset="0"/>
              </a:rPr>
              <a:t>November 23,2019</a:t>
            </a:r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</a:t>
            </a:r>
            <a:r>
              <a:rPr lang="en-US" dirty="0" smtClean="0"/>
              <a:t>A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Schengen Visa Stats 2018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2214554"/>
            <a:ext cx="850109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Engineering Unit I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Engineering Unit I</Template>
  <TotalTime>6704</TotalTime>
  <Words>1557</Words>
  <Application>Microsoft Office PowerPoint</Application>
  <PresentationFormat>On-screen Show (4:3)</PresentationFormat>
  <Paragraphs>443</Paragraphs>
  <Slides>38</Slides>
  <Notes>22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Software Engineering Unit I</vt:lpstr>
      <vt:lpstr>Schengen Visa Stats 2018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review</dc:title>
  <dc:creator>anand</dc:creator>
  <cp:lastModifiedBy>farheen</cp:lastModifiedBy>
  <cp:revision>655</cp:revision>
  <cp:lastPrinted>1601-01-01T00:00:00Z</cp:lastPrinted>
  <dcterms:created xsi:type="dcterms:W3CDTF">2012-07-13T05:54:24Z</dcterms:created>
  <dcterms:modified xsi:type="dcterms:W3CDTF">2019-11-27T16:53:31Z</dcterms:modified>
</cp:coreProperties>
</file>