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1" r:id="rId10"/>
    <p:sldId id="257" r:id="rId11"/>
    <p:sldId id="258" r:id="rId12"/>
    <p:sldId id="267" r:id="rId13"/>
    <p:sldId id="268" r:id="rId14"/>
    <p:sldId id="270" r:id="rId15"/>
    <p:sldId id="272" r:id="rId16"/>
    <p:sldId id="274" r:id="rId17"/>
    <p:sldId id="275" r:id="rId18"/>
    <p:sldId id="276" r:id="rId19"/>
    <p:sldId id="278" r:id="rId20"/>
  </p:sldIdLst>
  <p:sldSz cx="9144000" cy="5143500" type="screen16x9"/>
  <p:notesSz cx="6858000" cy="9144000"/>
  <p:embeddedFontLst>
    <p:embeddedFont>
      <p:font typeface="Raleway Thin" charset="0"/>
      <p:bold r:id="rId22"/>
      <p:boldItalic r:id="rId23"/>
    </p:embeddedFont>
    <p:embeddedFont>
      <p:font typeface="Raleway" charset="0"/>
      <p:regular r:id="rId24"/>
      <p:bold r:id="rId25"/>
      <p:italic r:id="rId26"/>
      <p:boldItalic r:id="rId27"/>
    </p:embeddedFont>
    <p:embeddedFont>
      <p:font typeface="Work Sans" charset="0"/>
      <p:regular r:id="rId28"/>
      <p:bold r:id="rId29"/>
      <p:italic r:id="rId30"/>
      <p:boldItalic r:id="rId31"/>
    </p:embeddedFont>
    <p:embeddedFont>
      <p:font typeface="Work Sans Regular" charset="0"/>
      <p:regular r:id="rId32"/>
      <p:bold r:id="rId33"/>
      <p:italic r:id="rId34"/>
      <p:boldItalic r:id="rId35"/>
    </p:embeddedFont>
    <p:embeddedFont>
      <p:font typeface="Calibri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3D633AC-6604-4EEB-87E6-510800511EE9}">
  <a:tblStyle styleId="{23D633AC-6604-4EEB-87E6-510800511E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966" y="-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840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75" y="3795498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4971" y="-410153"/>
            <a:ext cx="2805957" cy="2661973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017770" y="693100"/>
            <a:ext cx="1910145" cy="17012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986735">
            <a:off x="654370" y="3671524"/>
            <a:ext cx="2361497" cy="11609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7283088">
            <a:off x="8001790" y="3285780"/>
            <a:ext cx="1578088" cy="1381267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10155561">
            <a:off x="-945733" y="1047694"/>
            <a:ext cx="3985308" cy="1963944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71725" y="550602"/>
            <a:ext cx="1123676" cy="1157073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2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-363975" y="-139378"/>
            <a:ext cx="1725952" cy="1537174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-833250" y="989836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 rot="3883627">
            <a:off x="5783707" y="3854784"/>
            <a:ext cx="1547313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 rot="-10111965">
            <a:off x="7102246" y="-359891"/>
            <a:ext cx="2575201" cy="126462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4738425" y="4133800"/>
            <a:ext cx="1416809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 rot="-1859643">
            <a:off x="7847841" y="325734"/>
            <a:ext cx="945912" cy="1176986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3">
  <p:cSld name="BLANK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7835213" y="33618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 rot="-5400000" flipH="1">
            <a:off x="161815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>
            <a:off x="6793464" y="-380376"/>
            <a:ext cx="1780528" cy="158578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flipH="1">
            <a:off x="-544275" y="645938"/>
            <a:ext cx="1566292" cy="1544222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 flipH="1">
            <a:off x="6244184" y="4423655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841169" y="534700"/>
            <a:ext cx="1445085" cy="1017492"/>
          </a:xfrm>
          <a:custGeom>
            <a:avLst/>
            <a:gdLst/>
            <a:ahLst/>
            <a:cxnLst/>
            <a:rect l="l" t="t" r="r" b="b"/>
            <a:pathLst>
              <a:path w="3176012" h="1017492" extrusionOk="0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marL="1371600" lvl="2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216025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482850" y="-478441"/>
            <a:ext cx="1691129" cy="1577178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524748" y="2004302"/>
            <a:ext cx="2169605" cy="2139034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5828734">
            <a:off x="6579602" y="3865726"/>
            <a:ext cx="2358243" cy="11593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rot="2087446">
            <a:off x="-347111" y="4074972"/>
            <a:ext cx="1577102" cy="138040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000753" y="-218972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8525" y="-549627"/>
            <a:ext cx="2337836" cy="230489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-608751" y="100317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544275" y="322850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 rot="5400000">
            <a:off x="7272240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685804" y="-380379"/>
            <a:ext cx="2346749" cy="209007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237775" y="436811"/>
            <a:ext cx="1780932" cy="175583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2736" y="4310518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7685537" y="1390705"/>
            <a:ext cx="2138785" cy="2202352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-628647" y="-96447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183975" y="-519363"/>
            <a:ext cx="1832056" cy="1708609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33349" y="3953347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 rot="4213030">
            <a:off x="-435731" y="3147919"/>
            <a:ext cx="1834203" cy="901739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 rot="3886626">
            <a:off x="-462593" y="-88356"/>
            <a:ext cx="2184896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 rot="-1859020">
            <a:off x="564045" y="369917"/>
            <a:ext cx="1439126" cy="1790687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630174" y="4286374"/>
            <a:ext cx="2080693" cy="1853115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-327075" y="4286376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 rot="10039177">
            <a:off x="6208704" y="4295609"/>
            <a:ext cx="2660802" cy="130323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826250" y="448624"/>
            <a:ext cx="1857351" cy="1732199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628647" y="-96447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991200" y="-435573"/>
            <a:ext cx="1542974" cy="1439006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133349" y="3953347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 rot="4213030">
            <a:off x="-435731" y="3147919"/>
            <a:ext cx="1834203" cy="901739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1216025" y="0"/>
            <a:ext cx="1415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7814124" y="1453499"/>
            <a:ext cx="2080693" cy="1853115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1">
  <p:cSld name="BLANK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-296625" y="-263875"/>
            <a:ext cx="2030379" cy="2001770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-494451" y="121272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✘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✗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723900" y="1428750"/>
            <a:ext cx="7696199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4400" b="1" dirty="0"/>
              <a:t>TUGAS BESAR </a:t>
            </a:r>
            <a:r>
              <a:rPr lang="en" sz="4400" b="1" dirty="0" smtClean="0"/>
              <a:t>DATA </a:t>
            </a:r>
            <a:r>
              <a:rPr lang="en" sz="4400" b="1" dirty="0"/>
              <a:t>MINING</a:t>
            </a:r>
            <a:endParaRPr sz="4400" dirty="0"/>
          </a:p>
        </p:txBody>
      </p:sp>
      <p:sp>
        <p:nvSpPr>
          <p:cNvPr id="3" name="Google Shape;135;p17"/>
          <p:cNvSpPr txBox="1">
            <a:spLocks/>
          </p:cNvSpPr>
          <p:nvPr/>
        </p:nvSpPr>
        <p:spPr>
          <a:xfrm>
            <a:off x="3200400" y="2325655"/>
            <a:ext cx="3429000" cy="3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 smtClean="0">
                <a:solidFill>
                  <a:schemeClr val="bg1"/>
                </a:solidFill>
              </a:rPr>
              <a:t>Customer_Behaviour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dirty="0" smtClean="0"/>
              <a:t>2. Install </a:t>
            </a:r>
            <a:r>
              <a:rPr lang="en-US" dirty="0"/>
              <a:t>packages</a:t>
            </a:r>
            <a:endParaRPr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9763"/>
            <a:ext cx="49053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 idx="4294967295"/>
          </p:nvPr>
        </p:nvSpPr>
        <p:spPr>
          <a:xfrm>
            <a:off x="1371600" y="438150"/>
            <a:ext cx="6277000" cy="615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000" dirty="0" smtClean="0"/>
              <a:t>3. </a:t>
            </a:r>
            <a:r>
              <a:rPr lang="en-US" sz="4000" dirty="0" err="1" smtClean="0"/>
              <a:t>Mengimpor</a:t>
            </a:r>
            <a:r>
              <a:rPr lang="en-US" sz="4000" dirty="0" smtClean="0"/>
              <a:t> </a:t>
            </a:r>
            <a:r>
              <a:rPr lang="en-US" sz="4000" dirty="0"/>
              <a:t>dataset</a:t>
            </a:r>
            <a:endParaRPr sz="4000"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09687"/>
            <a:ext cx="402273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91623"/>
            <a:ext cx="3868737" cy="271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57600" y="203835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 Dataset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04775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</a:t>
            </a:r>
            <a:endParaRPr lang="en-US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1295400" y="895350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200" dirty="0" err="1" smtClean="0"/>
              <a:t>Pembuatan</a:t>
            </a:r>
            <a:r>
              <a:rPr lang="en-US" sz="3200" dirty="0" smtClean="0"/>
              <a:t> </a:t>
            </a:r>
            <a:r>
              <a:rPr lang="en-US" sz="3200" dirty="0"/>
              <a:t>model decision tree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algoritman</a:t>
            </a:r>
            <a:r>
              <a:rPr lang="en-US" sz="3200" dirty="0"/>
              <a:t> C5.0</a:t>
            </a:r>
            <a:endParaRPr sz="3200"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6" y="2038350"/>
            <a:ext cx="5600700" cy="1123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257550"/>
            <a:ext cx="4848225" cy="144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" y="51435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4.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7530" y="1699796"/>
            <a:ext cx="1275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Source</a:t>
            </a:r>
            <a:endParaRPr lang="en-US" sz="16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685800" y="920339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5.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/>
              <a:t>Model</a:t>
            </a:r>
            <a:endParaRPr dirty="0"/>
          </a:p>
        </p:txBody>
      </p:sp>
      <p:sp>
        <p:nvSpPr>
          <p:cNvPr id="232" name="Google Shape;232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514350"/>
            <a:ext cx="3276600" cy="40515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81150"/>
            <a:ext cx="3895725" cy="250499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1371600" y="133350"/>
            <a:ext cx="6287539" cy="1018598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 txBox="1">
            <a:spLocks noGrp="1"/>
          </p:cNvSpPr>
          <p:nvPr>
            <p:ph type="ctrTitle" idx="4294967295"/>
          </p:nvPr>
        </p:nvSpPr>
        <p:spPr>
          <a:xfrm>
            <a:off x="762000" y="253249"/>
            <a:ext cx="7129150" cy="77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sv-SE" sz="2800" dirty="0"/>
              <a:t>Menampilkan pohon </a:t>
            </a:r>
            <a:r>
              <a:rPr lang="sv-SE" sz="2800" dirty="0" smtClean="0"/>
              <a:t/>
            </a:r>
            <a:br>
              <a:rPr lang="sv-SE" sz="2800" dirty="0" smtClean="0"/>
            </a:br>
            <a:r>
              <a:rPr lang="sv-SE" sz="2800" dirty="0" smtClean="0"/>
              <a:t>yang </a:t>
            </a:r>
            <a:r>
              <a:rPr lang="sv-SE" sz="2800" dirty="0"/>
              <a:t>sudah dibangun</a:t>
            </a:r>
            <a:endParaRPr sz="2800" dirty="0"/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5"/>
          <a:stretch/>
        </p:blipFill>
        <p:spPr>
          <a:xfrm>
            <a:off x="2610369" y="1191998"/>
            <a:ext cx="3810000" cy="498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69" y="1809750"/>
            <a:ext cx="4031358" cy="30680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10369" y="1809750"/>
            <a:ext cx="894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12689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6. </a:t>
            </a:r>
            <a:endParaRPr lang="en-US" sz="28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1373672" y="590550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2400" dirty="0"/>
              <a:t>Dataset, </a:t>
            </a:r>
            <a:r>
              <a:rPr lang="en-US" sz="2400" dirty="0" err="1"/>
              <a:t>dijadikan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data testing.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1,2,3,4 </a:t>
            </a:r>
            <a:r>
              <a:rPr lang="en-US" sz="2400" dirty="0" err="1"/>
              <a:t>saja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label</a:t>
            </a:r>
            <a:endParaRPr sz="2400" dirty="0"/>
          </a:p>
        </p:txBody>
      </p:sp>
      <p:sp>
        <p:nvSpPr>
          <p:cNvPr id="271" name="Google Shape;271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95550"/>
            <a:ext cx="3429000" cy="10609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014635"/>
            <a:ext cx="3562350" cy="2714625"/>
          </a:xfrm>
          <a:prstGeom prst="rect">
            <a:avLst/>
          </a:prstGeom>
        </p:spPr>
      </p:pic>
      <p:sp>
        <p:nvSpPr>
          <p:cNvPr id="8" name="Google Shape;251;p28"/>
          <p:cNvSpPr/>
          <p:nvPr/>
        </p:nvSpPr>
        <p:spPr>
          <a:xfrm>
            <a:off x="676469" y="2187180"/>
            <a:ext cx="1524000" cy="241111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1205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0" name="Google Shape;251;p28"/>
          <p:cNvSpPr/>
          <p:nvPr/>
        </p:nvSpPr>
        <p:spPr>
          <a:xfrm>
            <a:off x="4349620" y="1588733"/>
            <a:ext cx="1670180" cy="307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158873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</a:t>
            </a:r>
            <a:r>
              <a:rPr lang="en-US" dirty="0" err="1" smtClean="0"/>
              <a:t>Datatesting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2681" y="43368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7. </a:t>
            </a:r>
            <a:endParaRPr lang="en-US" sz="24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352800" y="43815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8. </a:t>
            </a:r>
            <a:r>
              <a:rPr lang="en-US" sz="3600" b="1" dirty="0" err="1" smtClean="0"/>
              <a:t>Prediksi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2406310" y="1547989"/>
            <a:ext cx="3613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Menampilkan</a:t>
            </a:r>
            <a:r>
              <a:rPr lang="en-US" sz="1200" b="1" dirty="0"/>
              <a:t> </a:t>
            </a:r>
            <a:r>
              <a:rPr lang="en-US" sz="1200" b="1" dirty="0" err="1"/>
              <a:t>Hasil</a:t>
            </a:r>
            <a:r>
              <a:rPr lang="en-US" sz="1200" b="1" dirty="0"/>
              <a:t> </a:t>
            </a:r>
            <a:r>
              <a:rPr lang="en-US" sz="1200" b="1" dirty="0" err="1" smtClean="0"/>
              <a:t>Prediksi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dari</a:t>
            </a:r>
            <a:r>
              <a:rPr lang="en-US" sz="1200" b="1" dirty="0" smtClean="0"/>
              <a:t> model dataset</a:t>
            </a:r>
            <a:endParaRPr lang="en-US" sz="1200" b="1" dirty="0"/>
          </a:p>
        </p:txBody>
      </p:sp>
      <p:sp>
        <p:nvSpPr>
          <p:cNvPr id="8" name="Google Shape;464;p40"/>
          <p:cNvSpPr/>
          <p:nvPr/>
        </p:nvSpPr>
        <p:spPr>
          <a:xfrm>
            <a:off x="6164583" y="193815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6;p40"/>
          <p:cNvSpPr/>
          <p:nvPr/>
        </p:nvSpPr>
        <p:spPr>
          <a:xfrm>
            <a:off x="6743298" y="638614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85950"/>
            <a:ext cx="43529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71800" y="2190750"/>
            <a:ext cx="3048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4600" y="3486150"/>
            <a:ext cx="3200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323796" y="634484"/>
            <a:ext cx="6223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9. </a:t>
            </a:r>
            <a:r>
              <a:rPr lang="en-US" sz="2000" b="1" dirty="0" err="1" smtClean="0"/>
              <a:t>Membandingkan</a:t>
            </a:r>
            <a:r>
              <a:rPr lang="en-US" sz="2000" b="1" dirty="0" smtClean="0"/>
              <a:t> </a:t>
            </a:r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prediksi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dataset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560" y="1352550"/>
            <a:ext cx="4819650" cy="2152650"/>
          </a:xfrm>
          <a:prstGeom prst="rect">
            <a:avLst/>
          </a:prstGeom>
        </p:spPr>
      </p:pic>
      <p:sp>
        <p:nvSpPr>
          <p:cNvPr id="5" name="Google Shape;331;p35"/>
          <p:cNvSpPr/>
          <p:nvPr/>
        </p:nvSpPr>
        <p:spPr>
          <a:xfrm>
            <a:off x="1752600" y="1123950"/>
            <a:ext cx="5365571" cy="319114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47573" y="284261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Repository </a:t>
            </a:r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791036" y="795823"/>
            <a:ext cx="5638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: https://github.com/sukristiyo/T.Besar-Data-Mining.git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7924" y="1265075"/>
            <a:ext cx="23887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en-US" b="1" dirty="0" err="1"/>
              <a:t>anggota</a:t>
            </a:r>
            <a:r>
              <a:rPr lang="en-US" b="1" dirty="0"/>
              <a:t> </a:t>
            </a:r>
            <a:r>
              <a:rPr lang="en-US" b="1" dirty="0" err="1"/>
              <a:t>kelompok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791036" y="183308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https://github.com/sukristiyo https://github.com/dinaistikhomah https://github.com/farhell </a:t>
            </a:r>
          </a:p>
        </p:txBody>
      </p:sp>
      <p:sp>
        <p:nvSpPr>
          <p:cNvPr id="6" name="Rectangle 5"/>
          <p:cNvSpPr/>
          <p:nvPr/>
        </p:nvSpPr>
        <p:spPr>
          <a:xfrm>
            <a:off x="5723792" y="1843598"/>
            <a:ext cx="12971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(3311911013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/>
              <a:t>3311911020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/>
              <a:t>3311911023)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21598" y="2582262"/>
            <a:ext cx="1577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Referensi</a:t>
            </a:r>
            <a:r>
              <a:rPr lang="en-US" b="1" dirty="0"/>
              <a:t> </a:t>
            </a:r>
            <a:r>
              <a:rPr lang="en-US" b="1" dirty="0" err="1"/>
              <a:t>Materi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166797" y="3016681"/>
            <a:ext cx="708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https://learning-if.polibatam.ac.id/pluginfile.php/48912/mod_resource/content/0/p9.pdf</a:t>
            </a:r>
          </a:p>
        </p:txBody>
      </p:sp>
      <p:sp>
        <p:nvSpPr>
          <p:cNvPr id="9" name="Rectangle 8"/>
          <p:cNvSpPr/>
          <p:nvPr/>
        </p:nvSpPr>
        <p:spPr>
          <a:xfrm>
            <a:off x="3985619" y="3431531"/>
            <a:ext cx="1268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Link </a:t>
            </a:r>
            <a:r>
              <a:rPr lang="en-US" b="1" dirty="0" err="1"/>
              <a:t>DataSet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714836" y="3790950"/>
            <a:ext cx="571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https://www.kaggle.com/denisadutca/customer-behaviour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/>
          <p:nvPr/>
        </p:nvSpPr>
        <p:spPr>
          <a:xfrm>
            <a:off x="4235751" y="1177699"/>
            <a:ext cx="2938896" cy="2788091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ctrTitle" idx="4294967295"/>
          </p:nvPr>
        </p:nvSpPr>
        <p:spPr>
          <a:xfrm>
            <a:off x="1143000" y="2022487"/>
            <a:ext cx="3590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343" name="Google Shape;343;p36"/>
          <p:cNvSpPr/>
          <p:nvPr/>
        </p:nvSpPr>
        <p:spPr>
          <a:xfrm>
            <a:off x="5107580" y="2019766"/>
            <a:ext cx="1195248" cy="1103958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216025" y="1552200"/>
            <a:ext cx="6632576" cy="23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 smtClean="0"/>
              <a:t>ANGGOTA </a:t>
            </a:r>
            <a:r>
              <a:rPr lang="en-US" sz="2600" dirty="0"/>
              <a:t>KELOMPOK </a:t>
            </a:r>
            <a:endParaRPr lang="en-US" sz="2600" dirty="0" smtClean="0"/>
          </a:p>
          <a:p>
            <a:pPr marL="0" lvl="0" indent="0">
              <a:buNone/>
            </a:pPr>
            <a:r>
              <a:rPr lang="en" sz="2800" dirty="0" smtClean="0">
                <a:highlight>
                  <a:srgbClr val="FFFFFF"/>
                </a:highlight>
              </a:rPr>
              <a:t>Sukristiyo</a:t>
            </a:r>
            <a:r>
              <a:rPr lang="en-US" sz="2600" dirty="0" smtClean="0"/>
              <a:t> 3311911013</a:t>
            </a:r>
          </a:p>
          <a:p>
            <a:pPr marL="0" lvl="0" indent="0">
              <a:buNone/>
            </a:pPr>
            <a:r>
              <a:rPr lang="en" sz="2800" dirty="0" smtClean="0">
                <a:highlight>
                  <a:srgbClr val="FFFFFF"/>
                </a:highlight>
              </a:rPr>
              <a:t>Dina Istikhomah </a:t>
            </a:r>
            <a:r>
              <a:rPr lang="en-US" sz="2600" dirty="0" smtClean="0"/>
              <a:t>  3311911020</a:t>
            </a:r>
          </a:p>
          <a:p>
            <a:pPr marL="0" lvl="0" indent="0">
              <a:buNone/>
            </a:pPr>
            <a:r>
              <a:rPr lang="en" sz="2800" dirty="0" smtClean="0">
                <a:highlight>
                  <a:srgbClr val="FFFFFF"/>
                </a:highlight>
              </a:rPr>
              <a:t>Farhell Alfa Rezki</a:t>
            </a:r>
            <a:r>
              <a:rPr lang="en-US" sz="2600" dirty="0" smtClean="0"/>
              <a:t>  3311911023</a:t>
            </a:r>
            <a:endParaRPr sz="2600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3276600" y="895350"/>
            <a:ext cx="2746375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DATA SET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628294" y="1733550"/>
            <a:ext cx="8305800" cy="6121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900" dirty="0"/>
              <a:t>Link : https://</a:t>
            </a:r>
            <a:r>
              <a:rPr lang="en-US" sz="1900" dirty="0" smtClean="0"/>
              <a:t>www.kaggle.com/denisadutca/customer-behaviour</a:t>
            </a:r>
            <a:endParaRPr sz="1900"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147;p19"/>
          <p:cNvSpPr txBox="1">
            <a:spLocks/>
          </p:cNvSpPr>
          <p:nvPr/>
        </p:nvSpPr>
        <p:spPr>
          <a:xfrm>
            <a:off x="931506" y="3345802"/>
            <a:ext cx="769937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✘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✗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14300" indent="0">
              <a:buNone/>
            </a:pP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90751"/>
            <a:ext cx="5943600" cy="252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50451" y="1416457"/>
            <a:ext cx="2938896" cy="2788091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3352800" y="452012"/>
            <a:ext cx="4979291" cy="1159826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ctrTitle" idx="4294967295"/>
          </p:nvPr>
        </p:nvSpPr>
        <p:spPr>
          <a:xfrm>
            <a:off x="2971800" y="486033"/>
            <a:ext cx="6078900" cy="7641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000" dirty="0"/>
              <a:t>INFORMASI DATA SET</a:t>
            </a:r>
            <a:endParaRPr sz="40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4294967295"/>
          </p:nvPr>
        </p:nvSpPr>
        <p:spPr>
          <a:xfrm>
            <a:off x="3124200" y="1273808"/>
            <a:ext cx="5824104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endParaRPr lang="en-US" sz="1600" dirty="0" smtClean="0"/>
          </a:p>
          <a:p>
            <a:pPr marL="0" lvl="0" indent="0">
              <a:buNone/>
            </a:pPr>
            <a:r>
              <a:rPr lang="en-US" sz="1600" dirty="0" smtClean="0"/>
              <a:t>Format Data</a:t>
            </a:r>
          </a:p>
          <a:p>
            <a:pPr marL="0" lvl="0" indent="0">
              <a:buNone/>
            </a:pPr>
            <a:r>
              <a:rPr lang="en-US" sz="1600" dirty="0" smtClean="0"/>
              <a:t>File </a:t>
            </a:r>
            <a:r>
              <a:rPr lang="en-US" sz="1600" dirty="0" err="1"/>
              <a:t>Customer_Behavior</a:t>
            </a:r>
            <a:r>
              <a:rPr lang="en-US" sz="1600" dirty="0"/>
              <a:t> Dataset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mewakili</a:t>
            </a:r>
            <a:r>
              <a:rPr lang="en-US" sz="1600" dirty="0"/>
              <a:t> detail </a:t>
            </a:r>
            <a:r>
              <a:rPr lang="en-US" sz="1600" dirty="0" err="1"/>
              <a:t>sekitar</a:t>
            </a:r>
            <a:r>
              <a:rPr lang="en-US" sz="1600" dirty="0"/>
              <a:t> 400 </a:t>
            </a:r>
            <a:r>
              <a:rPr lang="en-US" sz="1600" dirty="0" err="1"/>
              <a:t>klien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</a:t>
            </a:r>
            <a:r>
              <a:rPr lang="en-US" sz="1600" dirty="0" err="1"/>
              <a:t>termasuk</a:t>
            </a:r>
            <a:r>
              <a:rPr lang="en-US" sz="1600" dirty="0"/>
              <a:t> ID </a:t>
            </a:r>
            <a:r>
              <a:rPr lang="en-US" sz="1600" dirty="0" err="1"/>
              <a:t>unik</a:t>
            </a:r>
            <a:r>
              <a:rPr lang="en-US" sz="1600" dirty="0"/>
              <a:t>,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kelamin</a:t>
            </a:r>
            <a:r>
              <a:rPr lang="en-US" sz="1600" dirty="0"/>
              <a:t>, </a:t>
            </a:r>
            <a:r>
              <a:rPr lang="en-US" sz="1600" dirty="0" err="1"/>
              <a:t>usia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gaji</a:t>
            </a:r>
            <a:r>
              <a:rPr lang="en-US" sz="1600" dirty="0"/>
              <a:t>. </a:t>
            </a:r>
            <a:endParaRPr lang="en-US" sz="1600" dirty="0" smtClean="0"/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dirty="0" err="1" smtClean="0"/>
              <a:t>Selain</a:t>
            </a:r>
            <a:r>
              <a:rPr lang="en-US" sz="1600" dirty="0" smtClean="0"/>
              <a:t> </a:t>
            </a:r>
            <a:r>
              <a:rPr lang="en-US" sz="1600" dirty="0" err="1"/>
              <a:t>itu</a:t>
            </a:r>
            <a:r>
              <a:rPr lang="en-US" sz="1600" dirty="0"/>
              <a:t>, kami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mengumpulkan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mengenai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 </a:t>
            </a:r>
            <a:r>
              <a:rPr lang="en-US" sz="1600" dirty="0" err="1"/>
              <a:t>pembelian</a:t>
            </a:r>
            <a:r>
              <a:rPr lang="en-US" sz="1600" dirty="0"/>
              <a:t> -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memutuskan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membeli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  <p:sp>
        <p:nvSpPr>
          <p:cNvPr id="157" name="Google Shape;157;p20"/>
          <p:cNvSpPr/>
          <p:nvPr/>
        </p:nvSpPr>
        <p:spPr>
          <a:xfrm rot="1235817">
            <a:off x="1344515" y="1647378"/>
            <a:ext cx="1455284" cy="147466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 rot="1473012">
            <a:off x="184174" y="3103593"/>
            <a:ext cx="850851" cy="828815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609600" y="2065582"/>
            <a:ext cx="372489" cy="36196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 rot="2487327">
            <a:off x="1652256" y="3389222"/>
            <a:ext cx="265047" cy="25755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609600" y="1962150"/>
            <a:ext cx="4114800" cy="23088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User ID : ID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Unik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setiap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pelanggan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lang="en-US" sz="1600" dirty="0" smtClean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600" dirty="0" smtClean="0">
                <a:latin typeface="Work Sans"/>
                <a:ea typeface="Work Sans"/>
                <a:cs typeface="Work Sans"/>
                <a:sym typeface="Work Sans"/>
              </a:rPr>
              <a:t>Gender 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: </a:t>
            </a:r>
            <a:r>
              <a:rPr lang="en-US" sz="1600" dirty="0" err="1" smtClean="0">
                <a:latin typeface="Work Sans"/>
                <a:ea typeface="Work Sans"/>
                <a:cs typeface="Work Sans"/>
                <a:sym typeface="Work Sans"/>
              </a:rPr>
              <a:t>Famale</a:t>
            </a:r>
            <a:r>
              <a:rPr lang="en-US" sz="1600" dirty="0" smtClean="0">
                <a:latin typeface="Work Sans"/>
                <a:ea typeface="Work Sans"/>
                <a:cs typeface="Work Sans"/>
                <a:sym typeface="Work Sans"/>
              </a:rPr>
              <a:t>/Male</a:t>
            </a:r>
          </a:p>
          <a:p>
            <a:pPr marL="0" lvl="0" indent="0">
              <a:buNone/>
            </a:pPr>
            <a:r>
              <a:rPr lang="en-US" sz="1600" dirty="0" smtClean="0">
                <a:latin typeface="Work Sans"/>
                <a:ea typeface="Work Sans"/>
                <a:cs typeface="Work Sans"/>
                <a:sym typeface="Work Sans"/>
              </a:rPr>
              <a:t>Age 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: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Antara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Usia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18 – 60 </a:t>
            </a:r>
            <a:r>
              <a:rPr lang="en-US" sz="1600" dirty="0" err="1" smtClean="0">
                <a:latin typeface="Work Sans"/>
                <a:ea typeface="Work Sans"/>
                <a:cs typeface="Work Sans"/>
                <a:sym typeface="Work Sans"/>
              </a:rPr>
              <a:t>tahun</a:t>
            </a:r>
            <a:endParaRPr lang="en-US" sz="1600" dirty="0" smtClean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E</a:t>
            </a:r>
            <a:r>
              <a:rPr lang="en-US" sz="1600" dirty="0" err="1" smtClean="0">
                <a:latin typeface="Work Sans"/>
                <a:ea typeface="Work Sans"/>
                <a:cs typeface="Work Sans"/>
                <a:sym typeface="Work Sans"/>
              </a:rPr>
              <a:t>stimatedSalary</a:t>
            </a:r>
            <a:r>
              <a:rPr lang="en-US" sz="1600" dirty="0" smtClean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: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Gaji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antara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15k – </a:t>
            </a:r>
            <a:r>
              <a:rPr lang="en-US" sz="1600" dirty="0" smtClean="0">
                <a:latin typeface="Work Sans"/>
                <a:ea typeface="Work Sans"/>
                <a:cs typeface="Work Sans"/>
                <a:sym typeface="Work Sans"/>
              </a:rPr>
              <a:t>150k</a:t>
            </a:r>
          </a:p>
          <a:p>
            <a:pPr marL="0" lvl="0" indent="0">
              <a:buNone/>
            </a:pPr>
            <a:r>
              <a:rPr lang="en-US" sz="1600" dirty="0" smtClean="0">
                <a:latin typeface="Work Sans"/>
                <a:ea typeface="Work Sans"/>
                <a:cs typeface="Work Sans"/>
                <a:sym typeface="Work Sans"/>
              </a:rPr>
              <a:t>Purchased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: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Tidak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=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tidak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membeli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dan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Membeli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=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membeli</a:t>
            </a:r>
            <a:r>
              <a:rPr lang="en-US" sz="16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600" dirty="0" err="1">
                <a:latin typeface="Work Sans"/>
                <a:ea typeface="Work Sans"/>
                <a:cs typeface="Work Sans"/>
                <a:sym typeface="Work Sans"/>
              </a:rPr>
              <a:t>produk</a:t>
            </a:r>
            <a:endParaRPr sz="1600"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600" dirty="0"/>
              <a:t>INFORMASI KOLOM</a:t>
            </a:r>
            <a:endParaRPr sz="3600"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85950"/>
            <a:ext cx="3868737" cy="271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dirty="0"/>
              <a:t>Classification</a:t>
            </a:r>
            <a:endParaRPr dirty="0"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1524000" y="1581150"/>
            <a:ext cx="6512225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800" dirty="0"/>
              <a:t>Classification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tindakan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 err="1" smtClean="0"/>
              <a:t>Tujuan</a:t>
            </a:r>
            <a:r>
              <a:rPr lang="en-US" sz="1800" dirty="0" smtClean="0"/>
              <a:t> </a:t>
            </a:r>
            <a:r>
              <a:rPr lang="en-US" sz="1800" dirty="0"/>
              <a:t>‘classification’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menganalisa</a:t>
            </a:r>
            <a:r>
              <a:rPr lang="en-US" sz="1800" dirty="0"/>
              <a:t> data </a:t>
            </a:r>
            <a:r>
              <a:rPr lang="en-US" sz="1800" dirty="0" err="1"/>
              <a:t>historis</a:t>
            </a:r>
            <a:r>
              <a:rPr lang="en-US" sz="1800" dirty="0"/>
              <a:t> yang </a:t>
            </a:r>
            <a:r>
              <a:rPr lang="en-US" sz="1800" dirty="0" err="1"/>
              <a:t>disimpan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database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otomatis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model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memprediksi</a:t>
            </a:r>
            <a:r>
              <a:rPr lang="en-US" sz="1800" dirty="0"/>
              <a:t> </a:t>
            </a:r>
            <a:r>
              <a:rPr lang="en-US" sz="1800" dirty="0" err="1"/>
              <a:t>perilaku</a:t>
            </a:r>
            <a:r>
              <a:rPr lang="en-US" sz="1800" dirty="0"/>
              <a:t> di </a:t>
            </a:r>
            <a:r>
              <a:rPr lang="en-US" sz="1800" dirty="0" err="1"/>
              <a:t>masa</a:t>
            </a:r>
            <a:r>
              <a:rPr lang="en-US" sz="1800" dirty="0"/>
              <a:t> </a:t>
            </a:r>
            <a:r>
              <a:rPr lang="en-US" sz="1800" dirty="0" err="1"/>
              <a:t>mendatang</a:t>
            </a:r>
            <a:r>
              <a:rPr lang="en-US" sz="1800" dirty="0"/>
              <a:t>. </a:t>
            </a:r>
            <a:endParaRPr sz="1800" dirty="0"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1219200" y="1352550"/>
            <a:ext cx="6556375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400" dirty="0"/>
              <a:t>ALGORITMA C5.0</a:t>
            </a:r>
            <a:endParaRPr sz="3400" dirty="0"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1371600" y="2038350"/>
            <a:ext cx="6705600" cy="187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1800" dirty="0" err="1"/>
              <a:t>Algoritma</a:t>
            </a:r>
            <a:r>
              <a:rPr lang="en-US" sz="1800" dirty="0"/>
              <a:t> C5.0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salah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pohon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memproses</a:t>
            </a:r>
            <a:r>
              <a:rPr lang="en-US" sz="1800" dirty="0"/>
              <a:t> data </a:t>
            </a:r>
            <a:r>
              <a:rPr lang="en-US" sz="1800" dirty="0" err="1"/>
              <a:t>Peminat</a:t>
            </a:r>
            <a:r>
              <a:rPr lang="en-US" sz="1800" dirty="0"/>
              <a:t> </a:t>
            </a:r>
            <a:r>
              <a:rPr lang="en-US" sz="1800" dirty="0" err="1"/>
              <a:t>custemor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terbaru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aturan</a:t>
            </a:r>
            <a:r>
              <a:rPr lang="en-US" sz="1800" dirty="0"/>
              <a:t>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dijadikan</a:t>
            </a:r>
            <a:r>
              <a:rPr lang="en-US" sz="1800" dirty="0"/>
              <a:t> </a:t>
            </a:r>
            <a:r>
              <a:rPr lang="en-US" sz="1800" dirty="0" err="1"/>
              <a:t>masukan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pengambilan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 smtClean="0"/>
              <a:t>.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z="1800" dirty="0" err="1" smtClean="0"/>
              <a:t>Sehingga</a:t>
            </a:r>
            <a:r>
              <a:rPr lang="en-US" sz="1800" dirty="0" smtClean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data yang </a:t>
            </a:r>
            <a:r>
              <a:rPr lang="en-US" sz="1800" dirty="0" err="1"/>
              <a:t>fleksibel</a:t>
            </a:r>
            <a:r>
              <a:rPr lang="en-US" sz="1800" dirty="0"/>
              <a:t>,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simpel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spesifik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 idx="4294967295"/>
          </p:nvPr>
        </p:nvSpPr>
        <p:spPr>
          <a:xfrm>
            <a:off x="3429000" y="209550"/>
            <a:ext cx="27126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800" dirty="0">
                <a:solidFill>
                  <a:srgbClr val="FFFFFF"/>
                </a:solidFill>
              </a:rPr>
              <a:t>FULL Code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76350"/>
            <a:ext cx="5481638" cy="349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ctrTitle" idx="4294967295"/>
          </p:nvPr>
        </p:nvSpPr>
        <p:spPr>
          <a:xfrm>
            <a:off x="1828800" y="438150"/>
            <a:ext cx="57537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200" dirty="0" smtClean="0">
                <a:solidFill>
                  <a:schemeClr val="tx1"/>
                </a:solidFill>
              </a:rPr>
              <a:t>1. </a:t>
            </a:r>
            <a:r>
              <a:rPr lang="en-US" sz="3200" dirty="0" err="1" smtClean="0">
                <a:solidFill>
                  <a:schemeClr val="tx1"/>
                </a:solidFill>
              </a:rPr>
              <a:t>Menentukan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direktori</a:t>
            </a:r>
            <a:r>
              <a:rPr lang="en-US" sz="3200" dirty="0">
                <a:solidFill>
                  <a:schemeClr val="tx1"/>
                </a:solidFill>
              </a:rPr>
              <a:t> yang </a:t>
            </a:r>
            <a:r>
              <a:rPr lang="en-US" sz="3200" dirty="0" err="1">
                <a:solidFill>
                  <a:schemeClr val="tx1"/>
                </a:solidFill>
              </a:rPr>
              <a:t>akan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menyimpan</a:t>
            </a:r>
            <a:r>
              <a:rPr lang="en-US" sz="3200" dirty="0">
                <a:solidFill>
                  <a:schemeClr val="tx1"/>
                </a:solidFill>
              </a:rPr>
              <a:t> file R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65" name="Google Shape;26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28750"/>
            <a:ext cx="47434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325</Words>
  <Application>Microsoft Office PowerPoint</Application>
  <PresentationFormat>On-screen Show (16:9)</PresentationFormat>
  <Paragraphs>78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Raleway Thin</vt:lpstr>
      <vt:lpstr>Raleway</vt:lpstr>
      <vt:lpstr>Work Sans</vt:lpstr>
      <vt:lpstr>Work Sans Regular</vt:lpstr>
      <vt:lpstr>Calibri</vt:lpstr>
      <vt:lpstr>Pisanio template</vt:lpstr>
      <vt:lpstr>TUGAS BESAR DATA MINING</vt:lpstr>
      <vt:lpstr>PowerPoint Presentation</vt:lpstr>
      <vt:lpstr>DATA SET</vt:lpstr>
      <vt:lpstr>INFORMASI DATA SET</vt:lpstr>
      <vt:lpstr>INFORMASI KOLOM</vt:lpstr>
      <vt:lpstr>Classification</vt:lpstr>
      <vt:lpstr>ALGORITMA C5.0</vt:lpstr>
      <vt:lpstr>FULL Code</vt:lpstr>
      <vt:lpstr>1. Menentukan direktori yang akan menyimpan file R</vt:lpstr>
      <vt:lpstr>2. Install packages</vt:lpstr>
      <vt:lpstr>3. Mengimpor dataset</vt:lpstr>
      <vt:lpstr>Pembuatan model decision tree menggunakan algoritman C5.0</vt:lpstr>
      <vt:lpstr>5. Melihat Model</vt:lpstr>
      <vt:lpstr>Menampilkan pohon  yang sudah dibangun</vt:lpstr>
      <vt:lpstr>Dataset, dijadikan sebagai data testing. Hanya kolom 1,2,3,4 saja, dan tanpa label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LENOVO 14</dc:creator>
  <cp:lastModifiedBy>LENOVO 14</cp:lastModifiedBy>
  <cp:revision>15</cp:revision>
  <dcterms:modified xsi:type="dcterms:W3CDTF">2021-01-17T11:02:32Z</dcterms:modified>
</cp:coreProperties>
</file>