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29B1-3126-4551-9BBF-71389EB4C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8473A-6562-4CC6-9FDD-DB2588049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303F2-5461-47EE-BFF0-A0D0CB3F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EB9F-1801-4E23-8D04-05A5CB629F8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E7F7B-84F8-4D4A-A092-D83D014A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E438C-74A8-402E-B999-A31090C00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A8D4-6392-4370-9802-8AF2DE46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0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2196-5EBF-4CAA-B0D9-6B938B81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88C0D-44B6-4506-B32C-BAFB88DB4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7D3FB-AA44-4E63-A947-CFE6F68F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EB9F-1801-4E23-8D04-05A5CB629F8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4E37B-6491-438D-9C2C-55646A3B1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4C58B-53E8-4CD6-8D6C-A0225B69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A8D4-6392-4370-9802-8AF2DE46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9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1BB33-C8CE-448D-8298-A08564D27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5A10F-0125-4D93-BAB0-B72136921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1AB31-152F-4149-94FB-79436BC2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EB9F-1801-4E23-8D04-05A5CB629F8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31C63-DAE0-490F-87E1-727F6BC5B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CD559-F052-42C7-8B4A-967709C8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A8D4-6392-4370-9802-8AF2DE46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9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79D18-B3E0-43C9-ABC5-6B29D8F6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9A258-0C89-440B-A2FC-F7BB4BA8E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77707-1F60-4C23-9EA3-94496E72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EB9F-1801-4E23-8D04-05A5CB629F8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F1813-28F6-44EB-B87D-C8020D23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429B5-77DA-42BF-B7CB-48D29ABD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A8D4-6392-4370-9802-8AF2DE46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2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76AB-9D63-41C1-8A4F-B4A4B1D7A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FA939-1C98-49F9-B5DA-08DA52E78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82370-4E27-4F8B-9063-A4DBC03E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EB9F-1801-4E23-8D04-05A5CB629F8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30FF5-DAB9-421F-BA0B-BEFE0EE0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74BD9-66C3-4B29-AC22-50745C5B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A8D4-6392-4370-9802-8AF2DE46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3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E7E8-2C82-4685-BA34-23126FEA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7D249-DB6A-4701-99F3-B050EB01A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B6E9B-019E-4B21-BBD3-942E6D590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A93FA-5E65-49EF-BF1A-1E9E5F8E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EB9F-1801-4E23-8D04-05A5CB629F8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F39E3-66B7-40A7-B62C-9590026A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CA898-BFD2-414D-82C5-999A6B71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A8D4-6392-4370-9802-8AF2DE46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0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0358-1ED8-4478-95DF-A0B90BB24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BEA93-D637-4A6C-BB6B-143DB3BFB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BC9CF-18D1-4E9A-BE7E-DFB90FE11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36E7D-61DE-4AB4-9A42-221416798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DCBE6-4D14-4622-BC48-A712B0656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5F02D-5023-4C7B-8EDC-ECA5799C7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EB9F-1801-4E23-8D04-05A5CB629F8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4D443-46F6-4D44-A07E-6AFC1BF40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5CF46-FF2E-4B18-9007-62456C8A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A8D4-6392-4370-9802-8AF2DE46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1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E216-FB35-48B2-A224-E6DCD456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3AC04B-42B9-438C-BC5A-64D8DA71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EB9F-1801-4E23-8D04-05A5CB629F8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61B7C-B23F-4C2B-918E-AD18A019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C4224-939E-495E-953C-CBA10DAA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A8D4-6392-4370-9802-8AF2DE46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6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B0EFA-0A80-4709-8BFB-DAFCE4A5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EB9F-1801-4E23-8D04-05A5CB629F8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6974D-B814-4EDE-9979-C0D209A7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1D486-47F8-43A6-A8D5-78B69318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A8D4-6392-4370-9802-8AF2DE46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6EFC-FD58-456D-ADC6-D9EF8B7E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433E2-D6B2-450F-A4E4-31FC8D665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F9097-6E07-4A7F-B6B5-624FE0F9E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BACEC-276D-4819-B1F9-9A1C891D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EB9F-1801-4E23-8D04-05A5CB629F8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8666D-3A5F-4989-85D1-95F5B7E5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D86E1-8346-4413-91BB-1D5F3A88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A8D4-6392-4370-9802-8AF2DE46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8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86C2-337C-41EB-8B4D-8E70654CB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A4323D-D5A9-4EC9-8C5B-25A2F041F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B8EE0-C61F-45A0-99F5-F60265A8C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3FBB0-5F0C-4711-80DC-46A21E35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EB9F-1801-4E23-8D04-05A5CB629F8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1A381-C9BF-4233-AC37-111F21C9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F4820-4096-4E3A-A83E-08C9C73C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A8D4-6392-4370-9802-8AF2DE46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1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93B0F2-BEA8-4C65-AA47-8238CEE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656A8-B497-4053-B20A-A88F2CBD9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D1EE4-2B5A-471F-BAB8-BE8B8D247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DEB9F-1801-4E23-8D04-05A5CB629F8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F76B0-1330-481B-A7E2-93D44E5C8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F0D69-29C4-4154-9841-94B03CCA7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9A8D4-6392-4370-9802-8AF2DE46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5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B21E-E55D-4025-8D62-DE25B38976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AC26E-A6F1-4A0D-B7AD-E59B2CD53C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Title</a:t>
            </a:r>
            <a:r>
              <a:rPr lang="en-US" dirty="0"/>
              <a:t>: Lead Conversion Analysis for Marketing Campaign</a:t>
            </a:r>
            <a:br>
              <a:rPr lang="en-US" dirty="0"/>
            </a:br>
            <a:r>
              <a:rPr lang="en-US" b="1" dirty="0"/>
              <a:t>Content</a:t>
            </a:r>
            <a:r>
              <a:rPr lang="en-US" dirty="0"/>
              <a:t>: Overview of data analysis to identify key factors influencing lead conversion rates and improve future marketing strategies.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7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49C95-0A17-4035-B66B-AC549D65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Reading and Understanding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84377-0179-4EC6-8B14-D4036E4E0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Title</a:t>
            </a:r>
            <a:r>
              <a:rPr lang="en-US" dirty="0"/>
              <a:t>: Data Import and Initial Observations</a:t>
            </a:r>
            <a:br>
              <a:rPr lang="en-US" dirty="0"/>
            </a:br>
            <a:r>
              <a:rPr lang="en-US" b="1" dirty="0"/>
              <a:t>Content</a:t>
            </a:r>
            <a:r>
              <a:rPr lang="en-US" dirty="0"/>
              <a:t>:</a:t>
            </a:r>
          </a:p>
          <a:p>
            <a:r>
              <a:rPr lang="en-US" dirty="0"/>
              <a:t>Imported necessary libraries and dataset.</a:t>
            </a:r>
          </a:p>
          <a:p>
            <a:r>
              <a:rPr lang="en-US" dirty="0"/>
              <a:t>Basic, statistical, and value count checks revealed key insights.</a:t>
            </a:r>
          </a:p>
          <a:p>
            <a:r>
              <a:rPr lang="en-US" b="1" dirty="0"/>
              <a:t>Key Insights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High conversions from Landing Page Submission, Google, and Unemployed Group.</a:t>
            </a:r>
          </a:p>
          <a:p>
            <a:pPr lvl="1"/>
            <a:r>
              <a:rPr lang="en-US" dirty="0"/>
              <a:t>High conversions linked to </a:t>
            </a:r>
            <a:r>
              <a:rPr lang="en-US" dirty="0" err="1"/>
              <a:t>TotalVisits</a:t>
            </a:r>
            <a:r>
              <a:rPr lang="en-US" dirty="0"/>
              <a:t>, Total Time Spent on Website, Page Views Per Visit, and email campaigns.</a:t>
            </a:r>
          </a:p>
        </p:txBody>
      </p:sp>
    </p:spTree>
    <p:extLst>
      <p:ext uri="{BB962C8B-B14F-4D97-AF65-F5344CB8AC3E}">
        <p14:creationId xmlns:p14="http://schemas.microsoft.com/office/powerpoint/2010/main" val="243952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C71E-2D5E-47A4-9448-C8B34F2E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5A8CA-7B9C-4E2D-A12B-6866CDB63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Title</a:t>
            </a:r>
            <a:r>
              <a:rPr lang="en-US" dirty="0"/>
              <a:t>: Data Cleaning Process</a:t>
            </a:r>
            <a:br>
              <a:rPr lang="en-US" dirty="0"/>
            </a:br>
            <a:r>
              <a:rPr lang="en-US" b="1" dirty="0"/>
              <a:t>Content</a:t>
            </a:r>
            <a:r>
              <a:rPr lang="en-US" dirty="0"/>
              <a:t>:</a:t>
            </a:r>
          </a:p>
          <a:p>
            <a:r>
              <a:rPr lang="en-US" dirty="0"/>
              <a:t>Removed irrelevant columns (Prospect ID, Lead Number, etc.).</a:t>
            </a:r>
          </a:p>
          <a:p>
            <a:r>
              <a:rPr lang="en-US" dirty="0"/>
              <a:t>Transformed Yes/No columns to binary (1/0).</a:t>
            </a:r>
          </a:p>
          <a:p>
            <a:r>
              <a:rPr lang="en-US" dirty="0"/>
              <a:t>Handled columns with 'Select' labels and high null values.</a:t>
            </a:r>
          </a:p>
          <a:p>
            <a:r>
              <a:rPr lang="en-US" dirty="0"/>
              <a:t>Imputed missing values for columns with less than 40% null values.</a:t>
            </a:r>
          </a:p>
        </p:txBody>
      </p:sp>
    </p:spTree>
    <p:extLst>
      <p:ext uri="{BB962C8B-B14F-4D97-AF65-F5344CB8AC3E}">
        <p14:creationId xmlns:p14="http://schemas.microsoft.com/office/powerpoint/2010/main" val="159516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C923A-F470-4F18-83A3-38678223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9A540-B269-4450-AEBC-401FD9D9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Title</a:t>
            </a:r>
            <a:r>
              <a:rPr lang="en-US" dirty="0"/>
              <a:t>: Data Transformation Steps</a:t>
            </a:r>
            <a:br>
              <a:rPr lang="en-US" dirty="0"/>
            </a:br>
            <a:r>
              <a:rPr lang="en-US" b="1" dirty="0"/>
              <a:t>Content</a:t>
            </a:r>
            <a:r>
              <a:rPr lang="en-US" dirty="0"/>
              <a:t>:</a:t>
            </a:r>
          </a:p>
          <a:p>
            <a:r>
              <a:rPr lang="en-US" dirty="0"/>
              <a:t>Converted Yes/No columns to binary.</a:t>
            </a:r>
          </a:p>
          <a:p>
            <a:r>
              <a:rPr lang="en-US" dirty="0"/>
              <a:t>Binned columns with outliers.</a:t>
            </a:r>
          </a:p>
          <a:p>
            <a:r>
              <a:rPr lang="en-US" dirty="0"/>
              <a:t>Removed redundant columns.</a:t>
            </a:r>
          </a:p>
          <a:p>
            <a:r>
              <a:rPr lang="en-US" dirty="0"/>
              <a:t>Created dummy variables for categorical data.</a:t>
            </a:r>
          </a:p>
        </p:txBody>
      </p:sp>
    </p:spTree>
    <p:extLst>
      <p:ext uri="{BB962C8B-B14F-4D97-AF65-F5344CB8AC3E}">
        <p14:creationId xmlns:p14="http://schemas.microsoft.com/office/powerpoint/2010/main" val="349973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D500-419B-467C-BB58-2D6CAAA7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0F370-EA59-477F-B954-8498431D8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Title</a:t>
            </a:r>
            <a:r>
              <a:rPr lang="en-US" dirty="0"/>
              <a:t>: Data Preparation for Modeling</a:t>
            </a:r>
            <a:br>
              <a:rPr lang="en-US" dirty="0"/>
            </a:br>
            <a:r>
              <a:rPr lang="en-US" b="1" dirty="0"/>
              <a:t>Content</a:t>
            </a:r>
            <a:r>
              <a:rPr lang="en-US" dirty="0"/>
              <a:t>:</a:t>
            </a:r>
          </a:p>
          <a:p>
            <a:r>
              <a:rPr lang="en-US" dirty="0"/>
              <a:t>Split dataset into train and test sets.</a:t>
            </a:r>
          </a:p>
          <a:p>
            <a:r>
              <a:rPr lang="en-US" dirty="0"/>
              <a:t>Scaled datasets.</a:t>
            </a:r>
          </a:p>
          <a:p>
            <a:r>
              <a:rPr lang="en-US" dirty="0"/>
              <a:t>Plotted heatmap to check correlations among variables.</a:t>
            </a:r>
          </a:p>
          <a:p>
            <a:r>
              <a:rPr lang="en-US" dirty="0"/>
              <a:t>Identified highly correlated features.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2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FB61-F98D-40F8-91A8-84239AF0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22E6D-88F6-4F72-8055-B37EAD8FD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Title</a:t>
            </a:r>
            <a:r>
              <a:rPr lang="en-US" dirty="0"/>
              <a:t>: Building and Evaluating the Model</a:t>
            </a:r>
            <a:br>
              <a:rPr lang="en-US" dirty="0"/>
            </a:br>
            <a:r>
              <a:rPr lang="en-US" b="1" dirty="0"/>
              <a:t>Content</a:t>
            </a:r>
            <a:r>
              <a:rPr lang="en-US" dirty="0"/>
              <a:t>:</a:t>
            </a:r>
          </a:p>
          <a:p>
            <a:r>
              <a:rPr lang="en-US" dirty="0"/>
              <a:t>Plotted ROC Curve to evaluate model performance.</a:t>
            </a:r>
          </a:p>
          <a:p>
            <a:r>
              <a:rPr lang="en-US" dirty="0"/>
              <a:t>Key Points:</a:t>
            </a:r>
          </a:p>
          <a:p>
            <a:pPr lvl="1"/>
            <a:r>
              <a:rPr lang="en-US" dirty="0"/>
              <a:t>Trade-off between True Positive Rate and False Positive Rate.</a:t>
            </a:r>
          </a:p>
          <a:p>
            <a:pPr lvl="1"/>
            <a:r>
              <a:rPr lang="en-US" dirty="0"/>
              <a:t>Curve closer to left border indicates higher accuracy.</a:t>
            </a:r>
          </a:p>
        </p:txBody>
      </p:sp>
    </p:spTree>
    <p:extLst>
      <p:ext uri="{BB962C8B-B14F-4D97-AF65-F5344CB8AC3E}">
        <p14:creationId xmlns:p14="http://schemas.microsoft.com/office/powerpoint/2010/main" val="144625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476B-96DE-443E-AB20-BCDE36315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99826-626C-46B7-A7CA-199F90EBF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Title</a:t>
            </a:r>
            <a:r>
              <a:rPr lang="en-US" dirty="0"/>
              <a:t>: Model Insights and Performance</a:t>
            </a:r>
            <a:br>
              <a:rPr lang="en-US" dirty="0"/>
            </a:br>
            <a:r>
              <a:rPr lang="en-US" b="1" dirty="0"/>
              <a:t>Content</a:t>
            </a:r>
            <a:r>
              <a:rPr lang="en-US" dirty="0"/>
              <a:t>:</a:t>
            </a:r>
          </a:p>
          <a:p>
            <a:r>
              <a:rPr lang="en-US" dirty="0"/>
              <a:t>High Sensitivity, Specificity, Accuracy, Precision, and Recall.</a:t>
            </a:r>
          </a:p>
          <a:p>
            <a:r>
              <a:rPr lang="en-US" dirty="0"/>
              <a:t>High recall score signifies a robust model.</a:t>
            </a:r>
          </a:p>
          <a:p>
            <a:r>
              <a:rPr lang="en-US" dirty="0"/>
              <a:t>Model is adaptable to company’s future needs.</a:t>
            </a:r>
          </a:p>
          <a:p>
            <a:r>
              <a:rPr lang="en-US" b="1" dirty="0"/>
              <a:t>Important Features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Lead Origin (Lead Add Form)</a:t>
            </a:r>
          </a:p>
          <a:p>
            <a:pPr lvl="1"/>
            <a:r>
              <a:rPr lang="en-US" dirty="0"/>
              <a:t>Total Time Spent on Website</a:t>
            </a:r>
          </a:p>
          <a:p>
            <a:pPr lvl="1"/>
            <a:r>
              <a:rPr lang="en-US" dirty="0"/>
              <a:t>Current Occupation (Working Professional)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5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8671-528C-4861-8F21-C2B136F9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756AA-FA21-417F-9D3B-B0E79DD63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Title</a:t>
            </a:r>
            <a:r>
              <a:rPr lang="en-US" dirty="0"/>
              <a:t>: Strategic Recommendations</a:t>
            </a:r>
            <a:br>
              <a:rPr lang="en-US" dirty="0"/>
            </a:br>
            <a:r>
              <a:rPr lang="en-US" b="1" dirty="0"/>
              <a:t>Content</a:t>
            </a:r>
            <a:r>
              <a:rPr lang="en-US" dirty="0"/>
              <a:t>:</a:t>
            </a:r>
          </a:p>
          <a:p>
            <a:r>
              <a:rPr lang="en-US" dirty="0"/>
              <a:t>Focus marketing efforts on identified key features.</a:t>
            </a:r>
          </a:p>
          <a:p>
            <a:r>
              <a:rPr lang="en-US" dirty="0"/>
              <a:t>Optimize landing pages and email campaigns.</a:t>
            </a:r>
          </a:p>
          <a:p>
            <a:r>
              <a:rPr lang="en-US" dirty="0"/>
              <a:t>Target unemployed groups and specific occupations for higher conversions.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51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Introduction</vt:lpstr>
      <vt:lpstr>Data Reading and Understanding </vt:lpstr>
      <vt:lpstr>Data Cleaning</vt:lpstr>
      <vt:lpstr>Data Transformation</vt:lpstr>
      <vt:lpstr>Data Preparation</vt:lpstr>
      <vt:lpstr>Model Building</vt:lpstr>
      <vt:lpstr>Conclusion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user</dc:creator>
  <cp:lastModifiedBy>user</cp:lastModifiedBy>
  <cp:revision>1</cp:revision>
  <dcterms:created xsi:type="dcterms:W3CDTF">2024-06-25T20:37:44Z</dcterms:created>
  <dcterms:modified xsi:type="dcterms:W3CDTF">2024-06-25T20:38:30Z</dcterms:modified>
</cp:coreProperties>
</file>