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7" r:id="rId5"/>
    <p:sldId id="256" r:id="rId6"/>
  </p:sldIdLst>
  <p:sldSz cx="12192000" cy="6858000"/>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63" d="100"/>
          <a:sy n="63" d="100"/>
        </p:scale>
        <p:origin x="7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tags" Target="tags/tag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06-08-2024</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06-08-2024</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06-08-2024</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06-08-2024</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06-08-2024</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06-08-2024</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06-08-2024</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06-08-2024</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06-08-2024</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06-08-2024</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06-08-2024</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06-08-2024</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BE90-4458-57CF-8113-624885281FCF}"/>
              </a:ext>
            </a:extLst>
          </p:cNvPr>
          <p:cNvSpPr>
            <a:spLocks noGrp="1"/>
          </p:cNvSpPr>
          <p:nvPr>
            <p:ph type="title"/>
          </p:nvPr>
        </p:nvSpPr>
        <p:spPr>
          <a:xfrm>
            <a:off x="426720" y="1"/>
            <a:ext cx="10515600" cy="955040"/>
          </a:xfrm>
        </p:spPr>
        <p:txBody>
          <a:bodyPr/>
          <a:lstStyle/>
          <a:p>
            <a:r>
              <a:rPr lang="en-US" dirty="0">
                <a:solidFill>
                  <a:schemeClr val="accent1">
                    <a:lumMod val="75000"/>
                  </a:schemeClr>
                </a:solidFill>
              </a:rPr>
              <a:t>Amazon Responsive Dashboard</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8FB949C-5203-B084-5CBA-C4BA42E7C4DF}"/>
              </a:ext>
            </a:extLst>
          </p:cNvPr>
          <p:cNvSpPr>
            <a:spLocks noGrp="1"/>
          </p:cNvSpPr>
          <p:nvPr>
            <p:ph idx="1"/>
          </p:nvPr>
        </p:nvSpPr>
        <p:spPr>
          <a:xfrm>
            <a:off x="360680" y="924562"/>
            <a:ext cx="11470640" cy="5760720"/>
          </a:xfrm>
        </p:spPr>
        <p:txBody>
          <a:bodyPr>
            <a:normAutofit fontScale="70000" lnSpcReduction="20000"/>
          </a:bodyPr>
          <a:lstStyle/>
          <a:p>
            <a:pPr marL="0" indent="0">
              <a:buNone/>
            </a:pPr>
            <a:r>
              <a:rPr lang="en-US" dirty="0">
                <a:solidFill>
                  <a:schemeClr val="bg2">
                    <a:lumMod val="50000"/>
                  </a:schemeClr>
                </a:solidFill>
                <a:latin typeface="Bahnschrift SemiLight SemiConde" panose="020B0502040204020203" pitchFamily="34" charset="0"/>
              </a:rPr>
              <a:t>The Amazon Dashboard provides a comprehensive overview of key performance metrics and operational data for Amazon sellers. This intuitive interface allows users to monitor sales performance, track inventory levels, analyze customer feedback, and manage orders efficiently. Key features of the dashboard include:</a:t>
            </a:r>
          </a:p>
          <a:p>
            <a:pPr marL="0" indent="0">
              <a:buNone/>
            </a:pPr>
            <a:endParaRPr lang="en-US" dirty="0">
              <a:latin typeface="Bahnschrift SemiLight SemiConde" panose="020B0502040204020203" pitchFamily="34" charset="0"/>
            </a:endParaRPr>
          </a:p>
          <a:p>
            <a:pPr>
              <a:buFont typeface="Arial" panose="020B0604020202020204" pitchFamily="34" charset="0"/>
              <a:buChar char="•"/>
            </a:pPr>
            <a:r>
              <a:rPr lang="en-US" b="1" dirty="0">
                <a:solidFill>
                  <a:schemeClr val="accent1">
                    <a:lumMod val="75000"/>
                  </a:schemeClr>
                </a:solidFill>
                <a:latin typeface="Bahnschrift SemiLight SemiConde" panose="020B0502040204020203" pitchFamily="34" charset="0"/>
              </a:rPr>
              <a:t>Sales Analytics</a:t>
            </a:r>
            <a:r>
              <a:rPr lang="en-US" b="1" dirty="0">
                <a:latin typeface="Bahnschrift SemiLight SemiConde" panose="020B0502040204020203" pitchFamily="34" charset="0"/>
              </a:rPr>
              <a:t>:</a:t>
            </a:r>
            <a:r>
              <a:rPr lang="en-US" dirty="0">
                <a:latin typeface="Bahnschrift SemiLight SemiConde" panose="020B0502040204020203" pitchFamily="34" charset="0"/>
              </a:rPr>
              <a:t> </a:t>
            </a:r>
            <a:r>
              <a:rPr lang="en-US" dirty="0">
                <a:solidFill>
                  <a:schemeClr val="bg2">
                    <a:lumMod val="50000"/>
                  </a:schemeClr>
                </a:solidFill>
                <a:latin typeface="Bahnschrift SemiLight SemiConde" panose="020B0502040204020203" pitchFamily="34" charset="0"/>
              </a:rPr>
              <a:t>Real-time insights into sales data, including total sales, sales trends, and revenue breakdowns by product, category, and time period</a:t>
            </a:r>
            <a:r>
              <a:rPr lang="en-US" dirty="0">
                <a:latin typeface="Bahnschrift SemiLight SemiConde" panose="020B0502040204020203" pitchFamily="34" charset="0"/>
              </a:rPr>
              <a:t>.</a:t>
            </a:r>
            <a:br>
              <a:rPr lang="en-US" dirty="0">
                <a:latin typeface="Bahnschrift SemiLight SemiConde" panose="020B0502040204020203" pitchFamily="34" charset="0"/>
              </a:rPr>
            </a:br>
            <a:endParaRPr lang="en-US" dirty="0">
              <a:latin typeface="Bahnschrift SemiLight SemiConde" panose="020B0502040204020203" pitchFamily="34" charset="0"/>
            </a:endParaRPr>
          </a:p>
          <a:p>
            <a:pPr>
              <a:buFont typeface="Arial" panose="020B0604020202020204" pitchFamily="34" charset="0"/>
              <a:buChar char="•"/>
            </a:pPr>
            <a:r>
              <a:rPr lang="en-US" b="1" dirty="0">
                <a:solidFill>
                  <a:schemeClr val="accent1">
                    <a:lumMod val="75000"/>
                  </a:schemeClr>
                </a:solidFill>
                <a:latin typeface="Bahnschrift SemiLight SemiConde" panose="020B0502040204020203" pitchFamily="34" charset="0"/>
              </a:rPr>
              <a:t>Order Management</a:t>
            </a:r>
            <a:r>
              <a:rPr lang="en-US" b="1" dirty="0">
                <a:latin typeface="Bahnschrift SemiLight SemiConde" panose="020B0502040204020203" pitchFamily="34" charset="0"/>
              </a:rPr>
              <a:t>:</a:t>
            </a:r>
            <a:r>
              <a:rPr lang="en-US" dirty="0">
                <a:latin typeface="Bahnschrift SemiLight SemiConde" panose="020B0502040204020203" pitchFamily="34" charset="0"/>
              </a:rPr>
              <a:t> </a:t>
            </a:r>
            <a:r>
              <a:rPr lang="en-US" dirty="0">
                <a:solidFill>
                  <a:schemeClr val="bg2">
                    <a:lumMod val="50000"/>
                  </a:schemeClr>
                </a:solidFill>
                <a:latin typeface="Bahnschrift SemiLight SemiConde" panose="020B0502040204020203" pitchFamily="34" charset="0"/>
              </a:rPr>
              <a:t>Efficient tracking of order status, fulfillment progress, and shipping details, enabling prompt and accurate order processing.</a:t>
            </a:r>
            <a:br>
              <a:rPr lang="en-US" dirty="0">
                <a:solidFill>
                  <a:schemeClr val="bg2">
                    <a:lumMod val="50000"/>
                  </a:schemeClr>
                </a:solidFill>
                <a:latin typeface="Bahnschrift SemiLight SemiConde" panose="020B0502040204020203" pitchFamily="34" charset="0"/>
              </a:rPr>
            </a:br>
            <a:endParaRPr lang="en-US" dirty="0">
              <a:solidFill>
                <a:schemeClr val="bg2">
                  <a:lumMod val="50000"/>
                </a:schemeClr>
              </a:solidFill>
              <a:latin typeface="Bahnschrift SemiLight SemiConde" panose="020B0502040204020203" pitchFamily="34" charset="0"/>
            </a:endParaRPr>
          </a:p>
          <a:p>
            <a:pPr>
              <a:buFont typeface="Arial" panose="020B0604020202020204" pitchFamily="34" charset="0"/>
              <a:buChar char="•"/>
            </a:pPr>
            <a:r>
              <a:rPr lang="en-US" b="1" dirty="0">
                <a:solidFill>
                  <a:schemeClr val="accent1">
                    <a:lumMod val="75000"/>
                  </a:schemeClr>
                </a:solidFill>
                <a:latin typeface="Bahnschrift SemiLight SemiConde" panose="020B0502040204020203" pitchFamily="34" charset="0"/>
              </a:rPr>
              <a:t>Customer Insights</a:t>
            </a:r>
            <a:r>
              <a:rPr lang="en-US" b="1" dirty="0">
                <a:solidFill>
                  <a:schemeClr val="bg2">
                    <a:lumMod val="50000"/>
                  </a:schemeClr>
                </a:solidFill>
                <a:latin typeface="Bahnschrift SemiLight SemiConde" panose="020B0502040204020203" pitchFamily="34" charset="0"/>
              </a:rPr>
              <a:t>:</a:t>
            </a:r>
            <a:r>
              <a:rPr lang="en-US" dirty="0">
                <a:solidFill>
                  <a:schemeClr val="bg2">
                    <a:lumMod val="50000"/>
                  </a:schemeClr>
                </a:solidFill>
                <a:latin typeface="Bahnschrift SemiLight SemiConde" panose="020B0502040204020203" pitchFamily="34" charset="0"/>
              </a:rPr>
              <a:t> Analysis of customer reviews and ratings, identifying key trends and areas for improvement to enhance customer satisfaction and product quality.</a:t>
            </a:r>
            <a:br>
              <a:rPr lang="en-US" dirty="0">
                <a:solidFill>
                  <a:schemeClr val="bg2">
                    <a:lumMod val="50000"/>
                  </a:schemeClr>
                </a:solidFill>
                <a:latin typeface="Bahnschrift SemiLight SemiConde" panose="020B0502040204020203" pitchFamily="34" charset="0"/>
              </a:rPr>
            </a:br>
            <a:endParaRPr lang="en-US" dirty="0">
              <a:solidFill>
                <a:schemeClr val="bg2">
                  <a:lumMod val="50000"/>
                </a:schemeClr>
              </a:solidFill>
              <a:latin typeface="Bahnschrift SemiLight SemiConde" panose="020B0502040204020203" pitchFamily="34" charset="0"/>
            </a:endParaRPr>
          </a:p>
          <a:p>
            <a:pPr>
              <a:buFont typeface="Arial" panose="020B0604020202020204" pitchFamily="34" charset="0"/>
              <a:buChar char="•"/>
            </a:pPr>
            <a:r>
              <a:rPr lang="en-US" b="1" dirty="0">
                <a:solidFill>
                  <a:schemeClr val="accent1">
                    <a:lumMod val="75000"/>
                  </a:schemeClr>
                </a:solidFill>
                <a:latin typeface="Bahnschrift SemiLight SemiConde" panose="020B0502040204020203" pitchFamily="34" charset="0"/>
              </a:rPr>
              <a:t>Financial Overview</a:t>
            </a:r>
            <a:r>
              <a:rPr lang="en-US" b="1" dirty="0">
                <a:solidFill>
                  <a:schemeClr val="bg2">
                    <a:lumMod val="50000"/>
                  </a:schemeClr>
                </a:solidFill>
                <a:latin typeface="Bahnschrift SemiLight SemiConde" panose="020B0502040204020203" pitchFamily="34" charset="0"/>
              </a:rPr>
              <a:t>:</a:t>
            </a:r>
            <a:r>
              <a:rPr lang="en-US" dirty="0">
                <a:solidFill>
                  <a:schemeClr val="bg2">
                    <a:lumMod val="50000"/>
                  </a:schemeClr>
                </a:solidFill>
                <a:latin typeface="Bahnschrift SemiLight SemiConde" panose="020B0502040204020203" pitchFamily="34" charset="0"/>
              </a:rPr>
              <a:t> Comprehensive financial reports covering revenue, expenses, fees, and profit margins, providing a clear picture of the business's financial health.</a:t>
            </a:r>
            <a:br>
              <a:rPr lang="en-US" dirty="0">
                <a:solidFill>
                  <a:schemeClr val="bg2">
                    <a:lumMod val="50000"/>
                  </a:schemeClr>
                </a:solidFill>
                <a:latin typeface="Bahnschrift SemiLight SemiConde" panose="020B0502040204020203" pitchFamily="34" charset="0"/>
              </a:rPr>
            </a:br>
            <a:endParaRPr lang="en-US" dirty="0">
              <a:solidFill>
                <a:schemeClr val="bg2">
                  <a:lumMod val="50000"/>
                </a:schemeClr>
              </a:solidFill>
              <a:latin typeface="Bahnschrift SemiLight SemiConde" panose="020B0502040204020203" pitchFamily="34" charset="0"/>
            </a:endParaRPr>
          </a:p>
          <a:p>
            <a:pPr>
              <a:buFont typeface="Arial" panose="020B0604020202020204" pitchFamily="34" charset="0"/>
              <a:buChar char="•"/>
            </a:pPr>
            <a:r>
              <a:rPr lang="en-US" b="1" dirty="0">
                <a:solidFill>
                  <a:schemeClr val="accent1">
                    <a:lumMod val="75000"/>
                  </a:schemeClr>
                </a:solidFill>
                <a:latin typeface="Bahnschrift SemiLight SemiConde" panose="020B0502040204020203" pitchFamily="34" charset="0"/>
              </a:rPr>
              <a:t>Performance Metrics</a:t>
            </a:r>
            <a:r>
              <a:rPr lang="en-US" b="1" dirty="0">
                <a:solidFill>
                  <a:schemeClr val="bg2">
                    <a:lumMod val="50000"/>
                  </a:schemeClr>
                </a:solidFill>
                <a:latin typeface="Bahnschrift SemiLight SemiConde" panose="020B0502040204020203" pitchFamily="34" charset="0"/>
              </a:rPr>
              <a:t>:</a:t>
            </a:r>
            <a:r>
              <a:rPr lang="en-US" dirty="0">
                <a:solidFill>
                  <a:schemeClr val="bg2">
                    <a:lumMod val="50000"/>
                  </a:schemeClr>
                </a:solidFill>
                <a:latin typeface="Bahnschrift SemiLight SemiConde" panose="020B0502040204020203" pitchFamily="34" charset="0"/>
              </a:rPr>
              <a:t> Tracking of key performance indicators (KPIs) such as order defect rate, late shipment rate, and customer response time, ensuring compliance with Amazon's seller performance standards.</a:t>
            </a:r>
            <a:br>
              <a:rPr lang="en-US" dirty="0">
                <a:solidFill>
                  <a:schemeClr val="bg2">
                    <a:lumMod val="50000"/>
                  </a:schemeClr>
                </a:solidFill>
                <a:latin typeface="Bahnschrift SemiLight SemiConde" panose="020B0502040204020203" pitchFamily="34" charset="0"/>
              </a:rPr>
            </a:br>
            <a:endParaRPr lang="en-US" dirty="0">
              <a:solidFill>
                <a:schemeClr val="bg2">
                  <a:lumMod val="50000"/>
                </a:schemeClr>
              </a:solidFill>
              <a:latin typeface="Bahnschrift SemiLight SemiConde" panose="020B0502040204020203" pitchFamily="34" charset="0"/>
            </a:endParaRPr>
          </a:p>
          <a:p>
            <a:r>
              <a:rPr lang="en-US" dirty="0">
                <a:solidFill>
                  <a:schemeClr val="bg2">
                    <a:lumMod val="50000"/>
                  </a:schemeClr>
                </a:solidFill>
                <a:latin typeface="Bahnschrift SemiLight SemiConde" panose="020B0502040204020203" pitchFamily="34" charset="0"/>
              </a:rPr>
              <a:t>The Amazon Dashboard is designed to empower sellers with actionable insights and tools to optimize their business operations, enhance customer satisfaction, and drive growth on the Amazon platform.</a:t>
            </a:r>
          </a:p>
          <a:p>
            <a:pPr marL="0" indent="0">
              <a:buNone/>
            </a:pPr>
            <a:endParaRPr lang="en-IN" dirty="0">
              <a:latin typeface="Bahnschrift SemiLight SemiConde" panose="020B0502040204020203" pitchFamily="34" charset="0"/>
            </a:endParaRPr>
          </a:p>
        </p:txBody>
      </p:sp>
    </p:spTree>
    <p:extLst>
      <p:ext uri="{BB962C8B-B14F-4D97-AF65-F5344CB8AC3E}">
        <p14:creationId xmlns:p14="http://schemas.microsoft.com/office/powerpoint/2010/main" val="3690395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0b5e48c9-a467-4ac8-ab42-bf52c0a003c6}">
  <we:reference id="WA200003233" version="2.0.0.3" store="en-US" storeType="OMEX"/>
  <we:alternateReferences/>
  <we:properties>
    <we:property name="Microsoft.Office.CampaignId" value="&quot;none&quot;"/>
    <we:property name="reportUrl" value="&quot;/groups/me/reports/71592978-ee54-45ff-8dd3-cf4a3fdbf270/fe7f7c68a777b2326514?bookmarkGuid=ffcbb9c2-b80c-4cd5-a673-2802c6c4f29c&amp;bookmarkUsage=1&amp;ctid=d5c5977f-36d4-41a3-b226-4ad8f0e79bbc&amp;fromEntryPoint=export&quot;"/>
    <we:property name="reportState" value="&quot;CONNECTED&quot;"/>
    <we:property name="artifactViewState" value="&quot;live&quot;"/>
    <we:property name="reportEmbeddedTime" value="&quot;2024-08-06T16:37:57.992Z&quot;"/>
    <we:property name="creatorSessionId" value="&quot;2a14bb54-1088-4148-8221-ab88edbcc012&quot;"/>
    <we:property name="creatorUserId" value="&quot;10032003076EBADA&quot;"/>
    <we:property name="creatorTenantId" value="&quot;d5c5977f-36d4-41a3-b226-4ad8f0e79bbc&quot;"/>
    <we:property name="pageDisplayName" value="&quot;Amazon_report&quot;"/>
    <we:property name="pageName" value="&quot;fe7f7c68a777b2326514&quot;"/>
    <we:property name="reportName" value="&quot;Amazon_Report&quot;"/>
    <we:property name="isVisualContainerHeaderHidden" value="false"/>
    <we:property name="isFiltersActionButtonVisible" value="true"/>
    <we:property name="initialStateBookmark" value="&quot;H4sIAAAAAAAAA+1aW2/bNhT+K4Fe+mIM1IW65C1xE2DocmlcZBiGYKDII5utLGkSldUL/N93SMpp7caKkyWum8ZP4kXn+vHTIc0bR8imytnslE3B2XcOy/LTlNWf9lxn4BRd39nZu5ODi3d/nR6cHGF3WSlZFo2zf+MoVo9BXcqmZbmWgJ1/Xg0clufnbKxbGcsbGDgV1E1ZsFz+C3YyDqm6hfnAgc9VXtZMixwppkCLvcbp2Ebd7i8+amRcyWsYAVe2N4Moi3gYsyiKUs/3QuoGOK2xE4xld07Roo36YVkoJgtUo/sCHmde4mYk9Ai4EXDfj4wMmatuSjo7+lzV6B36PKt0VIZo67isJWe5Y7yoobFG3zjDMm+n5uloqX9UtjWHC8jMUKGkmqGks1poLXMMxnldYqhM7x/AatM3Kf8Z1oDahLNP5lfY08hinHeB/OLTB2tXk0sOtU5T+hHjYayfAqZJPwimmHGisook2PFSmGEwPt44v0n028q+ZHmrxb45ZI3kb9Ai/F1pu2xS0OKPX4XdTG+MiicMAurDfuoB9bwkduMw9mLg3LUp7Q2HnCIQl6JhZHHB3TQgHnEDKlIUGqfk3pQfiGtWcMzDar4PxuMaxkx1zaMnB8OI5WA7j9uiWwXkEeDgrBbd0FJIsKH1Hs6Mu29lvVhq3mDF6u/lqsWcTyjPwHVJgBgIE5Jw4u9w2vBRtFztGXJddsl7mdnr99gmkdNQ+BB7KY+DhIAnkiTZ4SS+b5md8FMsv/Xe2uRlkRdmsZtyjisQ8GtJY/o/kldLNZmCktx8diBT2+GYiaz23upi445FeSHHE2PGiOML4ujaJnLbNNhnorFMl1q6cYavMFViwP1VSLrzwQ4soF5XXt4K6nG34z8uQkHCFCAJSRSwJKT3l5s7X3sMtlYZj2A8hUI9pjiuJAwnrFa7C5511c+aeruL9ezJKu4vwbVFd5yIjPhpiHsoQtwowc/1CyiUtwfWE9xMw6OwKsqiVa9o3Sy6FqwRdZMIN/EJ94PAjUnIaU9x0h1vHJvBJBVRijtKQlhMmfAIsAjj/t0BjY+ZVBshesmfLPVdF0QQxZxTP42A4gb31p8PZXWKLRsXbcXl4sQFQXRcl1MToO5MqGnTv1vArK3ia7QYwOf3i4c+SaUWseLvwLF4Jxo1I8gRLpvDwzaM5JW4DdtGlVOou53IYGFCJiEXjtZ1trVVtN7KddnV9mGOsIIjBtg2RJ7O8qah/H0CNXSRLIRcmP/rirEPOKvZONjGepbmsF7ELaa686TnoN5Vqx5ebBojdpuC+xC0HQ7+Jvn2gC1Ksiyh4CVe7EOaUuLChlS8EXVtGy5fb6VePnsuH+NsTp7uTpEn/RG4c+XEbDeo85tjvHXl8+4XRvezfI4LH/MtDln9yvUPwkVH9ZRHkKRJSOLIpRRo2PdfyhLV+1nAGCNxGKaxH0AQi9j7marUx/LsbhWprzz7fDy7tFyCOE5xe0pC8FKKu1XqQvgjbVJfufi5uTggAfIwRFQEECVBmHB6/3Hdc5+BXcBYv7WbdcRT/bU+ZdUqWLeDg9voXhmimt9986NsVVMxDuesgDtugGDQWSG0q723QMx1HscoQedlx589L+hLPrd3Rubz/wAWRFj1byQAAA==&quot;"/>
    <we:property name="bookmark" value="&quot;H4sIAAAAAAAAA+1a23LbNhD9lQxf8qLpgBeQoN9ixZ7pTBs7VsadTscPuCwlJBSpkqAb16N/7wKgnEixZNm1FcWxnoiLFrtnD44WEK8DpdtZya/e8SkEB8FhXX+a8ubTqzAYBJXvi1LI8kQIkuZMFSEkSShxtJ4ZXVdtcHAdGN6MwZzrtuOlNYSdf10MAl6Wp3xsWwUvWxgEM2jauuKl/hf8ZBwyTQfzQQCfZ2XdcGtyZLgBa/YSp2MbXQh/iXFFLo2+hBFI43sLyIpMpoxnWSaiOEppmOC01k9wnt06xZp2yw/rynBd4TK2L5GsiPKwIGlEIMxAxnHmbOjS9FPE1dHnWYPRYcxXMwvOEH0d142WvAxcFA203unrYFiX3dQ9HS31j+qukXAGhRuqjDZXaOmkUXaVOYJx2tQIlev9E3jj+ib1P8MGcDUVHJD5Bfa0uhqXPZBfYvrg/WpLLaGxaRIfEQ/n/RQwTfZBccNdEDO/kAY/Xis3DC7G6+A3jXF72+e87KzZ14e81fI1eoSfC+uXTwp6/PEr2N301i3xiCDgethPI6BRlLOQpSxiIGXoU7oRDj1FIi6h4WxJJUORkIiECVUCjTJB7kz5G3XJK4l5WM33m/G4gTE3ffPo0ckw4iX4zuOu6ncBeQA5JG9UP7QECTbsuodXLty3ullstWiw4vX3CtVzLiZUFhCGJEEOpDnJJYn3OG34qDppXjmNXQ4pep7Z2xyxT6KkqYqBRUKyJCcQqTzP9ziJ7zvuJ/wU2299tD55RRalBQuFlLgDAX8tKaP/I3mNNpMpGC3dzw4UZjcaM9GzV29tsXHLpjzT44lzYyTxC+ro0idy1zK4yUXnmS21bOMEv8JNjYDHq5QM54M92EAbQ3l+O2hDuL3+SZUqkgqAPCVZwvOU3l1u7n3tMdhZZTyC8RQq85DieKZhOOGN2V/yrKt+1tTbPdZXj1ZxfwHXF90sVwWJRYpnKELCLMef62dQKO+OrL/jmRoexFVVV515Yet26HqyZjTMMzzE5zJOkpCRVNINxUl/y3HsBnOhMoEnSkI4o1xFBHiGuH93QuNjoc1WjF6KpxBxGIJKMiYljUUGFA+4N/F8qGfvsOVxsV6cL25ckETHTT11APVXQ20n/u4As7bKr9FiAJ/fLx42WaqtiZV4B4HnO7GsGUGJdNmeHr7hLK/gNuxaU0+h6U8ig4ULhYZSBXatk53tovVersuu9Q9zhBUcccT2EEU2y9tC+ccEGuiRrJReuP/rirP3uKvZGmznPRclrDdxw6n+PukppHfVq/sXm86J/ZbgTQzajQZ/k3x/wZblRZFTiPKIxSAEJSFsKcVbSdeu6fL1Uer5q+fyNc724hnulXjSH0E7V27M9kM6v7nGW1c+739hdLfKl7jxMd/qkDcvWn8vXvRST2UGuchTwrKQUqDppv9SlqQ+LhLOOWFpKlicQMIUi36mKvWhOrtfReqLzj6dzi5tl4QxgcdTkkIkKJ5WaQjpj3RIfdHip9bihCSow5BRldh3N9Jc0ruv6576DuwMxvZb+1lHPNZf61M+WyXrbnhwg+6FE6r57W9+1J1pZ1zCKa/gljdAEHReKRvqxrdA3Os8N++AzOf/AUMNsOBGJAAA&quot;"/>
    <we:property name="datasetId" value="&quot;39d11c3c-092b-4b97-8b15-38348539da70&quot;"/>
    <we:property name="embedUrl" value="&quot;/reportEmbed?reportId=71592978-ee54-45ff-8dd3-cf4a3fdbf270&amp;config=eyJjbHVzdGVyVXJsIjoiaHR0cHM6Ly9XQUJJLUlORElBLVdFU1QtcmVkaXJlY3QuYW5hbHlzaXMud2luZG93cy5uZXQiLCJlbWJlZEZlYXR1cmVzIjp7InVzYWdlTWV0cmljc1ZOZXh0Ijp0cnVlfX0%3D&amp;disableSensitivityBanner=true&quot;"/>
    <we:property name="backgroundColor" value="&quot;#FFFFFF&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1508</TotalTime>
  <Words>227</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Bahnschrift SemiLight SemiConde</vt:lpstr>
      <vt:lpstr>Calibri</vt:lpstr>
      <vt:lpstr>Calibri Light</vt:lpstr>
      <vt:lpstr>Segoe UI Light</vt:lpstr>
      <vt:lpstr>Office Theme</vt:lpstr>
      <vt:lpstr>Amazon Responsive Dashboard</vt:lpstr>
      <vt:lpstr>Microsoft Power 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Farhan khan</cp:lastModifiedBy>
  <cp:revision>3</cp:revision>
  <dcterms:created xsi:type="dcterms:W3CDTF">2018-06-07T21:39:02Z</dcterms:created>
  <dcterms:modified xsi:type="dcterms:W3CDTF">2024-08-06T16:44:09Z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