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56" r:id="rId2"/>
    <p:sldId id="257" r:id="rId3"/>
    <p:sldId id="258" r:id="rId4"/>
    <p:sldId id="261" r:id="rId5"/>
    <p:sldId id="271" r:id="rId6"/>
    <p:sldId id="259" r:id="rId7"/>
    <p:sldId id="268" r:id="rId8"/>
    <p:sldId id="284" r:id="rId9"/>
    <p:sldId id="270" r:id="rId10"/>
    <p:sldId id="285" r:id="rId11"/>
    <p:sldId id="269" r:id="rId12"/>
    <p:sldId id="273" r:id="rId13"/>
    <p:sldId id="274" r:id="rId14"/>
    <p:sldId id="279" r:id="rId15"/>
    <p:sldId id="280" r:id="rId16"/>
    <p:sldId id="282" r:id="rId17"/>
    <p:sldId id="278" r:id="rId18"/>
    <p:sldId id="283" r:id="rId19"/>
    <p:sldId id="276" r:id="rId20"/>
    <p:sldId id="260" r:id="rId21"/>
    <p:sldId id="266" r:id="rId22"/>
    <p:sldId id="262" r:id="rId23"/>
    <p:sldId id="26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5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00F331-D759-4046-9B93-D92A8F733EE4}" type="datetimeFigureOut">
              <a:rPr lang="en-US" smtClean="0"/>
              <a:t>11/28/2021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CAF389-C9BB-44A0-9001-4AAF2B0FFDC5}" type="slidenum">
              <a:rPr lang="en-US" smtClean="0"/>
              <a:t>‹#›</a:t>
            </a:fld>
            <a:endParaRPr lang="en-US"/>
          </a:p>
        </p:txBody>
      </p:sp>
    </p:spTree>
    <p:extLst>
      <p:ext uri="{BB962C8B-B14F-4D97-AF65-F5344CB8AC3E}">
        <p14:creationId xmlns:p14="http://schemas.microsoft.com/office/powerpoint/2010/main" val="1085230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D9154-3917-4A39-8910-B72DF6F4933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AED24C18-A7FC-4955-A245-97010A47AFA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D900A836-8A31-4655-BEF2-2FAD0A9FC774}"/>
              </a:ext>
            </a:extLst>
          </p:cNvPr>
          <p:cNvSpPr>
            <a:spLocks noGrp="1"/>
          </p:cNvSpPr>
          <p:nvPr>
            <p:ph type="dt" sz="half" idx="10"/>
          </p:nvPr>
        </p:nvSpPr>
        <p:spPr/>
        <p:txBody>
          <a:bodyPr/>
          <a:lstStyle/>
          <a:p>
            <a:fld id="{D0AF332A-AECE-49DC-A83E-E709F707FD3C}" type="datetime1">
              <a:rPr lang="en-US" smtClean="0"/>
              <a:t>11/28/2021</a:t>
            </a:fld>
            <a:endParaRPr lang="en-US"/>
          </a:p>
        </p:txBody>
      </p:sp>
      <p:sp>
        <p:nvSpPr>
          <p:cNvPr id="5" name="Footer Placeholder 4">
            <a:extLst>
              <a:ext uri="{FF2B5EF4-FFF2-40B4-BE49-F238E27FC236}">
                <a16:creationId xmlns:a16="http://schemas.microsoft.com/office/drawing/2014/main" id="{C24DE56E-52F1-48A2-A3B9-E6A285372A42}"/>
              </a:ext>
            </a:extLst>
          </p:cNvPr>
          <p:cNvSpPr>
            <a:spLocks noGrp="1"/>
          </p:cNvSpPr>
          <p:nvPr>
            <p:ph type="ftr" sz="quarter" idx="11"/>
          </p:nvPr>
        </p:nvSpPr>
        <p:spPr/>
        <p:txBody>
          <a:bodyPr/>
          <a:lstStyle/>
          <a:p>
            <a:r>
              <a:rPr lang="en-US"/>
              <a:t>The University of Texas at Arlington</a:t>
            </a:r>
          </a:p>
        </p:txBody>
      </p:sp>
      <p:sp>
        <p:nvSpPr>
          <p:cNvPr id="6" name="Slide Number Placeholder 5">
            <a:extLst>
              <a:ext uri="{FF2B5EF4-FFF2-40B4-BE49-F238E27FC236}">
                <a16:creationId xmlns:a16="http://schemas.microsoft.com/office/drawing/2014/main" id="{B54C7CE6-1274-476C-A290-4E41C4EBE352}"/>
              </a:ext>
            </a:extLst>
          </p:cNvPr>
          <p:cNvSpPr>
            <a:spLocks noGrp="1"/>
          </p:cNvSpPr>
          <p:nvPr>
            <p:ph type="sldNum" sz="quarter" idx="12"/>
          </p:nvPr>
        </p:nvSpPr>
        <p:spPr/>
        <p:txBody>
          <a:bodyPr/>
          <a:lstStyle/>
          <a:p>
            <a:fld id="{28F6DDA2-9738-490B-973D-4B2C591D50EA}" type="slidenum">
              <a:rPr lang="en-US" smtClean="0"/>
              <a:t>‹#›</a:t>
            </a:fld>
            <a:endParaRPr lang="en-US"/>
          </a:p>
        </p:txBody>
      </p:sp>
    </p:spTree>
    <p:extLst>
      <p:ext uri="{BB962C8B-B14F-4D97-AF65-F5344CB8AC3E}">
        <p14:creationId xmlns:p14="http://schemas.microsoft.com/office/powerpoint/2010/main" val="4049475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8771D-36EB-449C-8C07-464B07104E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84703F-7130-45A6-8DC8-FEFB0E1D9E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2D9E8D-70A2-43BD-AE5D-C00AD971B5A0}"/>
              </a:ext>
            </a:extLst>
          </p:cNvPr>
          <p:cNvSpPr>
            <a:spLocks noGrp="1"/>
          </p:cNvSpPr>
          <p:nvPr>
            <p:ph type="dt" sz="half" idx="10"/>
          </p:nvPr>
        </p:nvSpPr>
        <p:spPr/>
        <p:txBody>
          <a:bodyPr/>
          <a:lstStyle/>
          <a:p>
            <a:fld id="{A4E4A0EE-A62A-4089-A932-1FAEC947788B}" type="datetime1">
              <a:rPr lang="en-US" smtClean="0"/>
              <a:t>11/28/2021</a:t>
            </a:fld>
            <a:endParaRPr lang="en-US"/>
          </a:p>
        </p:txBody>
      </p:sp>
      <p:sp>
        <p:nvSpPr>
          <p:cNvPr id="5" name="Footer Placeholder 4">
            <a:extLst>
              <a:ext uri="{FF2B5EF4-FFF2-40B4-BE49-F238E27FC236}">
                <a16:creationId xmlns:a16="http://schemas.microsoft.com/office/drawing/2014/main" id="{19651D6B-6C94-401F-BEF2-47905F545C8C}"/>
              </a:ext>
            </a:extLst>
          </p:cNvPr>
          <p:cNvSpPr>
            <a:spLocks noGrp="1"/>
          </p:cNvSpPr>
          <p:nvPr>
            <p:ph type="ftr" sz="quarter" idx="11"/>
          </p:nvPr>
        </p:nvSpPr>
        <p:spPr/>
        <p:txBody>
          <a:bodyPr/>
          <a:lstStyle/>
          <a:p>
            <a:r>
              <a:rPr lang="en-US"/>
              <a:t>The University of Texas at Arlington</a:t>
            </a:r>
          </a:p>
        </p:txBody>
      </p:sp>
      <p:sp>
        <p:nvSpPr>
          <p:cNvPr id="6" name="Slide Number Placeholder 5">
            <a:extLst>
              <a:ext uri="{FF2B5EF4-FFF2-40B4-BE49-F238E27FC236}">
                <a16:creationId xmlns:a16="http://schemas.microsoft.com/office/drawing/2014/main" id="{F6352FD0-E6FE-4151-953D-BC3E28DC848B}"/>
              </a:ext>
            </a:extLst>
          </p:cNvPr>
          <p:cNvSpPr>
            <a:spLocks noGrp="1"/>
          </p:cNvSpPr>
          <p:nvPr>
            <p:ph type="sldNum" sz="quarter" idx="12"/>
          </p:nvPr>
        </p:nvSpPr>
        <p:spPr/>
        <p:txBody>
          <a:bodyPr/>
          <a:lstStyle/>
          <a:p>
            <a:fld id="{28F6DDA2-9738-490B-973D-4B2C591D50EA}" type="slidenum">
              <a:rPr lang="en-US" smtClean="0"/>
              <a:t>‹#›</a:t>
            </a:fld>
            <a:endParaRPr lang="en-US"/>
          </a:p>
        </p:txBody>
      </p:sp>
    </p:spTree>
    <p:extLst>
      <p:ext uri="{BB962C8B-B14F-4D97-AF65-F5344CB8AC3E}">
        <p14:creationId xmlns:p14="http://schemas.microsoft.com/office/powerpoint/2010/main" val="1607933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A7000F-FF22-4F35-96CA-692F26ED51A5}"/>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68E8BE-28A0-4547-A1D9-B130526150AF}"/>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28D2D7-6649-4F8A-8057-21D57FA5846B}"/>
              </a:ext>
            </a:extLst>
          </p:cNvPr>
          <p:cNvSpPr>
            <a:spLocks noGrp="1"/>
          </p:cNvSpPr>
          <p:nvPr>
            <p:ph type="dt" sz="half" idx="10"/>
          </p:nvPr>
        </p:nvSpPr>
        <p:spPr/>
        <p:txBody>
          <a:bodyPr/>
          <a:lstStyle/>
          <a:p>
            <a:fld id="{1FDC78F0-B01F-4E4B-891D-FB2DF49BC129}" type="datetime1">
              <a:rPr lang="en-US" smtClean="0"/>
              <a:t>11/28/2021</a:t>
            </a:fld>
            <a:endParaRPr lang="en-US"/>
          </a:p>
        </p:txBody>
      </p:sp>
      <p:sp>
        <p:nvSpPr>
          <p:cNvPr id="5" name="Footer Placeholder 4">
            <a:extLst>
              <a:ext uri="{FF2B5EF4-FFF2-40B4-BE49-F238E27FC236}">
                <a16:creationId xmlns:a16="http://schemas.microsoft.com/office/drawing/2014/main" id="{3F359BBB-BAEA-4642-A483-11A0D78460F4}"/>
              </a:ext>
            </a:extLst>
          </p:cNvPr>
          <p:cNvSpPr>
            <a:spLocks noGrp="1"/>
          </p:cNvSpPr>
          <p:nvPr>
            <p:ph type="ftr" sz="quarter" idx="11"/>
          </p:nvPr>
        </p:nvSpPr>
        <p:spPr/>
        <p:txBody>
          <a:bodyPr/>
          <a:lstStyle/>
          <a:p>
            <a:r>
              <a:rPr lang="en-US"/>
              <a:t>The University of Texas at Arlington</a:t>
            </a:r>
          </a:p>
        </p:txBody>
      </p:sp>
      <p:sp>
        <p:nvSpPr>
          <p:cNvPr id="6" name="Slide Number Placeholder 5">
            <a:extLst>
              <a:ext uri="{FF2B5EF4-FFF2-40B4-BE49-F238E27FC236}">
                <a16:creationId xmlns:a16="http://schemas.microsoft.com/office/drawing/2014/main" id="{FD40A3D9-CD10-47FF-A776-5A06F6F36AF7}"/>
              </a:ext>
            </a:extLst>
          </p:cNvPr>
          <p:cNvSpPr>
            <a:spLocks noGrp="1"/>
          </p:cNvSpPr>
          <p:nvPr>
            <p:ph type="sldNum" sz="quarter" idx="12"/>
          </p:nvPr>
        </p:nvSpPr>
        <p:spPr/>
        <p:txBody>
          <a:bodyPr/>
          <a:lstStyle/>
          <a:p>
            <a:fld id="{28F6DDA2-9738-490B-973D-4B2C591D50EA}" type="slidenum">
              <a:rPr lang="en-US" smtClean="0"/>
              <a:t>‹#›</a:t>
            </a:fld>
            <a:endParaRPr lang="en-US"/>
          </a:p>
        </p:txBody>
      </p:sp>
    </p:spTree>
    <p:extLst>
      <p:ext uri="{BB962C8B-B14F-4D97-AF65-F5344CB8AC3E}">
        <p14:creationId xmlns:p14="http://schemas.microsoft.com/office/powerpoint/2010/main" val="3506912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5D5B1-1626-4581-A22C-A406C2F803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44FFD6-33C1-4E24-A7D4-1FE85B8BC5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3D0E55-ED75-4E64-82A6-7B32FA053FB1}"/>
              </a:ext>
            </a:extLst>
          </p:cNvPr>
          <p:cNvSpPr>
            <a:spLocks noGrp="1"/>
          </p:cNvSpPr>
          <p:nvPr>
            <p:ph type="dt" sz="half" idx="10"/>
          </p:nvPr>
        </p:nvSpPr>
        <p:spPr/>
        <p:txBody>
          <a:bodyPr/>
          <a:lstStyle/>
          <a:p>
            <a:fld id="{18A5375D-916C-4F34-8743-A940B372DF62}" type="datetime1">
              <a:rPr lang="en-US" smtClean="0"/>
              <a:t>11/28/2021</a:t>
            </a:fld>
            <a:endParaRPr lang="en-US"/>
          </a:p>
        </p:txBody>
      </p:sp>
      <p:sp>
        <p:nvSpPr>
          <p:cNvPr id="5" name="Footer Placeholder 4">
            <a:extLst>
              <a:ext uri="{FF2B5EF4-FFF2-40B4-BE49-F238E27FC236}">
                <a16:creationId xmlns:a16="http://schemas.microsoft.com/office/drawing/2014/main" id="{6B3D2158-D772-4E46-B89F-86D36190AC92}"/>
              </a:ext>
            </a:extLst>
          </p:cNvPr>
          <p:cNvSpPr>
            <a:spLocks noGrp="1"/>
          </p:cNvSpPr>
          <p:nvPr>
            <p:ph type="ftr" sz="quarter" idx="11"/>
          </p:nvPr>
        </p:nvSpPr>
        <p:spPr/>
        <p:txBody>
          <a:bodyPr/>
          <a:lstStyle/>
          <a:p>
            <a:r>
              <a:rPr lang="en-US"/>
              <a:t>The University of Texas at Arlington</a:t>
            </a:r>
          </a:p>
        </p:txBody>
      </p:sp>
      <p:sp>
        <p:nvSpPr>
          <p:cNvPr id="6" name="Slide Number Placeholder 5">
            <a:extLst>
              <a:ext uri="{FF2B5EF4-FFF2-40B4-BE49-F238E27FC236}">
                <a16:creationId xmlns:a16="http://schemas.microsoft.com/office/drawing/2014/main" id="{F23A2513-880F-4EA1-BEF8-6B33C86D9F93}"/>
              </a:ext>
            </a:extLst>
          </p:cNvPr>
          <p:cNvSpPr>
            <a:spLocks noGrp="1"/>
          </p:cNvSpPr>
          <p:nvPr>
            <p:ph type="sldNum" sz="quarter" idx="12"/>
          </p:nvPr>
        </p:nvSpPr>
        <p:spPr/>
        <p:txBody>
          <a:bodyPr/>
          <a:lstStyle/>
          <a:p>
            <a:fld id="{28F6DDA2-9738-490B-973D-4B2C591D50EA}" type="slidenum">
              <a:rPr lang="en-US" smtClean="0"/>
              <a:t>‹#›</a:t>
            </a:fld>
            <a:endParaRPr lang="en-US"/>
          </a:p>
        </p:txBody>
      </p:sp>
    </p:spTree>
    <p:extLst>
      <p:ext uri="{BB962C8B-B14F-4D97-AF65-F5344CB8AC3E}">
        <p14:creationId xmlns:p14="http://schemas.microsoft.com/office/powerpoint/2010/main" val="2847292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A96DB-59E0-4BC6-A168-FAA4F8452AD8}"/>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DD10A362-6BD4-4E28-85CD-51606EF6D37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8B51A0-A0C3-44FB-90E7-76A8F3FFDEDA}"/>
              </a:ext>
            </a:extLst>
          </p:cNvPr>
          <p:cNvSpPr>
            <a:spLocks noGrp="1"/>
          </p:cNvSpPr>
          <p:nvPr>
            <p:ph type="dt" sz="half" idx="10"/>
          </p:nvPr>
        </p:nvSpPr>
        <p:spPr/>
        <p:txBody>
          <a:bodyPr/>
          <a:lstStyle/>
          <a:p>
            <a:fld id="{BDCC9A12-BE28-455D-992D-17D4A6BA2B94}" type="datetime1">
              <a:rPr lang="en-US" smtClean="0"/>
              <a:t>11/28/2021</a:t>
            </a:fld>
            <a:endParaRPr lang="en-US"/>
          </a:p>
        </p:txBody>
      </p:sp>
      <p:sp>
        <p:nvSpPr>
          <p:cNvPr id="5" name="Footer Placeholder 4">
            <a:extLst>
              <a:ext uri="{FF2B5EF4-FFF2-40B4-BE49-F238E27FC236}">
                <a16:creationId xmlns:a16="http://schemas.microsoft.com/office/drawing/2014/main" id="{C5E1C963-8F07-40E2-9636-60BBB3B12BFE}"/>
              </a:ext>
            </a:extLst>
          </p:cNvPr>
          <p:cNvSpPr>
            <a:spLocks noGrp="1"/>
          </p:cNvSpPr>
          <p:nvPr>
            <p:ph type="ftr" sz="quarter" idx="11"/>
          </p:nvPr>
        </p:nvSpPr>
        <p:spPr/>
        <p:txBody>
          <a:bodyPr/>
          <a:lstStyle/>
          <a:p>
            <a:r>
              <a:rPr lang="en-US"/>
              <a:t>The University of Texas at Arlington</a:t>
            </a:r>
          </a:p>
        </p:txBody>
      </p:sp>
      <p:sp>
        <p:nvSpPr>
          <p:cNvPr id="6" name="Slide Number Placeholder 5">
            <a:extLst>
              <a:ext uri="{FF2B5EF4-FFF2-40B4-BE49-F238E27FC236}">
                <a16:creationId xmlns:a16="http://schemas.microsoft.com/office/drawing/2014/main" id="{EE83441C-4DF8-4956-B15D-ACE3D876850E}"/>
              </a:ext>
            </a:extLst>
          </p:cNvPr>
          <p:cNvSpPr>
            <a:spLocks noGrp="1"/>
          </p:cNvSpPr>
          <p:nvPr>
            <p:ph type="sldNum" sz="quarter" idx="12"/>
          </p:nvPr>
        </p:nvSpPr>
        <p:spPr/>
        <p:txBody>
          <a:bodyPr/>
          <a:lstStyle/>
          <a:p>
            <a:fld id="{28F6DDA2-9738-490B-973D-4B2C591D50EA}" type="slidenum">
              <a:rPr lang="en-US" smtClean="0"/>
              <a:t>‹#›</a:t>
            </a:fld>
            <a:endParaRPr lang="en-US"/>
          </a:p>
        </p:txBody>
      </p:sp>
    </p:spTree>
    <p:extLst>
      <p:ext uri="{BB962C8B-B14F-4D97-AF65-F5344CB8AC3E}">
        <p14:creationId xmlns:p14="http://schemas.microsoft.com/office/powerpoint/2010/main" val="2912314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5264-B1B1-4F20-9613-04A78C5BAC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83BF73-3631-44FA-B5B8-E5F4453EF015}"/>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0967AA-E301-455F-B849-50E88A606859}"/>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C4E7CF-0701-4940-803D-70CF211AD8EF}"/>
              </a:ext>
            </a:extLst>
          </p:cNvPr>
          <p:cNvSpPr>
            <a:spLocks noGrp="1"/>
          </p:cNvSpPr>
          <p:nvPr>
            <p:ph type="dt" sz="half" idx="10"/>
          </p:nvPr>
        </p:nvSpPr>
        <p:spPr/>
        <p:txBody>
          <a:bodyPr/>
          <a:lstStyle/>
          <a:p>
            <a:fld id="{D15EB106-C42F-46BB-894B-C4432D198D4B}" type="datetime1">
              <a:rPr lang="en-US" smtClean="0"/>
              <a:t>11/28/2021</a:t>
            </a:fld>
            <a:endParaRPr lang="en-US"/>
          </a:p>
        </p:txBody>
      </p:sp>
      <p:sp>
        <p:nvSpPr>
          <p:cNvPr id="6" name="Footer Placeholder 5">
            <a:extLst>
              <a:ext uri="{FF2B5EF4-FFF2-40B4-BE49-F238E27FC236}">
                <a16:creationId xmlns:a16="http://schemas.microsoft.com/office/drawing/2014/main" id="{1ABB52E7-2F42-48D3-9461-4218F8EE2A3F}"/>
              </a:ext>
            </a:extLst>
          </p:cNvPr>
          <p:cNvSpPr>
            <a:spLocks noGrp="1"/>
          </p:cNvSpPr>
          <p:nvPr>
            <p:ph type="ftr" sz="quarter" idx="11"/>
          </p:nvPr>
        </p:nvSpPr>
        <p:spPr/>
        <p:txBody>
          <a:bodyPr/>
          <a:lstStyle/>
          <a:p>
            <a:r>
              <a:rPr lang="en-US"/>
              <a:t>The University of Texas at Arlington</a:t>
            </a:r>
          </a:p>
        </p:txBody>
      </p:sp>
      <p:sp>
        <p:nvSpPr>
          <p:cNvPr id="7" name="Slide Number Placeholder 6">
            <a:extLst>
              <a:ext uri="{FF2B5EF4-FFF2-40B4-BE49-F238E27FC236}">
                <a16:creationId xmlns:a16="http://schemas.microsoft.com/office/drawing/2014/main" id="{3B278A40-2C30-4D0B-B9ED-F162A55F2190}"/>
              </a:ext>
            </a:extLst>
          </p:cNvPr>
          <p:cNvSpPr>
            <a:spLocks noGrp="1"/>
          </p:cNvSpPr>
          <p:nvPr>
            <p:ph type="sldNum" sz="quarter" idx="12"/>
          </p:nvPr>
        </p:nvSpPr>
        <p:spPr/>
        <p:txBody>
          <a:bodyPr/>
          <a:lstStyle/>
          <a:p>
            <a:fld id="{28F6DDA2-9738-490B-973D-4B2C591D50EA}" type="slidenum">
              <a:rPr lang="en-US" smtClean="0"/>
              <a:t>‹#›</a:t>
            </a:fld>
            <a:endParaRPr lang="en-US"/>
          </a:p>
        </p:txBody>
      </p:sp>
    </p:spTree>
    <p:extLst>
      <p:ext uri="{BB962C8B-B14F-4D97-AF65-F5344CB8AC3E}">
        <p14:creationId xmlns:p14="http://schemas.microsoft.com/office/powerpoint/2010/main" val="2017605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75EC3-594F-4A6A-823D-A904B75909C7}"/>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856051-02E7-4A4A-AF5A-111C36CA29E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018C4FC-98AC-4AFA-B374-BA40D54948FB}"/>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88F5FB-09C9-46AB-8294-F10D565A166E}"/>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911502C-F380-4036-A541-BA512306EEDD}"/>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759585-A1D2-49DF-8708-A09C1BB1BE0B}"/>
              </a:ext>
            </a:extLst>
          </p:cNvPr>
          <p:cNvSpPr>
            <a:spLocks noGrp="1"/>
          </p:cNvSpPr>
          <p:nvPr>
            <p:ph type="dt" sz="half" idx="10"/>
          </p:nvPr>
        </p:nvSpPr>
        <p:spPr/>
        <p:txBody>
          <a:bodyPr/>
          <a:lstStyle/>
          <a:p>
            <a:fld id="{C5BB6C91-79D5-43A0-9544-615CC815A553}" type="datetime1">
              <a:rPr lang="en-US" smtClean="0"/>
              <a:t>11/28/2021</a:t>
            </a:fld>
            <a:endParaRPr lang="en-US"/>
          </a:p>
        </p:txBody>
      </p:sp>
      <p:sp>
        <p:nvSpPr>
          <p:cNvPr id="8" name="Footer Placeholder 7">
            <a:extLst>
              <a:ext uri="{FF2B5EF4-FFF2-40B4-BE49-F238E27FC236}">
                <a16:creationId xmlns:a16="http://schemas.microsoft.com/office/drawing/2014/main" id="{CA00E71C-0A18-41A0-B688-16DFF6ADC50B}"/>
              </a:ext>
            </a:extLst>
          </p:cNvPr>
          <p:cNvSpPr>
            <a:spLocks noGrp="1"/>
          </p:cNvSpPr>
          <p:nvPr>
            <p:ph type="ftr" sz="quarter" idx="11"/>
          </p:nvPr>
        </p:nvSpPr>
        <p:spPr/>
        <p:txBody>
          <a:bodyPr/>
          <a:lstStyle/>
          <a:p>
            <a:r>
              <a:rPr lang="en-US"/>
              <a:t>The University of Texas at Arlington</a:t>
            </a:r>
          </a:p>
        </p:txBody>
      </p:sp>
      <p:sp>
        <p:nvSpPr>
          <p:cNvPr id="9" name="Slide Number Placeholder 8">
            <a:extLst>
              <a:ext uri="{FF2B5EF4-FFF2-40B4-BE49-F238E27FC236}">
                <a16:creationId xmlns:a16="http://schemas.microsoft.com/office/drawing/2014/main" id="{0F9CD12F-E6C7-418B-B8C1-9B7F3FA95CC7}"/>
              </a:ext>
            </a:extLst>
          </p:cNvPr>
          <p:cNvSpPr>
            <a:spLocks noGrp="1"/>
          </p:cNvSpPr>
          <p:nvPr>
            <p:ph type="sldNum" sz="quarter" idx="12"/>
          </p:nvPr>
        </p:nvSpPr>
        <p:spPr/>
        <p:txBody>
          <a:bodyPr/>
          <a:lstStyle/>
          <a:p>
            <a:fld id="{28F6DDA2-9738-490B-973D-4B2C591D50EA}" type="slidenum">
              <a:rPr lang="en-US" smtClean="0"/>
              <a:t>‹#›</a:t>
            </a:fld>
            <a:endParaRPr lang="en-US"/>
          </a:p>
        </p:txBody>
      </p:sp>
    </p:spTree>
    <p:extLst>
      <p:ext uri="{BB962C8B-B14F-4D97-AF65-F5344CB8AC3E}">
        <p14:creationId xmlns:p14="http://schemas.microsoft.com/office/powerpoint/2010/main" val="984123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980A3-9359-44CF-92C3-80384BDD60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5A7FF2-65D2-4381-933A-DBC4FAB92E79}"/>
              </a:ext>
            </a:extLst>
          </p:cNvPr>
          <p:cNvSpPr>
            <a:spLocks noGrp="1"/>
          </p:cNvSpPr>
          <p:nvPr>
            <p:ph type="dt" sz="half" idx="10"/>
          </p:nvPr>
        </p:nvSpPr>
        <p:spPr/>
        <p:txBody>
          <a:bodyPr/>
          <a:lstStyle/>
          <a:p>
            <a:fld id="{C7C35080-8D1B-46E6-A443-085BD73FE938}" type="datetime1">
              <a:rPr lang="en-US" smtClean="0"/>
              <a:t>11/28/2021</a:t>
            </a:fld>
            <a:endParaRPr lang="en-US"/>
          </a:p>
        </p:txBody>
      </p:sp>
      <p:sp>
        <p:nvSpPr>
          <p:cNvPr id="4" name="Footer Placeholder 3">
            <a:extLst>
              <a:ext uri="{FF2B5EF4-FFF2-40B4-BE49-F238E27FC236}">
                <a16:creationId xmlns:a16="http://schemas.microsoft.com/office/drawing/2014/main" id="{B2B473D4-16A7-43BE-9D41-D53B744345DD}"/>
              </a:ext>
            </a:extLst>
          </p:cNvPr>
          <p:cNvSpPr>
            <a:spLocks noGrp="1"/>
          </p:cNvSpPr>
          <p:nvPr>
            <p:ph type="ftr" sz="quarter" idx="11"/>
          </p:nvPr>
        </p:nvSpPr>
        <p:spPr/>
        <p:txBody>
          <a:bodyPr/>
          <a:lstStyle/>
          <a:p>
            <a:r>
              <a:rPr lang="en-US"/>
              <a:t>The University of Texas at Arlington</a:t>
            </a:r>
          </a:p>
        </p:txBody>
      </p:sp>
      <p:sp>
        <p:nvSpPr>
          <p:cNvPr id="5" name="Slide Number Placeholder 4">
            <a:extLst>
              <a:ext uri="{FF2B5EF4-FFF2-40B4-BE49-F238E27FC236}">
                <a16:creationId xmlns:a16="http://schemas.microsoft.com/office/drawing/2014/main" id="{F2CBF203-A5DE-4EE2-99D9-EAC54940F9D0}"/>
              </a:ext>
            </a:extLst>
          </p:cNvPr>
          <p:cNvSpPr>
            <a:spLocks noGrp="1"/>
          </p:cNvSpPr>
          <p:nvPr>
            <p:ph type="sldNum" sz="quarter" idx="12"/>
          </p:nvPr>
        </p:nvSpPr>
        <p:spPr/>
        <p:txBody>
          <a:bodyPr/>
          <a:lstStyle/>
          <a:p>
            <a:fld id="{28F6DDA2-9738-490B-973D-4B2C591D50EA}" type="slidenum">
              <a:rPr lang="en-US" smtClean="0"/>
              <a:t>‹#›</a:t>
            </a:fld>
            <a:endParaRPr lang="en-US"/>
          </a:p>
        </p:txBody>
      </p:sp>
    </p:spTree>
    <p:extLst>
      <p:ext uri="{BB962C8B-B14F-4D97-AF65-F5344CB8AC3E}">
        <p14:creationId xmlns:p14="http://schemas.microsoft.com/office/powerpoint/2010/main" val="1810640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C18A09-2992-4138-A941-F8CFC08B72B0}"/>
              </a:ext>
            </a:extLst>
          </p:cNvPr>
          <p:cNvSpPr>
            <a:spLocks noGrp="1"/>
          </p:cNvSpPr>
          <p:nvPr>
            <p:ph type="dt" sz="half" idx="10"/>
          </p:nvPr>
        </p:nvSpPr>
        <p:spPr/>
        <p:txBody>
          <a:bodyPr/>
          <a:lstStyle/>
          <a:p>
            <a:fld id="{D4E6100F-189B-419A-AAEC-38DED471B1F0}" type="datetime1">
              <a:rPr lang="en-US" smtClean="0"/>
              <a:t>11/28/2021</a:t>
            </a:fld>
            <a:endParaRPr lang="en-US"/>
          </a:p>
        </p:txBody>
      </p:sp>
      <p:sp>
        <p:nvSpPr>
          <p:cNvPr id="3" name="Footer Placeholder 2">
            <a:extLst>
              <a:ext uri="{FF2B5EF4-FFF2-40B4-BE49-F238E27FC236}">
                <a16:creationId xmlns:a16="http://schemas.microsoft.com/office/drawing/2014/main" id="{D2F7D5D2-BA5E-4419-8E8B-9B9FAA727503}"/>
              </a:ext>
            </a:extLst>
          </p:cNvPr>
          <p:cNvSpPr>
            <a:spLocks noGrp="1"/>
          </p:cNvSpPr>
          <p:nvPr>
            <p:ph type="ftr" sz="quarter" idx="11"/>
          </p:nvPr>
        </p:nvSpPr>
        <p:spPr/>
        <p:txBody>
          <a:bodyPr/>
          <a:lstStyle/>
          <a:p>
            <a:r>
              <a:rPr lang="en-US"/>
              <a:t>The University of Texas at Arlington</a:t>
            </a:r>
          </a:p>
        </p:txBody>
      </p:sp>
      <p:sp>
        <p:nvSpPr>
          <p:cNvPr id="4" name="Slide Number Placeholder 3">
            <a:extLst>
              <a:ext uri="{FF2B5EF4-FFF2-40B4-BE49-F238E27FC236}">
                <a16:creationId xmlns:a16="http://schemas.microsoft.com/office/drawing/2014/main" id="{EB59E995-4D49-4870-849F-FE3E5E6BD409}"/>
              </a:ext>
            </a:extLst>
          </p:cNvPr>
          <p:cNvSpPr>
            <a:spLocks noGrp="1"/>
          </p:cNvSpPr>
          <p:nvPr>
            <p:ph type="sldNum" sz="quarter" idx="12"/>
          </p:nvPr>
        </p:nvSpPr>
        <p:spPr/>
        <p:txBody>
          <a:bodyPr/>
          <a:lstStyle/>
          <a:p>
            <a:fld id="{28F6DDA2-9738-490B-973D-4B2C591D50EA}" type="slidenum">
              <a:rPr lang="en-US" smtClean="0"/>
              <a:t>‹#›</a:t>
            </a:fld>
            <a:endParaRPr lang="en-US"/>
          </a:p>
        </p:txBody>
      </p:sp>
    </p:spTree>
    <p:extLst>
      <p:ext uri="{BB962C8B-B14F-4D97-AF65-F5344CB8AC3E}">
        <p14:creationId xmlns:p14="http://schemas.microsoft.com/office/powerpoint/2010/main" val="548569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9A551-837C-4003-B00F-415A206DA9B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9CF1C575-A652-45F6-8747-C5DAB9E2DA0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A624B6-91D0-4DEC-96A4-CC25F4A3C73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22F4057-80FD-4BB6-8A36-FBC9A1F715EB}"/>
              </a:ext>
            </a:extLst>
          </p:cNvPr>
          <p:cNvSpPr>
            <a:spLocks noGrp="1"/>
          </p:cNvSpPr>
          <p:nvPr>
            <p:ph type="dt" sz="half" idx="10"/>
          </p:nvPr>
        </p:nvSpPr>
        <p:spPr/>
        <p:txBody>
          <a:bodyPr/>
          <a:lstStyle/>
          <a:p>
            <a:fld id="{B7A16316-84EB-44C5-B4F2-D8AF1C77ABF4}" type="datetime1">
              <a:rPr lang="en-US" smtClean="0"/>
              <a:t>11/28/2021</a:t>
            </a:fld>
            <a:endParaRPr lang="en-US"/>
          </a:p>
        </p:txBody>
      </p:sp>
      <p:sp>
        <p:nvSpPr>
          <p:cNvPr id="6" name="Footer Placeholder 5">
            <a:extLst>
              <a:ext uri="{FF2B5EF4-FFF2-40B4-BE49-F238E27FC236}">
                <a16:creationId xmlns:a16="http://schemas.microsoft.com/office/drawing/2014/main" id="{6670B1B3-27AE-4993-BE4C-B2C15D0F5209}"/>
              </a:ext>
            </a:extLst>
          </p:cNvPr>
          <p:cNvSpPr>
            <a:spLocks noGrp="1"/>
          </p:cNvSpPr>
          <p:nvPr>
            <p:ph type="ftr" sz="quarter" idx="11"/>
          </p:nvPr>
        </p:nvSpPr>
        <p:spPr/>
        <p:txBody>
          <a:bodyPr/>
          <a:lstStyle/>
          <a:p>
            <a:r>
              <a:rPr lang="en-US"/>
              <a:t>The University of Texas at Arlington</a:t>
            </a:r>
          </a:p>
        </p:txBody>
      </p:sp>
      <p:sp>
        <p:nvSpPr>
          <p:cNvPr id="7" name="Slide Number Placeholder 6">
            <a:extLst>
              <a:ext uri="{FF2B5EF4-FFF2-40B4-BE49-F238E27FC236}">
                <a16:creationId xmlns:a16="http://schemas.microsoft.com/office/drawing/2014/main" id="{D7FB8F2D-7B47-4CCD-BFD0-CD6B68B19B84}"/>
              </a:ext>
            </a:extLst>
          </p:cNvPr>
          <p:cNvSpPr>
            <a:spLocks noGrp="1"/>
          </p:cNvSpPr>
          <p:nvPr>
            <p:ph type="sldNum" sz="quarter" idx="12"/>
          </p:nvPr>
        </p:nvSpPr>
        <p:spPr/>
        <p:txBody>
          <a:bodyPr/>
          <a:lstStyle/>
          <a:p>
            <a:fld id="{28F6DDA2-9738-490B-973D-4B2C591D50EA}" type="slidenum">
              <a:rPr lang="en-US" smtClean="0"/>
              <a:t>‹#›</a:t>
            </a:fld>
            <a:endParaRPr lang="en-US"/>
          </a:p>
        </p:txBody>
      </p:sp>
    </p:spTree>
    <p:extLst>
      <p:ext uri="{BB962C8B-B14F-4D97-AF65-F5344CB8AC3E}">
        <p14:creationId xmlns:p14="http://schemas.microsoft.com/office/powerpoint/2010/main" val="3332294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FD806-358C-4FEE-8642-590D6C601EE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BADC94B0-FAC0-4694-BAE7-0C4FF9E36A43}"/>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51297ADA-254F-4A56-B881-04D96B89D4A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D1E010B-B8A1-4345-9184-4976EF56CEB4}"/>
              </a:ext>
            </a:extLst>
          </p:cNvPr>
          <p:cNvSpPr>
            <a:spLocks noGrp="1"/>
          </p:cNvSpPr>
          <p:nvPr>
            <p:ph type="dt" sz="half" idx="10"/>
          </p:nvPr>
        </p:nvSpPr>
        <p:spPr/>
        <p:txBody>
          <a:bodyPr/>
          <a:lstStyle/>
          <a:p>
            <a:fld id="{5707F133-EDAA-4300-8C0C-A0E95B7181F9}" type="datetime1">
              <a:rPr lang="en-US" smtClean="0"/>
              <a:t>11/28/2021</a:t>
            </a:fld>
            <a:endParaRPr lang="en-US"/>
          </a:p>
        </p:txBody>
      </p:sp>
      <p:sp>
        <p:nvSpPr>
          <p:cNvPr id="6" name="Footer Placeholder 5">
            <a:extLst>
              <a:ext uri="{FF2B5EF4-FFF2-40B4-BE49-F238E27FC236}">
                <a16:creationId xmlns:a16="http://schemas.microsoft.com/office/drawing/2014/main" id="{C4AEE5EF-C16D-437E-B8C2-082FE510513B}"/>
              </a:ext>
            </a:extLst>
          </p:cNvPr>
          <p:cNvSpPr>
            <a:spLocks noGrp="1"/>
          </p:cNvSpPr>
          <p:nvPr>
            <p:ph type="ftr" sz="quarter" idx="11"/>
          </p:nvPr>
        </p:nvSpPr>
        <p:spPr/>
        <p:txBody>
          <a:bodyPr/>
          <a:lstStyle/>
          <a:p>
            <a:r>
              <a:rPr lang="en-US"/>
              <a:t>The University of Texas at Arlington</a:t>
            </a:r>
          </a:p>
        </p:txBody>
      </p:sp>
      <p:sp>
        <p:nvSpPr>
          <p:cNvPr id="7" name="Slide Number Placeholder 6">
            <a:extLst>
              <a:ext uri="{FF2B5EF4-FFF2-40B4-BE49-F238E27FC236}">
                <a16:creationId xmlns:a16="http://schemas.microsoft.com/office/drawing/2014/main" id="{E1EF8FDD-0B6F-4F82-9360-F90A85B0FEBD}"/>
              </a:ext>
            </a:extLst>
          </p:cNvPr>
          <p:cNvSpPr>
            <a:spLocks noGrp="1"/>
          </p:cNvSpPr>
          <p:nvPr>
            <p:ph type="sldNum" sz="quarter" idx="12"/>
          </p:nvPr>
        </p:nvSpPr>
        <p:spPr/>
        <p:txBody>
          <a:bodyPr/>
          <a:lstStyle/>
          <a:p>
            <a:fld id="{28F6DDA2-9738-490B-973D-4B2C591D50EA}" type="slidenum">
              <a:rPr lang="en-US" smtClean="0"/>
              <a:t>‹#›</a:t>
            </a:fld>
            <a:endParaRPr lang="en-US"/>
          </a:p>
        </p:txBody>
      </p:sp>
    </p:spTree>
    <p:extLst>
      <p:ext uri="{BB962C8B-B14F-4D97-AF65-F5344CB8AC3E}">
        <p14:creationId xmlns:p14="http://schemas.microsoft.com/office/powerpoint/2010/main" val="1680906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58B678-DAC8-462F-89DF-41480F57032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021620-1591-4BDA-8657-5AEDEF7216F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456F37-5A35-4318-A572-E68DBF2F165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D6DDDD7-DC48-4C4B-83CF-CCBA8215000C}" type="datetime1">
              <a:rPr lang="en-US" smtClean="0"/>
              <a:t>11/28/2021</a:t>
            </a:fld>
            <a:endParaRPr lang="en-US"/>
          </a:p>
        </p:txBody>
      </p:sp>
      <p:sp>
        <p:nvSpPr>
          <p:cNvPr id="5" name="Footer Placeholder 4">
            <a:extLst>
              <a:ext uri="{FF2B5EF4-FFF2-40B4-BE49-F238E27FC236}">
                <a16:creationId xmlns:a16="http://schemas.microsoft.com/office/drawing/2014/main" id="{9E1BEFA0-94AC-4FA0-ABD8-47EA77ACE92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The University of Texas at Arlington</a:t>
            </a:r>
          </a:p>
        </p:txBody>
      </p:sp>
      <p:sp>
        <p:nvSpPr>
          <p:cNvPr id="6" name="Slide Number Placeholder 5">
            <a:extLst>
              <a:ext uri="{FF2B5EF4-FFF2-40B4-BE49-F238E27FC236}">
                <a16:creationId xmlns:a16="http://schemas.microsoft.com/office/drawing/2014/main" id="{0E60C782-D5D0-4BA5-B83F-8E45F7E9B8B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8F6DDA2-9738-490B-973D-4B2C591D50EA}" type="slidenum">
              <a:rPr lang="en-US" smtClean="0"/>
              <a:t>‹#›</a:t>
            </a:fld>
            <a:endParaRPr lang="en-US"/>
          </a:p>
        </p:txBody>
      </p:sp>
    </p:spTree>
    <p:extLst>
      <p:ext uri="{BB962C8B-B14F-4D97-AF65-F5344CB8AC3E}">
        <p14:creationId xmlns:p14="http://schemas.microsoft.com/office/powerpoint/2010/main" val="909016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phical user interface&#10;&#10;Description automatically generated">
            <a:extLst>
              <a:ext uri="{FF2B5EF4-FFF2-40B4-BE49-F238E27FC236}">
                <a16:creationId xmlns:a16="http://schemas.microsoft.com/office/drawing/2014/main" id="{FF9CCD6F-B87A-436B-80B1-59EC35119754}"/>
              </a:ext>
            </a:extLst>
          </p:cNvPr>
          <p:cNvPicPr>
            <a:picLocks noChangeAspect="1"/>
          </p:cNvPicPr>
          <p:nvPr/>
        </p:nvPicPr>
        <p:blipFill rotWithShape="1">
          <a:blip r:embed="rId2">
            <a:extLst>
              <a:ext uri="{28A0092B-C50C-407E-A947-70E740481C1C}">
                <a14:useLocalDpi xmlns:a14="http://schemas.microsoft.com/office/drawing/2010/main" val="0"/>
              </a:ext>
            </a:extLst>
          </a:blip>
          <a:srcRect l="19745" t="9091" r="35225" b="1"/>
          <a:stretch/>
        </p:blipFill>
        <p:spPr>
          <a:xfrm>
            <a:off x="2642616" y="10"/>
            <a:ext cx="6501384" cy="6857990"/>
          </a:xfrm>
          <a:prstGeom prst="rect">
            <a:avLst/>
          </a:prstGeom>
        </p:spPr>
      </p:pic>
      <p:sp>
        <p:nvSpPr>
          <p:cNvPr id="20" name="Rectangle 1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17450"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1E4C26-385B-4C0A-9737-74F50B2852C7}"/>
              </a:ext>
            </a:extLst>
          </p:cNvPr>
          <p:cNvSpPr>
            <a:spLocks noGrp="1"/>
          </p:cNvSpPr>
          <p:nvPr>
            <p:ph type="ctrTitle"/>
          </p:nvPr>
        </p:nvSpPr>
        <p:spPr>
          <a:xfrm>
            <a:off x="358485" y="1122363"/>
            <a:ext cx="3017520" cy="3204134"/>
          </a:xfrm>
        </p:spPr>
        <p:txBody>
          <a:bodyPr anchor="b">
            <a:normAutofit/>
          </a:bodyPr>
          <a:lstStyle/>
          <a:p>
            <a:pPr algn="l"/>
            <a:r>
              <a:rPr lang="en-US" sz="3600" b="1">
                <a:effectLst/>
                <a:latin typeface="Times New Roman" panose="02020603050405020304" pitchFamily="18" charset="0"/>
                <a:ea typeface="Calibri" panose="020F0502020204030204" pitchFamily="34" charset="0"/>
              </a:rPr>
              <a:t>Product value modelling of summer clothes in E-commerce Wish</a:t>
            </a:r>
            <a:endParaRPr lang="en-US" sz="3600"/>
          </a:p>
        </p:txBody>
      </p:sp>
      <p:sp>
        <p:nvSpPr>
          <p:cNvPr id="3" name="Subtitle 2">
            <a:extLst>
              <a:ext uri="{FF2B5EF4-FFF2-40B4-BE49-F238E27FC236}">
                <a16:creationId xmlns:a16="http://schemas.microsoft.com/office/drawing/2014/main" id="{BB120F74-FD77-4472-A811-3ABA99C7EE1A}"/>
              </a:ext>
            </a:extLst>
          </p:cNvPr>
          <p:cNvSpPr>
            <a:spLocks noGrp="1"/>
          </p:cNvSpPr>
          <p:nvPr>
            <p:ph type="subTitle" idx="1"/>
          </p:nvPr>
        </p:nvSpPr>
        <p:spPr>
          <a:xfrm>
            <a:off x="358485" y="4872922"/>
            <a:ext cx="3017519" cy="1208141"/>
          </a:xfrm>
        </p:spPr>
        <p:txBody>
          <a:bodyPr>
            <a:normAutofit/>
          </a:bodyPr>
          <a:lstStyle/>
          <a:p>
            <a:pPr algn="l"/>
            <a:r>
              <a:rPr lang="en-US" sz="1700" dirty="0"/>
              <a:t>Group 11</a:t>
            </a:r>
          </a:p>
          <a:p>
            <a:pPr algn="l"/>
            <a:r>
              <a:rPr lang="en-US" sz="1800" b="1" dirty="0">
                <a:effectLst/>
                <a:latin typeface="Times New Roman" panose="02020603050405020304" pitchFamily="18" charset="0"/>
                <a:ea typeface="Calibri" panose="020F0502020204030204" pitchFamily="34" charset="0"/>
              </a:rPr>
              <a:t>BSTAT 5325, Sec-003</a:t>
            </a:r>
            <a:endParaRPr lang="en-US" sz="1700" b="1" dirty="0">
              <a:effectLst/>
              <a:latin typeface="Times New Roman" panose="02020603050405020304" pitchFamily="18" charset="0"/>
              <a:ea typeface="Calibri" panose="020F0502020204030204" pitchFamily="34" charset="0"/>
            </a:endParaRPr>
          </a:p>
          <a:p>
            <a:pPr algn="l"/>
            <a:endParaRPr lang="en-US" sz="1700" dirty="0"/>
          </a:p>
        </p:txBody>
      </p:sp>
      <p:sp>
        <p:nvSpPr>
          <p:cNvPr id="21"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5BD26DD1-37B8-42BD-B3B9-C1A231E2C923}"/>
              </a:ext>
            </a:extLst>
          </p:cNvPr>
          <p:cNvSpPr txBox="1"/>
          <p:nvPr/>
        </p:nvSpPr>
        <p:spPr>
          <a:xfrm>
            <a:off x="358485" y="6200332"/>
            <a:ext cx="8712743" cy="646331"/>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rPr>
              <a:t>(</a:t>
            </a:r>
            <a:r>
              <a:rPr lang="en-US" sz="1800" i="1" dirty="0">
                <a:effectLst/>
                <a:latin typeface="Times New Roman" panose="02020603050405020304" pitchFamily="18" charset="0"/>
                <a:ea typeface="Calibri" panose="020F0502020204030204" pitchFamily="34" charset="0"/>
              </a:rPr>
              <a:t>Devi Prasad </a:t>
            </a:r>
            <a:r>
              <a:rPr lang="en-US" sz="1800" i="1" dirty="0" err="1">
                <a:effectLst/>
                <a:latin typeface="Times New Roman" panose="02020603050405020304" pitchFamily="18" charset="0"/>
                <a:ea typeface="Calibri" panose="020F0502020204030204" pitchFamily="34" charset="0"/>
              </a:rPr>
              <a:t>Chitti</a:t>
            </a:r>
            <a:r>
              <a:rPr lang="en-US" sz="1800" i="1" dirty="0">
                <a:effectLst/>
                <a:latin typeface="Times New Roman" panose="02020603050405020304" pitchFamily="18" charset="0"/>
                <a:ea typeface="Calibri" panose="020F0502020204030204" pitchFamily="34" charset="0"/>
              </a:rPr>
              <a:t> </a:t>
            </a:r>
            <a:r>
              <a:rPr lang="en-US" sz="1800" i="1" dirty="0" err="1">
                <a:effectLst/>
                <a:latin typeface="Times New Roman" panose="02020603050405020304" pitchFamily="18" charset="0"/>
                <a:ea typeface="Calibri" panose="020F0502020204030204" pitchFamily="34" charset="0"/>
              </a:rPr>
              <a:t>Pothula</a:t>
            </a:r>
            <a:r>
              <a:rPr lang="en-US" sz="1800" i="1" dirty="0">
                <a:effectLst/>
                <a:latin typeface="Times New Roman" panose="02020603050405020304" pitchFamily="18" charset="0"/>
                <a:ea typeface="Calibri" panose="020F0502020204030204" pitchFamily="34" charset="0"/>
              </a:rPr>
              <a:t>, Jitesh </a:t>
            </a:r>
            <a:r>
              <a:rPr lang="en-US" sz="1800" i="1" dirty="0" err="1">
                <a:effectLst/>
                <a:latin typeface="Times New Roman" panose="02020603050405020304" pitchFamily="18" charset="0"/>
                <a:ea typeface="Calibri" panose="020F0502020204030204" pitchFamily="34" charset="0"/>
              </a:rPr>
              <a:t>Khemchandani</a:t>
            </a:r>
            <a:r>
              <a:rPr lang="en-US" sz="1800" i="1" dirty="0">
                <a:effectLst/>
                <a:latin typeface="Times New Roman" panose="02020603050405020304" pitchFamily="18" charset="0"/>
                <a:ea typeface="Calibri" panose="020F0502020204030204" pitchFamily="34" charset="0"/>
              </a:rPr>
              <a:t>, Bharath Kumar Reddy Peram, </a:t>
            </a:r>
            <a:r>
              <a:rPr lang="en-US" sz="1800" i="1" dirty="0" err="1">
                <a:effectLst/>
                <a:latin typeface="Times New Roman" panose="02020603050405020304" pitchFamily="18" charset="0"/>
                <a:ea typeface="Calibri" panose="020F0502020204030204" pitchFamily="34" charset="0"/>
              </a:rPr>
              <a:t>Faria</a:t>
            </a:r>
            <a:r>
              <a:rPr lang="en-US" sz="1800" i="1" dirty="0">
                <a:effectLst/>
                <a:latin typeface="Times New Roman" panose="02020603050405020304" pitchFamily="18" charset="0"/>
                <a:ea typeface="Calibri" panose="020F0502020204030204" pitchFamily="34" charset="0"/>
              </a:rPr>
              <a:t> </a:t>
            </a:r>
            <a:r>
              <a:rPr lang="en-US" sz="1800" i="1" dirty="0" err="1">
                <a:effectLst/>
                <a:latin typeface="Times New Roman" panose="02020603050405020304" pitchFamily="18" charset="0"/>
                <a:ea typeface="Calibri" panose="020F0502020204030204" pitchFamily="34" charset="0"/>
              </a:rPr>
              <a:t>Tasnim</a:t>
            </a:r>
            <a:r>
              <a:rPr lang="en-US" sz="1800" dirty="0">
                <a:effectLst/>
                <a:latin typeface="Times New Roman" panose="02020603050405020304" pitchFamily="18" charset="0"/>
                <a:ea typeface="Calibri" panose="020F0502020204030204" pitchFamily="34" charset="0"/>
              </a:rPr>
              <a:t>)</a:t>
            </a:r>
            <a:endParaRPr lang="en-US" dirty="0"/>
          </a:p>
        </p:txBody>
      </p:sp>
    </p:spTree>
    <p:extLst>
      <p:ext uri="{BB962C8B-B14F-4D97-AF65-F5344CB8AC3E}">
        <p14:creationId xmlns:p14="http://schemas.microsoft.com/office/powerpoint/2010/main" val="1745351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A16D95F-8803-4FEC-A4F2-A2871EC7AF66}"/>
              </a:ext>
            </a:extLst>
          </p:cNvPr>
          <p:cNvCxnSpPr>
            <a:cxnSpLocks/>
          </p:cNvCxnSpPr>
          <p:nvPr/>
        </p:nvCxnSpPr>
        <p:spPr>
          <a:xfrm>
            <a:off x="323557" y="1223889"/>
            <a:ext cx="841248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B13C3D-5CA2-422B-B6F5-E42C1C5BE310}"/>
              </a:ext>
            </a:extLst>
          </p:cNvPr>
          <p:cNvCxnSpPr>
            <a:cxnSpLocks/>
          </p:cNvCxnSpPr>
          <p:nvPr/>
        </p:nvCxnSpPr>
        <p:spPr>
          <a:xfrm>
            <a:off x="323557" y="6426594"/>
            <a:ext cx="841248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C28FFBB-AE52-48E9-8904-BF4F4EB66988}"/>
              </a:ext>
            </a:extLst>
          </p:cNvPr>
          <p:cNvSpPr/>
          <p:nvPr/>
        </p:nvSpPr>
        <p:spPr>
          <a:xfrm>
            <a:off x="323557" y="5345723"/>
            <a:ext cx="8412480" cy="8155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solidFill>
              </a:rPr>
              <a:t>Though we do not see any strong correlation for revenue with any variable, we see a meaningful correlation among </a:t>
            </a:r>
            <a:r>
              <a:rPr lang="en-US" sz="2000" dirty="0" err="1">
                <a:solidFill>
                  <a:schemeClr val="tx2"/>
                </a:solidFill>
              </a:rPr>
              <a:t>units_sold</a:t>
            </a:r>
            <a:r>
              <a:rPr lang="en-US" sz="2000" dirty="0">
                <a:solidFill>
                  <a:schemeClr val="tx2"/>
                </a:solidFill>
              </a:rPr>
              <a:t> and </a:t>
            </a:r>
            <a:r>
              <a:rPr lang="en-US" sz="2000" dirty="0" err="1">
                <a:solidFill>
                  <a:schemeClr val="tx2"/>
                </a:solidFill>
              </a:rPr>
              <a:t>rating_count</a:t>
            </a:r>
            <a:endParaRPr lang="en-US" sz="2000" dirty="0">
              <a:solidFill>
                <a:schemeClr val="tx2"/>
              </a:solidFill>
            </a:endParaRPr>
          </a:p>
        </p:txBody>
      </p:sp>
      <p:sp>
        <p:nvSpPr>
          <p:cNvPr id="8" name="TextBox 7">
            <a:extLst>
              <a:ext uri="{FF2B5EF4-FFF2-40B4-BE49-F238E27FC236}">
                <a16:creationId xmlns:a16="http://schemas.microsoft.com/office/drawing/2014/main" id="{B45A1F03-B83A-489D-9381-5A2A8DE57924}"/>
              </a:ext>
            </a:extLst>
          </p:cNvPr>
          <p:cNvSpPr txBox="1"/>
          <p:nvPr/>
        </p:nvSpPr>
        <p:spPr>
          <a:xfrm>
            <a:off x="8553159" y="18992"/>
            <a:ext cx="576771" cy="369332"/>
          </a:xfrm>
          <a:prstGeom prst="rect">
            <a:avLst/>
          </a:prstGeom>
          <a:noFill/>
        </p:spPr>
        <p:txBody>
          <a:bodyPr wrap="square" rtlCol="0">
            <a:spAutoFit/>
          </a:bodyPr>
          <a:lstStyle/>
          <a:p>
            <a:r>
              <a:rPr lang="en-US" i="1" dirty="0"/>
              <a:t>EDA</a:t>
            </a:r>
          </a:p>
        </p:txBody>
      </p:sp>
      <p:pic>
        <p:nvPicPr>
          <p:cNvPr id="7" name="Picture 6">
            <a:extLst>
              <a:ext uri="{FF2B5EF4-FFF2-40B4-BE49-F238E27FC236}">
                <a16:creationId xmlns:a16="http://schemas.microsoft.com/office/drawing/2014/main" id="{94D98114-097B-4B0F-AFCF-FE66E187E296}"/>
              </a:ext>
            </a:extLst>
          </p:cNvPr>
          <p:cNvPicPr>
            <a:picLocks noChangeAspect="1"/>
          </p:cNvPicPr>
          <p:nvPr/>
        </p:nvPicPr>
        <p:blipFill>
          <a:blip r:embed="rId2"/>
          <a:stretch>
            <a:fillRect/>
          </a:stretch>
        </p:blipFill>
        <p:spPr>
          <a:xfrm>
            <a:off x="4754881" y="1283283"/>
            <a:ext cx="3622434" cy="3981091"/>
          </a:xfrm>
          <a:prstGeom prst="rect">
            <a:avLst/>
          </a:prstGeom>
        </p:spPr>
      </p:pic>
      <p:pic>
        <p:nvPicPr>
          <p:cNvPr id="13" name="Picture 12">
            <a:extLst>
              <a:ext uri="{FF2B5EF4-FFF2-40B4-BE49-F238E27FC236}">
                <a16:creationId xmlns:a16="http://schemas.microsoft.com/office/drawing/2014/main" id="{BCDD22C4-BADF-413D-B963-D2BB75BB5797}"/>
              </a:ext>
            </a:extLst>
          </p:cNvPr>
          <p:cNvPicPr>
            <a:picLocks noChangeAspect="1"/>
          </p:cNvPicPr>
          <p:nvPr/>
        </p:nvPicPr>
        <p:blipFill>
          <a:blip r:embed="rId3"/>
          <a:stretch>
            <a:fillRect/>
          </a:stretch>
        </p:blipFill>
        <p:spPr>
          <a:xfrm>
            <a:off x="1605832" y="1291430"/>
            <a:ext cx="1996892" cy="3993784"/>
          </a:xfrm>
          <a:prstGeom prst="rect">
            <a:avLst/>
          </a:prstGeom>
        </p:spPr>
      </p:pic>
      <p:sp>
        <p:nvSpPr>
          <p:cNvPr id="14" name="Title 1">
            <a:extLst>
              <a:ext uri="{FF2B5EF4-FFF2-40B4-BE49-F238E27FC236}">
                <a16:creationId xmlns:a16="http://schemas.microsoft.com/office/drawing/2014/main" id="{8750C8C3-07CA-4367-9782-74A34F288642}"/>
              </a:ext>
            </a:extLst>
          </p:cNvPr>
          <p:cNvSpPr>
            <a:spLocks noGrp="1"/>
          </p:cNvSpPr>
          <p:nvPr>
            <p:ph type="title"/>
          </p:nvPr>
        </p:nvSpPr>
        <p:spPr>
          <a:xfrm>
            <a:off x="628650" y="83768"/>
            <a:ext cx="7886700" cy="1325563"/>
          </a:xfrm>
        </p:spPr>
        <p:txBody>
          <a:bodyPr/>
          <a:lstStyle/>
          <a:p>
            <a:r>
              <a:rPr lang="en-US" dirty="0"/>
              <a:t>Exploratory Data Analysis (EDA)</a:t>
            </a:r>
          </a:p>
        </p:txBody>
      </p:sp>
      <p:sp>
        <p:nvSpPr>
          <p:cNvPr id="2" name="Footer Placeholder 1">
            <a:extLst>
              <a:ext uri="{FF2B5EF4-FFF2-40B4-BE49-F238E27FC236}">
                <a16:creationId xmlns:a16="http://schemas.microsoft.com/office/drawing/2014/main" id="{1CE7946B-3A9E-4C11-B302-B5D4862FFC5A}"/>
              </a:ext>
            </a:extLst>
          </p:cNvPr>
          <p:cNvSpPr>
            <a:spLocks noGrp="1"/>
          </p:cNvSpPr>
          <p:nvPr>
            <p:ph type="ftr" sz="quarter" idx="11"/>
          </p:nvPr>
        </p:nvSpPr>
        <p:spPr/>
        <p:txBody>
          <a:bodyPr/>
          <a:lstStyle/>
          <a:p>
            <a:r>
              <a:rPr lang="en-US"/>
              <a:t>The University of Texas at Arlington</a:t>
            </a:r>
          </a:p>
        </p:txBody>
      </p:sp>
    </p:spTree>
    <p:extLst>
      <p:ext uri="{BB962C8B-B14F-4D97-AF65-F5344CB8AC3E}">
        <p14:creationId xmlns:p14="http://schemas.microsoft.com/office/powerpoint/2010/main" val="1505972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A16D95F-8803-4FEC-A4F2-A2871EC7AF66}"/>
              </a:ext>
            </a:extLst>
          </p:cNvPr>
          <p:cNvCxnSpPr>
            <a:cxnSpLocks/>
          </p:cNvCxnSpPr>
          <p:nvPr/>
        </p:nvCxnSpPr>
        <p:spPr>
          <a:xfrm>
            <a:off x="323557" y="1223889"/>
            <a:ext cx="841248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B13C3D-5CA2-422B-B6F5-E42C1C5BE310}"/>
              </a:ext>
            </a:extLst>
          </p:cNvPr>
          <p:cNvCxnSpPr>
            <a:cxnSpLocks/>
          </p:cNvCxnSpPr>
          <p:nvPr/>
        </p:nvCxnSpPr>
        <p:spPr>
          <a:xfrm>
            <a:off x="323557" y="6426594"/>
            <a:ext cx="841248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C28FFBB-AE52-48E9-8904-BF4F4EB66988}"/>
              </a:ext>
            </a:extLst>
          </p:cNvPr>
          <p:cNvSpPr/>
          <p:nvPr/>
        </p:nvSpPr>
        <p:spPr>
          <a:xfrm>
            <a:off x="323557" y="5345723"/>
            <a:ext cx="8412480" cy="8155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solidFill>
              </a:rPr>
              <a:t>Dummy variable columns are created for the available meaningful classification variables to test if they playing any role in increasing revenue</a:t>
            </a:r>
          </a:p>
        </p:txBody>
      </p:sp>
      <p:sp>
        <p:nvSpPr>
          <p:cNvPr id="6" name="Title 1">
            <a:extLst>
              <a:ext uri="{FF2B5EF4-FFF2-40B4-BE49-F238E27FC236}">
                <a16:creationId xmlns:a16="http://schemas.microsoft.com/office/drawing/2014/main" id="{9ACD5BED-6BC5-43BA-A964-512D3DB1FE82}"/>
              </a:ext>
            </a:extLst>
          </p:cNvPr>
          <p:cNvSpPr>
            <a:spLocks noGrp="1"/>
          </p:cNvSpPr>
          <p:nvPr>
            <p:ph type="title"/>
          </p:nvPr>
        </p:nvSpPr>
        <p:spPr>
          <a:xfrm>
            <a:off x="628650" y="83768"/>
            <a:ext cx="7886700" cy="1325563"/>
          </a:xfrm>
        </p:spPr>
        <p:txBody>
          <a:bodyPr/>
          <a:lstStyle/>
          <a:p>
            <a:r>
              <a:rPr lang="en-US" dirty="0"/>
              <a:t>Data Preparation (Dummy Variables)</a:t>
            </a:r>
          </a:p>
        </p:txBody>
      </p:sp>
      <p:pic>
        <p:nvPicPr>
          <p:cNvPr id="3" name="Picture 2">
            <a:extLst>
              <a:ext uri="{FF2B5EF4-FFF2-40B4-BE49-F238E27FC236}">
                <a16:creationId xmlns:a16="http://schemas.microsoft.com/office/drawing/2014/main" id="{865037BA-480D-4AEE-A4C3-7D3B867CF9D1}"/>
              </a:ext>
            </a:extLst>
          </p:cNvPr>
          <p:cNvPicPr>
            <a:picLocks noChangeAspect="1"/>
          </p:cNvPicPr>
          <p:nvPr/>
        </p:nvPicPr>
        <p:blipFill rotWithShape="1">
          <a:blip r:embed="rId2"/>
          <a:srcRect t="8382" r="23837"/>
          <a:stretch/>
        </p:blipFill>
        <p:spPr>
          <a:xfrm>
            <a:off x="323558" y="1742405"/>
            <a:ext cx="2940148" cy="2899888"/>
          </a:xfrm>
          <a:prstGeom prst="rect">
            <a:avLst/>
          </a:prstGeom>
        </p:spPr>
      </p:pic>
      <p:pic>
        <p:nvPicPr>
          <p:cNvPr id="5" name="Picture 4">
            <a:extLst>
              <a:ext uri="{FF2B5EF4-FFF2-40B4-BE49-F238E27FC236}">
                <a16:creationId xmlns:a16="http://schemas.microsoft.com/office/drawing/2014/main" id="{02679539-7E9F-4270-BA93-DA8B03BF91BF}"/>
              </a:ext>
            </a:extLst>
          </p:cNvPr>
          <p:cNvPicPr>
            <a:picLocks noChangeAspect="1"/>
          </p:cNvPicPr>
          <p:nvPr/>
        </p:nvPicPr>
        <p:blipFill>
          <a:blip r:embed="rId3"/>
          <a:stretch>
            <a:fillRect/>
          </a:stretch>
        </p:blipFill>
        <p:spPr>
          <a:xfrm>
            <a:off x="3521024" y="1777314"/>
            <a:ext cx="2953588" cy="2864980"/>
          </a:xfrm>
          <a:prstGeom prst="rect">
            <a:avLst/>
          </a:prstGeom>
        </p:spPr>
      </p:pic>
      <p:pic>
        <p:nvPicPr>
          <p:cNvPr id="10" name="Picture 9">
            <a:extLst>
              <a:ext uri="{FF2B5EF4-FFF2-40B4-BE49-F238E27FC236}">
                <a16:creationId xmlns:a16="http://schemas.microsoft.com/office/drawing/2014/main" id="{65A32DBC-0A1F-4151-927A-E1B53A49EA5F}"/>
              </a:ext>
            </a:extLst>
          </p:cNvPr>
          <p:cNvPicPr>
            <a:picLocks noChangeAspect="1"/>
          </p:cNvPicPr>
          <p:nvPr/>
        </p:nvPicPr>
        <p:blipFill>
          <a:blip r:embed="rId4"/>
          <a:stretch>
            <a:fillRect/>
          </a:stretch>
        </p:blipFill>
        <p:spPr>
          <a:xfrm>
            <a:off x="6707873" y="1777314"/>
            <a:ext cx="2028559" cy="2899887"/>
          </a:xfrm>
          <a:prstGeom prst="rect">
            <a:avLst/>
          </a:prstGeom>
        </p:spPr>
      </p:pic>
      <p:sp>
        <p:nvSpPr>
          <p:cNvPr id="2" name="Footer Placeholder 1">
            <a:extLst>
              <a:ext uri="{FF2B5EF4-FFF2-40B4-BE49-F238E27FC236}">
                <a16:creationId xmlns:a16="http://schemas.microsoft.com/office/drawing/2014/main" id="{9A145EEF-9074-4C0F-A519-74744FB83BD3}"/>
              </a:ext>
            </a:extLst>
          </p:cNvPr>
          <p:cNvSpPr>
            <a:spLocks noGrp="1"/>
          </p:cNvSpPr>
          <p:nvPr>
            <p:ph type="ftr" sz="quarter" idx="11"/>
          </p:nvPr>
        </p:nvSpPr>
        <p:spPr/>
        <p:txBody>
          <a:bodyPr/>
          <a:lstStyle/>
          <a:p>
            <a:r>
              <a:rPr lang="en-US"/>
              <a:t>The University of Texas at Arlington</a:t>
            </a:r>
          </a:p>
        </p:txBody>
      </p:sp>
      <p:sp>
        <p:nvSpPr>
          <p:cNvPr id="13" name="TextBox 12">
            <a:extLst>
              <a:ext uri="{FF2B5EF4-FFF2-40B4-BE49-F238E27FC236}">
                <a16:creationId xmlns:a16="http://schemas.microsoft.com/office/drawing/2014/main" id="{4BBBE18D-0842-40E7-8C60-97F28CECCCA2}"/>
              </a:ext>
            </a:extLst>
          </p:cNvPr>
          <p:cNvSpPr txBox="1"/>
          <p:nvPr/>
        </p:nvSpPr>
        <p:spPr>
          <a:xfrm>
            <a:off x="8553159" y="18992"/>
            <a:ext cx="576771" cy="369332"/>
          </a:xfrm>
          <a:prstGeom prst="rect">
            <a:avLst/>
          </a:prstGeom>
          <a:noFill/>
        </p:spPr>
        <p:txBody>
          <a:bodyPr wrap="square" rtlCol="0">
            <a:spAutoFit/>
          </a:bodyPr>
          <a:lstStyle/>
          <a:p>
            <a:r>
              <a:rPr lang="en-US" i="1" dirty="0"/>
              <a:t>EDA</a:t>
            </a:r>
          </a:p>
        </p:txBody>
      </p:sp>
    </p:spTree>
    <p:extLst>
      <p:ext uri="{BB962C8B-B14F-4D97-AF65-F5344CB8AC3E}">
        <p14:creationId xmlns:p14="http://schemas.microsoft.com/office/powerpoint/2010/main" val="4091037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A16D95F-8803-4FEC-A4F2-A2871EC7AF66}"/>
              </a:ext>
            </a:extLst>
          </p:cNvPr>
          <p:cNvCxnSpPr>
            <a:cxnSpLocks/>
          </p:cNvCxnSpPr>
          <p:nvPr/>
        </p:nvCxnSpPr>
        <p:spPr>
          <a:xfrm>
            <a:off x="323557" y="1223889"/>
            <a:ext cx="841248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B13C3D-5CA2-422B-B6F5-E42C1C5BE310}"/>
              </a:ext>
            </a:extLst>
          </p:cNvPr>
          <p:cNvCxnSpPr>
            <a:cxnSpLocks/>
          </p:cNvCxnSpPr>
          <p:nvPr/>
        </p:nvCxnSpPr>
        <p:spPr>
          <a:xfrm>
            <a:off x="323557" y="6426594"/>
            <a:ext cx="841248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5A1F03-B83A-489D-9381-5A2A8DE57924}"/>
              </a:ext>
            </a:extLst>
          </p:cNvPr>
          <p:cNvSpPr txBox="1"/>
          <p:nvPr/>
        </p:nvSpPr>
        <p:spPr>
          <a:xfrm>
            <a:off x="7554355" y="18992"/>
            <a:ext cx="1589649" cy="369332"/>
          </a:xfrm>
          <a:prstGeom prst="rect">
            <a:avLst/>
          </a:prstGeom>
          <a:noFill/>
        </p:spPr>
        <p:txBody>
          <a:bodyPr wrap="square" rtlCol="0">
            <a:spAutoFit/>
          </a:bodyPr>
          <a:lstStyle/>
          <a:p>
            <a:r>
              <a:rPr lang="en-US" i="1" dirty="0"/>
              <a:t>Model building</a:t>
            </a:r>
          </a:p>
        </p:txBody>
      </p:sp>
      <p:sp>
        <p:nvSpPr>
          <p:cNvPr id="10" name="Title 1">
            <a:extLst>
              <a:ext uri="{FF2B5EF4-FFF2-40B4-BE49-F238E27FC236}">
                <a16:creationId xmlns:a16="http://schemas.microsoft.com/office/drawing/2014/main" id="{6131C57E-9325-4076-838F-5E046196A26D}"/>
              </a:ext>
            </a:extLst>
          </p:cNvPr>
          <p:cNvSpPr>
            <a:spLocks noGrp="1"/>
          </p:cNvSpPr>
          <p:nvPr>
            <p:ph type="title"/>
          </p:nvPr>
        </p:nvSpPr>
        <p:spPr>
          <a:xfrm>
            <a:off x="628650" y="83768"/>
            <a:ext cx="7886700" cy="1325563"/>
          </a:xfrm>
        </p:spPr>
        <p:txBody>
          <a:bodyPr/>
          <a:lstStyle/>
          <a:p>
            <a:r>
              <a:rPr lang="en-US" dirty="0"/>
              <a:t>Identifying Clusters</a:t>
            </a:r>
          </a:p>
        </p:txBody>
      </p:sp>
      <p:sp>
        <p:nvSpPr>
          <p:cNvPr id="15" name="Rectangle 14">
            <a:extLst>
              <a:ext uri="{FF2B5EF4-FFF2-40B4-BE49-F238E27FC236}">
                <a16:creationId xmlns:a16="http://schemas.microsoft.com/office/drawing/2014/main" id="{D5547CF1-4B85-4A52-8F59-46B01D92DBB8}"/>
              </a:ext>
            </a:extLst>
          </p:cNvPr>
          <p:cNvSpPr/>
          <p:nvPr/>
        </p:nvSpPr>
        <p:spPr>
          <a:xfrm>
            <a:off x="323557" y="5345723"/>
            <a:ext cx="8412480" cy="8155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Times New Roman" panose="02020603050405020304" pitchFamily="18" charset="0"/>
              </a:rPr>
              <a:t>We have divided data into two clusters with frequency of 977, 562.</a:t>
            </a:r>
          </a:p>
          <a:p>
            <a:pPr algn="ctr"/>
            <a:r>
              <a:rPr lang="en-US" sz="1800" dirty="0">
                <a:solidFill>
                  <a:schemeClr val="tx2"/>
                </a:solidFill>
                <a:effectLst/>
                <a:latin typeface="Times New Roman" panose="02020603050405020304" pitchFamily="18" charset="0"/>
                <a:ea typeface="Calibri" panose="020F0502020204030204" pitchFamily="34" charset="0"/>
              </a:rPr>
              <a:t>Based on the discount % and rating plot, we can create a clusters analysis which might show an significant impact in our analysis</a:t>
            </a:r>
            <a:endParaRPr lang="en-US" sz="2000" dirty="0">
              <a:solidFill>
                <a:schemeClr val="tx2"/>
              </a:solidFill>
            </a:endParaRPr>
          </a:p>
        </p:txBody>
      </p:sp>
      <p:sp>
        <p:nvSpPr>
          <p:cNvPr id="2" name="Footer Placeholder 1">
            <a:extLst>
              <a:ext uri="{FF2B5EF4-FFF2-40B4-BE49-F238E27FC236}">
                <a16:creationId xmlns:a16="http://schemas.microsoft.com/office/drawing/2014/main" id="{1D048C3E-CA7B-47A6-BF1D-906A39DBCDC5}"/>
              </a:ext>
            </a:extLst>
          </p:cNvPr>
          <p:cNvSpPr>
            <a:spLocks noGrp="1"/>
          </p:cNvSpPr>
          <p:nvPr>
            <p:ph type="ftr" sz="quarter" idx="11"/>
          </p:nvPr>
        </p:nvSpPr>
        <p:spPr/>
        <p:txBody>
          <a:bodyPr/>
          <a:lstStyle/>
          <a:p>
            <a:r>
              <a:rPr lang="en-US"/>
              <a:t>The University of Texas at Arlington</a:t>
            </a:r>
          </a:p>
        </p:txBody>
      </p:sp>
      <p:pic>
        <p:nvPicPr>
          <p:cNvPr id="5" name="Picture 4">
            <a:extLst>
              <a:ext uri="{FF2B5EF4-FFF2-40B4-BE49-F238E27FC236}">
                <a16:creationId xmlns:a16="http://schemas.microsoft.com/office/drawing/2014/main" id="{2F3CB4C1-59FF-4F7E-AFE4-FD18574EC12E}"/>
              </a:ext>
            </a:extLst>
          </p:cNvPr>
          <p:cNvPicPr>
            <a:picLocks noChangeAspect="1"/>
          </p:cNvPicPr>
          <p:nvPr/>
        </p:nvPicPr>
        <p:blipFill>
          <a:blip r:embed="rId2"/>
          <a:stretch>
            <a:fillRect/>
          </a:stretch>
        </p:blipFill>
        <p:spPr>
          <a:xfrm>
            <a:off x="376237" y="1474107"/>
            <a:ext cx="2411413" cy="1079329"/>
          </a:xfrm>
          <a:prstGeom prst="rect">
            <a:avLst/>
          </a:prstGeom>
        </p:spPr>
      </p:pic>
      <p:pic>
        <p:nvPicPr>
          <p:cNvPr id="13" name="Picture 12">
            <a:extLst>
              <a:ext uri="{FF2B5EF4-FFF2-40B4-BE49-F238E27FC236}">
                <a16:creationId xmlns:a16="http://schemas.microsoft.com/office/drawing/2014/main" id="{ED83806E-9FB8-4079-986B-1D85B813C4ED}"/>
              </a:ext>
            </a:extLst>
          </p:cNvPr>
          <p:cNvPicPr>
            <a:picLocks noChangeAspect="1"/>
          </p:cNvPicPr>
          <p:nvPr/>
        </p:nvPicPr>
        <p:blipFill>
          <a:blip r:embed="rId3"/>
          <a:stretch>
            <a:fillRect/>
          </a:stretch>
        </p:blipFill>
        <p:spPr>
          <a:xfrm>
            <a:off x="376237" y="2658389"/>
            <a:ext cx="2411413" cy="994873"/>
          </a:xfrm>
          <a:prstGeom prst="rect">
            <a:avLst/>
          </a:prstGeom>
        </p:spPr>
      </p:pic>
      <p:pic>
        <p:nvPicPr>
          <p:cNvPr id="17" name="Picture 16">
            <a:extLst>
              <a:ext uri="{FF2B5EF4-FFF2-40B4-BE49-F238E27FC236}">
                <a16:creationId xmlns:a16="http://schemas.microsoft.com/office/drawing/2014/main" id="{B2531759-34CD-412A-9BEA-D843BB9F7744}"/>
              </a:ext>
            </a:extLst>
          </p:cNvPr>
          <p:cNvPicPr>
            <a:picLocks noChangeAspect="1"/>
          </p:cNvPicPr>
          <p:nvPr/>
        </p:nvPicPr>
        <p:blipFill>
          <a:blip r:embed="rId4"/>
          <a:stretch>
            <a:fillRect/>
          </a:stretch>
        </p:blipFill>
        <p:spPr>
          <a:xfrm>
            <a:off x="3143249" y="1409331"/>
            <a:ext cx="5808867" cy="1054004"/>
          </a:xfrm>
          <a:prstGeom prst="rect">
            <a:avLst/>
          </a:prstGeom>
        </p:spPr>
      </p:pic>
      <p:pic>
        <p:nvPicPr>
          <p:cNvPr id="19" name="Picture 18">
            <a:extLst>
              <a:ext uri="{FF2B5EF4-FFF2-40B4-BE49-F238E27FC236}">
                <a16:creationId xmlns:a16="http://schemas.microsoft.com/office/drawing/2014/main" id="{0AAD2648-3B3E-4FDA-819F-B04EAF7BCD3F}"/>
              </a:ext>
            </a:extLst>
          </p:cNvPr>
          <p:cNvPicPr>
            <a:picLocks noChangeAspect="1"/>
          </p:cNvPicPr>
          <p:nvPr/>
        </p:nvPicPr>
        <p:blipFill>
          <a:blip r:embed="rId5"/>
          <a:stretch>
            <a:fillRect/>
          </a:stretch>
        </p:blipFill>
        <p:spPr>
          <a:xfrm>
            <a:off x="4065588" y="2658389"/>
            <a:ext cx="3595348" cy="1059288"/>
          </a:xfrm>
          <a:prstGeom prst="rect">
            <a:avLst/>
          </a:prstGeom>
        </p:spPr>
      </p:pic>
      <p:pic>
        <p:nvPicPr>
          <p:cNvPr id="21" name="Picture 20">
            <a:extLst>
              <a:ext uri="{FF2B5EF4-FFF2-40B4-BE49-F238E27FC236}">
                <a16:creationId xmlns:a16="http://schemas.microsoft.com/office/drawing/2014/main" id="{64CF5E0A-C9E4-4835-9938-CF5F02E98C4F}"/>
              </a:ext>
            </a:extLst>
          </p:cNvPr>
          <p:cNvPicPr>
            <a:picLocks noChangeAspect="1"/>
          </p:cNvPicPr>
          <p:nvPr/>
        </p:nvPicPr>
        <p:blipFill>
          <a:blip r:embed="rId6"/>
          <a:stretch>
            <a:fillRect/>
          </a:stretch>
        </p:blipFill>
        <p:spPr>
          <a:xfrm>
            <a:off x="4427537" y="3982974"/>
            <a:ext cx="2949086" cy="1067868"/>
          </a:xfrm>
          <a:prstGeom prst="rect">
            <a:avLst/>
          </a:prstGeom>
        </p:spPr>
      </p:pic>
    </p:spTree>
    <p:extLst>
      <p:ext uri="{BB962C8B-B14F-4D97-AF65-F5344CB8AC3E}">
        <p14:creationId xmlns:p14="http://schemas.microsoft.com/office/powerpoint/2010/main" val="2688748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A16D95F-8803-4FEC-A4F2-A2871EC7AF66}"/>
              </a:ext>
            </a:extLst>
          </p:cNvPr>
          <p:cNvCxnSpPr>
            <a:cxnSpLocks/>
          </p:cNvCxnSpPr>
          <p:nvPr/>
        </p:nvCxnSpPr>
        <p:spPr>
          <a:xfrm>
            <a:off x="323557" y="1223889"/>
            <a:ext cx="841248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B13C3D-5CA2-422B-B6F5-E42C1C5BE310}"/>
              </a:ext>
            </a:extLst>
          </p:cNvPr>
          <p:cNvCxnSpPr>
            <a:cxnSpLocks/>
          </p:cNvCxnSpPr>
          <p:nvPr/>
        </p:nvCxnSpPr>
        <p:spPr>
          <a:xfrm>
            <a:off x="323557" y="6426594"/>
            <a:ext cx="841248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5A1F03-B83A-489D-9381-5A2A8DE57924}"/>
              </a:ext>
            </a:extLst>
          </p:cNvPr>
          <p:cNvSpPr txBox="1"/>
          <p:nvPr/>
        </p:nvSpPr>
        <p:spPr>
          <a:xfrm>
            <a:off x="7554355" y="18992"/>
            <a:ext cx="1589649" cy="369332"/>
          </a:xfrm>
          <a:prstGeom prst="rect">
            <a:avLst/>
          </a:prstGeom>
          <a:noFill/>
        </p:spPr>
        <p:txBody>
          <a:bodyPr wrap="square" rtlCol="0">
            <a:spAutoFit/>
          </a:bodyPr>
          <a:lstStyle/>
          <a:p>
            <a:r>
              <a:rPr lang="en-US" i="1" dirty="0"/>
              <a:t>Model building</a:t>
            </a:r>
          </a:p>
        </p:txBody>
      </p:sp>
      <p:sp>
        <p:nvSpPr>
          <p:cNvPr id="10" name="Title 1">
            <a:extLst>
              <a:ext uri="{FF2B5EF4-FFF2-40B4-BE49-F238E27FC236}">
                <a16:creationId xmlns:a16="http://schemas.microsoft.com/office/drawing/2014/main" id="{6131C57E-9325-4076-838F-5E046196A26D}"/>
              </a:ext>
            </a:extLst>
          </p:cNvPr>
          <p:cNvSpPr>
            <a:spLocks noGrp="1"/>
          </p:cNvSpPr>
          <p:nvPr>
            <p:ph type="title"/>
          </p:nvPr>
        </p:nvSpPr>
        <p:spPr>
          <a:xfrm>
            <a:off x="628650" y="83768"/>
            <a:ext cx="7886700" cy="1325563"/>
          </a:xfrm>
        </p:spPr>
        <p:txBody>
          <a:bodyPr/>
          <a:lstStyle/>
          <a:p>
            <a:r>
              <a:rPr lang="en-US" dirty="0"/>
              <a:t>Regression Analysis</a:t>
            </a:r>
          </a:p>
        </p:txBody>
      </p:sp>
      <p:sp>
        <p:nvSpPr>
          <p:cNvPr id="15" name="Rectangle 14">
            <a:extLst>
              <a:ext uri="{FF2B5EF4-FFF2-40B4-BE49-F238E27FC236}">
                <a16:creationId xmlns:a16="http://schemas.microsoft.com/office/drawing/2014/main" id="{D5547CF1-4B85-4A52-8F59-46B01D92DBB8}"/>
              </a:ext>
            </a:extLst>
          </p:cNvPr>
          <p:cNvSpPr/>
          <p:nvPr/>
        </p:nvSpPr>
        <p:spPr>
          <a:xfrm>
            <a:off x="323557" y="5345723"/>
            <a:ext cx="8412480" cy="8155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solidFill>
              </a:rPr>
              <a:t>We ran multiple regressions to identify the best fit of model and to generate an equation for product potential value in Eur per month. </a:t>
            </a:r>
          </a:p>
        </p:txBody>
      </p:sp>
      <p:sp>
        <p:nvSpPr>
          <p:cNvPr id="2" name="Footer Placeholder 1">
            <a:extLst>
              <a:ext uri="{FF2B5EF4-FFF2-40B4-BE49-F238E27FC236}">
                <a16:creationId xmlns:a16="http://schemas.microsoft.com/office/drawing/2014/main" id="{9298A9E8-77FD-4546-80DA-BA8D8A37289E}"/>
              </a:ext>
            </a:extLst>
          </p:cNvPr>
          <p:cNvSpPr>
            <a:spLocks noGrp="1"/>
          </p:cNvSpPr>
          <p:nvPr>
            <p:ph type="ftr" sz="quarter" idx="11"/>
          </p:nvPr>
        </p:nvSpPr>
        <p:spPr/>
        <p:txBody>
          <a:bodyPr/>
          <a:lstStyle/>
          <a:p>
            <a:r>
              <a:rPr lang="en-US"/>
              <a:t>The University of Texas at Arlington</a:t>
            </a:r>
          </a:p>
        </p:txBody>
      </p:sp>
      <p:pic>
        <p:nvPicPr>
          <p:cNvPr id="5" name="Picture 4">
            <a:extLst>
              <a:ext uri="{FF2B5EF4-FFF2-40B4-BE49-F238E27FC236}">
                <a16:creationId xmlns:a16="http://schemas.microsoft.com/office/drawing/2014/main" id="{66495793-7CA3-411A-B25B-9376AD753468}"/>
              </a:ext>
            </a:extLst>
          </p:cNvPr>
          <p:cNvPicPr>
            <a:picLocks noChangeAspect="1"/>
          </p:cNvPicPr>
          <p:nvPr/>
        </p:nvPicPr>
        <p:blipFill>
          <a:blip r:embed="rId2"/>
          <a:stretch>
            <a:fillRect/>
          </a:stretch>
        </p:blipFill>
        <p:spPr>
          <a:xfrm>
            <a:off x="2125662" y="1294133"/>
            <a:ext cx="4562475" cy="2344417"/>
          </a:xfrm>
          <a:prstGeom prst="rect">
            <a:avLst/>
          </a:prstGeom>
        </p:spPr>
      </p:pic>
      <p:pic>
        <p:nvPicPr>
          <p:cNvPr id="7" name="Picture 6">
            <a:extLst>
              <a:ext uri="{FF2B5EF4-FFF2-40B4-BE49-F238E27FC236}">
                <a16:creationId xmlns:a16="http://schemas.microsoft.com/office/drawing/2014/main" id="{90AE2B23-43FA-41D4-8150-168987881E57}"/>
              </a:ext>
            </a:extLst>
          </p:cNvPr>
          <p:cNvPicPr>
            <a:picLocks noChangeAspect="1"/>
          </p:cNvPicPr>
          <p:nvPr/>
        </p:nvPicPr>
        <p:blipFill>
          <a:blip r:embed="rId3"/>
          <a:stretch>
            <a:fillRect/>
          </a:stretch>
        </p:blipFill>
        <p:spPr>
          <a:xfrm>
            <a:off x="3394075" y="3638550"/>
            <a:ext cx="1924050" cy="1000125"/>
          </a:xfrm>
          <a:prstGeom prst="rect">
            <a:avLst/>
          </a:prstGeom>
        </p:spPr>
      </p:pic>
    </p:spTree>
    <p:extLst>
      <p:ext uri="{BB962C8B-B14F-4D97-AF65-F5344CB8AC3E}">
        <p14:creationId xmlns:p14="http://schemas.microsoft.com/office/powerpoint/2010/main" val="3933911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A16D95F-8803-4FEC-A4F2-A2871EC7AF66}"/>
              </a:ext>
            </a:extLst>
          </p:cNvPr>
          <p:cNvCxnSpPr>
            <a:cxnSpLocks/>
          </p:cNvCxnSpPr>
          <p:nvPr/>
        </p:nvCxnSpPr>
        <p:spPr>
          <a:xfrm>
            <a:off x="323557" y="1223889"/>
            <a:ext cx="841248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B13C3D-5CA2-422B-B6F5-E42C1C5BE310}"/>
              </a:ext>
            </a:extLst>
          </p:cNvPr>
          <p:cNvCxnSpPr>
            <a:cxnSpLocks/>
          </p:cNvCxnSpPr>
          <p:nvPr/>
        </p:nvCxnSpPr>
        <p:spPr>
          <a:xfrm>
            <a:off x="323557" y="6426594"/>
            <a:ext cx="841248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5A1F03-B83A-489D-9381-5A2A8DE57924}"/>
              </a:ext>
            </a:extLst>
          </p:cNvPr>
          <p:cNvSpPr txBox="1"/>
          <p:nvPr/>
        </p:nvSpPr>
        <p:spPr>
          <a:xfrm>
            <a:off x="7554355" y="18992"/>
            <a:ext cx="1589649" cy="369332"/>
          </a:xfrm>
          <a:prstGeom prst="rect">
            <a:avLst/>
          </a:prstGeom>
          <a:noFill/>
        </p:spPr>
        <p:txBody>
          <a:bodyPr wrap="square" rtlCol="0">
            <a:spAutoFit/>
          </a:bodyPr>
          <a:lstStyle/>
          <a:p>
            <a:r>
              <a:rPr lang="en-US" i="1" dirty="0"/>
              <a:t>Model building</a:t>
            </a:r>
          </a:p>
        </p:txBody>
      </p:sp>
      <p:sp>
        <p:nvSpPr>
          <p:cNvPr id="10" name="Title 1">
            <a:extLst>
              <a:ext uri="{FF2B5EF4-FFF2-40B4-BE49-F238E27FC236}">
                <a16:creationId xmlns:a16="http://schemas.microsoft.com/office/drawing/2014/main" id="{6131C57E-9325-4076-838F-5E046196A26D}"/>
              </a:ext>
            </a:extLst>
          </p:cNvPr>
          <p:cNvSpPr>
            <a:spLocks noGrp="1"/>
          </p:cNvSpPr>
          <p:nvPr>
            <p:ph type="title"/>
          </p:nvPr>
        </p:nvSpPr>
        <p:spPr>
          <a:xfrm>
            <a:off x="628650" y="83768"/>
            <a:ext cx="7886700" cy="1325563"/>
          </a:xfrm>
        </p:spPr>
        <p:txBody>
          <a:bodyPr/>
          <a:lstStyle/>
          <a:p>
            <a:r>
              <a:rPr lang="en-US" dirty="0"/>
              <a:t>Regression Analysis</a:t>
            </a:r>
          </a:p>
        </p:txBody>
      </p:sp>
      <p:sp>
        <p:nvSpPr>
          <p:cNvPr id="15" name="Rectangle 14">
            <a:extLst>
              <a:ext uri="{FF2B5EF4-FFF2-40B4-BE49-F238E27FC236}">
                <a16:creationId xmlns:a16="http://schemas.microsoft.com/office/drawing/2014/main" id="{D5547CF1-4B85-4A52-8F59-46B01D92DBB8}"/>
              </a:ext>
            </a:extLst>
          </p:cNvPr>
          <p:cNvSpPr/>
          <p:nvPr/>
        </p:nvSpPr>
        <p:spPr>
          <a:xfrm>
            <a:off x="365760" y="5345723"/>
            <a:ext cx="8412480" cy="8155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solidFill>
              </a:rPr>
              <a:t>We ran multiple regressions to identify the best fit of model and to generate an equation for product potential value in Eur per month. </a:t>
            </a:r>
          </a:p>
        </p:txBody>
      </p:sp>
      <p:sp>
        <p:nvSpPr>
          <p:cNvPr id="2" name="Footer Placeholder 1">
            <a:extLst>
              <a:ext uri="{FF2B5EF4-FFF2-40B4-BE49-F238E27FC236}">
                <a16:creationId xmlns:a16="http://schemas.microsoft.com/office/drawing/2014/main" id="{9298A9E8-77FD-4546-80DA-BA8D8A37289E}"/>
              </a:ext>
            </a:extLst>
          </p:cNvPr>
          <p:cNvSpPr>
            <a:spLocks noGrp="1"/>
          </p:cNvSpPr>
          <p:nvPr>
            <p:ph type="ftr" sz="quarter" idx="11"/>
          </p:nvPr>
        </p:nvSpPr>
        <p:spPr/>
        <p:txBody>
          <a:bodyPr/>
          <a:lstStyle/>
          <a:p>
            <a:r>
              <a:rPr lang="en-US"/>
              <a:t>The University of Texas at Arlington</a:t>
            </a:r>
          </a:p>
        </p:txBody>
      </p:sp>
      <p:pic>
        <p:nvPicPr>
          <p:cNvPr id="4" name="Picture 3">
            <a:extLst>
              <a:ext uri="{FF2B5EF4-FFF2-40B4-BE49-F238E27FC236}">
                <a16:creationId xmlns:a16="http://schemas.microsoft.com/office/drawing/2014/main" id="{BBFD006F-7BDE-4003-A058-3FECBDD19B55}"/>
              </a:ext>
            </a:extLst>
          </p:cNvPr>
          <p:cNvPicPr>
            <a:picLocks noChangeAspect="1"/>
          </p:cNvPicPr>
          <p:nvPr/>
        </p:nvPicPr>
        <p:blipFill>
          <a:blip r:embed="rId2"/>
          <a:stretch>
            <a:fillRect/>
          </a:stretch>
        </p:blipFill>
        <p:spPr>
          <a:xfrm>
            <a:off x="2381250" y="1266577"/>
            <a:ext cx="4191000" cy="3978522"/>
          </a:xfrm>
          <a:prstGeom prst="rect">
            <a:avLst/>
          </a:prstGeom>
        </p:spPr>
      </p:pic>
    </p:spTree>
    <p:extLst>
      <p:ext uri="{BB962C8B-B14F-4D97-AF65-F5344CB8AC3E}">
        <p14:creationId xmlns:p14="http://schemas.microsoft.com/office/powerpoint/2010/main" val="2678379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A16D95F-8803-4FEC-A4F2-A2871EC7AF66}"/>
              </a:ext>
            </a:extLst>
          </p:cNvPr>
          <p:cNvCxnSpPr>
            <a:cxnSpLocks/>
          </p:cNvCxnSpPr>
          <p:nvPr/>
        </p:nvCxnSpPr>
        <p:spPr>
          <a:xfrm>
            <a:off x="323557" y="1223889"/>
            <a:ext cx="841248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B13C3D-5CA2-422B-B6F5-E42C1C5BE310}"/>
              </a:ext>
            </a:extLst>
          </p:cNvPr>
          <p:cNvCxnSpPr>
            <a:cxnSpLocks/>
          </p:cNvCxnSpPr>
          <p:nvPr/>
        </p:nvCxnSpPr>
        <p:spPr>
          <a:xfrm>
            <a:off x="323557" y="6426594"/>
            <a:ext cx="841248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5A1F03-B83A-489D-9381-5A2A8DE57924}"/>
              </a:ext>
            </a:extLst>
          </p:cNvPr>
          <p:cNvSpPr txBox="1"/>
          <p:nvPr/>
        </p:nvSpPr>
        <p:spPr>
          <a:xfrm>
            <a:off x="7554355" y="18992"/>
            <a:ext cx="1589649" cy="369332"/>
          </a:xfrm>
          <a:prstGeom prst="rect">
            <a:avLst/>
          </a:prstGeom>
          <a:noFill/>
        </p:spPr>
        <p:txBody>
          <a:bodyPr wrap="square" rtlCol="0">
            <a:spAutoFit/>
          </a:bodyPr>
          <a:lstStyle/>
          <a:p>
            <a:r>
              <a:rPr lang="en-US" i="1" dirty="0"/>
              <a:t>Model building</a:t>
            </a:r>
          </a:p>
        </p:txBody>
      </p:sp>
      <p:sp>
        <p:nvSpPr>
          <p:cNvPr id="10" name="Title 1">
            <a:extLst>
              <a:ext uri="{FF2B5EF4-FFF2-40B4-BE49-F238E27FC236}">
                <a16:creationId xmlns:a16="http://schemas.microsoft.com/office/drawing/2014/main" id="{6131C57E-9325-4076-838F-5E046196A26D}"/>
              </a:ext>
            </a:extLst>
          </p:cNvPr>
          <p:cNvSpPr>
            <a:spLocks noGrp="1"/>
          </p:cNvSpPr>
          <p:nvPr>
            <p:ph type="title"/>
          </p:nvPr>
        </p:nvSpPr>
        <p:spPr>
          <a:xfrm>
            <a:off x="628650" y="83768"/>
            <a:ext cx="7886700" cy="1325563"/>
          </a:xfrm>
        </p:spPr>
        <p:txBody>
          <a:bodyPr/>
          <a:lstStyle/>
          <a:p>
            <a:r>
              <a:rPr lang="en-US" dirty="0"/>
              <a:t>Regression Analysis</a:t>
            </a:r>
          </a:p>
        </p:txBody>
      </p:sp>
      <p:sp>
        <p:nvSpPr>
          <p:cNvPr id="15" name="Rectangle 14">
            <a:extLst>
              <a:ext uri="{FF2B5EF4-FFF2-40B4-BE49-F238E27FC236}">
                <a16:creationId xmlns:a16="http://schemas.microsoft.com/office/drawing/2014/main" id="{D5547CF1-4B85-4A52-8F59-46B01D92DBB8}"/>
              </a:ext>
            </a:extLst>
          </p:cNvPr>
          <p:cNvSpPr/>
          <p:nvPr/>
        </p:nvSpPr>
        <p:spPr>
          <a:xfrm>
            <a:off x="323557" y="5345723"/>
            <a:ext cx="8412480" cy="8155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solidFill>
              </a:rPr>
              <a:t>We ran multiple regressions to identify the best fit of model and to generate an equation for product potential value in Eur per month. </a:t>
            </a:r>
          </a:p>
        </p:txBody>
      </p:sp>
      <p:sp>
        <p:nvSpPr>
          <p:cNvPr id="2" name="Footer Placeholder 1">
            <a:extLst>
              <a:ext uri="{FF2B5EF4-FFF2-40B4-BE49-F238E27FC236}">
                <a16:creationId xmlns:a16="http://schemas.microsoft.com/office/drawing/2014/main" id="{9298A9E8-77FD-4546-80DA-BA8D8A37289E}"/>
              </a:ext>
            </a:extLst>
          </p:cNvPr>
          <p:cNvSpPr>
            <a:spLocks noGrp="1"/>
          </p:cNvSpPr>
          <p:nvPr>
            <p:ph type="ftr" sz="quarter" idx="11"/>
          </p:nvPr>
        </p:nvSpPr>
        <p:spPr/>
        <p:txBody>
          <a:bodyPr/>
          <a:lstStyle/>
          <a:p>
            <a:r>
              <a:rPr lang="en-US"/>
              <a:t>The University of Texas at Arlington</a:t>
            </a:r>
          </a:p>
        </p:txBody>
      </p:sp>
      <p:pic>
        <p:nvPicPr>
          <p:cNvPr id="4" name="Picture 3">
            <a:extLst>
              <a:ext uri="{FF2B5EF4-FFF2-40B4-BE49-F238E27FC236}">
                <a16:creationId xmlns:a16="http://schemas.microsoft.com/office/drawing/2014/main" id="{83DB721D-15E0-4994-BB47-380FEBAA7B30}"/>
              </a:ext>
            </a:extLst>
          </p:cNvPr>
          <p:cNvPicPr>
            <a:picLocks noChangeAspect="1"/>
          </p:cNvPicPr>
          <p:nvPr/>
        </p:nvPicPr>
        <p:blipFill>
          <a:blip r:embed="rId2"/>
          <a:stretch>
            <a:fillRect/>
          </a:stretch>
        </p:blipFill>
        <p:spPr>
          <a:xfrm>
            <a:off x="530225" y="1418944"/>
            <a:ext cx="3883025" cy="3812935"/>
          </a:xfrm>
          <a:prstGeom prst="rect">
            <a:avLst/>
          </a:prstGeom>
        </p:spPr>
      </p:pic>
      <p:pic>
        <p:nvPicPr>
          <p:cNvPr id="12" name="Picture 11">
            <a:extLst>
              <a:ext uri="{FF2B5EF4-FFF2-40B4-BE49-F238E27FC236}">
                <a16:creationId xmlns:a16="http://schemas.microsoft.com/office/drawing/2014/main" id="{64B3D6AF-3037-4672-92C2-59676EF5B6B8}"/>
              </a:ext>
            </a:extLst>
          </p:cNvPr>
          <p:cNvPicPr>
            <a:picLocks noChangeAspect="1"/>
          </p:cNvPicPr>
          <p:nvPr/>
        </p:nvPicPr>
        <p:blipFill>
          <a:blip r:embed="rId3"/>
          <a:stretch>
            <a:fillRect/>
          </a:stretch>
        </p:blipFill>
        <p:spPr>
          <a:xfrm>
            <a:off x="4626647" y="1418944"/>
            <a:ext cx="3987128" cy="3825136"/>
          </a:xfrm>
          <a:prstGeom prst="rect">
            <a:avLst/>
          </a:prstGeom>
        </p:spPr>
      </p:pic>
    </p:spTree>
    <p:extLst>
      <p:ext uri="{BB962C8B-B14F-4D97-AF65-F5344CB8AC3E}">
        <p14:creationId xmlns:p14="http://schemas.microsoft.com/office/powerpoint/2010/main" val="834694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0AEC714-86AA-4981-B09B-E76922A9F19F}"/>
              </a:ext>
            </a:extLst>
          </p:cNvPr>
          <p:cNvSpPr>
            <a:spLocks noGrp="1"/>
          </p:cNvSpPr>
          <p:nvPr>
            <p:ph type="ftr" sz="quarter" idx="11"/>
          </p:nvPr>
        </p:nvSpPr>
        <p:spPr/>
        <p:txBody>
          <a:bodyPr/>
          <a:lstStyle/>
          <a:p>
            <a:r>
              <a:rPr lang="en-US"/>
              <a:t>The University of Texas at Arlington</a:t>
            </a:r>
          </a:p>
        </p:txBody>
      </p:sp>
      <p:pic>
        <p:nvPicPr>
          <p:cNvPr id="5" name="Content Placeholder 4">
            <a:extLst>
              <a:ext uri="{FF2B5EF4-FFF2-40B4-BE49-F238E27FC236}">
                <a16:creationId xmlns:a16="http://schemas.microsoft.com/office/drawing/2014/main" id="{C4CA18BE-F86B-4A6C-9CC0-8A07E5A232CF}"/>
              </a:ext>
            </a:extLst>
          </p:cNvPr>
          <p:cNvPicPr>
            <a:picLocks noGrp="1" noChangeAspect="1"/>
          </p:cNvPicPr>
          <p:nvPr>
            <p:ph idx="1"/>
          </p:nvPr>
        </p:nvPicPr>
        <p:blipFill>
          <a:blip r:embed="rId2"/>
          <a:stretch>
            <a:fillRect/>
          </a:stretch>
        </p:blipFill>
        <p:spPr>
          <a:xfrm>
            <a:off x="2917825" y="1200354"/>
            <a:ext cx="3028950" cy="4076699"/>
          </a:xfrm>
          <a:prstGeom prst="rect">
            <a:avLst/>
          </a:prstGeom>
        </p:spPr>
      </p:pic>
      <p:sp>
        <p:nvSpPr>
          <p:cNvPr id="7" name="Rectangle 6">
            <a:extLst>
              <a:ext uri="{FF2B5EF4-FFF2-40B4-BE49-F238E27FC236}">
                <a16:creationId xmlns:a16="http://schemas.microsoft.com/office/drawing/2014/main" id="{29CBFD8A-BF82-4E87-A03D-5C9D7F94EED9}"/>
              </a:ext>
            </a:extLst>
          </p:cNvPr>
          <p:cNvSpPr/>
          <p:nvPr/>
        </p:nvSpPr>
        <p:spPr>
          <a:xfrm>
            <a:off x="323557" y="5345723"/>
            <a:ext cx="8412480" cy="8155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2"/>
                </a:solidFill>
                <a:effectLst/>
                <a:latin typeface="Times New Roman" panose="02020603050405020304" pitchFamily="18" charset="0"/>
                <a:ea typeface="Calibri" panose="020F0502020204030204" pitchFamily="34" charset="0"/>
              </a:rPr>
              <a:t>We ran logistic regression to get an equation to identify whether a product fall under is high potential value product.</a:t>
            </a:r>
            <a:endParaRPr lang="en-US" sz="2000" dirty="0">
              <a:solidFill>
                <a:schemeClr val="tx2"/>
              </a:solidFill>
            </a:endParaRPr>
          </a:p>
        </p:txBody>
      </p:sp>
      <p:cxnSp>
        <p:nvCxnSpPr>
          <p:cNvPr id="6" name="Straight Connector 5">
            <a:extLst>
              <a:ext uri="{FF2B5EF4-FFF2-40B4-BE49-F238E27FC236}">
                <a16:creationId xmlns:a16="http://schemas.microsoft.com/office/drawing/2014/main" id="{A6ACEFC0-F77F-43FC-B6BC-A9F4A42B4764}"/>
              </a:ext>
            </a:extLst>
          </p:cNvPr>
          <p:cNvCxnSpPr>
            <a:cxnSpLocks/>
          </p:cNvCxnSpPr>
          <p:nvPr/>
        </p:nvCxnSpPr>
        <p:spPr>
          <a:xfrm>
            <a:off x="323557" y="1223889"/>
            <a:ext cx="841248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E35A9D9-8E55-4563-8C8A-326CAEE68A7E}"/>
              </a:ext>
            </a:extLst>
          </p:cNvPr>
          <p:cNvCxnSpPr>
            <a:cxnSpLocks/>
          </p:cNvCxnSpPr>
          <p:nvPr/>
        </p:nvCxnSpPr>
        <p:spPr>
          <a:xfrm>
            <a:off x="323557" y="6426594"/>
            <a:ext cx="841248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63F86892-03F2-43AE-8920-C714C0F38B6A}"/>
              </a:ext>
            </a:extLst>
          </p:cNvPr>
          <p:cNvSpPr txBox="1">
            <a:spLocks/>
          </p:cNvSpPr>
          <p:nvPr/>
        </p:nvSpPr>
        <p:spPr>
          <a:xfrm>
            <a:off x="628650" y="83768"/>
            <a:ext cx="7886700"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dirty="0"/>
              <a:t>Logistic Regression Analysis</a:t>
            </a:r>
          </a:p>
        </p:txBody>
      </p:sp>
      <p:sp>
        <p:nvSpPr>
          <p:cNvPr id="12" name="TextBox 11">
            <a:extLst>
              <a:ext uri="{FF2B5EF4-FFF2-40B4-BE49-F238E27FC236}">
                <a16:creationId xmlns:a16="http://schemas.microsoft.com/office/drawing/2014/main" id="{EC34A184-E76F-4ADA-B5CA-5E87CE84DCA0}"/>
              </a:ext>
            </a:extLst>
          </p:cNvPr>
          <p:cNvSpPr txBox="1"/>
          <p:nvPr/>
        </p:nvSpPr>
        <p:spPr>
          <a:xfrm>
            <a:off x="7554355" y="18992"/>
            <a:ext cx="1589649" cy="369332"/>
          </a:xfrm>
          <a:prstGeom prst="rect">
            <a:avLst/>
          </a:prstGeom>
          <a:noFill/>
        </p:spPr>
        <p:txBody>
          <a:bodyPr wrap="square" rtlCol="0">
            <a:spAutoFit/>
          </a:bodyPr>
          <a:lstStyle/>
          <a:p>
            <a:r>
              <a:rPr lang="en-US" i="1" dirty="0"/>
              <a:t>Model building</a:t>
            </a:r>
          </a:p>
        </p:txBody>
      </p:sp>
    </p:spTree>
    <p:extLst>
      <p:ext uri="{BB962C8B-B14F-4D97-AF65-F5344CB8AC3E}">
        <p14:creationId xmlns:p14="http://schemas.microsoft.com/office/powerpoint/2010/main" val="3997698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A16D95F-8803-4FEC-A4F2-A2871EC7AF66}"/>
              </a:ext>
            </a:extLst>
          </p:cNvPr>
          <p:cNvCxnSpPr>
            <a:cxnSpLocks/>
          </p:cNvCxnSpPr>
          <p:nvPr/>
        </p:nvCxnSpPr>
        <p:spPr>
          <a:xfrm>
            <a:off x="323557" y="1223889"/>
            <a:ext cx="841248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B13C3D-5CA2-422B-B6F5-E42C1C5BE310}"/>
              </a:ext>
            </a:extLst>
          </p:cNvPr>
          <p:cNvCxnSpPr>
            <a:cxnSpLocks/>
          </p:cNvCxnSpPr>
          <p:nvPr/>
        </p:nvCxnSpPr>
        <p:spPr>
          <a:xfrm>
            <a:off x="323557" y="6426594"/>
            <a:ext cx="841248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5A1F03-B83A-489D-9381-5A2A8DE57924}"/>
              </a:ext>
            </a:extLst>
          </p:cNvPr>
          <p:cNvSpPr txBox="1"/>
          <p:nvPr/>
        </p:nvSpPr>
        <p:spPr>
          <a:xfrm>
            <a:off x="7554355" y="18992"/>
            <a:ext cx="1589649" cy="369332"/>
          </a:xfrm>
          <a:prstGeom prst="rect">
            <a:avLst/>
          </a:prstGeom>
          <a:noFill/>
        </p:spPr>
        <p:txBody>
          <a:bodyPr wrap="square" rtlCol="0">
            <a:spAutoFit/>
          </a:bodyPr>
          <a:lstStyle/>
          <a:p>
            <a:r>
              <a:rPr lang="en-US" i="1" dirty="0"/>
              <a:t>Model output</a:t>
            </a:r>
          </a:p>
        </p:txBody>
      </p:sp>
      <p:sp>
        <p:nvSpPr>
          <p:cNvPr id="10" name="Title 1">
            <a:extLst>
              <a:ext uri="{FF2B5EF4-FFF2-40B4-BE49-F238E27FC236}">
                <a16:creationId xmlns:a16="http://schemas.microsoft.com/office/drawing/2014/main" id="{6131C57E-9325-4076-838F-5E046196A26D}"/>
              </a:ext>
            </a:extLst>
          </p:cNvPr>
          <p:cNvSpPr>
            <a:spLocks noGrp="1"/>
          </p:cNvSpPr>
          <p:nvPr>
            <p:ph type="title"/>
          </p:nvPr>
        </p:nvSpPr>
        <p:spPr>
          <a:xfrm>
            <a:off x="628650" y="83768"/>
            <a:ext cx="7886700" cy="1325563"/>
          </a:xfrm>
        </p:spPr>
        <p:txBody>
          <a:bodyPr/>
          <a:lstStyle/>
          <a:p>
            <a:r>
              <a:rPr lang="en-US" dirty="0"/>
              <a:t>Product value equation</a:t>
            </a:r>
          </a:p>
        </p:txBody>
      </p:sp>
      <p:sp>
        <p:nvSpPr>
          <p:cNvPr id="15" name="Rectangle 14">
            <a:extLst>
              <a:ext uri="{FF2B5EF4-FFF2-40B4-BE49-F238E27FC236}">
                <a16:creationId xmlns:a16="http://schemas.microsoft.com/office/drawing/2014/main" id="{D5547CF1-4B85-4A52-8F59-46B01D92DBB8}"/>
              </a:ext>
            </a:extLst>
          </p:cNvPr>
          <p:cNvSpPr/>
          <p:nvPr/>
        </p:nvSpPr>
        <p:spPr>
          <a:xfrm>
            <a:off x="323557" y="5345723"/>
            <a:ext cx="8412480" cy="8155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solidFill>
              </a:rPr>
              <a:t>Our goal is to finalize an equation which sellers can use to identify the product value before investing on it to add in inventory</a:t>
            </a:r>
          </a:p>
        </p:txBody>
      </p:sp>
      <p:sp>
        <p:nvSpPr>
          <p:cNvPr id="2" name="Footer Placeholder 1">
            <a:extLst>
              <a:ext uri="{FF2B5EF4-FFF2-40B4-BE49-F238E27FC236}">
                <a16:creationId xmlns:a16="http://schemas.microsoft.com/office/drawing/2014/main" id="{9298A9E8-77FD-4546-80DA-BA8D8A37289E}"/>
              </a:ext>
            </a:extLst>
          </p:cNvPr>
          <p:cNvSpPr>
            <a:spLocks noGrp="1"/>
          </p:cNvSpPr>
          <p:nvPr>
            <p:ph type="ftr" sz="quarter" idx="11"/>
          </p:nvPr>
        </p:nvSpPr>
        <p:spPr/>
        <p:txBody>
          <a:bodyPr/>
          <a:lstStyle/>
          <a:p>
            <a:r>
              <a:rPr lang="en-US"/>
              <a:t>The University of Texas at Arlington</a:t>
            </a:r>
          </a:p>
        </p:txBody>
      </p:sp>
      <p:sp>
        <p:nvSpPr>
          <p:cNvPr id="12" name="Content Placeholder 2">
            <a:extLst>
              <a:ext uri="{FF2B5EF4-FFF2-40B4-BE49-F238E27FC236}">
                <a16:creationId xmlns:a16="http://schemas.microsoft.com/office/drawing/2014/main" id="{00B3FCF0-5287-4ADD-B815-7C108DEE7CC8}"/>
              </a:ext>
            </a:extLst>
          </p:cNvPr>
          <p:cNvSpPr>
            <a:spLocks noGrp="1"/>
          </p:cNvSpPr>
          <p:nvPr>
            <p:ph idx="1"/>
          </p:nvPr>
        </p:nvSpPr>
        <p:spPr>
          <a:xfrm>
            <a:off x="628650" y="1587561"/>
            <a:ext cx="7488408" cy="3492865"/>
          </a:xfrm>
        </p:spPr>
        <p:txBody>
          <a:bodyPr>
            <a:normAutofit/>
          </a:bodyPr>
          <a:lstStyle/>
          <a:p>
            <a:pPr marL="0" marR="0" indent="0">
              <a:lnSpc>
                <a:spcPct val="107000"/>
              </a:lnSpc>
              <a:spcBef>
                <a:spcPts val="0"/>
              </a:spcBef>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Equation of Product potential value: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For Cluster 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Product Potential Value = 624.0433*price + 10335*</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merchant_rating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+ 14153*</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tag_summer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+ 3591.4516*</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tag_shorts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- 2240.373*</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tag_tops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- 4528.2934*</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Size_s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13511*</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size_M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8035.5587*</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Size_L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+ 9213.8524-24127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For Cluster 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Product Potential Value = 624.0433*price + 10335*</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merchant_rating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+ 14153*</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tag_summer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+ 3591.4516*</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tag_shorts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- 2240.373*</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tag_tops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- 4528.2934*</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Size_s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13511*</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size_M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8035.5587*</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Size_L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-24127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60934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A16D95F-8803-4FEC-A4F2-A2871EC7AF66}"/>
              </a:ext>
            </a:extLst>
          </p:cNvPr>
          <p:cNvCxnSpPr>
            <a:cxnSpLocks/>
          </p:cNvCxnSpPr>
          <p:nvPr/>
        </p:nvCxnSpPr>
        <p:spPr>
          <a:xfrm>
            <a:off x="323557" y="1223889"/>
            <a:ext cx="841248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B13C3D-5CA2-422B-B6F5-E42C1C5BE310}"/>
              </a:ext>
            </a:extLst>
          </p:cNvPr>
          <p:cNvCxnSpPr>
            <a:cxnSpLocks/>
          </p:cNvCxnSpPr>
          <p:nvPr/>
        </p:nvCxnSpPr>
        <p:spPr>
          <a:xfrm>
            <a:off x="323557" y="6426594"/>
            <a:ext cx="841248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5A1F03-B83A-489D-9381-5A2A8DE57924}"/>
              </a:ext>
            </a:extLst>
          </p:cNvPr>
          <p:cNvSpPr txBox="1"/>
          <p:nvPr/>
        </p:nvSpPr>
        <p:spPr>
          <a:xfrm>
            <a:off x="7554355" y="18992"/>
            <a:ext cx="1589649" cy="369332"/>
          </a:xfrm>
          <a:prstGeom prst="rect">
            <a:avLst/>
          </a:prstGeom>
          <a:noFill/>
        </p:spPr>
        <p:txBody>
          <a:bodyPr wrap="square" rtlCol="0">
            <a:spAutoFit/>
          </a:bodyPr>
          <a:lstStyle/>
          <a:p>
            <a:r>
              <a:rPr lang="en-US" i="1" dirty="0"/>
              <a:t>Model output</a:t>
            </a:r>
          </a:p>
        </p:txBody>
      </p:sp>
      <p:sp>
        <p:nvSpPr>
          <p:cNvPr id="10" name="Title 1">
            <a:extLst>
              <a:ext uri="{FF2B5EF4-FFF2-40B4-BE49-F238E27FC236}">
                <a16:creationId xmlns:a16="http://schemas.microsoft.com/office/drawing/2014/main" id="{6131C57E-9325-4076-838F-5E046196A26D}"/>
              </a:ext>
            </a:extLst>
          </p:cNvPr>
          <p:cNvSpPr>
            <a:spLocks noGrp="1"/>
          </p:cNvSpPr>
          <p:nvPr>
            <p:ph type="title"/>
          </p:nvPr>
        </p:nvSpPr>
        <p:spPr>
          <a:xfrm>
            <a:off x="628650" y="83768"/>
            <a:ext cx="7886700" cy="1325563"/>
          </a:xfrm>
        </p:spPr>
        <p:txBody>
          <a:bodyPr/>
          <a:lstStyle/>
          <a:p>
            <a:r>
              <a:rPr lang="en-US" dirty="0"/>
              <a:t>High value Product prediction</a:t>
            </a:r>
          </a:p>
        </p:txBody>
      </p:sp>
      <p:sp>
        <p:nvSpPr>
          <p:cNvPr id="15" name="Rectangle 14">
            <a:extLst>
              <a:ext uri="{FF2B5EF4-FFF2-40B4-BE49-F238E27FC236}">
                <a16:creationId xmlns:a16="http://schemas.microsoft.com/office/drawing/2014/main" id="{D5547CF1-4B85-4A52-8F59-46B01D92DBB8}"/>
              </a:ext>
            </a:extLst>
          </p:cNvPr>
          <p:cNvSpPr/>
          <p:nvPr/>
        </p:nvSpPr>
        <p:spPr>
          <a:xfrm>
            <a:off x="323557" y="5345723"/>
            <a:ext cx="8412480" cy="8155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solidFill>
              </a:rPr>
              <a:t>Our goal is to finalize an equation which sellers can use to identify the product value before investing on it to add in inventory</a:t>
            </a:r>
          </a:p>
        </p:txBody>
      </p:sp>
      <p:sp>
        <p:nvSpPr>
          <p:cNvPr id="2" name="Footer Placeholder 1">
            <a:extLst>
              <a:ext uri="{FF2B5EF4-FFF2-40B4-BE49-F238E27FC236}">
                <a16:creationId xmlns:a16="http://schemas.microsoft.com/office/drawing/2014/main" id="{9298A9E8-77FD-4546-80DA-BA8D8A37289E}"/>
              </a:ext>
            </a:extLst>
          </p:cNvPr>
          <p:cNvSpPr>
            <a:spLocks noGrp="1"/>
          </p:cNvSpPr>
          <p:nvPr>
            <p:ph type="ftr" sz="quarter" idx="11"/>
          </p:nvPr>
        </p:nvSpPr>
        <p:spPr/>
        <p:txBody>
          <a:bodyPr/>
          <a:lstStyle/>
          <a:p>
            <a:r>
              <a:rPr lang="en-US"/>
              <a:t>The University of Texas at Arlington</a:t>
            </a:r>
          </a:p>
        </p:txBody>
      </p:sp>
      <p:sp>
        <p:nvSpPr>
          <p:cNvPr id="12" name="Content Placeholder 2">
            <a:extLst>
              <a:ext uri="{FF2B5EF4-FFF2-40B4-BE49-F238E27FC236}">
                <a16:creationId xmlns:a16="http://schemas.microsoft.com/office/drawing/2014/main" id="{00B3FCF0-5287-4ADD-B815-7C108DEE7CC8}"/>
              </a:ext>
            </a:extLst>
          </p:cNvPr>
          <p:cNvSpPr>
            <a:spLocks noGrp="1"/>
          </p:cNvSpPr>
          <p:nvPr>
            <p:ph idx="1"/>
          </p:nvPr>
        </p:nvSpPr>
        <p:spPr>
          <a:xfrm>
            <a:off x="628650" y="1587561"/>
            <a:ext cx="7488408" cy="3492865"/>
          </a:xfrm>
        </p:spPr>
        <p:txBody>
          <a:bodyPr>
            <a:normAutofit/>
          </a:bodyPr>
          <a:lstStyle/>
          <a:p>
            <a:pPr marL="0" marR="0" indent="0">
              <a:lnSpc>
                <a:spcPct val="107000"/>
              </a:lnSpc>
              <a:spcBef>
                <a:spcPts val="0"/>
              </a:spcBef>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Equation to Predict High potential value product: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For Cluster 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High_potential_product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0.0748*price + 1.2204*</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merchant_rating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+ 1.2518*</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tag_summer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+ 0.4517*tag_shorts-0.8803*</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Size_M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+ 1.3666 – 7.8278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For Cluster 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High_potential_product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0.0748*price + 1.2204*</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merchant_rating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+ 1.2518*</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tag_summer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+ 0.4517*tag_shorts-0.8803*</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Size_M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7.8278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60913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19C9CD-77A7-46D8-9CC4-CCFD334DE15A}"/>
              </a:ext>
            </a:extLst>
          </p:cNvPr>
          <p:cNvSpPr>
            <a:spLocks noGrp="1"/>
          </p:cNvSpPr>
          <p:nvPr>
            <p:ph type="ftr" sz="quarter" idx="11"/>
          </p:nvPr>
        </p:nvSpPr>
        <p:spPr/>
        <p:txBody>
          <a:bodyPr/>
          <a:lstStyle/>
          <a:p>
            <a:r>
              <a:rPr lang="en-US"/>
              <a:t>The University of Texas at Arlington</a:t>
            </a:r>
          </a:p>
        </p:txBody>
      </p:sp>
      <p:sp>
        <p:nvSpPr>
          <p:cNvPr id="5" name="TextBox 4">
            <a:extLst>
              <a:ext uri="{FF2B5EF4-FFF2-40B4-BE49-F238E27FC236}">
                <a16:creationId xmlns:a16="http://schemas.microsoft.com/office/drawing/2014/main" id="{94004337-AEBE-46D8-ADC4-0314CFC11098}"/>
              </a:ext>
            </a:extLst>
          </p:cNvPr>
          <p:cNvSpPr txBox="1"/>
          <p:nvPr/>
        </p:nvSpPr>
        <p:spPr>
          <a:xfrm>
            <a:off x="647114" y="2011680"/>
            <a:ext cx="5627077" cy="1323439"/>
          </a:xfrm>
          <a:prstGeom prst="rect">
            <a:avLst/>
          </a:prstGeom>
          <a:noFill/>
        </p:spPr>
        <p:txBody>
          <a:bodyPr wrap="square" rtlCol="0">
            <a:spAutoFit/>
          </a:bodyPr>
          <a:lstStyle/>
          <a:p>
            <a:r>
              <a:rPr lang="en-US" sz="8000" dirty="0"/>
              <a:t>Appendix</a:t>
            </a:r>
          </a:p>
        </p:txBody>
      </p:sp>
    </p:spTree>
    <p:extLst>
      <p:ext uri="{BB962C8B-B14F-4D97-AF65-F5344CB8AC3E}">
        <p14:creationId xmlns:p14="http://schemas.microsoft.com/office/powerpoint/2010/main" val="745876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CEC89-2DEF-459A-AC53-711161B99669}"/>
              </a:ext>
            </a:extLst>
          </p:cNvPr>
          <p:cNvSpPr>
            <a:spLocks noGrp="1"/>
          </p:cNvSpPr>
          <p:nvPr>
            <p:ph type="title"/>
          </p:nvPr>
        </p:nvSpPr>
        <p:spPr/>
        <p:txBody>
          <a:bodyPr/>
          <a:lstStyle/>
          <a:p>
            <a:r>
              <a:rPr lang="en-US" dirty="0"/>
              <a:t>Table of Contents</a:t>
            </a:r>
          </a:p>
        </p:txBody>
      </p:sp>
      <p:sp>
        <p:nvSpPr>
          <p:cNvPr id="10" name="TextBox 9">
            <a:extLst>
              <a:ext uri="{FF2B5EF4-FFF2-40B4-BE49-F238E27FC236}">
                <a16:creationId xmlns:a16="http://schemas.microsoft.com/office/drawing/2014/main" id="{D8C8F601-27D7-4DC3-B2B5-23A229BE6A8A}"/>
              </a:ext>
            </a:extLst>
          </p:cNvPr>
          <p:cNvSpPr txBox="1"/>
          <p:nvPr/>
        </p:nvSpPr>
        <p:spPr>
          <a:xfrm>
            <a:off x="2757268" y="1451538"/>
            <a:ext cx="5758082" cy="923330"/>
          </a:xfrm>
          <a:prstGeom prst="rect">
            <a:avLst/>
          </a:prstGeom>
          <a:noFill/>
        </p:spPr>
        <p:txBody>
          <a:bodyPr wrap="square" rtlCol="0">
            <a:spAutoFit/>
          </a:bodyPr>
          <a:lstStyle/>
          <a:p>
            <a:pPr marL="285750" indent="-285750">
              <a:buFont typeface="Arial" panose="020B0604020202020204" pitchFamily="34" charset="0"/>
              <a:buChar char="•"/>
            </a:pPr>
            <a:r>
              <a:rPr lang="en-US" dirty="0"/>
              <a:t>Description of Dataset</a:t>
            </a:r>
          </a:p>
          <a:p>
            <a:pPr marL="285750" indent="-285750">
              <a:buFont typeface="Arial" panose="020B0604020202020204" pitchFamily="34" charset="0"/>
              <a:buChar char="•"/>
            </a:pPr>
            <a:r>
              <a:rPr lang="en-US" dirty="0"/>
              <a:t>Identification of Qualitative and Quantitative Variable</a:t>
            </a:r>
          </a:p>
          <a:p>
            <a:pPr marL="285750" indent="-285750">
              <a:buFont typeface="Arial" panose="020B0604020202020204" pitchFamily="34" charset="0"/>
              <a:buChar char="•"/>
            </a:pPr>
            <a:r>
              <a:rPr lang="en-US" dirty="0"/>
              <a:t>Cleaning and Preparing data for EDA</a:t>
            </a:r>
          </a:p>
        </p:txBody>
      </p:sp>
      <p:sp>
        <p:nvSpPr>
          <p:cNvPr id="11" name="Rectangle 10">
            <a:extLst>
              <a:ext uri="{FF2B5EF4-FFF2-40B4-BE49-F238E27FC236}">
                <a16:creationId xmlns:a16="http://schemas.microsoft.com/office/drawing/2014/main" id="{0E1253CF-886A-4BDC-8456-A4BC2CFBC81C}"/>
              </a:ext>
            </a:extLst>
          </p:cNvPr>
          <p:cNvSpPr/>
          <p:nvPr/>
        </p:nvSpPr>
        <p:spPr>
          <a:xfrm>
            <a:off x="628650" y="1451538"/>
            <a:ext cx="2128618"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Overview</a:t>
            </a:r>
          </a:p>
        </p:txBody>
      </p:sp>
      <p:sp>
        <p:nvSpPr>
          <p:cNvPr id="12" name="Rectangle 11">
            <a:extLst>
              <a:ext uri="{FF2B5EF4-FFF2-40B4-BE49-F238E27FC236}">
                <a16:creationId xmlns:a16="http://schemas.microsoft.com/office/drawing/2014/main" id="{CD550A15-E9D2-48CF-A6B9-E20D884CC0BA}"/>
              </a:ext>
            </a:extLst>
          </p:cNvPr>
          <p:cNvSpPr/>
          <p:nvPr/>
        </p:nvSpPr>
        <p:spPr>
          <a:xfrm>
            <a:off x="586446" y="1395266"/>
            <a:ext cx="7928904" cy="10384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91CE83B-1AF3-472B-A6DB-5BD34B78A34A}"/>
              </a:ext>
            </a:extLst>
          </p:cNvPr>
          <p:cNvSpPr txBox="1"/>
          <p:nvPr/>
        </p:nvSpPr>
        <p:spPr>
          <a:xfrm>
            <a:off x="2757268" y="2704415"/>
            <a:ext cx="5758082" cy="923330"/>
          </a:xfrm>
          <a:prstGeom prst="rect">
            <a:avLst/>
          </a:prstGeom>
          <a:noFill/>
        </p:spPr>
        <p:txBody>
          <a:bodyPr wrap="square" rtlCol="0">
            <a:spAutoFit/>
          </a:bodyPr>
          <a:lstStyle/>
          <a:p>
            <a:pPr marL="285750" indent="-285750">
              <a:buFont typeface="Arial" panose="020B0604020202020204" pitchFamily="34" charset="0"/>
              <a:buChar char="•"/>
            </a:pPr>
            <a:r>
              <a:rPr lang="en-US" dirty="0"/>
              <a:t>Statistical description of Dataset</a:t>
            </a:r>
          </a:p>
          <a:p>
            <a:pPr marL="285750" indent="-285750">
              <a:buFont typeface="Arial" panose="020B0604020202020204" pitchFamily="34" charset="0"/>
              <a:buChar char="•"/>
            </a:pPr>
            <a:r>
              <a:rPr lang="en-US" dirty="0"/>
              <a:t>Validating the correlations between variables</a:t>
            </a:r>
          </a:p>
          <a:p>
            <a:pPr marL="285750" indent="-285750">
              <a:buFont typeface="Arial" panose="020B0604020202020204" pitchFamily="34" charset="0"/>
              <a:buChar char="•"/>
            </a:pPr>
            <a:r>
              <a:rPr lang="en-US" dirty="0"/>
              <a:t>Finalizing the variables to run the models</a:t>
            </a:r>
          </a:p>
        </p:txBody>
      </p:sp>
      <p:sp>
        <p:nvSpPr>
          <p:cNvPr id="14" name="Rectangle 13">
            <a:extLst>
              <a:ext uri="{FF2B5EF4-FFF2-40B4-BE49-F238E27FC236}">
                <a16:creationId xmlns:a16="http://schemas.microsoft.com/office/drawing/2014/main" id="{124CC3C6-58B5-46DD-A636-8C95D98A5189}"/>
              </a:ext>
            </a:extLst>
          </p:cNvPr>
          <p:cNvSpPr/>
          <p:nvPr/>
        </p:nvSpPr>
        <p:spPr>
          <a:xfrm>
            <a:off x="628650" y="2704415"/>
            <a:ext cx="2128618"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Exploratory Data Analysis</a:t>
            </a:r>
          </a:p>
        </p:txBody>
      </p:sp>
      <p:sp>
        <p:nvSpPr>
          <p:cNvPr id="15" name="Rectangle 14">
            <a:extLst>
              <a:ext uri="{FF2B5EF4-FFF2-40B4-BE49-F238E27FC236}">
                <a16:creationId xmlns:a16="http://schemas.microsoft.com/office/drawing/2014/main" id="{9E53ADF1-806A-41FA-9681-14ADD4AFC7C4}"/>
              </a:ext>
            </a:extLst>
          </p:cNvPr>
          <p:cNvSpPr/>
          <p:nvPr/>
        </p:nvSpPr>
        <p:spPr>
          <a:xfrm>
            <a:off x="586446" y="2648143"/>
            <a:ext cx="7928904" cy="10384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E838885-0356-4408-AB80-FE5451867EA3}"/>
              </a:ext>
            </a:extLst>
          </p:cNvPr>
          <p:cNvSpPr txBox="1"/>
          <p:nvPr/>
        </p:nvSpPr>
        <p:spPr>
          <a:xfrm>
            <a:off x="2757268" y="4154241"/>
            <a:ext cx="5758082" cy="646331"/>
          </a:xfrm>
          <a:prstGeom prst="rect">
            <a:avLst/>
          </a:prstGeom>
          <a:noFill/>
        </p:spPr>
        <p:txBody>
          <a:bodyPr wrap="square" rtlCol="0">
            <a:spAutoFit/>
          </a:bodyPr>
          <a:lstStyle/>
          <a:p>
            <a:pPr marL="285750" indent="-285750">
              <a:buFont typeface="Arial" panose="020B0604020202020204" pitchFamily="34" charset="0"/>
              <a:buChar char="•"/>
            </a:pPr>
            <a:r>
              <a:rPr lang="en-US" dirty="0"/>
              <a:t>Cluster Analysis</a:t>
            </a:r>
          </a:p>
          <a:p>
            <a:pPr marL="285750" indent="-285750">
              <a:buFont typeface="Arial" panose="020B0604020202020204" pitchFamily="34" charset="0"/>
              <a:buChar char="•"/>
            </a:pPr>
            <a:r>
              <a:rPr lang="en-US" dirty="0"/>
              <a:t>Regression Analysis</a:t>
            </a:r>
          </a:p>
        </p:txBody>
      </p:sp>
      <p:sp>
        <p:nvSpPr>
          <p:cNvPr id="17" name="Rectangle 16">
            <a:extLst>
              <a:ext uri="{FF2B5EF4-FFF2-40B4-BE49-F238E27FC236}">
                <a16:creationId xmlns:a16="http://schemas.microsoft.com/office/drawing/2014/main" id="{03E429D6-8B3A-47F7-B48C-8DED3D4BEE60}"/>
              </a:ext>
            </a:extLst>
          </p:cNvPr>
          <p:cNvSpPr/>
          <p:nvPr/>
        </p:nvSpPr>
        <p:spPr>
          <a:xfrm>
            <a:off x="628650" y="3957292"/>
            <a:ext cx="2128618"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Fitting</a:t>
            </a:r>
          </a:p>
        </p:txBody>
      </p:sp>
      <p:sp>
        <p:nvSpPr>
          <p:cNvPr id="18" name="Rectangle 17">
            <a:extLst>
              <a:ext uri="{FF2B5EF4-FFF2-40B4-BE49-F238E27FC236}">
                <a16:creationId xmlns:a16="http://schemas.microsoft.com/office/drawing/2014/main" id="{EE303FAF-57CC-4435-BF50-E482130486E4}"/>
              </a:ext>
            </a:extLst>
          </p:cNvPr>
          <p:cNvSpPr/>
          <p:nvPr/>
        </p:nvSpPr>
        <p:spPr>
          <a:xfrm>
            <a:off x="586446" y="3901020"/>
            <a:ext cx="7928904" cy="10384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C29ED67-A604-427D-9A11-9A6334A6658B}"/>
              </a:ext>
            </a:extLst>
          </p:cNvPr>
          <p:cNvSpPr txBox="1"/>
          <p:nvPr/>
        </p:nvSpPr>
        <p:spPr>
          <a:xfrm>
            <a:off x="2757268" y="5491522"/>
            <a:ext cx="5758082" cy="369332"/>
          </a:xfrm>
          <a:prstGeom prst="rect">
            <a:avLst/>
          </a:prstGeom>
          <a:noFill/>
        </p:spPr>
        <p:txBody>
          <a:bodyPr wrap="square" rtlCol="0">
            <a:spAutoFit/>
          </a:bodyPr>
          <a:lstStyle/>
          <a:p>
            <a:pPr marL="285750" indent="-285750">
              <a:buFont typeface="Arial" panose="020B0604020202020204" pitchFamily="34" charset="0"/>
              <a:buChar char="•"/>
            </a:pPr>
            <a:r>
              <a:rPr lang="en-US" dirty="0"/>
              <a:t>Equation for high value product</a:t>
            </a:r>
          </a:p>
        </p:txBody>
      </p:sp>
      <p:sp>
        <p:nvSpPr>
          <p:cNvPr id="20" name="Rectangle 19">
            <a:extLst>
              <a:ext uri="{FF2B5EF4-FFF2-40B4-BE49-F238E27FC236}">
                <a16:creationId xmlns:a16="http://schemas.microsoft.com/office/drawing/2014/main" id="{6C57D10D-4276-4E0E-A0E3-29345DA728E0}"/>
              </a:ext>
            </a:extLst>
          </p:cNvPr>
          <p:cNvSpPr/>
          <p:nvPr/>
        </p:nvSpPr>
        <p:spPr>
          <a:xfrm>
            <a:off x="628650" y="5210169"/>
            <a:ext cx="2128618"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Output</a:t>
            </a:r>
          </a:p>
        </p:txBody>
      </p:sp>
      <p:sp>
        <p:nvSpPr>
          <p:cNvPr id="21" name="Rectangle 20">
            <a:extLst>
              <a:ext uri="{FF2B5EF4-FFF2-40B4-BE49-F238E27FC236}">
                <a16:creationId xmlns:a16="http://schemas.microsoft.com/office/drawing/2014/main" id="{728C7472-ED97-4191-B9DD-9F3E01B65BD8}"/>
              </a:ext>
            </a:extLst>
          </p:cNvPr>
          <p:cNvSpPr/>
          <p:nvPr/>
        </p:nvSpPr>
        <p:spPr>
          <a:xfrm>
            <a:off x="586446" y="5153897"/>
            <a:ext cx="7928904" cy="10384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453CEFF4-BD21-47B3-A23F-AF4DE6C30BBA}"/>
              </a:ext>
            </a:extLst>
          </p:cNvPr>
          <p:cNvSpPr>
            <a:spLocks noGrp="1"/>
          </p:cNvSpPr>
          <p:nvPr>
            <p:ph type="ftr" sz="quarter" idx="11"/>
          </p:nvPr>
        </p:nvSpPr>
        <p:spPr/>
        <p:txBody>
          <a:bodyPr/>
          <a:lstStyle/>
          <a:p>
            <a:r>
              <a:rPr lang="en-US"/>
              <a:t>The University of Texas at Arlington</a:t>
            </a:r>
          </a:p>
        </p:txBody>
      </p:sp>
    </p:spTree>
    <p:extLst>
      <p:ext uri="{BB962C8B-B14F-4D97-AF65-F5344CB8AC3E}">
        <p14:creationId xmlns:p14="http://schemas.microsoft.com/office/powerpoint/2010/main" val="1916903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A16D95F-8803-4FEC-A4F2-A2871EC7AF66}"/>
              </a:ext>
            </a:extLst>
          </p:cNvPr>
          <p:cNvCxnSpPr>
            <a:cxnSpLocks/>
          </p:cNvCxnSpPr>
          <p:nvPr/>
        </p:nvCxnSpPr>
        <p:spPr>
          <a:xfrm>
            <a:off x="323557" y="1223889"/>
            <a:ext cx="841248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B13C3D-5CA2-422B-B6F5-E42C1C5BE310}"/>
              </a:ext>
            </a:extLst>
          </p:cNvPr>
          <p:cNvCxnSpPr>
            <a:cxnSpLocks/>
          </p:cNvCxnSpPr>
          <p:nvPr/>
        </p:nvCxnSpPr>
        <p:spPr>
          <a:xfrm>
            <a:off x="323557" y="6426594"/>
            <a:ext cx="841248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C28FFBB-AE52-48E9-8904-BF4F4EB66988}"/>
              </a:ext>
            </a:extLst>
          </p:cNvPr>
          <p:cNvSpPr/>
          <p:nvPr/>
        </p:nvSpPr>
        <p:spPr>
          <a:xfrm>
            <a:off x="323557" y="5345723"/>
            <a:ext cx="8412480" cy="8155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solidFill>
              </a:rPr>
              <a:t>Not every user who purchase the product gives rating, still count of rating would be one major variable which drives the customer </a:t>
            </a:r>
            <a:r>
              <a:rPr lang="en-US" sz="2000" dirty="0" err="1">
                <a:solidFill>
                  <a:schemeClr val="tx2"/>
                </a:solidFill>
              </a:rPr>
              <a:t>behaviour</a:t>
            </a:r>
            <a:endParaRPr lang="en-US" sz="2000" dirty="0">
              <a:solidFill>
                <a:schemeClr val="tx2"/>
              </a:solidFill>
            </a:endParaRPr>
          </a:p>
        </p:txBody>
      </p:sp>
      <p:sp>
        <p:nvSpPr>
          <p:cNvPr id="8" name="TextBox 7">
            <a:extLst>
              <a:ext uri="{FF2B5EF4-FFF2-40B4-BE49-F238E27FC236}">
                <a16:creationId xmlns:a16="http://schemas.microsoft.com/office/drawing/2014/main" id="{B45A1F03-B83A-489D-9381-5A2A8DE57924}"/>
              </a:ext>
            </a:extLst>
          </p:cNvPr>
          <p:cNvSpPr txBox="1"/>
          <p:nvPr/>
        </p:nvSpPr>
        <p:spPr>
          <a:xfrm>
            <a:off x="7554355" y="18992"/>
            <a:ext cx="1589649" cy="369332"/>
          </a:xfrm>
          <a:prstGeom prst="rect">
            <a:avLst/>
          </a:prstGeom>
          <a:noFill/>
        </p:spPr>
        <p:txBody>
          <a:bodyPr wrap="square" rtlCol="0">
            <a:spAutoFit/>
          </a:bodyPr>
          <a:lstStyle/>
          <a:p>
            <a:r>
              <a:rPr lang="en-US" i="1" dirty="0"/>
              <a:t>Data Overview</a:t>
            </a:r>
          </a:p>
        </p:txBody>
      </p:sp>
      <p:sp>
        <p:nvSpPr>
          <p:cNvPr id="10" name="Title 1">
            <a:extLst>
              <a:ext uri="{FF2B5EF4-FFF2-40B4-BE49-F238E27FC236}">
                <a16:creationId xmlns:a16="http://schemas.microsoft.com/office/drawing/2014/main" id="{26354BC9-CC9A-4723-ADCB-30342B004770}"/>
              </a:ext>
            </a:extLst>
          </p:cNvPr>
          <p:cNvSpPr>
            <a:spLocks noGrp="1"/>
          </p:cNvSpPr>
          <p:nvPr>
            <p:ph type="title"/>
          </p:nvPr>
        </p:nvSpPr>
        <p:spPr>
          <a:xfrm>
            <a:off x="628650" y="83768"/>
            <a:ext cx="7886700" cy="1325563"/>
          </a:xfrm>
        </p:spPr>
        <p:txBody>
          <a:bodyPr/>
          <a:lstStyle/>
          <a:p>
            <a:r>
              <a:rPr lang="en-US" dirty="0"/>
              <a:t>Description of qualitative and quantitative Data (2)</a:t>
            </a:r>
          </a:p>
        </p:txBody>
      </p:sp>
      <p:pic>
        <p:nvPicPr>
          <p:cNvPr id="16" name="Picture 15" descr="Chart, histogram&#10;&#10;Description automatically generated">
            <a:extLst>
              <a:ext uri="{FF2B5EF4-FFF2-40B4-BE49-F238E27FC236}">
                <a16:creationId xmlns:a16="http://schemas.microsoft.com/office/drawing/2014/main" id="{E0F51612-C3F1-4332-8798-3597EF507C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963" y="1409331"/>
            <a:ext cx="3702348" cy="2779776"/>
          </a:xfrm>
          <a:prstGeom prst="rect">
            <a:avLst/>
          </a:prstGeom>
        </p:spPr>
      </p:pic>
      <p:pic>
        <p:nvPicPr>
          <p:cNvPr id="17" name="Picture 16" descr="Chart, histogram&#10;&#10;Description automatically generated">
            <a:extLst>
              <a:ext uri="{FF2B5EF4-FFF2-40B4-BE49-F238E27FC236}">
                <a16:creationId xmlns:a16="http://schemas.microsoft.com/office/drawing/2014/main" id="{2B9EE1C0-CF52-47DE-B311-BBE66D8EDC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3346" y="1409331"/>
            <a:ext cx="3702348" cy="2779776"/>
          </a:xfrm>
          <a:prstGeom prst="rect">
            <a:avLst/>
          </a:prstGeom>
        </p:spPr>
      </p:pic>
      <p:sp>
        <p:nvSpPr>
          <p:cNvPr id="18" name="TextBox 17">
            <a:extLst>
              <a:ext uri="{FF2B5EF4-FFF2-40B4-BE49-F238E27FC236}">
                <a16:creationId xmlns:a16="http://schemas.microsoft.com/office/drawing/2014/main" id="{FA17EB5E-5ED9-4919-BB39-5E09E25A850B}"/>
              </a:ext>
            </a:extLst>
          </p:cNvPr>
          <p:cNvSpPr txBox="1"/>
          <p:nvPr/>
        </p:nvSpPr>
        <p:spPr>
          <a:xfrm>
            <a:off x="520509" y="4155945"/>
            <a:ext cx="3698306" cy="646331"/>
          </a:xfrm>
          <a:prstGeom prst="rect">
            <a:avLst/>
          </a:prstGeom>
          <a:noFill/>
        </p:spPr>
        <p:txBody>
          <a:bodyPr wrap="square" rtlCol="0">
            <a:spAutoFit/>
          </a:bodyPr>
          <a:lstStyle/>
          <a:p>
            <a:r>
              <a:rPr lang="en-US" b="1" dirty="0" err="1"/>
              <a:t>units_sold</a:t>
            </a:r>
            <a:r>
              <a:rPr lang="en-US" dirty="0"/>
              <a:t>: Number of units sold in August 2020</a:t>
            </a:r>
          </a:p>
        </p:txBody>
      </p:sp>
      <p:sp>
        <p:nvSpPr>
          <p:cNvPr id="19" name="TextBox 18">
            <a:extLst>
              <a:ext uri="{FF2B5EF4-FFF2-40B4-BE49-F238E27FC236}">
                <a16:creationId xmlns:a16="http://schemas.microsoft.com/office/drawing/2014/main" id="{BA365A25-C584-435B-8CEC-EF1639DF3314}"/>
              </a:ext>
            </a:extLst>
          </p:cNvPr>
          <p:cNvSpPr txBox="1"/>
          <p:nvPr/>
        </p:nvSpPr>
        <p:spPr>
          <a:xfrm>
            <a:off x="4889375" y="4155944"/>
            <a:ext cx="3698306" cy="646331"/>
          </a:xfrm>
          <a:prstGeom prst="rect">
            <a:avLst/>
          </a:prstGeom>
          <a:noFill/>
        </p:spPr>
        <p:txBody>
          <a:bodyPr wrap="square" rtlCol="0">
            <a:spAutoFit/>
          </a:bodyPr>
          <a:lstStyle/>
          <a:p>
            <a:r>
              <a:rPr lang="en-US" b="1" dirty="0" err="1"/>
              <a:t>rating_count</a:t>
            </a:r>
            <a:r>
              <a:rPr lang="en-US" dirty="0"/>
              <a:t>: Number of users rated the products</a:t>
            </a:r>
          </a:p>
        </p:txBody>
      </p:sp>
      <p:sp>
        <p:nvSpPr>
          <p:cNvPr id="2" name="Footer Placeholder 1">
            <a:extLst>
              <a:ext uri="{FF2B5EF4-FFF2-40B4-BE49-F238E27FC236}">
                <a16:creationId xmlns:a16="http://schemas.microsoft.com/office/drawing/2014/main" id="{3901E256-3BA4-4EDC-8E0A-C7B790288259}"/>
              </a:ext>
            </a:extLst>
          </p:cNvPr>
          <p:cNvSpPr>
            <a:spLocks noGrp="1"/>
          </p:cNvSpPr>
          <p:nvPr>
            <p:ph type="ftr" sz="quarter" idx="11"/>
          </p:nvPr>
        </p:nvSpPr>
        <p:spPr/>
        <p:txBody>
          <a:bodyPr/>
          <a:lstStyle/>
          <a:p>
            <a:r>
              <a:rPr lang="en-US"/>
              <a:t>The University of Texas at Arlington</a:t>
            </a:r>
          </a:p>
        </p:txBody>
      </p:sp>
    </p:spTree>
    <p:extLst>
      <p:ext uri="{BB962C8B-B14F-4D97-AF65-F5344CB8AC3E}">
        <p14:creationId xmlns:p14="http://schemas.microsoft.com/office/powerpoint/2010/main" val="4036953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website&#10;&#10;Description automatically generated">
            <a:extLst>
              <a:ext uri="{FF2B5EF4-FFF2-40B4-BE49-F238E27FC236}">
                <a16:creationId xmlns:a16="http://schemas.microsoft.com/office/drawing/2014/main" id="{D5CDCE30-AFF6-40DE-AE70-6CD3D1C8FD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73726"/>
            <a:ext cx="9144000" cy="6094124"/>
          </a:xfrm>
          <a:prstGeom prst="rect">
            <a:avLst/>
          </a:prstGeom>
        </p:spPr>
      </p:pic>
      <p:sp>
        <p:nvSpPr>
          <p:cNvPr id="2" name="Title 1">
            <a:extLst>
              <a:ext uri="{FF2B5EF4-FFF2-40B4-BE49-F238E27FC236}">
                <a16:creationId xmlns:a16="http://schemas.microsoft.com/office/drawing/2014/main" id="{FCCFA388-E67E-4CAC-A65E-52BFC1EED967}"/>
              </a:ext>
            </a:extLst>
          </p:cNvPr>
          <p:cNvSpPr>
            <a:spLocks noGrp="1"/>
          </p:cNvSpPr>
          <p:nvPr>
            <p:ph type="title"/>
          </p:nvPr>
        </p:nvSpPr>
        <p:spPr>
          <a:xfrm>
            <a:off x="628650" y="294787"/>
            <a:ext cx="7886700" cy="408600"/>
          </a:xfrm>
        </p:spPr>
        <p:txBody>
          <a:bodyPr>
            <a:normAutofit fontScale="90000"/>
          </a:bodyPr>
          <a:lstStyle/>
          <a:p>
            <a:r>
              <a:rPr lang="en-US" dirty="0"/>
              <a:t>Pictorial representation of each Variable</a:t>
            </a:r>
          </a:p>
        </p:txBody>
      </p:sp>
      <p:sp>
        <p:nvSpPr>
          <p:cNvPr id="13" name="TextBox 12">
            <a:extLst>
              <a:ext uri="{FF2B5EF4-FFF2-40B4-BE49-F238E27FC236}">
                <a16:creationId xmlns:a16="http://schemas.microsoft.com/office/drawing/2014/main" id="{B9DA0C5F-421B-4FEF-8C8E-FC4EAE121DBD}"/>
              </a:ext>
            </a:extLst>
          </p:cNvPr>
          <p:cNvSpPr txBox="1"/>
          <p:nvPr/>
        </p:nvSpPr>
        <p:spPr>
          <a:xfrm>
            <a:off x="7554355" y="18992"/>
            <a:ext cx="1589649" cy="369332"/>
          </a:xfrm>
          <a:prstGeom prst="rect">
            <a:avLst/>
          </a:prstGeom>
          <a:noFill/>
        </p:spPr>
        <p:txBody>
          <a:bodyPr wrap="square" rtlCol="0">
            <a:spAutoFit/>
          </a:bodyPr>
          <a:lstStyle/>
          <a:p>
            <a:r>
              <a:rPr lang="en-US" i="1" dirty="0"/>
              <a:t>Data Overview</a:t>
            </a:r>
          </a:p>
        </p:txBody>
      </p:sp>
      <p:sp>
        <p:nvSpPr>
          <p:cNvPr id="3" name="Footer Placeholder 2">
            <a:extLst>
              <a:ext uri="{FF2B5EF4-FFF2-40B4-BE49-F238E27FC236}">
                <a16:creationId xmlns:a16="http://schemas.microsoft.com/office/drawing/2014/main" id="{CEE78215-47D2-4C7E-8FDD-6D3F83DA72AA}"/>
              </a:ext>
            </a:extLst>
          </p:cNvPr>
          <p:cNvSpPr>
            <a:spLocks noGrp="1"/>
          </p:cNvSpPr>
          <p:nvPr>
            <p:ph type="ftr" sz="quarter" idx="11"/>
          </p:nvPr>
        </p:nvSpPr>
        <p:spPr/>
        <p:txBody>
          <a:bodyPr/>
          <a:lstStyle/>
          <a:p>
            <a:r>
              <a:rPr lang="en-US"/>
              <a:t>The University of Texas at Arlington</a:t>
            </a:r>
          </a:p>
        </p:txBody>
      </p:sp>
    </p:spTree>
    <p:extLst>
      <p:ext uri="{BB962C8B-B14F-4D97-AF65-F5344CB8AC3E}">
        <p14:creationId xmlns:p14="http://schemas.microsoft.com/office/powerpoint/2010/main" val="564479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A16D95F-8803-4FEC-A4F2-A2871EC7AF66}"/>
              </a:ext>
            </a:extLst>
          </p:cNvPr>
          <p:cNvCxnSpPr>
            <a:cxnSpLocks/>
          </p:cNvCxnSpPr>
          <p:nvPr/>
        </p:nvCxnSpPr>
        <p:spPr>
          <a:xfrm>
            <a:off x="323557" y="1223889"/>
            <a:ext cx="841248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B13C3D-5CA2-422B-B6F5-E42C1C5BE310}"/>
              </a:ext>
            </a:extLst>
          </p:cNvPr>
          <p:cNvCxnSpPr>
            <a:cxnSpLocks/>
          </p:cNvCxnSpPr>
          <p:nvPr/>
        </p:nvCxnSpPr>
        <p:spPr>
          <a:xfrm>
            <a:off x="323557" y="6426594"/>
            <a:ext cx="841248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C28FFBB-AE52-48E9-8904-BF4F4EB66988}"/>
              </a:ext>
            </a:extLst>
          </p:cNvPr>
          <p:cNvSpPr/>
          <p:nvPr/>
        </p:nvSpPr>
        <p:spPr>
          <a:xfrm>
            <a:off x="323557" y="5248840"/>
            <a:ext cx="8412480" cy="91245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solidFill>
              </a:rPr>
              <a:t>The catalog has got different mix of colors, we are trying to test does any particular color impacts the sales. For this we have taken top ten colors with high frequency and grouped rest of the colors in ‘other’</a:t>
            </a:r>
          </a:p>
        </p:txBody>
      </p:sp>
      <p:sp>
        <p:nvSpPr>
          <p:cNvPr id="8" name="TextBox 7">
            <a:extLst>
              <a:ext uri="{FF2B5EF4-FFF2-40B4-BE49-F238E27FC236}">
                <a16:creationId xmlns:a16="http://schemas.microsoft.com/office/drawing/2014/main" id="{B45A1F03-B83A-489D-9381-5A2A8DE57924}"/>
              </a:ext>
            </a:extLst>
          </p:cNvPr>
          <p:cNvSpPr txBox="1"/>
          <p:nvPr/>
        </p:nvSpPr>
        <p:spPr>
          <a:xfrm>
            <a:off x="7554355" y="18992"/>
            <a:ext cx="1589649" cy="369332"/>
          </a:xfrm>
          <a:prstGeom prst="rect">
            <a:avLst/>
          </a:prstGeom>
          <a:noFill/>
        </p:spPr>
        <p:txBody>
          <a:bodyPr wrap="square" rtlCol="0">
            <a:spAutoFit/>
          </a:bodyPr>
          <a:lstStyle/>
          <a:p>
            <a:r>
              <a:rPr lang="en-US" i="1" dirty="0"/>
              <a:t>Data Overview</a:t>
            </a:r>
          </a:p>
        </p:txBody>
      </p:sp>
      <p:pic>
        <p:nvPicPr>
          <p:cNvPr id="6" name="Picture 5">
            <a:extLst>
              <a:ext uri="{FF2B5EF4-FFF2-40B4-BE49-F238E27FC236}">
                <a16:creationId xmlns:a16="http://schemas.microsoft.com/office/drawing/2014/main" id="{2089C3B4-CFFC-4065-A51E-B6AC547E92D2}"/>
              </a:ext>
            </a:extLst>
          </p:cNvPr>
          <p:cNvPicPr>
            <a:picLocks noChangeAspect="1"/>
          </p:cNvPicPr>
          <p:nvPr/>
        </p:nvPicPr>
        <p:blipFill>
          <a:blip r:embed="rId2"/>
          <a:stretch>
            <a:fillRect/>
          </a:stretch>
        </p:blipFill>
        <p:spPr>
          <a:xfrm>
            <a:off x="323557" y="1351022"/>
            <a:ext cx="3580228" cy="3729404"/>
          </a:xfrm>
          <a:prstGeom prst="rect">
            <a:avLst/>
          </a:prstGeom>
        </p:spPr>
      </p:pic>
      <p:pic>
        <p:nvPicPr>
          <p:cNvPr id="10" name="Picture 9">
            <a:extLst>
              <a:ext uri="{FF2B5EF4-FFF2-40B4-BE49-F238E27FC236}">
                <a16:creationId xmlns:a16="http://schemas.microsoft.com/office/drawing/2014/main" id="{05C6F5A9-49D9-4741-AE25-AFF564E48346}"/>
              </a:ext>
            </a:extLst>
          </p:cNvPr>
          <p:cNvPicPr>
            <a:picLocks noChangeAspect="1"/>
          </p:cNvPicPr>
          <p:nvPr/>
        </p:nvPicPr>
        <p:blipFill>
          <a:blip r:embed="rId3"/>
          <a:stretch>
            <a:fillRect/>
          </a:stretch>
        </p:blipFill>
        <p:spPr>
          <a:xfrm>
            <a:off x="3982798" y="1392304"/>
            <a:ext cx="4837645" cy="3646840"/>
          </a:xfrm>
          <a:prstGeom prst="rect">
            <a:avLst/>
          </a:prstGeom>
        </p:spPr>
      </p:pic>
      <p:sp>
        <p:nvSpPr>
          <p:cNvPr id="13" name="Title 1">
            <a:extLst>
              <a:ext uri="{FF2B5EF4-FFF2-40B4-BE49-F238E27FC236}">
                <a16:creationId xmlns:a16="http://schemas.microsoft.com/office/drawing/2014/main" id="{B9D58076-144C-43F7-9721-2894E2659A39}"/>
              </a:ext>
            </a:extLst>
          </p:cNvPr>
          <p:cNvSpPr>
            <a:spLocks noGrp="1"/>
          </p:cNvSpPr>
          <p:nvPr>
            <p:ph type="title"/>
          </p:nvPr>
        </p:nvSpPr>
        <p:spPr>
          <a:xfrm>
            <a:off x="628650" y="83768"/>
            <a:ext cx="7886700" cy="1325563"/>
          </a:xfrm>
        </p:spPr>
        <p:txBody>
          <a:bodyPr/>
          <a:lstStyle/>
          <a:p>
            <a:r>
              <a:rPr lang="en-US" dirty="0"/>
              <a:t>Data preparation</a:t>
            </a:r>
          </a:p>
        </p:txBody>
      </p:sp>
      <p:sp>
        <p:nvSpPr>
          <p:cNvPr id="2" name="Footer Placeholder 1">
            <a:extLst>
              <a:ext uri="{FF2B5EF4-FFF2-40B4-BE49-F238E27FC236}">
                <a16:creationId xmlns:a16="http://schemas.microsoft.com/office/drawing/2014/main" id="{868D1789-883F-457E-B435-83AB191A0669}"/>
              </a:ext>
            </a:extLst>
          </p:cNvPr>
          <p:cNvSpPr>
            <a:spLocks noGrp="1"/>
          </p:cNvSpPr>
          <p:nvPr>
            <p:ph type="ftr" sz="quarter" idx="11"/>
          </p:nvPr>
        </p:nvSpPr>
        <p:spPr/>
        <p:txBody>
          <a:bodyPr/>
          <a:lstStyle/>
          <a:p>
            <a:r>
              <a:rPr lang="en-US"/>
              <a:t>The University of Texas at Arlington</a:t>
            </a:r>
          </a:p>
        </p:txBody>
      </p:sp>
    </p:spTree>
    <p:extLst>
      <p:ext uri="{BB962C8B-B14F-4D97-AF65-F5344CB8AC3E}">
        <p14:creationId xmlns:p14="http://schemas.microsoft.com/office/powerpoint/2010/main" val="1174275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A16D95F-8803-4FEC-A4F2-A2871EC7AF66}"/>
              </a:ext>
            </a:extLst>
          </p:cNvPr>
          <p:cNvCxnSpPr>
            <a:cxnSpLocks/>
          </p:cNvCxnSpPr>
          <p:nvPr/>
        </p:nvCxnSpPr>
        <p:spPr>
          <a:xfrm>
            <a:off x="323557" y="1223889"/>
            <a:ext cx="841248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B13C3D-5CA2-422B-B6F5-E42C1C5BE310}"/>
              </a:ext>
            </a:extLst>
          </p:cNvPr>
          <p:cNvCxnSpPr>
            <a:cxnSpLocks/>
          </p:cNvCxnSpPr>
          <p:nvPr/>
        </p:nvCxnSpPr>
        <p:spPr>
          <a:xfrm>
            <a:off x="323557" y="6426594"/>
            <a:ext cx="841248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C28FFBB-AE52-48E9-8904-BF4F4EB66988}"/>
              </a:ext>
            </a:extLst>
          </p:cNvPr>
          <p:cNvSpPr/>
          <p:nvPr/>
        </p:nvSpPr>
        <p:spPr>
          <a:xfrm>
            <a:off x="323557" y="5345723"/>
            <a:ext cx="8412480" cy="8155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solidFill>
              </a:rPr>
              <a:t>The catalog has got different mix of size, we are trying to test does any particular size impacts the sales.</a:t>
            </a:r>
          </a:p>
        </p:txBody>
      </p:sp>
      <p:sp>
        <p:nvSpPr>
          <p:cNvPr id="8" name="TextBox 7">
            <a:extLst>
              <a:ext uri="{FF2B5EF4-FFF2-40B4-BE49-F238E27FC236}">
                <a16:creationId xmlns:a16="http://schemas.microsoft.com/office/drawing/2014/main" id="{B45A1F03-B83A-489D-9381-5A2A8DE57924}"/>
              </a:ext>
            </a:extLst>
          </p:cNvPr>
          <p:cNvSpPr txBox="1"/>
          <p:nvPr/>
        </p:nvSpPr>
        <p:spPr>
          <a:xfrm>
            <a:off x="7554355" y="18992"/>
            <a:ext cx="1589649" cy="369332"/>
          </a:xfrm>
          <a:prstGeom prst="rect">
            <a:avLst/>
          </a:prstGeom>
          <a:noFill/>
        </p:spPr>
        <p:txBody>
          <a:bodyPr wrap="square" rtlCol="0">
            <a:spAutoFit/>
          </a:bodyPr>
          <a:lstStyle/>
          <a:p>
            <a:r>
              <a:rPr lang="en-US" i="1" dirty="0"/>
              <a:t>Data Overview</a:t>
            </a:r>
          </a:p>
        </p:txBody>
      </p:sp>
      <p:pic>
        <p:nvPicPr>
          <p:cNvPr id="3" name="Picture 2">
            <a:extLst>
              <a:ext uri="{FF2B5EF4-FFF2-40B4-BE49-F238E27FC236}">
                <a16:creationId xmlns:a16="http://schemas.microsoft.com/office/drawing/2014/main" id="{CF1F0718-76B6-4CE4-B4D5-4A1E18BD8CC9}"/>
              </a:ext>
            </a:extLst>
          </p:cNvPr>
          <p:cNvPicPr>
            <a:picLocks noChangeAspect="1"/>
          </p:cNvPicPr>
          <p:nvPr/>
        </p:nvPicPr>
        <p:blipFill>
          <a:blip r:embed="rId2"/>
          <a:stretch>
            <a:fillRect/>
          </a:stretch>
        </p:blipFill>
        <p:spPr>
          <a:xfrm>
            <a:off x="323557" y="1759707"/>
            <a:ext cx="4389120" cy="3175462"/>
          </a:xfrm>
          <a:prstGeom prst="rect">
            <a:avLst/>
          </a:prstGeom>
        </p:spPr>
      </p:pic>
      <p:pic>
        <p:nvPicPr>
          <p:cNvPr id="5" name="Picture 4">
            <a:extLst>
              <a:ext uri="{FF2B5EF4-FFF2-40B4-BE49-F238E27FC236}">
                <a16:creationId xmlns:a16="http://schemas.microsoft.com/office/drawing/2014/main" id="{740E6816-7ECB-40BA-89EB-2F92BF167F5C}"/>
              </a:ext>
            </a:extLst>
          </p:cNvPr>
          <p:cNvPicPr>
            <a:picLocks noChangeAspect="1"/>
          </p:cNvPicPr>
          <p:nvPr/>
        </p:nvPicPr>
        <p:blipFill>
          <a:blip r:embed="rId3"/>
          <a:stretch>
            <a:fillRect/>
          </a:stretch>
        </p:blipFill>
        <p:spPr>
          <a:xfrm>
            <a:off x="4749681" y="1759707"/>
            <a:ext cx="4207487" cy="3175462"/>
          </a:xfrm>
          <a:prstGeom prst="rect">
            <a:avLst/>
          </a:prstGeom>
        </p:spPr>
      </p:pic>
      <p:sp>
        <p:nvSpPr>
          <p:cNvPr id="10" name="Title 1">
            <a:extLst>
              <a:ext uri="{FF2B5EF4-FFF2-40B4-BE49-F238E27FC236}">
                <a16:creationId xmlns:a16="http://schemas.microsoft.com/office/drawing/2014/main" id="{8687CBD4-CA2F-42B8-96FB-669376C1C2E4}"/>
              </a:ext>
            </a:extLst>
          </p:cNvPr>
          <p:cNvSpPr>
            <a:spLocks noGrp="1"/>
          </p:cNvSpPr>
          <p:nvPr>
            <p:ph type="title"/>
          </p:nvPr>
        </p:nvSpPr>
        <p:spPr>
          <a:xfrm>
            <a:off x="628650" y="83768"/>
            <a:ext cx="7886700" cy="1325563"/>
          </a:xfrm>
        </p:spPr>
        <p:txBody>
          <a:bodyPr/>
          <a:lstStyle/>
          <a:p>
            <a:r>
              <a:rPr lang="en-US" dirty="0"/>
              <a:t>Description of qualitative and quantitative Data (5)</a:t>
            </a:r>
          </a:p>
        </p:txBody>
      </p:sp>
      <p:sp>
        <p:nvSpPr>
          <p:cNvPr id="2" name="Footer Placeholder 1">
            <a:extLst>
              <a:ext uri="{FF2B5EF4-FFF2-40B4-BE49-F238E27FC236}">
                <a16:creationId xmlns:a16="http://schemas.microsoft.com/office/drawing/2014/main" id="{A6DAE155-50B3-42C6-A43C-A0AA2D8E6F12}"/>
              </a:ext>
            </a:extLst>
          </p:cNvPr>
          <p:cNvSpPr>
            <a:spLocks noGrp="1"/>
          </p:cNvSpPr>
          <p:nvPr>
            <p:ph type="ftr" sz="quarter" idx="11"/>
          </p:nvPr>
        </p:nvSpPr>
        <p:spPr/>
        <p:txBody>
          <a:bodyPr/>
          <a:lstStyle/>
          <a:p>
            <a:r>
              <a:rPr lang="en-US"/>
              <a:t>The University of Texas at Arlington</a:t>
            </a:r>
          </a:p>
        </p:txBody>
      </p:sp>
    </p:spTree>
    <p:extLst>
      <p:ext uri="{BB962C8B-B14F-4D97-AF65-F5344CB8AC3E}">
        <p14:creationId xmlns:p14="http://schemas.microsoft.com/office/powerpoint/2010/main" val="1102937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FA388-E67E-4CAC-A65E-52BFC1EED967}"/>
              </a:ext>
            </a:extLst>
          </p:cNvPr>
          <p:cNvSpPr>
            <a:spLocks noGrp="1"/>
          </p:cNvSpPr>
          <p:nvPr>
            <p:ph type="title"/>
          </p:nvPr>
        </p:nvSpPr>
        <p:spPr/>
        <p:txBody>
          <a:bodyPr/>
          <a:lstStyle/>
          <a:p>
            <a:r>
              <a:rPr lang="en-US" dirty="0"/>
              <a:t>Raw Data</a:t>
            </a:r>
          </a:p>
        </p:txBody>
      </p:sp>
      <p:pic>
        <p:nvPicPr>
          <p:cNvPr id="5" name="Picture 4">
            <a:extLst>
              <a:ext uri="{FF2B5EF4-FFF2-40B4-BE49-F238E27FC236}">
                <a16:creationId xmlns:a16="http://schemas.microsoft.com/office/drawing/2014/main" id="{80EB123B-45FB-444F-908B-EADE752B1652}"/>
              </a:ext>
            </a:extLst>
          </p:cNvPr>
          <p:cNvPicPr>
            <a:picLocks noChangeAspect="1"/>
          </p:cNvPicPr>
          <p:nvPr/>
        </p:nvPicPr>
        <p:blipFill>
          <a:blip r:embed="rId2"/>
          <a:stretch>
            <a:fillRect/>
          </a:stretch>
        </p:blipFill>
        <p:spPr>
          <a:xfrm>
            <a:off x="323557" y="1450420"/>
            <a:ext cx="8412480" cy="1103899"/>
          </a:xfrm>
          <a:prstGeom prst="rect">
            <a:avLst/>
          </a:prstGeom>
        </p:spPr>
      </p:pic>
      <p:sp>
        <p:nvSpPr>
          <p:cNvPr id="7" name="TextBox 6">
            <a:extLst>
              <a:ext uri="{FF2B5EF4-FFF2-40B4-BE49-F238E27FC236}">
                <a16:creationId xmlns:a16="http://schemas.microsoft.com/office/drawing/2014/main" id="{2C722D85-3F3B-4E02-8711-461999AA31DF}"/>
              </a:ext>
            </a:extLst>
          </p:cNvPr>
          <p:cNvSpPr txBox="1"/>
          <p:nvPr/>
        </p:nvSpPr>
        <p:spPr>
          <a:xfrm>
            <a:off x="323558" y="2883877"/>
            <a:ext cx="8412480"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Inter"/>
              </a:rPr>
              <a:t>Sales of summer clothes in E-commerce Wish.</a:t>
            </a:r>
          </a:p>
          <a:p>
            <a:pPr marL="285750" indent="-285750">
              <a:buFont typeface="Arial" panose="020B0604020202020204" pitchFamily="34" charset="0"/>
              <a:buChar char="•"/>
            </a:pPr>
            <a:r>
              <a:rPr lang="en-US" sz="2000" dirty="0">
                <a:latin typeface="Inter"/>
              </a:rPr>
              <a:t>D</a:t>
            </a:r>
            <a:r>
              <a:rPr lang="en-US" sz="2000" b="0" i="0" dirty="0">
                <a:effectLst/>
                <a:latin typeface="Inter"/>
              </a:rPr>
              <a:t>ataset contains product listings as well as products ratings and sales performance.</a:t>
            </a:r>
          </a:p>
          <a:p>
            <a:pPr marL="285750" indent="-285750">
              <a:buFont typeface="Arial" panose="020B0604020202020204" pitchFamily="34" charset="0"/>
              <a:buChar char="•"/>
            </a:pPr>
            <a:r>
              <a:rPr lang="en-US" sz="2000" dirty="0">
                <a:latin typeface="Inter"/>
              </a:rPr>
              <a:t>In total it has 43 cols and 1573 rows.</a:t>
            </a:r>
          </a:p>
          <a:p>
            <a:pPr marL="285750" indent="-285750">
              <a:buFont typeface="Arial" panose="020B0604020202020204" pitchFamily="34" charset="0"/>
              <a:buChar char="•"/>
            </a:pPr>
            <a:r>
              <a:rPr lang="en-US" sz="2000" b="0" i="0" dirty="0">
                <a:effectLst/>
                <a:latin typeface="Inter"/>
              </a:rPr>
              <a:t>Found 34 duplicate records in the entire data set </a:t>
            </a:r>
            <a:r>
              <a:rPr lang="en-US" sz="2000" dirty="0">
                <a:latin typeface="Inter"/>
              </a:rPr>
              <a:t>and those were removed.</a:t>
            </a:r>
          </a:p>
          <a:p>
            <a:pPr marL="285750" indent="-285750">
              <a:buFont typeface="Arial" panose="020B0604020202020204" pitchFamily="34" charset="0"/>
              <a:buChar char="•"/>
            </a:pPr>
            <a:r>
              <a:rPr lang="en-US" sz="2000" b="0" i="0" dirty="0">
                <a:effectLst/>
                <a:latin typeface="Inter"/>
              </a:rPr>
              <a:t>19 out of 43 columns are either in text or with same value fo</a:t>
            </a:r>
            <a:r>
              <a:rPr lang="en-US" sz="2000" dirty="0">
                <a:latin typeface="Inter"/>
              </a:rPr>
              <a:t>r all the records. Removed from analysis.</a:t>
            </a:r>
          </a:p>
        </p:txBody>
      </p:sp>
      <p:cxnSp>
        <p:nvCxnSpPr>
          <p:cNvPr id="9" name="Straight Connector 8">
            <a:extLst>
              <a:ext uri="{FF2B5EF4-FFF2-40B4-BE49-F238E27FC236}">
                <a16:creationId xmlns:a16="http://schemas.microsoft.com/office/drawing/2014/main" id="{CA16D95F-8803-4FEC-A4F2-A2871EC7AF66}"/>
              </a:ext>
            </a:extLst>
          </p:cNvPr>
          <p:cNvCxnSpPr>
            <a:cxnSpLocks/>
          </p:cNvCxnSpPr>
          <p:nvPr/>
        </p:nvCxnSpPr>
        <p:spPr>
          <a:xfrm>
            <a:off x="323557" y="1223889"/>
            <a:ext cx="841248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B13C3D-5CA2-422B-B6F5-E42C1C5BE310}"/>
              </a:ext>
            </a:extLst>
          </p:cNvPr>
          <p:cNvCxnSpPr>
            <a:cxnSpLocks/>
          </p:cNvCxnSpPr>
          <p:nvPr/>
        </p:nvCxnSpPr>
        <p:spPr>
          <a:xfrm>
            <a:off x="323557" y="6426594"/>
            <a:ext cx="841248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C28FFBB-AE52-48E9-8904-BF4F4EB66988}"/>
              </a:ext>
            </a:extLst>
          </p:cNvPr>
          <p:cNvSpPr/>
          <p:nvPr/>
        </p:nvSpPr>
        <p:spPr>
          <a:xfrm>
            <a:off x="323557" y="5345723"/>
            <a:ext cx="8412480" cy="8155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solidFill>
              </a:rPr>
              <a:t>Though Data has many columns, Qualitative and Quantitative data which we use in analysis are countable on fingers.</a:t>
            </a:r>
          </a:p>
        </p:txBody>
      </p:sp>
      <p:sp>
        <p:nvSpPr>
          <p:cNvPr id="13" name="TextBox 12">
            <a:extLst>
              <a:ext uri="{FF2B5EF4-FFF2-40B4-BE49-F238E27FC236}">
                <a16:creationId xmlns:a16="http://schemas.microsoft.com/office/drawing/2014/main" id="{B9DA0C5F-421B-4FEF-8C8E-FC4EAE121DBD}"/>
              </a:ext>
            </a:extLst>
          </p:cNvPr>
          <p:cNvSpPr txBox="1"/>
          <p:nvPr/>
        </p:nvSpPr>
        <p:spPr>
          <a:xfrm>
            <a:off x="7554355" y="18992"/>
            <a:ext cx="1589649" cy="369332"/>
          </a:xfrm>
          <a:prstGeom prst="rect">
            <a:avLst/>
          </a:prstGeom>
          <a:noFill/>
        </p:spPr>
        <p:txBody>
          <a:bodyPr wrap="square" rtlCol="0">
            <a:spAutoFit/>
          </a:bodyPr>
          <a:lstStyle/>
          <a:p>
            <a:r>
              <a:rPr lang="en-US" i="1" dirty="0"/>
              <a:t>Data Overview</a:t>
            </a:r>
          </a:p>
        </p:txBody>
      </p:sp>
      <p:sp>
        <p:nvSpPr>
          <p:cNvPr id="3" name="TextBox 2">
            <a:extLst>
              <a:ext uri="{FF2B5EF4-FFF2-40B4-BE49-F238E27FC236}">
                <a16:creationId xmlns:a16="http://schemas.microsoft.com/office/drawing/2014/main" id="{740B57BE-2481-44C0-89AD-40898D74D566}"/>
              </a:ext>
            </a:extLst>
          </p:cNvPr>
          <p:cNvSpPr txBox="1"/>
          <p:nvPr/>
        </p:nvSpPr>
        <p:spPr>
          <a:xfrm>
            <a:off x="323557" y="6541477"/>
            <a:ext cx="8412480" cy="276999"/>
          </a:xfrm>
          <a:prstGeom prst="rect">
            <a:avLst/>
          </a:prstGeom>
          <a:noFill/>
        </p:spPr>
        <p:txBody>
          <a:bodyPr wrap="square" rtlCol="0">
            <a:spAutoFit/>
          </a:bodyPr>
          <a:lstStyle/>
          <a:p>
            <a:r>
              <a:rPr lang="en-US" sz="1200" i="1" dirty="0"/>
              <a:t>Data Source: https://www.kaggle.com/jmmvutu/summer-products-and-sales-in-ecommerce-wish</a:t>
            </a:r>
          </a:p>
        </p:txBody>
      </p:sp>
      <p:sp>
        <p:nvSpPr>
          <p:cNvPr id="4" name="Footer Placeholder 3">
            <a:extLst>
              <a:ext uri="{FF2B5EF4-FFF2-40B4-BE49-F238E27FC236}">
                <a16:creationId xmlns:a16="http://schemas.microsoft.com/office/drawing/2014/main" id="{4E148830-81F3-475B-BB74-CFF8187DA330}"/>
              </a:ext>
            </a:extLst>
          </p:cNvPr>
          <p:cNvSpPr>
            <a:spLocks noGrp="1"/>
          </p:cNvSpPr>
          <p:nvPr>
            <p:ph type="ftr" sz="quarter" idx="11"/>
          </p:nvPr>
        </p:nvSpPr>
        <p:spPr/>
        <p:txBody>
          <a:bodyPr/>
          <a:lstStyle/>
          <a:p>
            <a:r>
              <a:rPr lang="en-US"/>
              <a:t>The University of Texas at Arlington</a:t>
            </a:r>
          </a:p>
        </p:txBody>
      </p:sp>
    </p:spTree>
    <p:extLst>
      <p:ext uri="{BB962C8B-B14F-4D97-AF65-F5344CB8AC3E}">
        <p14:creationId xmlns:p14="http://schemas.microsoft.com/office/powerpoint/2010/main" val="111697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A16D95F-8803-4FEC-A4F2-A2871EC7AF66}"/>
              </a:ext>
            </a:extLst>
          </p:cNvPr>
          <p:cNvCxnSpPr>
            <a:cxnSpLocks/>
          </p:cNvCxnSpPr>
          <p:nvPr/>
        </p:nvCxnSpPr>
        <p:spPr>
          <a:xfrm>
            <a:off x="323557" y="1223889"/>
            <a:ext cx="841248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B13C3D-5CA2-422B-B6F5-E42C1C5BE310}"/>
              </a:ext>
            </a:extLst>
          </p:cNvPr>
          <p:cNvCxnSpPr>
            <a:cxnSpLocks/>
          </p:cNvCxnSpPr>
          <p:nvPr/>
        </p:nvCxnSpPr>
        <p:spPr>
          <a:xfrm>
            <a:off x="323557" y="6426594"/>
            <a:ext cx="841248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C28FFBB-AE52-48E9-8904-BF4F4EB66988}"/>
              </a:ext>
            </a:extLst>
          </p:cNvPr>
          <p:cNvSpPr/>
          <p:nvPr/>
        </p:nvSpPr>
        <p:spPr>
          <a:xfrm>
            <a:off x="323557" y="5345723"/>
            <a:ext cx="8412480" cy="8155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solidFill>
              </a:rPr>
              <a:t>The catalog has got different mix of colors, sizes and tags. We are trying to test does any particular color, size and tag impacts the sales.</a:t>
            </a:r>
          </a:p>
        </p:txBody>
      </p:sp>
      <p:sp>
        <p:nvSpPr>
          <p:cNvPr id="8" name="TextBox 7">
            <a:extLst>
              <a:ext uri="{FF2B5EF4-FFF2-40B4-BE49-F238E27FC236}">
                <a16:creationId xmlns:a16="http://schemas.microsoft.com/office/drawing/2014/main" id="{B45A1F03-B83A-489D-9381-5A2A8DE57924}"/>
              </a:ext>
            </a:extLst>
          </p:cNvPr>
          <p:cNvSpPr txBox="1"/>
          <p:nvPr/>
        </p:nvSpPr>
        <p:spPr>
          <a:xfrm>
            <a:off x="7554355" y="18992"/>
            <a:ext cx="1589649" cy="369332"/>
          </a:xfrm>
          <a:prstGeom prst="rect">
            <a:avLst/>
          </a:prstGeom>
          <a:noFill/>
        </p:spPr>
        <p:txBody>
          <a:bodyPr wrap="square" rtlCol="0">
            <a:spAutoFit/>
          </a:bodyPr>
          <a:lstStyle/>
          <a:p>
            <a:r>
              <a:rPr lang="en-US" i="1" dirty="0"/>
              <a:t>Data Overview</a:t>
            </a:r>
          </a:p>
        </p:txBody>
      </p:sp>
      <p:sp>
        <p:nvSpPr>
          <p:cNvPr id="10" name="Title 1">
            <a:extLst>
              <a:ext uri="{FF2B5EF4-FFF2-40B4-BE49-F238E27FC236}">
                <a16:creationId xmlns:a16="http://schemas.microsoft.com/office/drawing/2014/main" id="{002E5CAB-C959-4172-A550-7DB1B247B337}"/>
              </a:ext>
            </a:extLst>
          </p:cNvPr>
          <p:cNvSpPr>
            <a:spLocks noGrp="1"/>
          </p:cNvSpPr>
          <p:nvPr>
            <p:ph type="title"/>
          </p:nvPr>
        </p:nvSpPr>
        <p:spPr>
          <a:xfrm>
            <a:off x="628650" y="83768"/>
            <a:ext cx="7886700" cy="1325563"/>
          </a:xfrm>
        </p:spPr>
        <p:txBody>
          <a:bodyPr/>
          <a:lstStyle/>
          <a:p>
            <a:r>
              <a:rPr lang="en-US" dirty="0"/>
              <a:t>Description of qualitative and quantitative Data (1)</a:t>
            </a:r>
          </a:p>
        </p:txBody>
      </p:sp>
      <p:pic>
        <p:nvPicPr>
          <p:cNvPr id="6" name="Picture 5" descr="Text&#10;&#10;Description automatically generated">
            <a:extLst>
              <a:ext uri="{FF2B5EF4-FFF2-40B4-BE49-F238E27FC236}">
                <a16:creationId xmlns:a16="http://schemas.microsoft.com/office/drawing/2014/main" id="{99745327-11A2-469A-BFDA-EA2C105512FD}"/>
              </a:ext>
            </a:extLst>
          </p:cNvPr>
          <p:cNvPicPr>
            <a:picLocks noChangeAspect="1"/>
          </p:cNvPicPr>
          <p:nvPr/>
        </p:nvPicPr>
        <p:blipFill rotWithShape="1">
          <a:blip r:embed="rId2">
            <a:extLst>
              <a:ext uri="{28A0092B-C50C-407E-A947-70E740481C1C}">
                <a14:useLocalDpi xmlns:a14="http://schemas.microsoft.com/office/drawing/2010/main" val="0"/>
              </a:ext>
            </a:extLst>
          </a:blip>
          <a:srcRect l="3538" t="13610" r="4462" b="15745"/>
          <a:stretch/>
        </p:blipFill>
        <p:spPr>
          <a:xfrm>
            <a:off x="323557" y="1421409"/>
            <a:ext cx="3577612" cy="1448398"/>
          </a:xfrm>
          <a:prstGeom prst="rect">
            <a:avLst/>
          </a:prstGeom>
        </p:spPr>
      </p:pic>
      <p:pic>
        <p:nvPicPr>
          <p:cNvPr id="14" name="Picture 13">
            <a:extLst>
              <a:ext uri="{FF2B5EF4-FFF2-40B4-BE49-F238E27FC236}">
                <a16:creationId xmlns:a16="http://schemas.microsoft.com/office/drawing/2014/main" id="{C7212A2C-DEEF-47CE-A0D6-7F61074C3E05}"/>
              </a:ext>
            </a:extLst>
          </p:cNvPr>
          <p:cNvPicPr>
            <a:picLocks noChangeAspect="1"/>
          </p:cNvPicPr>
          <p:nvPr/>
        </p:nvPicPr>
        <p:blipFill>
          <a:blip r:embed="rId3"/>
          <a:stretch>
            <a:fillRect/>
          </a:stretch>
        </p:blipFill>
        <p:spPr>
          <a:xfrm>
            <a:off x="5067245" y="1381500"/>
            <a:ext cx="3448105" cy="3591776"/>
          </a:xfrm>
          <a:prstGeom prst="rect">
            <a:avLst/>
          </a:prstGeom>
        </p:spPr>
      </p:pic>
      <p:pic>
        <p:nvPicPr>
          <p:cNvPr id="15" name="Picture 14">
            <a:extLst>
              <a:ext uri="{FF2B5EF4-FFF2-40B4-BE49-F238E27FC236}">
                <a16:creationId xmlns:a16="http://schemas.microsoft.com/office/drawing/2014/main" id="{1152055D-7891-4C61-9379-644EAAAA9724}"/>
              </a:ext>
            </a:extLst>
          </p:cNvPr>
          <p:cNvPicPr>
            <a:picLocks noChangeAspect="1"/>
          </p:cNvPicPr>
          <p:nvPr/>
        </p:nvPicPr>
        <p:blipFill>
          <a:blip r:embed="rId4"/>
          <a:stretch>
            <a:fillRect/>
          </a:stretch>
        </p:blipFill>
        <p:spPr>
          <a:xfrm>
            <a:off x="529747" y="2963710"/>
            <a:ext cx="3165231" cy="2289997"/>
          </a:xfrm>
          <a:prstGeom prst="rect">
            <a:avLst/>
          </a:prstGeom>
        </p:spPr>
      </p:pic>
      <p:sp>
        <p:nvSpPr>
          <p:cNvPr id="2" name="Footer Placeholder 1">
            <a:extLst>
              <a:ext uri="{FF2B5EF4-FFF2-40B4-BE49-F238E27FC236}">
                <a16:creationId xmlns:a16="http://schemas.microsoft.com/office/drawing/2014/main" id="{27D11458-768A-48E1-BFAC-8914C6687879}"/>
              </a:ext>
            </a:extLst>
          </p:cNvPr>
          <p:cNvSpPr>
            <a:spLocks noGrp="1"/>
          </p:cNvSpPr>
          <p:nvPr>
            <p:ph type="ftr" sz="quarter" idx="11"/>
          </p:nvPr>
        </p:nvSpPr>
        <p:spPr/>
        <p:txBody>
          <a:bodyPr/>
          <a:lstStyle/>
          <a:p>
            <a:r>
              <a:rPr lang="en-US"/>
              <a:t>The University of Texas at Arlington</a:t>
            </a:r>
          </a:p>
        </p:txBody>
      </p:sp>
    </p:spTree>
    <p:extLst>
      <p:ext uri="{BB962C8B-B14F-4D97-AF65-F5344CB8AC3E}">
        <p14:creationId xmlns:p14="http://schemas.microsoft.com/office/powerpoint/2010/main" val="2040319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A16D95F-8803-4FEC-A4F2-A2871EC7AF66}"/>
              </a:ext>
            </a:extLst>
          </p:cNvPr>
          <p:cNvCxnSpPr>
            <a:cxnSpLocks/>
          </p:cNvCxnSpPr>
          <p:nvPr/>
        </p:nvCxnSpPr>
        <p:spPr>
          <a:xfrm>
            <a:off x="323557" y="1223889"/>
            <a:ext cx="841248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B13C3D-5CA2-422B-B6F5-E42C1C5BE310}"/>
              </a:ext>
            </a:extLst>
          </p:cNvPr>
          <p:cNvCxnSpPr>
            <a:cxnSpLocks/>
          </p:cNvCxnSpPr>
          <p:nvPr/>
        </p:nvCxnSpPr>
        <p:spPr>
          <a:xfrm>
            <a:off x="323557" y="6426594"/>
            <a:ext cx="841248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6131C57E-9325-4076-838F-5E046196A26D}"/>
              </a:ext>
            </a:extLst>
          </p:cNvPr>
          <p:cNvSpPr>
            <a:spLocks noGrp="1"/>
          </p:cNvSpPr>
          <p:nvPr>
            <p:ph type="title"/>
          </p:nvPr>
        </p:nvSpPr>
        <p:spPr>
          <a:xfrm>
            <a:off x="628650" y="83768"/>
            <a:ext cx="7886700" cy="1325563"/>
          </a:xfrm>
        </p:spPr>
        <p:txBody>
          <a:bodyPr/>
          <a:lstStyle/>
          <a:p>
            <a:r>
              <a:rPr lang="en-US" dirty="0"/>
              <a:t>Scatter plot matrix</a:t>
            </a:r>
          </a:p>
        </p:txBody>
      </p:sp>
      <p:sp>
        <p:nvSpPr>
          <p:cNvPr id="2" name="Footer Placeholder 1">
            <a:extLst>
              <a:ext uri="{FF2B5EF4-FFF2-40B4-BE49-F238E27FC236}">
                <a16:creationId xmlns:a16="http://schemas.microsoft.com/office/drawing/2014/main" id="{6C65685F-0D00-4B64-B8F5-A40155D16BD0}"/>
              </a:ext>
            </a:extLst>
          </p:cNvPr>
          <p:cNvSpPr>
            <a:spLocks noGrp="1"/>
          </p:cNvSpPr>
          <p:nvPr>
            <p:ph type="ftr" sz="quarter" idx="11"/>
          </p:nvPr>
        </p:nvSpPr>
        <p:spPr/>
        <p:txBody>
          <a:bodyPr/>
          <a:lstStyle/>
          <a:p>
            <a:r>
              <a:rPr lang="en-US"/>
              <a:t>The University of Texas at Arlington</a:t>
            </a:r>
          </a:p>
        </p:txBody>
      </p:sp>
      <p:pic>
        <p:nvPicPr>
          <p:cNvPr id="8" name="Picture 7">
            <a:extLst>
              <a:ext uri="{FF2B5EF4-FFF2-40B4-BE49-F238E27FC236}">
                <a16:creationId xmlns:a16="http://schemas.microsoft.com/office/drawing/2014/main" id="{C56AA960-9D48-4CBA-81D4-141B00AA0286}"/>
              </a:ext>
            </a:extLst>
          </p:cNvPr>
          <p:cNvPicPr/>
          <p:nvPr/>
        </p:nvPicPr>
        <p:blipFill rotWithShape="1">
          <a:blip r:embed="rId2">
            <a:extLst>
              <a:ext uri="{28A0092B-C50C-407E-A947-70E740481C1C}">
                <a14:useLocalDpi xmlns:a14="http://schemas.microsoft.com/office/drawing/2010/main" val="0"/>
              </a:ext>
            </a:extLst>
          </a:blip>
          <a:srcRect t="5258" b="4460"/>
          <a:stretch/>
        </p:blipFill>
        <p:spPr bwMode="auto">
          <a:xfrm>
            <a:off x="535500" y="1331690"/>
            <a:ext cx="5752758" cy="4839219"/>
          </a:xfrm>
          <a:prstGeom prst="rect">
            <a:avLst/>
          </a:prstGeom>
          <a:noFill/>
          <a:ln>
            <a:noFill/>
          </a:ln>
        </p:spPr>
      </p:pic>
      <p:sp>
        <p:nvSpPr>
          <p:cNvPr id="4" name="Oval 3">
            <a:extLst>
              <a:ext uri="{FF2B5EF4-FFF2-40B4-BE49-F238E27FC236}">
                <a16:creationId xmlns:a16="http://schemas.microsoft.com/office/drawing/2014/main" id="{EA2AFFD1-29D4-47B3-8E74-054D6A56B84C}"/>
              </a:ext>
            </a:extLst>
          </p:cNvPr>
          <p:cNvSpPr/>
          <p:nvPr/>
        </p:nvSpPr>
        <p:spPr>
          <a:xfrm>
            <a:off x="5444197" y="3061114"/>
            <a:ext cx="670853" cy="633046"/>
          </a:xfrm>
          <a:prstGeom prst="ellipse">
            <a:avLst/>
          </a:prstGeom>
          <a:solidFill>
            <a:schemeClr val="accent2">
              <a:lumMod val="40000"/>
              <a:lumOff val="60000"/>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1AEDF556-B165-45D4-A443-4B0FE8BE66B5}"/>
              </a:ext>
            </a:extLst>
          </p:cNvPr>
          <p:cNvSpPr txBox="1"/>
          <p:nvPr/>
        </p:nvSpPr>
        <p:spPr>
          <a:xfrm>
            <a:off x="6484278" y="2597137"/>
            <a:ext cx="2124222" cy="2308324"/>
          </a:xfrm>
          <a:prstGeom prst="rect">
            <a:avLst/>
          </a:prstGeom>
          <a:noFill/>
        </p:spPr>
        <p:txBody>
          <a:bodyPr wrap="square" rtlCol="0">
            <a:spAutoFit/>
          </a:bodyPr>
          <a:lstStyle/>
          <a:p>
            <a:r>
              <a:rPr lang="en-US" dirty="0"/>
              <a:t>By looking at the plots, we have identified that there is possibility to divide the data into clusters using the Discount_% and rating.</a:t>
            </a:r>
          </a:p>
        </p:txBody>
      </p:sp>
      <p:sp>
        <p:nvSpPr>
          <p:cNvPr id="14" name="TextBox 13">
            <a:extLst>
              <a:ext uri="{FF2B5EF4-FFF2-40B4-BE49-F238E27FC236}">
                <a16:creationId xmlns:a16="http://schemas.microsoft.com/office/drawing/2014/main" id="{6CC65219-AD82-4C89-AA1A-53C4CFE79DFA}"/>
              </a:ext>
            </a:extLst>
          </p:cNvPr>
          <p:cNvSpPr txBox="1"/>
          <p:nvPr/>
        </p:nvSpPr>
        <p:spPr>
          <a:xfrm>
            <a:off x="7554355" y="18992"/>
            <a:ext cx="1589649" cy="369332"/>
          </a:xfrm>
          <a:prstGeom prst="rect">
            <a:avLst/>
          </a:prstGeom>
          <a:noFill/>
        </p:spPr>
        <p:txBody>
          <a:bodyPr wrap="square" rtlCol="0">
            <a:spAutoFit/>
          </a:bodyPr>
          <a:lstStyle/>
          <a:p>
            <a:r>
              <a:rPr lang="en-US" i="1" dirty="0"/>
              <a:t>Data Overview</a:t>
            </a:r>
          </a:p>
        </p:txBody>
      </p:sp>
    </p:spTree>
    <p:extLst>
      <p:ext uri="{BB962C8B-B14F-4D97-AF65-F5344CB8AC3E}">
        <p14:creationId xmlns:p14="http://schemas.microsoft.com/office/powerpoint/2010/main" val="3145970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FA388-E67E-4CAC-A65E-52BFC1EED967}"/>
              </a:ext>
            </a:extLst>
          </p:cNvPr>
          <p:cNvSpPr>
            <a:spLocks noGrp="1"/>
          </p:cNvSpPr>
          <p:nvPr>
            <p:ph type="title"/>
          </p:nvPr>
        </p:nvSpPr>
        <p:spPr>
          <a:xfrm>
            <a:off x="628650" y="83768"/>
            <a:ext cx="7886700" cy="1325563"/>
          </a:xfrm>
        </p:spPr>
        <p:txBody>
          <a:bodyPr/>
          <a:lstStyle/>
          <a:p>
            <a:r>
              <a:rPr lang="en-US" dirty="0"/>
              <a:t>Description of qualitative and quantitative Data (2)</a:t>
            </a:r>
          </a:p>
        </p:txBody>
      </p:sp>
      <p:cxnSp>
        <p:nvCxnSpPr>
          <p:cNvPr id="9" name="Straight Connector 8">
            <a:extLst>
              <a:ext uri="{FF2B5EF4-FFF2-40B4-BE49-F238E27FC236}">
                <a16:creationId xmlns:a16="http://schemas.microsoft.com/office/drawing/2014/main" id="{CA16D95F-8803-4FEC-A4F2-A2871EC7AF66}"/>
              </a:ext>
            </a:extLst>
          </p:cNvPr>
          <p:cNvCxnSpPr>
            <a:cxnSpLocks/>
          </p:cNvCxnSpPr>
          <p:nvPr/>
        </p:nvCxnSpPr>
        <p:spPr>
          <a:xfrm>
            <a:off x="323557" y="1223889"/>
            <a:ext cx="841248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B13C3D-5CA2-422B-B6F5-E42C1C5BE310}"/>
              </a:ext>
            </a:extLst>
          </p:cNvPr>
          <p:cNvCxnSpPr>
            <a:cxnSpLocks/>
          </p:cNvCxnSpPr>
          <p:nvPr/>
        </p:nvCxnSpPr>
        <p:spPr>
          <a:xfrm>
            <a:off x="323557" y="6426594"/>
            <a:ext cx="841248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C28FFBB-AE52-48E9-8904-BF4F4EB66988}"/>
              </a:ext>
            </a:extLst>
          </p:cNvPr>
          <p:cNvSpPr/>
          <p:nvPr/>
        </p:nvSpPr>
        <p:spPr>
          <a:xfrm>
            <a:off x="323557" y="5345723"/>
            <a:ext cx="8412480" cy="8155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solidFill>
              </a:rPr>
              <a:t>Looking at the price variable distribution, we can clearly say that most of the products fall in the range of 0 – 20 even though their retail prices are in the range of 0 – 100.</a:t>
            </a:r>
          </a:p>
        </p:txBody>
      </p:sp>
      <p:sp>
        <p:nvSpPr>
          <p:cNvPr id="8" name="TextBox 7">
            <a:extLst>
              <a:ext uri="{FF2B5EF4-FFF2-40B4-BE49-F238E27FC236}">
                <a16:creationId xmlns:a16="http://schemas.microsoft.com/office/drawing/2014/main" id="{B45A1F03-B83A-489D-9381-5A2A8DE57924}"/>
              </a:ext>
            </a:extLst>
          </p:cNvPr>
          <p:cNvSpPr txBox="1"/>
          <p:nvPr/>
        </p:nvSpPr>
        <p:spPr>
          <a:xfrm>
            <a:off x="7554355" y="18992"/>
            <a:ext cx="1589649" cy="369332"/>
          </a:xfrm>
          <a:prstGeom prst="rect">
            <a:avLst/>
          </a:prstGeom>
          <a:noFill/>
        </p:spPr>
        <p:txBody>
          <a:bodyPr wrap="square" rtlCol="0">
            <a:spAutoFit/>
          </a:bodyPr>
          <a:lstStyle/>
          <a:p>
            <a:r>
              <a:rPr lang="en-US" i="1" dirty="0"/>
              <a:t>Data Overview</a:t>
            </a:r>
          </a:p>
        </p:txBody>
      </p:sp>
      <p:pic>
        <p:nvPicPr>
          <p:cNvPr id="4" name="Picture 3" descr="Chart, histogram&#10;&#10;Description automatically generated">
            <a:extLst>
              <a:ext uri="{FF2B5EF4-FFF2-40B4-BE49-F238E27FC236}">
                <a16:creationId xmlns:a16="http://schemas.microsoft.com/office/drawing/2014/main" id="{C80EC806-B41D-40DF-80C0-3087E130DD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9" y="1379206"/>
            <a:ext cx="1983540" cy="1489270"/>
          </a:xfrm>
          <a:prstGeom prst="rect">
            <a:avLst/>
          </a:prstGeom>
        </p:spPr>
      </p:pic>
      <p:pic>
        <p:nvPicPr>
          <p:cNvPr id="14" name="Picture 13" descr="Chart, histogram&#10;&#10;Description automatically generated">
            <a:extLst>
              <a:ext uri="{FF2B5EF4-FFF2-40B4-BE49-F238E27FC236}">
                <a16:creationId xmlns:a16="http://schemas.microsoft.com/office/drawing/2014/main" id="{60C691E8-2187-40F8-A619-C01D9271EB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509" y="3534841"/>
            <a:ext cx="1983540" cy="1343496"/>
          </a:xfrm>
          <a:prstGeom prst="rect">
            <a:avLst/>
          </a:prstGeom>
        </p:spPr>
      </p:pic>
      <p:sp>
        <p:nvSpPr>
          <p:cNvPr id="15" name="TextBox 14">
            <a:extLst>
              <a:ext uri="{FF2B5EF4-FFF2-40B4-BE49-F238E27FC236}">
                <a16:creationId xmlns:a16="http://schemas.microsoft.com/office/drawing/2014/main" id="{DF4CC911-C330-478C-BD70-0F53059E8EE1}"/>
              </a:ext>
            </a:extLst>
          </p:cNvPr>
          <p:cNvSpPr txBox="1"/>
          <p:nvPr/>
        </p:nvSpPr>
        <p:spPr>
          <a:xfrm>
            <a:off x="2612191" y="1379206"/>
            <a:ext cx="1579982" cy="1200329"/>
          </a:xfrm>
          <a:prstGeom prst="rect">
            <a:avLst/>
          </a:prstGeom>
          <a:noFill/>
        </p:spPr>
        <p:txBody>
          <a:bodyPr wrap="square" rtlCol="0">
            <a:spAutoFit/>
          </a:bodyPr>
          <a:lstStyle/>
          <a:p>
            <a:r>
              <a:rPr lang="en-US" b="1" dirty="0"/>
              <a:t>price</a:t>
            </a:r>
            <a:r>
              <a:rPr lang="en-US" dirty="0"/>
              <a:t>: Price at which the product sold to customer.</a:t>
            </a:r>
          </a:p>
        </p:txBody>
      </p:sp>
      <p:sp>
        <p:nvSpPr>
          <p:cNvPr id="16" name="TextBox 15">
            <a:extLst>
              <a:ext uri="{FF2B5EF4-FFF2-40B4-BE49-F238E27FC236}">
                <a16:creationId xmlns:a16="http://schemas.microsoft.com/office/drawing/2014/main" id="{6D34FA95-214C-49D6-8226-F8D67BCE6531}"/>
              </a:ext>
            </a:extLst>
          </p:cNvPr>
          <p:cNvSpPr txBox="1"/>
          <p:nvPr/>
        </p:nvSpPr>
        <p:spPr>
          <a:xfrm>
            <a:off x="2612190" y="3534841"/>
            <a:ext cx="1776930" cy="1477328"/>
          </a:xfrm>
          <a:prstGeom prst="rect">
            <a:avLst/>
          </a:prstGeom>
          <a:noFill/>
        </p:spPr>
        <p:txBody>
          <a:bodyPr wrap="square" rtlCol="0">
            <a:spAutoFit/>
          </a:bodyPr>
          <a:lstStyle/>
          <a:p>
            <a:r>
              <a:rPr lang="en-US" b="1" dirty="0" err="1"/>
              <a:t>retail_price</a:t>
            </a:r>
            <a:r>
              <a:rPr lang="en-US" dirty="0"/>
              <a:t>: Price at which the product supposed to be sold to customer.</a:t>
            </a:r>
          </a:p>
        </p:txBody>
      </p:sp>
      <p:pic>
        <p:nvPicPr>
          <p:cNvPr id="17" name="Picture 16" descr="Chart, histogram&#10;&#10;Description automatically generated">
            <a:extLst>
              <a:ext uri="{FF2B5EF4-FFF2-40B4-BE49-F238E27FC236}">
                <a16:creationId xmlns:a16="http://schemas.microsoft.com/office/drawing/2014/main" id="{3B245DF0-2DAE-462B-ADBB-5438BDFED0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5920" y="3534841"/>
            <a:ext cx="2049770" cy="1538997"/>
          </a:xfrm>
          <a:prstGeom prst="rect">
            <a:avLst/>
          </a:prstGeom>
        </p:spPr>
      </p:pic>
      <p:sp>
        <p:nvSpPr>
          <p:cNvPr id="19" name="TextBox 18">
            <a:extLst>
              <a:ext uri="{FF2B5EF4-FFF2-40B4-BE49-F238E27FC236}">
                <a16:creationId xmlns:a16="http://schemas.microsoft.com/office/drawing/2014/main" id="{B03D51FA-6719-4F77-863E-DA734C5151CA}"/>
              </a:ext>
            </a:extLst>
          </p:cNvPr>
          <p:cNvSpPr txBox="1"/>
          <p:nvPr/>
        </p:nvSpPr>
        <p:spPr>
          <a:xfrm>
            <a:off x="4545361" y="3534841"/>
            <a:ext cx="2049769" cy="940771"/>
          </a:xfrm>
          <a:prstGeom prst="rect">
            <a:avLst/>
          </a:prstGeom>
          <a:noFill/>
        </p:spPr>
        <p:txBody>
          <a:bodyPr wrap="square" rtlCol="0">
            <a:spAutoFit/>
          </a:bodyPr>
          <a:lstStyle/>
          <a:p>
            <a:r>
              <a:rPr lang="en-US" b="1" dirty="0" err="1"/>
              <a:t>units_sold</a:t>
            </a:r>
            <a:r>
              <a:rPr lang="en-US" dirty="0"/>
              <a:t>: Number of units sold in August 2020.</a:t>
            </a:r>
          </a:p>
        </p:txBody>
      </p:sp>
      <p:sp>
        <p:nvSpPr>
          <p:cNvPr id="20" name="TextBox 19">
            <a:extLst>
              <a:ext uri="{FF2B5EF4-FFF2-40B4-BE49-F238E27FC236}">
                <a16:creationId xmlns:a16="http://schemas.microsoft.com/office/drawing/2014/main" id="{5AF7488D-9687-4D41-B14B-95DBCF3F5F50}"/>
              </a:ext>
            </a:extLst>
          </p:cNvPr>
          <p:cNvSpPr txBox="1"/>
          <p:nvPr/>
        </p:nvSpPr>
        <p:spPr>
          <a:xfrm>
            <a:off x="4487597" y="1379206"/>
            <a:ext cx="2107534" cy="923330"/>
          </a:xfrm>
          <a:prstGeom prst="rect">
            <a:avLst/>
          </a:prstGeom>
          <a:noFill/>
        </p:spPr>
        <p:txBody>
          <a:bodyPr wrap="square" rtlCol="0">
            <a:spAutoFit/>
          </a:bodyPr>
          <a:lstStyle/>
          <a:p>
            <a:r>
              <a:rPr lang="en-US" b="1" dirty="0"/>
              <a:t>profit</a:t>
            </a:r>
            <a:r>
              <a:rPr lang="en-US" dirty="0"/>
              <a:t>: Profits earned in August 2020.</a:t>
            </a:r>
          </a:p>
        </p:txBody>
      </p:sp>
      <p:cxnSp>
        <p:nvCxnSpPr>
          <p:cNvPr id="22" name="Straight Connector 21">
            <a:extLst>
              <a:ext uri="{FF2B5EF4-FFF2-40B4-BE49-F238E27FC236}">
                <a16:creationId xmlns:a16="http://schemas.microsoft.com/office/drawing/2014/main" id="{6AB8B006-9833-460A-A696-E35F4D2C45B3}"/>
              </a:ext>
            </a:extLst>
          </p:cNvPr>
          <p:cNvCxnSpPr/>
          <p:nvPr/>
        </p:nvCxnSpPr>
        <p:spPr>
          <a:xfrm>
            <a:off x="4375053" y="1341452"/>
            <a:ext cx="0" cy="3829928"/>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0D47BAF-55B3-4375-AAF3-40BFAB0E9837}"/>
              </a:ext>
            </a:extLst>
          </p:cNvPr>
          <p:cNvCxnSpPr>
            <a:cxnSpLocks/>
          </p:cNvCxnSpPr>
          <p:nvPr/>
        </p:nvCxnSpPr>
        <p:spPr>
          <a:xfrm>
            <a:off x="520509" y="3129804"/>
            <a:ext cx="8215528"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3A513CAC-A0D4-4ABB-9F7E-D9127DBC3076}"/>
              </a:ext>
            </a:extLst>
          </p:cNvPr>
          <p:cNvSpPr>
            <a:spLocks noGrp="1"/>
          </p:cNvSpPr>
          <p:nvPr>
            <p:ph type="ftr" sz="quarter" idx="11"/>
          </p:nvPr>
        </p:nvSpPr>
        <p:spPr/>
        <p:txBody>
          <a:bodyPr/>
          <a:lstStyle/>
          <a:p>
            <a:r>
              <a:rPr lang="en-US"/>
              <a:t>The University of Texas at Arlington</a:t>
            </a:r>
          </a:p>
        </p:txBody>
      </p:sp>
      <p:pic>
        <p:nvPicPr>
          <p:cNvPr id="5" name="Picture 4">
            <a:extLst>
              <a:ext uri="{FF2B5EF4-FFF2-40B4-BE49-F238E27FC236}">
                <a16:creationId xmlns:a16="http://schemas.microsoft.com/office/drawing/2014/main" id="{B15E5986-F369-49D6-B822-D4B2F7730B3B}"/>
              </a:ext>
            </a:extLst>
          </p:cNvPr>
          <p:cNvPicPr>
            <a:picLocks noChangeAspect="1"/>
          </p:cNvPicPr>
          <p:nvPr/>
        </p:nvPicPr>
        <p:blipFill>
          <a:blip r:embed="rId5"/>
          <a:stretch>
            <a:fillRect/>
          </a:stretch>
        </p:blipFill>
        <p:spPr>
          <a:xfrm>
            <a:off x="6535920" y="1412745"/>
            <a:ext cx="1979430" cy="1484572"/>
          </a:xfrm>
          <a:prstGeom prst="rect">
            <a:avLst/>
          </a:prstGeom>
        </p:spPr>
      </p:pic>
    </p:spTree>
    <p:extLst>
      <p:ext uri="{BB962C8B-B14F-4D97-AF65-F5344CB8AC3E}">
        <p14:creationId xmlns:p14="http://schemas.microsoft.com/office/powerpoint/2010/main" val="3669552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A16D95F-8803-4FEC-A4F2-A2871EC7AF66}"/>
              </a:ext>
            </a:extLst>
          </p:cNvPr>
          <p:cNvCxnSpPr>
            <a:cxnSpLocks/>
          </p:cNvCxnSpPr>
          <p:nvPr/>
        </p:nvCxnSpPr>
        <p:spPr>
          <a:xfrm>
            <a:off x="323557" y="1223889"/>
            <a:ext cx="841248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B13C3D-5CA2-422B-B6F5-E42C1C5BE310}"/>
              </a:ext>
            </a:extLst>
          </p:cNvPr>
          <p:cNvCxnSpPr>
            <a:cxnSpLocks/>
          </p:cNvCxnSpPr>
          <p:nvPr/>
        </p:nvCxnSpPr>
        <p:spPr>
          <a:xfrm>
            <a:off x="323557" y="6426594"/>
            <a:ext cx="841248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C28FFBB-AE52-48E9-8904-BF4F4EB66988}"/>
              </a:ext>
            </a:extLst>
          </p:cNvPr>
          <p:cNvSpPr/>
          <p:nvPr/>
        </p:nvSpPr>
        <p:spPr>
          <a:xfrm>
            <a:off x="323557" y="5345723"/>
            <a:ext cx="8412480" cy="8155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solidFill>
              </a:rPr>
              <a:t>We are using revenue for calculating profit on each product</a:t>
            </a:r>
          </a:p>
        </p:txBody>
      </p:sp>
      <p:sp>
        <p:nvSpPr>
          <p:cNvPr id="8" name="TextBox 7">
            <a:extLst>
              <a:ext uri="{FF2B5EF4-FFF2-40B4-BE49-F238E27FC236}">
                <a16:creationId xmlns:a16="http://schemas.microsoft.com/office/drawing/2014/main" id="{B45A1F03-B83A-489D-9381-5A2A8DE57924}"/>
              </a:ext>
            </a:extLst>
          </p:cNvPr>
          <p:cNvSpPr txBox="1"/>
          <p:nvPr/>
        </p:nvSpPr>
        <p:spPr>
          <a:xfrm>
            <a:off x="7554355" y="18992"/>
            <a:ext cx="1589649" cy="369332"/>
          </a:xfrm>
          <a:prstGeom prst="rect">
            <a:avLst/>
          </a:prstGeom>
          <a:noFill/>
        </p:spPr>
        <p:txBody>
          <a:bodyPr wrap="square" rtlCol="0">
            <a:spAutoFit/>
          </a:bodyPr>
          <a:lstStyle/>
          <a:p>
            <a:r>
              <a:rPr lang="en-US" i="1" dirty="0"/>
              <a:t>Data Overview</a:t>
            </a:r>
          </a:p>
        </p:txBody>
      </p:sp>
      <p:sp>
        <p:nvSpPr>
          <p:cNvPr id="6" name="Title 1">
            <a:extLst>
              <a:ext uri="{FF2B5EF4-FFF2-40B4-BE49-F238E27FC236}">
                <a16:creationId xmlns:a16="http://schemas.microsoft.com/office/drawing/2014/main" id="{C828B919-85C8-4F33-A86D-2198DC18E5E3}"/>
              </a:ext>
            </a:extLst>
          </p:cNvPr>
          <p:cNvSpPr>
            <a:spLocks noGrp="1"/>
          </p:cNvSpPr>
          <p:nvPr>
            <p:ph type="title"/>
          </p:nvPr>
        </p:nvSpPr>
        <p:spPr>
          <a:xfrm>
            <a:off x="628650" y="83768"/>
            <a:ext cx="7886700" cy="1325563"/>
          </a:xfrm>
        </p:spPr>
        <p:txBody>
          <a:bodyPr/>
          <a:lstStyle/>
          <a:p>
            <a:r>
              <a:rPr lang="en-US" dirty="0"/>
              <a:t>Data Preparation (Additional Data columns)</a:t>
            </a:r>
          </a:p>
        </p:txBody>
      </p:sp>
      <p:sp>
        <p:nvSpPr>
          <p:cNvPr id="3" name="TextBox 2">
            <a:extLst>
              <a:ext uri="{FF2B5EF4-FFF2-40B4-BE49-F238E27FC236}">
                <a16:creationId xmlns:a16="http://schemas.microsoft.com/office/drawing/2014/main" id="{724ABE1B-367D-4C2F-A77D-450E94F08D46}"/>
              </a:ext>
            </a:extLst>
          </p:cNvPr>
          <p:cNvSpPr txBox="1"/>
          <p:nvPr/>
        </p:nvSpPr>
        <p:spPr>
          <a:xfrm>
            <a:off x="520510" y="3360601"/>
            <a:ext cx="3727934" cy="1477328"/>
          </a:xfrm>
          <a:prstGeom prst="rect">
            <a:avLst/>
          </a:prstGeom>
          <a:noFill/>
        </p:spPr>
        <p:txBody>
          <a:bodyPr wrap="square" rtlCol="0">
            <a:spAutoFit/>
          </a:bodyPr>
          <a:lstStyle/>
          <a:p>
            <a:r>
              <a:rPr lang="en-US" dirty="0"/>
              <a:t>Using the available data, we have created an extra column names Discount_% which gives the % discount applied on each product using selling price and the retail price</a:t>
            </a:r>
          </a:p>
        </p:txBody>
      </p:sp>
      <p:cxnSp>
        <p:nvCxnSpPr>
          <p:cNvPr id="10" name="Straight Connector 9">
            <a:extLst>
              <a:ext uri="{FF2B5EF4-FFF2-40B4-BE49-F238E27FC236}">
                <a16:creationId xmlns:a16="http://schemas.microsoft.com/office/drawing/2014/main" id="{3C83109C-8D6B-4846-95FF-71F3871A1C2C}"/>
              </a:ext>
            </a:extLst>
          </p:cNvPr>
          <p:cNvCxnSpPr/>
          <p:nvPr/>
        </p:nvCxnSpPr>
        <p:spPr>
          <a:xfrm>
            <a:off x="4375053" y="1341452"/>
            <a:ext cx="0" cy="3829928"/>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661B63B-F85D-4BF3-8FD9-C97A99BC7D37}"/>
              </a:ext>
            </a:extLst>
          </p:cNvPr>
          <p:cNvCxnSpPr>
            <a:cxnSpLocks/>
          </p:cNvCxnSpPr>
          <p:nvPr/>
        </p:nvCxnSpPr>
        <p:spPr>
          <a:xfrm>
            <a:off x="520509" y="3129804"/>
            <a:ext cx="8215528"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CB43AEA-C6C4-42AC-94B1-FDD1093C2AA7}"/>
              </a:ext>
            </a:extLst>
          </p:cNvPr>
          <p:cNvPicPr>
            <a:picLocks noChangeAspect="1"/>
          </p:cNvPicPr>
          <p:nvPr/>
        </p:nvPicPr>
        <p:blipFill rotWithShape="1">
          <a:blip r:embed="rId2"/>
          <a:srcRect b="33413"/>
          <a:stretch/>
        </p:blipFill>
        <p:spPr>
          <a:xfrm>
            <a:off x="492372" y="1330381"/>
            <a:ext cx="3733201" cy="1681351"/>
          </a:xfrm>
          <a:prstGeom prst="rect">
            <a:avLst/>
          </a:prstGeom>
        </p:spPr>
      </p:pic>
      <p:sp>
        <p:nvSpPr>
          <p:cNvPr id="7" name="Rectangle 6">
            <a:extLst>
              <a:ext uri="{FF2B5EF4-FFF2-40B4-BE49-F238E27FC236}">
                <a16:creationId xmlns:a16="http://schemas.microsoft.com/office/drawing/2014/main" id="{09A662C6-C236-4CA3-8FB6-7C09D1A78CA8}"/>
              </a:ext>
            </a:extLst>
          </p:cNvPr>
          <p:cNvSpPr/>
          <p:nvPr/>
        </p:nvSpPr>
        <p:spPr>
          <a:xfrm>
            <a:off x="2067950" y="1330381"/>
            <a:ext cx="703385" cy="1602911"/>
          </a:xfrm>
          <a:prstGeom prst="rect">
            <a:avLst/>
          </a:prstGeom>
          <a:solidFill>
            <a:schemeClr val="accent1">
              <a:alpha val="25000"/>
            </a:schemeClr>
          </a:solidFill>
          <a:ln>
            <a:solidFill>
              <a:schemeClr val="accent1">
                <a:shade val="50000"/>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ADD8ECAD-2A4D-4C1F-91F3-B36834E5CC57}"/>
              </a:ext>
            </a:extLst>
          </p:cNvPr>
          <p:cNvPicPr>
            <a:picLocks noChangeAspect="1"/>
          </p:cNvPicPr>
          <p:nvPr/>
        </p:nvPicPr>
        <p:blipFill rotWithShape="1">
          <a:blip r:embed="rId2"/>
          <a:srcRect b="33413"/>
          <a:stretch/>
        </p:blipFill>
        <p:spPr>
          <a:xfrm>
            <a:off x="4583726" y="1330381"/>
            <a:ext cx="3733201" cy="1681351"/>
          </a:xfrm>
          <a:prstGeom prst="rect">
            <a:avLst/>
          </a:prstGeom>
        </p:spPr>
      </p:pic>
      <p:sp>
        <p:nvSpPr>
          <p:cNvPr id="15" name="Rectangle 14">
            <a:extLst>
              <a:ext uri="{FF2B5EF4-FFF2-40B4-BE49-F238E27FC236}">
                <a16:creationId xmlns:a16="http://schemas.microsoft.com/office/drawing/2014/main" id="{D1DC6380-A501-4836-9946-CCC23373D041}"/>
              </a:ext>
            </a:extLst>
          </p:cNvPr>
          <p:cNvSpPr/>
          <p:nvPr/>
        </p:nvSpPr>
        <p:spPr>
          <a:xfrm>
            <a:off x="6890823" y="1330381"/>
            <a:ext cx="703385" cy="1602911"/>
          </a:xfrm>
          <a:prstGeom prst="rect">
            <a:avLst/>
          </a:prstGeom>
          <a:solidFill>
            <a:schemeClr val="accent1">
              <a:alpha val="25000"/>
            </a:schemeClr>
          </a:solidFill>
          <a:ln>
            <a:solidFill>
              <a:schemeClr val="accent1">
                <a:shade val="50000"/>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56204B3-160B-4E84-9A1E-1A4D285E9C92}"/>
              </a:ext>
            </a:extLst>
          </p:cNvPr>
          <p:cNvSpPr txBox="1"/>
          <p:nvPr/>
        </p:nvSpPr>
        <p:spPr>
          <a:xfrm>
            <a:off x="4588994" y="3360601"/>
            <a:ext cx="3727934" cy="1200329"/>
          </a:xfrm>
          <a:prstGeom prst="rect">
            <a:avLst/>
          </a:prstGeom>
          <a:noFill/>
        </p:spPr>
        <p:txBody>
          <a:bodyPr wrap="square" rtlCol="0">
            <a:spAutoFit/>
          </a:bodyPr>
          <a:lstStyle/>
          <a:p>
            <a:r>
              <a:rPr lang="en-US" dirty="0"/>
              <a:t>Revenue column is created for considering it as profit factor. Revenue on each product is units sold times of selling price </a:t>
            </a:r>
          </a:p>
        </p:txBody>
      </p:sp>
      <p:sp>
        <p:nvSpPr>
          <p:cNvPr id="2" name="Footer Placeholder 1">
            <a:extLst>
              <a:ext uri="{FF2B5EF4-FFF2-40B4-BE49-F238E27FC236}">
                <a16:creationId xmlns:a16="http://schemas.microsoft.com/office/drawing/2014/main" id="{B8F5FF12-EB44-4DED-AB8C-A881647457F2}"/>
              </a:ext>
            </a:extLst>
          </p:cNvPr>
          <p:cNvSpPr>
            <a:spLocks noGrp="1"/>
          </p:cNvSpPr>
          <p:nvPr>
            <p:ph type="ftr" sz="quarter" idx="11"/>
          </p:nvPr>
        </p:nvSpPr>
        <p:spPr/>
        <p:txBody>
          <a:bodyPr/>
          <a:lstStyle/>
          <a:p>
            <a:r>
              <a:rPr lang="en-US"/>
              <a:t>The University of Texas at Arlington</a:t>
            </a:r>
          </a:p>
        </p:txBody>
      </p:sp>
    </p:spTree>
    <p:extLst>
      <p:ext uri="{BB962C8B-B14F-4D97-AF65-F5344CB8AC3E}">
        <p14:creationId xmlns:p14="http://schemas.microsoft.com/office/powerpoint/2010/main" val="3823440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A16D95F-8803-4FEC-A4F2-A2871EC7AF66}"/>
              </a:ext>
            </a:extLst>
          </p:cNvPr>
          <p:cNvCxnSpPr>
            <a:cxnSpLocks/>
          </p:cNvCxnSpPr>
          <p:nvPr/>
        </p:nvCxnSpPr>
        <p:spPr>
          <a:xfrm>
            <a:off x="323557" y="1223889"/>
            <a:ext cx="841248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B13C3D-5CA2-422B-B6F5-E42C1C5BE310}"/>
              </a:ext>
            </a:extLst>
          </p:cNvPr>
          <p:cNvCxnSpPr>
            <a:cxnSpLocks/>
          </p:cNvCxnSpPr>
          <p:nvPr/>
        </p:nvCxnSpPr>
        <p:spPr>
          <a:xfrm>
            <a:off x="323557" y="6426594"/>
            <a:ext cx="841248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C28FFBB-AE52-48E9-8904-BF4F4EB66988}"/>
              </a:ext>
            </a:extLst>
          </p:cNvPr>
          <p:cNvSpPr/>
          <p:nvPr/>
        </p:nvSpPr>
        <p:spPr>
          <a:xfrm>
            <a:off x="323557" y="5345723"/>
            <a:ext cx="8412480" cy="8155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solidFill>
              </a:rPr>
              <a:t>We considered profit as a response variable for running model</a:t>
            </a:r>
          </a:p>
        </p:txBody>
      </p:sp>
      <p:sp>
        <p:nvSpPr>
          <p:cNvPr id="8" name="TextBox 7">
            <a:extLst>
              <a:ext uri="{FF2B5EF4-FFF2-40B4-BE49-F238E27FC236}">
                <a16:creationId xmlns:a16="http://schemas.microsoft.com/office/drawing/2014/main" id="{B45A1F03-B83A-489D-9381-5A2A8DE57924}"/>
              </a:ext>
            </a:extLst>
          </p:cNvPr>
          <p:cNvSpPr txBox="1"/>
          <p:nvPr/>
        </p:nvSpPr>
        <p:spPr>
          <a:xfrm>
            <a:off x="7554355" y="18992"/>
            <a:ext cx="1589649" cy="369332"/>
          </a:xfrm>
          <a:prstGeom prst="rect">
            <a:avLst/>
          </a:prstGeom>
          <a:noFill/>
        </p:spPr>
        <p:txBody>
          <a:bodyPr wrap="square" rtlCol="0">
            <a:spAutoFit/>
          </a:bodyPr>
          <a:lstStyle/>
          <a:p>
            <a:r>
              <a:rPr lang="en-US" i="1" dirty="0"/>
              <a:t>Data Overview</a:t>
            </a:r>
          </a:p>
        </p:txBody>
      </p:sp>
      <p:sp>
        <p:nvSpPr>
          <p:cNvPr id="6" name="Title 1">
            <a:extLst>
              <a:ext uri="{FF2B5EF4-FFF2-40B4-BE49-F238E27FC236}">
                <a16:creationId xmlns:a16="http://schemas.microsoft.com/office/drawing/2014/main" id="{C828B919-85C8-4F33-A86D-2198DC18E5E3}"/>
              </a:ext>
            </a:extLst>
          </p:cNvPr>
          <p:cNvSpPr>
            <a:spLocks noGrp="1"/>
          </p:cNvSpPr>
          <p:nvPr>
            <p:ph type="title"/>
          </p:nvPr>
        </p:nvSpPr>
        <p:spPr>
          <a:xfrm>
            <a:off x="628650" y="83768"/>
            <a:ext cx="7886700" cy="1325563"/>
          </a:xfrm>
        </p:spPr>
        <p:txBody>
          <a:bodyPr/>
          <a:lstStyle/>
          <a:p>
            <a:r>
              <a:rPr lang="en-US" dirty="0"/>
              <a:t>Data Preparation (Additional Data columns)</a:t>
            </a:r>
          </a:p>
        </p:txBody>
      </p:sp>
      <p:sp>
        <p:nvSpPr>
          <p:cNvPr id="2" name="Footer Placeholder 1">
            <a:extLst>
              <a:ext uri="{FF2B5EF4-FFF2-40B4-BE49-F238E27FC236}">
                <a16:creationId xmlns:a16="http://schemas.microsoft.com/office/drawing/2014/main" id="{B8F5FF12-EB44-4DED-AB8C-A881647457F2}"/>
              </a:ext>
            </a:extLst>
          </p:cNvPr>
          <p:cNvSpPr>
            <a:spLocks noGrp="1"/>
          </p:cNvSpPr>
          <p:nvPr>
            <p:ph type="ftr" sz="quarter" idx="11"/>
          </p:nvPr>
        </p:nvSpPr>
        <p:spPr/>
        <p:txBody>
          <a:bodyPr/>
          <a:lstStyle/>
          <a:p>
            <a:r>
              <a:rPr lang="en-US"/>
              <a:t>The University of Texas at Arlington</a:t>
            </a:r>
          </a:p>
        </p:txBody>
      </p:sp>
      <p:pic>
        <p:nvPicPr>
          <p:cNvPr id="18" name="Picture 17">
            <a:extLst>
              <a:ext uri="{FF2B5EF4-FFF2-40B4-BE49-F238E27FC236}">
                <a16:creationId xmlns:a16="http://schemas.microsoft.com/office/drawing/2014/main" id="{EB00ACE5-CC8D-4CFC-A9DE-1FD0EA98EEF2}"/>
              </a:ext>
            </a:extLst>
          </p:cNvPr>
          <p:cNvPicPr>
            <a:picLocks noChangeAspect="1"/>
          </p:cNvPicPr>
          <p:nvPr/>
        </p:nvPicPr>
        <p:blipFill rotWithShape="1">
          <a:blip r:embed="rId2"/>
          <a:srcRect r="36258"/>
          <a:stretch/>
        </p:blipFill>
        <p:spPr>
          <a:xfrm>
            <a:off x="555654" y="1448402"/>
            <a:ext cx="4164037" cy="3690032"/>
          </a:xfrm>
          <a:prstGeom prst="rect">
            <a:avLst/>
          </a:prstGeom>
        </p:spPr>
      </p:pic>
      <p:sp>
        <p:nvSpPr>
          <p:cNvPr id="19" name="TextBox 18">
            <a:extLst>
              <a:ext uri="{FF2B5EF4-FFF2-40B4-BE49-F238E27FC236}">
                <a16:creationId xmlns:a16="http://schemas.microsoft.com/office/drawing/2014/main" id="{10D3A8A7-2C12-4161-A618-705AAD5C5A59}"/>
              </a:ext>
            </a:extLst>
          </p:cNvPr>
          <p:cNvSpPr txBox="1"/>
          <p:nvPr/>
        </p:nvSpPr>
        <p:spPr>
          <a:xfrm>
            <a:off x="5092505" y="1603717"/>
            <a:ext cx="3643531" cy="2585323"/>
          </a:xfrm>
          <a:prstGeom prst="rect">
            <a:avLst/>
          </a:prstGeom>
          <a:noFill/>
        </p:spPr>
        <p:txBody>
          <a:bodyPr wrap="square" rtlCol="0">
            <a:spAutoFit/>
          </a:bodyPr>
          <a:lstStyle/>
          <a:p>
            <a:pPr marL="285750" indent="-285750">
              <a:buFont typeface="Arial" panose="020B0604020202020204" pitchFamily="34" charset="0"/>
              <a:buChar char="•"/>
            </a:pPr>
            <a:r>
              <a:rPr lang="en-US" dirty="0"/>
              <a:t>In order identify the Profit we have made an assumption for profit margin in the range of 12%-40% based on discount% with in intervals of 10%.</a:t>
            </a:r>
          </a:p>
          <a:p>
            <a:pPr marL="285750" indent="-285750">
              <a:buFont typeface="Arial" panose="020B0604020202020204" pitchFamily="34" charset="0"/>
              <a:buChar char="•"/>
            </a:pPr>
            <a:r>
              <a:rPr lang="en-US" dirty="0"/>
              <a:t>Profit for each product is calculated using revenue*margin</a:t>
            </a:r>
          </a:p>
          <a:p>
            <a:pPr marL="285750" indent="-285750">
              <a:buFont typeface="Arial" panose="020B0604020202020204" pitchFamily="34" charset="0"/>
              <a:buChar char="•"/>
            </a:pPr>
            <a:r>
              <a:rPr lang="en-US" dirty="0"/>
              <a:t>Top 20 percentile products are assumed as High value products</a:t>
            </a:r>
          </a:p>
        </p:txBody>
      </p:sp>
    </p:spTree>
    <p:extLst>
      <p:ext uri="{BB962C8B-B14F-4D97-AF65-F5344CB8AC3E}">
        <p14:creationId xmlns:p14="http://schemas.microsoft.com/office/powerpoint/2010/main" val="109356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A16D95F-8803-4FEC-A4F2-A2871EC7AF66}"/>
              </a:ext>
            </a:extLst>
          </p:cNvPr>
          <p:cNvCxnSpPr>
            <a:cxnSpLocks/>
          </p:cNvCxnSpPr>
          <p:nvPr/>
        </p:nvCxnSpPr>
        <p:spPr>
          <a:xfrm>
            <a:off x="323557" y="1223889"/>
            <a:ext cx="841248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B13C3D-5CA2-422B-B6F5-E42C1C5BE310}"/>
              </a:ext>
            </a:extLst>
          </p:cNvPr>
          <p:cNvCxnSpPr>
            <a:cxnSpLocks/>
          </p:cNvCxnSpPr>
          <p:nvPr/>
        </p:nvCxnSpPr>
        <p:spPr>
          <a:xfrm>
            <a:off x="323557" y="6426594"/>
            <a:ext cx="841248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C28FFBB-AE52-48E9-8904-BF4F4EB66988}"/>
              </a:ext>
            </a:extLst>
          </p:cNvPr>
          <p:cNvSpPr/>
          <p:nvPr/>
        </p:nvSpPr>
        <p:spPr>
          <a:xfrm>
            <a:off x="323557" y="5345723"/>
            <a:ext cx="8412480" cy="8155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solidFill>
              </a:rPr>
              <a:t>Though we do not see any strong correlation for revenue with any variable, we see a meaningful correlation among </a:t>
            </a:r>
            <a:r>
              <a:rPr lang="en-US" sz="2000" dirty="0" err="1">
                <a:solidFill>
                  <a:schemeClr val="tx2"/>
                </a:solidFill>
              </a:rPr>
              <a:t>units_sold</a:t>
            </a:r>
            <a:r>
              <a:rPr lang="en-US" sz="2000" dirty="0">
                <a:solidFill>
                  <a:schemeClr val="tx2"/>
                </a:solidFill>
              </a:rPr>
              <a:t> and </a:t>
            </a:r>
            <a:r>
              <a:rPr lang="en-US" sz="2000" dirty="0" err="1">
                <a:solidFill>
                  <a:schemeClr val="tx2"/>
                </a:solidFill>
              </a:rPr>
              <a:t>rating_count</a:t>
            </a:r>
            <a:endParaRPr lang="en-US" sz="2000" dirty="0">
              <a:solidFill>
                <a:schemeClr val="tx2"/>
              </a:solidFill>
            </a:endParaRPr>
          </a:p>
        </p:txBody>
      </p:sp>
      <p:sp>
        <p:nvSpPr>
          <p:cNvPr id="8" name="TextBox 7">
            <a:extLst>
              <a:ext uri="{FF2B5EF4-FFF2-40B4-BE49-F238E27FC236}">
                <a16:creationId xmlns:a16="http://schemas.microsoft.com/office/drawing/2014/main" id="{B45A1F03-B83A-489D-9381-5A2A8DE57924}"/>
              </a:ext>
            </a:extLst>
          </p:cNvPr>
          <p:cNvSpPr txBox="1"/>
          <p:nvPr/>
        </p:nvSpPr>
        <p:spPr>
          <a:xfrm>
            <a:off x="8553159" y="18992"/>
            <a:ext cx="576771" cy="369332"/>
          </a:xfrm>
          <a:prstGeom prst="rect">
            <a:avLst/>
          </a:prstGeom>
          <a:noFill/>
        </p:spPr>
        <p:txBody>
          <a:bodyPr wrap="square" rtlCol="0">
            <a:spAutoFit/>
          </a:bodyPr>
          <a:lstStyle/>
          <a:p>
            <a:r>
              <a:rPr lang="en-US" i="1" dirty="0"/>
              <a:t>EDA</a:t>
            </a:r>
          </a:p>
        </p:txBody>
      </p:sp>
      <p:pic>
        <p:nvPicPr>
          <p:cNvPr id="7" name="Picture 6">
            <a:extLst>
              <a:ext uri="{FF2B5EF4-FFF2-40B4-BE49-F238E27FC236}">
                <a16:creationId xmlns:a16="http://schemas.microsoft.com/office/drawing/2014/main" id="{94D98114-097B-4B0F-AFCF-FE66E187E296}"/>
              </a:ext>
            </a:extLst>
          </p:cNvPr>
          <p:cNvPicPr>
            <a:picLocks noChangeAspect="1"/>
          </p:cNvPicPr>
          <p:nvPr/>
        </p:nvPicPr>
        <p:blipFill>
          <a:blip r:embed="rId2"/>
          <a:stretch>
            <a:fillRect/>
          </a:stretch>
        </p:blipFill>
        <p:spPr>
          <a:xfrm>
            <a:off x="4754881" y="1283283"/>
            <a:ext cx="3622434" cy="3981091"/>
          </a:xfrm>
          <a:prstGeom prst="rect">
            <a:avLst/>
          </a:prstGeom>
        </p:spPr>
      </p:pic>
      <p:pic>
        <p:nvPicPr>
          <p:cNvPr id="13" name="Picture 12">
            <a:extLst>
              <a:ext uri="{FF2B5EF4-FFF2-40B4-BE49-F238E27FC236}">
                <a16:creationId xmlns:a16="http://schemas.microsoft.com/office/drawing/2014/main" id="{BCDD22C4-BADF-413D-B963-D2BB75BB5797}"/>
              </a:ext>
            </a:extLst>
          </p:cNvPr>
          <p:cNvPicPr>
            <a:picLocks noChangeAspect="1"/>
          </p:cNvPicPr>
          <p:nvPr/>
        </p:nvPicPr>
        <p:blipFill>
          <a:blip r:embed="rId3"/>
          <a:stretch>
            <a:fillRect/>
          </a:stretch>
        </p:blipFill>
        <p:spPr>
          <a:xfrm>
            <a:off x="1605832" y="1291430"/>
            <a:ext cx="1996892" cy="3993784"/>
          </a:xfrm>
          <a:prstGeom prst="rect">
            <a:avLst/>
          </a:prstGeom>
        </p:spPr>
      </p:pic>
      <p:sp>
        <p:nvSpPr>
          <p:cNvPr id="14" name="Title 1">
            <a:extLst>
              <a:ext uri="{FF2B5EF4-FFF2-40B4-BE49-F238E27FC236}">
                <a16:creationId xmlns:a16="http://schemas.microsoft.com/office/drawing/2014/main" id="{8750C8C3-07CA-4367-9782-74A34F288642}"/>
              </a:ext>
            </a:extLst>
          </p:cNvPr>
          <p:cNvSpPr>
            <a:spLocks noGrp="1"/>
          </p:cNvSpPr>
          <p:nvPr>
            <p:ph type="title"/>
          </p:nvPr>
        </p:nvSpPr>
        <p:spPr>
          <a:xfrm>
            <a:off x="628650" y="83768"/>
            <a:ext cx="7886700" cy="1325563"/>
          </a:xfrm>
        </p:spPr>
        <p:txBody>
          <a:bodyPr/>
          <a:lstStyle/>
          <a:p>
            <a:r>
              <a:rPr lang="en-US" dirty="0"/>
              <a:t>Exploratory Data Analysis (EDA)</a:t>
            </a:r>
          </a:p>
        </p:txBody>
      </p:sp>
      <p:sp>
        <p:nvSpPr>
          <p:cNvPr id="2" name="Footer Placeholder 1">
            <a:extLst>
              <a:ext uri="{FF2B5EF4-FFF2-40B4-BE49-F238E27FC236}">
                <a16:creationId xmlns:a16="http://schemas.microsoft.com/office/drawing/2014/main" id="{1CE7946B-3A9E-4C11-B302-B5D4862FFC5A}"/>
              </a:ext>
            </a:extLst>
          </p:cNvPr>
          <p:cNvSpPr>
            <a:spLocks noGrp="1"/>
          </p:cNvSpPr>
          <p:nvPr>
            <p:ph type="ftr" sz="quarter" idx="11"/>
          </p:nvPr>
        </p:nvSpPr>
        <p:spPr/>
        <p:txBody>
          <a:bodyPr/>
          <a:lstStyle/>
          <a:p>
            <a:r>
              <a:rPr lang="en-US"/>
              <a:t>The University of Texas at Arlington</a:t>
            </a:r>
          </a:p>
        </p:txBody>
      </p:sp>
    </p:spTree>
    <p:extLst>
      <p:ext uri="{BB962C8B-B14F-4D97-AF65-F5344CB8AC3E}">
        <p14:creationId xmlns:p14="http://schemas.microsoft.com/office/powerpoint/2010/main" val="4213839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1659</TotalTime>
  <Words>1284</Words>
  <Application>Microsoft Office PowerPoint</Application>
  <PresentationFormat>On-screen Show (4:3)</PresentationFormat>
  <Paragraphs>128</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Inter</vt:lpstr>
      <vt:lpstr>Times New Roman</vt:lpstr>
      <vt:lpstr>Office Theme</vt:lpstr>
      <vt:lpstr>Product value modelling of summer clothes in E-commerce Wish</vt:lpstr>
      <vt:lpstr>Table of Contents</vt:lpstr>
      <vt:lpstr>Raw Data</vt:lpstr>
      <vt:lpstr>Description of qualitative and quantitative Data (1)</vt:lpstr>
      <vt:lpstr>Scatter plot matrix</vt:lpstr>
      <vt:lpstr>Description of qualitative and quantitative Data (2)</vt:lpstr>
      <vt:lpstr>Data Preparation (Additional Data columns)</vt:lpstr>
      <vt:lpstr>Data Preparation (Additional Data columns)</vt:lpstr>
      <vt:lpstr>Exploratory Data Analysis (EDA)</vt:lpstr>
      <vt:lpstr>Exploratory Data Analysis (EDA)</vt:lpstr>
      <vt:lpstr>Data Preparation (Dummy Variables)</vt:lpstr>
      <vt:lpstr>Identifying Clusters</vt:lpstr>
      <vt:lpstr>Regression Analysis</vt:lpstr>
      <vt:lpstr>Regression Analysis</vt:lpstr>
      <vt:lpstr>Regression Analysis</vt:lpstr>
      <vt:lpstr>PowerPoint Presentation</vt:lpstr>
      <vt:lpstr>Product value equation</vt:lpstr>
      <vt:lpstr>High value Product prediction</vt:lpstr>
      <vt:lpstr>PowerPoint Presentation</vt:lpstr>
      <vt:lpstr>Description of qualitative and quantitative Data (2)</vt:lpstr>
      <vt:lpstr>Pictorial representation of each Variable</vt:lpstr>
      <vt:lpstr>Data preparation</vt:lpstr>
      <vt:lpstr>Description of qualitative and quantitative Data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value modelling of summer clothes in E-commerce Wish</dc:title>
  <dc:creator>Peram, Bharath Kumar Reddy</dc:creator>
  <cp:lastModifiedBy>Faria Tasnim</cp:lastModifiedBy>
  <cp:revision>58</cp:revision>
  <dcterms:created xsi:type="dcterms:W3CDTF">2021-11-13T22:35:47Z</dcterms:created>
  <dcterms:modified xsi:type="dcterms:W3CDTF">2021-11-29T02:23:59Z</dcterms:modified>
</cp:coreProperties>
</file>