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53"/>
  </p:notesMasterIdLst>
  <p:sldIdLst>
    <p:sldId id="256" r:id="rId2"/>
    <p:sldId id="257" r:id="rId3"/>
    <p:sldId id="282" r:id="rId4"/>
    <p:sldId id="286" r:id="rId5"/>
    <p:sldId id="287" r:id="rId6"/>
    <p:sldId id="288" r:id="rId7"/>
    <p:sldId id="289" r:id="rId8"/>
    <p:sldId id="272" r:id="rId9"/>
    <p:sldId id="290" r:id="rId10"/>
    <p:sldId id="273" r:id="rId11"/>
    <p:sldId id="302" r:id="rId12"/>
    <p:sldId id="300" r:id="rId13"/>
    <p:sldId id="291" r:id="rId14"/>
    <p:sldId id="285" r:id="rId15"/>
    <p:sldId id="292" r:id="rId16"/>
    <p:sldId id="293" r:id="rId17"/>
    <p:sldId id="294" r:id="rId18"/>
    <p:sldId id="267" r:id="rId19"/>
    <p:sldId id="284" r:id="rId20"/>
    <p:sldId id="311" r:id="rId21"/>
    <p:sldId id="315" r:id="rId22"/>
    <p:sldId id="317" r:id="rId23"/>
    <p:sldId id="318" r:id="rId24"/>
    <p:sldId id="319" r:id="rId25"/>
    <p:sldId id="320" r:id="rId26"/>
    <p:sldId id="321" r:id="rId27"/>
    <p:sldId id="268" r:id="rId28"/>
    <p:sldId id="277" r:id="rId29"/>
    <p:sldId id="322" r:id="rId30"/>
    <p:sldId id="323" r:id="rId31"/>
    <p:sldId id="324" r:id="rId32"/>
    <p:sldId id="325" r:id="rId33"/>
    <p:sldId id="269" r:id="rId34"/>
    <p:sldId id="328" r:id="rId35"/>
    <p:sldId id="278" r:id="rId36"/>
    <p:sldId id="326" r:id="rId37"/>
    <p:sldId id="327" r:id="rId38"/>
    <p:sldId id="270" r:id="rId39"/>
    <p:sldId id="329" r:id="rId40"/>
    <p:sldId id="334" r:id="rId41"/>
    <p:sldId id="330" r:id="rId42"/>
    <p:sldId id="331" r:id="rId43"/>
    <p:sldId id="332" r:id="rId44"/>
    <p:sldId id="333" r:id="rId45"/>
    <p:sldId id="335" r:id="rId46"/>
    <p:sldId id="338" r:id="rId47"/>
    <p:sldId id="299" r:id="rId48"/>
    <p:sldId id="297" r:id="rId49"/>
    <p:sldId id="337" r:id="rId50"/>
    <p:sldId id="305" r:id="rId51"/>
    <p:sldId id="30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472b53531bc627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9" autoAdjust="0"/>
    <p:restoredTop sz="95208" autoAdjust="0"/>
  </p:normalViewPr>
  <p:slideViewPr>
    <p:cSldViewPr snapToGrid="0">
      <p:cViewPr varScale="1">
        <p:scale>
          <a:sx n="51" d="100"/>
          <a:sy n="51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D1C1D1-6AD3-4254-B966-6CE0709EB0AF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B51DD44-A179-4967-BF73-57DAAADEA2EA}" type="pres">
      <dgm:prSet presAssocID="{A3D1C1D1-6AD3-4254-B966-6CE0709EB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944BE92-1A09-4D5C-8898-519254770130}" type="presOf" srcId="{A3D1C1D1-6AD3-4254-B966-6CE0709EB0AF}" destId="{1B51DD44-A179-4967-BF73-57DAAADEA2EA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D703-6E6C-4F56-9086-65103521D5A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30981-23FA-4BEC-BC18-6599C478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Adaptability implies both robustness and modifiability in the face changes.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0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9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30981-23FA-4BEC-BC18-6599C47822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0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98D53-8ABF-4587-AA6C-C637DF3DCAE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975925-B72B-493D-B445-A2486D5A1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854065.2854081" TargetMode="External"/><Relationship Id="rId2" Type="http://schemas.openxmlformats.org/officeDocument/2006/relationships/hyperlink" Target="https://doi.org/10.1145/1538788.1538814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CAF5-736D-4FA9-B8E6-45C1C597E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800" dirty="0"/>
              <a:t>A Survey of ITP Systems and Their Practical Aspects in Large-Scale Formal Veriﬁcation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812F-B0FF-4C5F-B860-B78C30B7C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Fariba</a:t>
            </a:r>
            <a:r>
              <a:rPr lang="en-US" dirty="0"/>
              <a:t> Khan</a:t>
            </a:r>
          </a:p>
          <a:p>
            <a:r>
              <a:rPr lang="en-US" dirty="0"/>
              <a:t>School of EECS</a:t>
            </a:r>
          </a:p>
          <a:p>
            <a:r>
              <a:rPr lang="en-US" dirty="0"/>
              <a:t>Oregon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9932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/>
              <a:t>Interactive Theorem Proving </a:t>
            </a:r>
            <a:br>
              <a:rPr lang="en-US" sz="4200" dirty="0"/>
            </a:br>
            <a:r>
              <a:rPr lang="en-US" sz="4200" dirty="0"/>
              <a:t>(ITP) and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535457"/>
              </p:ext>
            </p:extLst>
          </p:nvPr>
        </p:nvGraphicFramePr>
        <p:xfrm>
          <a:off x="1096962" y="1864311"/>
          <a:ext cx="10058399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07889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ITP Systems assist human in writing machine-checkable proofs in a formal system of mathematics.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Different formal systems of mathematics prompted the development of different ITP systems.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Automath by N. de 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Bruijn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the first attempt in mechanical verification of mathematical proofs that uses Curry-Howard Isomorphism.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Curry-Howard isomorphism states a one-to-one correspondence between formal logic and typed model of computation.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e.g. natural deduction and simply typed lambda calculus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Proofs-as-Programs/Terms     Propositions-as-Types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Provability in logic becomes type inhabitation problem on the computation part.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Curry-Howard isomorphism led to two notable formal systems that can act both as proof systems and typed functional programming languages.</a:t>
                      </a: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Martin-</a:t>
                      </a:r>
                      <a:r>
                        <a:rPr lang="en-US" sz="16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Löf’s</a:t>
                      </a: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1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Intuitionistic Type Theory</a:t>
                      </a:r>
                      <a:endParaRPr lang="en-US" sz="16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Coquand’s</a:t>
                      </a: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1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Calculus of Constructions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029" y="328680"/>
            <a:ext cx="3420034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/>
              <a:t>Interactive Theorem Proving </a:t>
            </a:r>
            <a:br>
              <a:rPr lang="en-US" sz="4200" dirty="0"/>
            </a:br>
            <a:r>
              <a:rPr lang="en-US" sz="4200" dirty="0"/>
              <a:t>(ITP) and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90128"/>
              </p:ext>
            </p:extLst>
          </p:nvPr>
        </p:nvGraphicFramePr>
        <p:xfrm>
          <a:off x="1096962" y="1864311"/>
          <a:ext cx="10058399" cy="4307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07889">
                <a:tc>
                  <a:txBody>
                    <a:bodyPr/>
                    <a:lstStyle/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variants of these formal systems has been implemented in different present  ITP systems such as Coq, </a:t>
                      </a:r>
                      <a:r>
                        <a:rPr lang="en-US" sz="18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Agda</a:t>
                      </a: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NuPRL</a:t>
                      </a: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Predicative Martin-</a:t>
                      </a:r>
                      <a:r>
                        <a:rPr lang="en-US" sz="16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Löf’s</a:t>
                      </a: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1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Intuitionistic Type Theory </a:t>
                      </a:r>
                      <a:endParaRPr lang="en-US" sz="900" b="1" i="1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Extensional variant – </a:t>
                      </a:r>
                      <a:r>
                        <a:rPr lang="en-US" sz="16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NuPRL</a:t>
                      </a:r>
                      <a:endParaRPr lang="en-US" sz="16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Intensional variant extended with inductive types – </a:t>
                      </a:r>
                      <a:r>
                        <a:rPr lang="en-US" sz="16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Agda</a:t>
                      </a: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Impredicative </a:t>
                      </a:r>
                      <a:r>
                        <a:rPr lang="en-US" sz="1600" b="1" i="1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Calculus of Inductive Constructions </a:t>
                      </a:r>
                      <a:r>
                        <a:rPr lang="en-US" sz="16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Coq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ITP systems create an explicit proof terms that can be type checked – de </a:t>
                      </a:r>
                      <a:r>
                        <a:rPr lang="en-US" sz="18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Bruijn</a:t>
                      </a: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However, in LCF approach by Robin Milner, proofs are built directly from the axioms and inference rules of the logic, thereby, providing soundness by construction.</a:t>
                      </a: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Isabelle, HOL-family ITP systems are successors of LCF.</a:t>
                      </a: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Isabelle is also a logical framework which provides a metalogic to encode any object logic such as Higher Order Logic in Isabelle/HOL, ﬁrst-order </a:t>
                      </a:r>
                      <a:r>
                        <a:rPr lang="en-US" sz="1800" b="1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Zermelo</a:t>
                      </a:r>
                      <a:r>
                        <a:rPr lang="en-US" sz="1800" b="1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-Frankel set theory in Isabelle/ZF.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029" y="328680"/>
            <a:ext cx="3420034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7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/>
              <a:t>Interactive Theorem Proving </a:t>
            </a:r>
            <a:br>
              <a:rPr lang="en-US" sz="4200" dirty="0"/>
            </a:br>
            <a:r>
              <a:rPr lang="en-US" sz="4200" dirty="0"/>
              <a:t>(ITP) and ITP Systems (Contd.)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0622"/>
              </p:ext>
            </p:extLst>
          </p:nvPr>
        </p:nvGraphicFramePr>
        <p:xfrm>
          <a:off x="1096963" y="1864311"/>
          <a:ext cx="10058400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792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  <a:gridCol w="1993608">
                  <a:extLst>
                    <a:ext uri="{9D8B030D-6E8A-4147-A177-3AD203B41FA5}">
                      <a16:colId xmlns:a16="http://schemas.microsoft.com/office/drawing/2014/main" val="4222701918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029" y="328680"/>
            <a:ext cx="3420034" cy="140770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949438-6BB7-4C30-82F1-E21E1590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98473"/>
              </p:ext>
            </p:extLst>
          </p:nvPr>
        </p:nvGraphicFramePr>
        <p:xfrm>
          <a:off x="1096963" y="1996441"/>
          <a:ext cx="97871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20">
                  <a:extLst>
                    <a:ext uri="{9D8B030D-6E8A-4147-A177-3AD203B41FA5}">
                      <a16:colId xmlns:a16="http://schemas.microsoft.com/office/drawing/2014/main" val="3791149670"/>
                    </a:ext>
                  </a:extLst>
                </a:gridCol>
                <a:gridCol w="1957420">
                  <a:extLst>
                    <a:ext uri="{9D8B030D-6E8A-4147-A177-3AD203B41FA5}">
                      <a16:colId xmlns:a16="http://schemas.microsoft.com/office/drawing/2014/main" val="2924160997"/>
                    </a:ext>
                  </a:extLst>
                </a:gridCol>
                <a:gridCol w="1957420">
                  <a:extLst>
                    <a:ext uri="{9D8B030D-6E8A-4147-A177-3AD203B41FA5}">
                      <a16:colId xmlns:a16="http://schemas.microsoft.com/office/drawing/2014/main" val="3292747397"/>
                    </a:ext>
                  </a:extLst>
                </a:gridCol>
                <a:gridCol w="1957420">
                  <a:extLst>
                    <a:ext uri="{9D8B030D-6E8A-4147-A177-3AD203B41FA5}">
                      <a16:colId xmlns:a16="http://schemas.microsoft.com/office/drawing/2014/main" val="3470324624"/>
                    </a:ext>
                  </a:extLst>
                </a:gridCol>
                <a:gridCol w="1957420">
                  <a:extLst>
                    <a:ext uri="{9D8B030D-6E8A-4147-A177-3AD203B41FA5}">
                      <a16:colId xmlns:a16="http://schemas.microsoft.com/office/drawing/2014/main" val="2512766188"/>
                    </a:ext>
                  </a:extLst>
                </a:gridCol>
              </a:tblGrid>
              <a:tr h="207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Nuprl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Isabelle/HOL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64342"/>
                  </a:ext>
                </a:extLst>
              </a:tr>
              <a:tr h="519620"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 </a:t>
                      </a:r>
                      <a:r>
                        <a:rPr lang="en-US" dirty="0" err="1"/>
                        <a:t>Löf</a:t>
                      </a:r>
                      <a:r>
                        <a:rPr lang="en-US" dirty="0"/>
                        <a:t> Type Theory with Inductive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Martin </a:t>
                      </a:r>
                      <a:r>
                        <a:rPr lang="en-US" dirty="0" err="1"/>
                        <a:t>Löf</a:t>
                      </a:r>
                      <a:r>
                        <a:rPr lang="en-US" dirty="0"/>
                        <a:t> Type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Calculus of Inductive Constructions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Order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44539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r>
                        <a:rPr lang="en-US" dirty="0" err="1"/>
                        <a:t>Predicativity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Partial Impredicative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344560"/>
                  </a:ext>
                </a:extLst>
              </a:tr>
              <a:tr h="362787">
                <a:tc>
                  <a:txBody>
                    <a:bodyPr/>
                    <a:lstStyle/>
                    <a:p>
                      <a:r>
                        <a:rPr lang="en-US" dirty="0"/>
                        <a:t>Dependent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47106"/>
                  </a:ext>
                </a:extLst>
              </a:tr>
              <a:tr h="362787">
                <a:tc>
                  <a:txBody>
                    <a:bodyPr/>
                    <a:lstStyle/>
                    <a:p>
                      <a:r>
                        <a:rPr lang="en-US" dirty="0"/>
                        <a:t>De </a:t>
                      </a:r>
                      <a:r>
                        <a:rPr lang="en-US" dirty="0" err="1"/>
                        <a:t>Bruijn</a:t>
                      </a:r>
                      <a:r>
                        <a:rPr lang="en-US" dirty="0"/>
                        <a:t> 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(LCF approach)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7679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r>
                        <a:rPr lang="en-US" dirty="0"/>
                        <a:t>Classical (C)/ Intuitionistic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5465"/>
                  </a:ext>
                </a:extLst>
              </a:tr>
              <a:tr h="207848">
                <a:tc>
                  <a:txBody>
                    <a:bodyPr/>
                    <a:lstStyle/>
                    <a:p>
                      <a:r>
                        <a:rPr lang="en-US" dirty="0"/>
                        <a:t>Imp.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OCaml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0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79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Large-Scale Formal Verification </a:t>
            </a:r>
            <a:br>
              <a:rPr lang="en-US" dirty="0"/>
            </a:br>
            <a:r>
              <a:rPr lang="en-US" dirty="0"/>
              <a:t>using ITP Systems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Large-Scale Formal Verification</a:t>
            </a:r>
            <a:br>
              <a:rPr lang="en-US" sz="4200" dirty="0"/>
            </a:br>
            <a:r>
              <a:rPr lang="en-US" sz="4200" dirty="0"/>
              <a:t>using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35826"/>
              </p:ext>
            </p:extLst>
          </p:nvPr>
        </p:nvGraphicFramePr>
        <p:xfrm>
          <a:off x="1096962" y="1864311"/>
          <a:ext cx="10058399" cy="4393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93614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Formal verification of systems increase their actual and perceived reliability.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Formalization of a system entails identifying system properties that ensure its correctness and then, converting them into formal statements and finding corresponding formal proofs.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Large complex systems benefit most from formalization and ITP systems are now being widely used in formal verification of these systems.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of the notable large-scale formal verifications in ITP systems are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CompCert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C compiler verification by 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Leory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[1]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 </a:t>
                      </a:r>
                      <a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350,000 lines of code in Coq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a-DK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seL4 Operating System Kernel Certification by Klein et. al. </a:t>
                      </a:r>
                      <a:r>
                        <a:rPr lang="da-DK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[23]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 </a:t>
                      </a:r>
                      <a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480,000 lines of Isabelle proofs</a:t>
                      </a:r>
                      <a:endParaRPr lang="da-DK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Formal verification of raft consensus protocol by 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Ongaro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Osterhout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[25]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 50,000 lines in Coq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Consequently, proof developments in ITP systems are getting scaled at an unprecedent rate and researchers are focusing on identifying challenges in large-scale system formalization.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300" dirty="0"/>
              <a:t>Challenges in Large-Scale Formal Verification using ITP systems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1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Challenges in Large-Scale Formal </a:t>
            </a:r>
            <a:br>
              <a:rPr lang="en-US" sz="4200" dirty="0"/>
            </a:br>
            <a:r>
              <a:rPr lang="en-US" sz="4200" dirty="0"/>
              <a:t>Verification using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40249"/>
              </p:ext>
            </p:extLst>
          </p:nvPr>
        </p:nvGraphicFramePr>
        <p:xfrm>
          <a:off x="1096963" y="1864311"/>
          <a:ext cx="10058400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addition to creating hundreds of thousands of lines of proofs, system verification frequently needs to deal with formalizing properties of complex systems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[27]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verifications often get carried out as part of active evolving projects leading to evolution of proofs due to modification in associated design specifications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[26]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Proving properties of complex system once is challenging task and with these large intricating proof scripts needed to be maintained as well,  it takes multiple persons years of effort for a single project.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Therefore, efficiency of proof developers and maintainability of proofs has been identified as two main challenges in this domain and several works have been done to address them.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However, efficiency and maintainability are not two completely unrelated concerns.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Usually, techniques to promote maintainability aid in the efficiency of the development as well.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4" y="328680"/>
            <a:ext cx="3433603" cy="14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6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Methodologies to attain Efficiency </a:t>
            </a:r>
            <a:br>
              <a:rPr lang="en-US" dirty="0"/>
            </a:br>
            <a:r>
              <a:rPr lang="en-US" dirty="0"/>
              <a:t>and Maintainability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7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47228"/>
              </p:ext>
            </p:extLst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Organization and </a:t>
            </a:r>
            <a:br>
              <a:rPr lang="en-US" dirty="0"/>
            </a:br>
            <a:r>
              <a:rPr lang="en-US" dirty="0"/>
              <a:t>Adaptability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5C45B1-ECE0-4422-A2FD-8F65809741F8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5694790" y="4222434"/>
            <a:ext cx="357161" cy="7732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1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79414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of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 techniques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8C25-D44C-4DA2-8F99-B2DD77BF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76E0-8EA3-4FF2-9886-86D49A27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Interactive Theorem Proving (ITP) and ITP Systems</a:t>
            </a:r>
          </a:p>
          <a:p>
            <a:r>
              <a:rPr lang="en-US" dirty="0"/>
              <a:t>Large-Scale Formal Verification using ITP Systems</a:t>
            </a:r>
          </a:p>
          <a:p>
            <a:r>
              <a:rPr lang="en-US" dirty="0"/>
              <a:t>Practical Aspects of ITP systems in Large-Scale Formal Verification</a:t>
            </a:r>
          </a:p>
          <a:p>
            <a:pPr lvl="1"/>
            <a:r>
              <a:rPr lang="en-US" dirty="0"/>
              <a:t>Challenges in Large-Scale Formal Verification using ITP systems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Maintainability</a:t>
            </a:r>
          </a:p>
          <a:p>
            <a:pPr lvl="1"/>
            <a:r>
              <a:rPr lang="en-US" dirty="0"/>
              <a:t>Methodologies to attain Efficiency and Maintainability</a:t>
            </a:r>
          </a:p>
          <a:p>
            <a:pPr lvl="2"/>
            <a:r>
              <a:rPr lang="en-US" dirty="0"/>
              <a:t>Proactive Approaches</a:t>
            </a:r>
          </a:p>
          <a:p>
            <a:pPr lvl="3"/>
            <a:r>
              <a:rPr lang="en-US" dirty="0"/>
              <a:t>Organization and Adaptability</a:t>
            </a:r>
          </a:p>
          <a:p>
            <a:pPr lvl="3"/>
            <a:r>
              <a:rPr lang="en-US" dirty="0"/>
              <a:t>Reusability</a:t>
            </a:r>
          </a:p>
          <a:p>
            <a:pPr lvl="3"/>
            <a:r>
              <a:rPr lang="en-US" dirty="0"/>
              <a:t>Automation and Portability</a:t>
            </a:r>
          </a:p>
          <a:p>
            <a:pPr lvl="2"/>
            <a:r>
              <a:rPr lang="en-US" dirty="0"/>
              <a:t>Reactive Approaches</a:t>
            </a:r>
          </a:p>
          <a:p>
            <a:pPr lvl="3"/>
            <a:r>
              <a:rPr lang="en-US" dirty="0"/>
              <a:t>Refactoring</a:t>
            </a:r>
          </a:p>
          <a:p>
            <a:pPr lvl="3"/>
            <a:r>
              <a:rPr lang="en-US" dirty="0"/>
              <a:t>Repair</a:t>
            </a:r>
          </a:p>
          <a:p>
            <a:pPr lvl="1"/>
            <a:r>
              <a:rPr lang="en-US" dirty="0"/>
              <a:t>Tooling and IDE Support from ITP Systems</a:t>
            </a:r>
          </a:p>
          <a:p>
            <a:r>
              <a:rPr lang="en-US" dirty="0"/>
              <a:t>Conclusion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28"/>
            <a:ext cx="10058400" cy="1450757"/>
          </a:xfrm>
        </p:spPr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03454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example, definitions can be refined  and organized hierarchically based on underlying systems’ features and their mutual dependencies.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turn, proofs can also be organized hierarchically by packaging proofs dependent on the definitions with the definitions themselves.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665753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Hides function and type definitions from the dependents through interfaces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Forces dependents to write implementation without these information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turn, definitions can be updated without any change to the dependents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However, requires interface lemmas sufficient and necessary to reason about them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54655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Places theorems in interfaces and writes proofs as interface implementation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Lets dependent proofs to only import the interface containing theorem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Thus, allows modification of proofs without triggering recompilation of dependent proofs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Leads to faster build time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201484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easily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Common inductive reasoning patterns can be factored out into custom induction principles.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principles are proved once and then, used repeatedly throughout the development.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Aid in maintainability through better organization and less involved modifiability.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91967"/>
              </p:ext>
            </p:extLst>
          </p:nvPr>
        </p:nvGraphicFramePr>
        <p:xfrm>
          <a:off x="1096962" y="1864311"/>
          <a:ext cx="10058399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 formally establish that properties of a concrete version of a program are contained in the set of properties of its abstract version.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Thus, proof development can be broken down into 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abstract specification capturing system’s high-level behaviors and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concrete specification addressing low-level implementation details.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Low-level changes don’t affect proofs in the higher-level.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45946"/>
              </p:ext>
            </p:extLst>
          </p:nvPr>
        </p:nvGraphicFramePr>
        <p:xfrm>
          <a:off x="1096962" y="1864311"/>
          <a:ext cx="10058399" cy="440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403485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of custom and general-purpose tactics make proofs more robust in the face of changes.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 purpose tactics, like </a:t>
                      </a:r>
                      <a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omega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can dispatch a range of similar kind of goals.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modified goal stays within that range, proof remains valid without any maintenance.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3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Organization and </a:t>
            </a:r>
            <a:br>
              <a:rPr lang="en-US" sz="4200" dirty="0"/>
            </a:br>
            <a:r>
              <a:rPr lang="en-US" sz="4200" dirty="0"/>
              <a:t>Adaptability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007070"/>
              </p:ext>
            </p:extLst>
          </p:nvPr>
        </p:nvGraphicFramePr>
        <p:xfrm>
          <a:off x="1096962" y="1864311"/>
          <a:ext cx="1005839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187354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that are well organized and adaptable to changes can be maintained efficiently during development.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Adaptability implies both robustness and modifiability in the face changes.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attributes can be attained through following techniques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[26, 24, 38]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Hierarchical organization of definitions and proofs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hiding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Separation of theorems and proofs through interface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Induction Principles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Refinement Proofs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and general-purpose tactics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of custom and general-purpose tactics make proofs more robust in the face of changes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tactics can also be written to make proofs more resilient.</a:t>
                      </a:r>
                    </a:p>
                    <a:p>
                      <a:pPr marL="16573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example, writing custom tactics to declaratively specify which variable or hypothesis to use instead of using their automatically generated names or ordering aids in robustness.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Reusability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1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Reusability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435495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reusability addresses both maintainability and efficiency concerns. 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Maximizing the reuse of existing proved theorems and lemmas reduces work, thereby increases efficiency.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Reusable proofs can be maintained in one place while being used throughout.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Reusability can be facilitated through any of the following three</a:t>
                      </a:r>
                    </a:p>
                    <a:p>
                      <a:pPr marL="0" lv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Transformation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Generalization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Equivalence Relationship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5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Reusability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442170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reusability addresses both maintainability and efficiency concerns. 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Maximizing the reuse of existing proved theorems and lemmas reduces work, thereby increases efficiency.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Reusable proofs can be maintained in one place while  being used throughout.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Reusability can be facilitated through any of the following three</a:t>
                      </a:r>
                    </a:p>
                    <a:p>
                      <a:pPr marL="0" lv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Transformation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type-theory based ITP systems, each proof is basically a term of the type of its proposition whether it is written as one or converted to one later.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can be generalized by creating an abstract version of their associated terms to reuse them over a range of objects through specialization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[39].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Transformation of terms also enable automatic adaption of existing proofs over inductive types when these types are extended with new constructors or parameters .</a:t>
                      </a:r>
                    </a:p>
                    <a:p>
                      <a:pPr marL="1657350" lvl="3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developers only need to fill up the new cases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[40].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Mulhern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[41]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furthers above work by synthesizing repetitive portion of proofs for the new cases as well.</a:t>
                      </a:r>
                    </a:p>
                    <a:p>
                      <a:pPr marL="1657350" lvl="3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interesting part is left for developers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9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4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Reusability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15338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reusability addresses both maintainability and efficiency concerns. 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Maximizing the reuse of existing proved theorems and lemmas reduces work, thereby increases efficiency.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Reusable proofs can be maintained in one place while  being used throughout.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Reusability can be facilitated through any of the following three</a:t>
                      </a:r>
                    </a:p>
                    <a:p>
                      <a:pPr marL="0" lv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Transformation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Generalization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can also be generalized through parameterization using modules and functors or type classes from ITP systems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[31, 29].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abstraction allows  proofs to be reused with appropriate instantiation.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 based proofs can also be generalized using metavariables and reused later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[44]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Equivalence Relationship</a:t>
                      </a:r>
                    </a:p>
                    <a:p>
                      <a:pPr marL="914400" lvl="2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5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Reusability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25411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reusability addresses both maintainability and efficiency concerns. 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Maximizing the reuse of existing proved theorems and lemmas reduces work, thereby increases efficiency.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Reusable proofs can be maintained in one place while  being used throughout.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Reusability can be facilitated through any of the following three</a:t>
                      </a:r>
                    </a:p>
                    <a:p>
                      <a:pPr marL="0" lv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Transformation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Generalization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Equivalence Relationship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equivalence relationships promote reuse by allowing functions and proofs, written for one type, to be carried over to an equivalent type.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example, type isomorphism can be included in dependent type theory through rewrite rules thus allowing reuse over objects related through the isomorphism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[45].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more recent mechanism, known as ornaments can be used as a notion on datatypes to derive refined (both annotated and indexed) version of them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[47]</a:t>
                      </a:r>
                    </a:p>
                    <a:p>
                      <a:pPr marL="1657350" lvl="3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Thereby, promoting reuse over this relationship between refined and unrefined types.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Reusability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9197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reusability addresses both maintainability and efficiency concerns. 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Maximizing the reuse of existing proved theorems and lemmas reduces work, thereby increases efficiency.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Reusable proofs can be maintained in one place while  being used throughout.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Reusability can be facilitated through any of the following three</a:t>
                      </a:r>
                    </a:p>
                    <a:p>
                      <a:pPr marL="0" lv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Transformation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Generalization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 Equivalence Relationship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Univalence axiom in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Homotopy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Type Theory (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HoTT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defines type equivalence for intensional type theory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[50]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Constructive judgements for univalence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[51]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are provided in Cubical Type theory and has been extended by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Coquand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et. al.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[52]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with higher inductive types letting it to be used in Coq and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Agda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a nutshell, it can be said researchers are finding new ways for entities to be equal that can be exploited to promote reuse.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Recent development in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HoTT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have potential to make breakthrough in this area of research.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Automation and Portability </a:t>
            </a:r>
            <a:br>
              <a:rPr lang="en-US" dirty="0"/>
            </a:br>
            <a:r>
              <a:rPr lang="en-US" dirty="0"/>
              <a:t>among ITP Systems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3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Automation and Portability </a:t>
            </a:r>
            <a:br>
              <a:rPr lang="en-US" sz="4200" dirty="0"/>
            </a:br>
            <a:r>
              <a:rPr lang="en-US" sz="4200" dirty="0"/>
              <a:t>among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80882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Automation and portability among ITP systems address the efficiency concern of the large-scale development.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Interactive theorem proving system combined with automation can amplify human’s ability by taking care of trivial, repetitive and explorative tasks.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are well-developed techniques from automated theorem proving era that can be used in injunction with ITP such as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Theory Exploration tools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Hammers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lvl="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Portability of proofs among different ITP systems allows 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of existing proofs and libraries  from one system to another.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thereby, reduce duplicative work, increase collaboration, idea transfers among proof engineers.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works on proof translation among ITP systems include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HOL –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Nuprl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[66]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Isabelle/HOL – HOL Light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[70]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HOL4, HOL Light – Coq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[72, 73].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6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Automation and Portability </a:t>
            </a:r>
            <a:br>
              <a:rPr lang="en-US" sz="4200" dirty="0"/>
            </a:br>
            <a:r>
              <a:rPr lang="en-US" sz="4200" dirty="0"/>
              <a:t>among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385613"/>
              </p:ext>
            </p:extLst>
          </p:nvPr>
        </p:nvGraphicFramePr>
        <p:xfrm>
          <a:off x="1096962" y="1864311"/>
          <a:ext cx="10058399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Automation and portability among ITP systems address the efficiency concern of the large-scale development.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Interactive theorem proving system combined with automation can amplify human’s ability by taking care of trivial, repetitive and explorative tasks.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are well-developed techniques from automated theorem proving era that can be used in injunction with ITP such as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Theory Exploration tools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Hipster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[59]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Isabelle/HOL  </a:t>
                      </a:r>
                    </a:p>
                    <a:p>
                      <a:pPr marL="1714500" lvl="3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Automatically generate lemmas from a set of data types and functions as well as</a:t>
                      </a:r>
                    </a:p>
                    <a:p>
                      <a:pPr marL="1714500" lvl="3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Discover missing lemmas during proof creation that can prove the current goal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Theorema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[58]</a:t>
                      </a:r>
                    </a:p>
                    <a:p>
                      <a:pPr marL="1714500" lvl="3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Another tool that supports entire process of mathematical theory exploration.</a:t>
                      </a:r>
                    </a:p>
                    <a:p>
                      <a:pPr marL="1714500" lvl="3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Dramnesc</a:t>
                      </a:r>
                      <a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et. al.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[57]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contains an example work where authors used both </a:t>
                      </a:r>
                      <a:r>
                        <a:rPr lang="en-US" sz="1600" i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Theorema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Coq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depending on the need.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Hammers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Automation and Portability </a:t>
            </a:r>
            <a:br>
              <a:rPr lang="en-US" sz="4200" dirty="0"/>
            </a:br>
            <a:r>
              <a:rPr lang="en-US" sz="4200" dirty="0"/>
              <a:t>among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39926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Automation and portability among ITP systems address the efficiency concern of the large-scale development.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Interactive theorem proving system combined with automation can amplify human’s ability by taking care of trivial, repetitive and explorative tasks.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are well-developed techniques from automated theorem proving era that can be used in injunction with ITP such as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Theory Exploration tools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Hammers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Truly exploit Automated Theorem Prover (ATP) within ITP systems.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a goal to be proven, they create an ATP problem, call an ATP to solve the problem, finally, if a proof is found, translate it to ITP systems logic so that it can be certified there as well.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Examples include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CoqHammer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[62],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Sledgehammer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[63],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HOL(y)Hammer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[64].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7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Automation and Portability </a:t>
            </a:r>
            <a:br>
              <a:rPr lang="en-US" sz="4200" dirty="0"/>
            </a:br>
            <a:r>
              <a:rPr lang="en-US" sz="4200" dirty="0"/>
              <a:t>among ITP Systems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85676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Automation and portability among ITP systems address the efficiency concern of the large-scale development.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Interactive theorem proving system combined with automation can amplify human’s ability by taking care of trivial, repetitive and explorative tasks.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are well-developed techniques from automated theorem proving era that can be used in injunction with ITP such as</a:t>
                      </a:r>
                    </a:p>
                    <a:p>
                      <a:pPr marL="34290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Theory Exploration tools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Hammers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lvl="0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Portability of proofs among different ITP systems allows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proofs and libraries from one system to be used in another.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thereby, reduce duplicative work, increase collaboration, idea transfers among communities of different ITP systems.</a:t>
                      </a:r>
                    </a:p>
                    <a:p>
                      <a:pPr marL="800100" lvl="1" indent="-34290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works on proof translation include</a:t>
                      </a:r>
                    </a:p>
                    <a:p>
                      <a:pPr marL="1257300" lvl="2" indent="-34290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HOL –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Nuprl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[66], Isabelle/HOL – HOL Light [70], HOL4, HOL Light – Coq[72, 73].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Refactoring and Repair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69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24768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work on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  <a:p>
                      <a:pPr marL="0" lvl="0" indent="0">
                        <a:buClr>
                          <a:srgbClr val="E48312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repair tool should automatically create patches in response to changes in definitions or theorem specifications and apply them to fix broken proofs due to those changes. 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Most of these tools are in development phase and have potential to offer more features in future.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422962"/>
              </p:ext>
            </p:extLst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Large-Scale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56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16768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moves general lemmas to optimal position in proof script to maximize their reuse.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  <a:p>
                      <a:pPr marL="0" lvl="0" indent="0">
                        <a:buClr>
                          <a:srgbClr val="E48312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repair tool should automatically create patches in response to changes in definitions or theorem specifications and apply them to fix broken proofs due to those changes.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6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654847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performs refactoring like 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renaming lemmas/tactics, 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backward proof to forward proof, 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deleting not used lemmas or tactics from script 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extensible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34085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folds sequence of tactics into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tacticals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unfolds tactical into interactive steps for debugging.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works with a small subset of tactic-based proofs.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1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09694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takes example of intended refactoring through partially refactored proof script.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propagates that throughout by analyzing and transforming associated proof term.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handle insertion, modification, permutation and deletion of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subterms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095437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also transforms proof terms to attain refactoring such as adding and removing constructors from data types, reordering functions and constructor arguments, function extraction.</a:t>
                      </a:r>
                    </a:p>
                    <a:p>
                      <a:pPr marL="1200150" lvl="2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works for a small subset of 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Agda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657350" lvl="3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6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19267"/>
              </p:ext>
            </p:extLst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  <a:p>
                      <a:pPr marL="0" lvl="0" indent="0">
                        <a:buClr>
                          <a:srgbClr val="E48312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repair tool should automatically create patches in response to changes in definitions or theorem specifications and apply them to fix broken proofs due to those changes.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Coq plugin, PUMPKIN PATCH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[87]  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 a work in progress towards this goal.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2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Proof Refactoring and </a:t>
            </a:r>
            <a:br>
              <a:rPr lang="en-US" sz="4200" dirty="0"/>
            </a:br>
            <a:r>
              <a:rPr lang="en-US" sz="4200" dirty="0"/>
              <a:t>Repair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2" y="1864311"/>
          <a:ext cx="10058399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9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refactoring can improve maintainability and efficiency of development by transforming proofs that has already been created (Reactive approach).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refactoring tools either refactor proof scripts or proof terms to achieve such qualities.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script refactoring tools include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Levity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[81]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POLAR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[82]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Tactician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[83]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term refactoring tools are 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Chick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[79]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[85]</a:t>
                      </a:r>
                    </a:p>
                    <a:p>
                      <a:pPr marL="0" lvl="0" indent="0">
                        <a:buClr>
                          <a:srgbClr val="E48312"/>
                        </a:buClr>
                        <a:buFont typeface="Arial" panose="020B0604020202020204" pitchFamily="34" charset="0"/>
                        <a:buNone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 repair tool should automatically create patches in response to changes in definitions or theorem specifications and apply them to fix broken proofs due to those changes.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831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Most of these tools are in development phase and have potential to offer more features in future.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328680"/>
            <a:ext cx="3433606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60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Tooling and IDE Support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8176E-EFC4-4764-A139-2835DE86EF0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642163" y="2082423"/>
            <a:ext cx="1764719" cy="11403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769B7E-D487-4D98-BCEC-F841988C2A26}"/>
              </a:ext>
            </a:extLst>
          </p:cNvPr>
          <p:cNvSpPr/>
          <p:nvPr/>
        </p:nvSpPr>
        <p:spPr>
          <a:xfrm>
            <a:off x="8406882" y="2696547"/>
            <a:ext cx="2748798" cy="1052483"/>
          </a:xfrm>
          <a:prstGeom prst="roundRect">
            <a:avLst/>
          </a:prstGeom>
          <a:solidFill>
            <a:srgbClr val="E48312">
              <a:alpha val="10196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30AC6-71C0-466E-9AAD-06FA20D3319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7604447" y="3222789"/>
            <a:ext cx="802435" cy="7810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874F644-E119-4827-A097-F1DCB55142E6}"/>
              </a:ext>
            </a:extLst>
          </p:cNvPr>
          <p:cNvSpPr/>
          <p:nvPr/>
        </p:nvSpPr>
        <p:spPr>
          <a:xfrm>
            <a:off x="8589204" y="2782167"/>
            <a:ext cx="1192077" cy="57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Tooling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A87B1C-757D-4B84-8E69-C08C6791E10C}"/>
              </a:ext>
            </a:extLst>
          </p:cNvPr>
          <p:cNvSpPr/>
          <p:nvPr/>
        </p:nvSpPr>
        <p:spPr>
          <a:xfrm>
            <a:off x="9885725" y="3076797"/>
            <a:ext cx="1192077" cy="57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 support</a:t>
            </a:r>
          </a:p>
        </p:txBody>
      </p:sp>
    </p:spTree>
    <p:extLst>
      <p:ext uri="{BB962C8B-B14F-4D97-AF65-F5344CB8AC3E}">
        <p14:creationId xmlns:p14="http://schemas.microsoft.com/office/powerpoint/2010/main" val="223966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Tooling and IDE Support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387269"/>
              </p:ext>
            </p:extLst>
          </p:nvPr>
        </p:nvGraphicFramePr>
        <p:xfrm>
          <a:off x="1096963" y="1864311"/>
          <a:ext cx="10058400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Several measures we’ve discussed so far are supported through tooling from different ITP systems. 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Apart from these tools, ITP systems also provide IDE to aid in proof development.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CoqIDE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Proof general are popular IDEs for Coq and Isabelle/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jEdit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for Isabelle.</a:t>
                      </a:r>
                    </a:p>
                    <a:p>
                      <a:pPr marL="742950" lvl="1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Nuprl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also comes with its own IDE .</a:t>
                      </a:r>
                    </a:p>
                    <a:p>
                      <a:pPr marL="742950" lvl="1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However, </a:t>
                      </a:r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Agda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does not have IDE support at this moment.</a:t>
                      </a: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of these IDEs already support project management, asynchronous development to manage large proof development.</a:t>
                      </a: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They can further be improved by integrating better management and debugging tools within them.</a:t>
                      </a: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Specially, debugging is still not that well-supported for tactic-based proofs in ITP systems.</a:t>
                      </a: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 algn="l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Usability analysis can help to identify more proof development needs for better tooling.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F2DA09A-0EBC-4A36-A2FB-A1BBA8B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2" y="328680"/>
            <a:ext cx="3433608" cy="14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7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AA9-71BA-4D7C-9B71-E65A0BA1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Conclusion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A9C697-C2CD-4D3D-8DB9-C042E854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026430"/>
              </p:ext>
            </p:extLst>
          </p:nvPr>
        </p:nvGraphicFramePr>
        <p:xfrm>
          <a:off x="1096963" y="1864311"/>
          <a:ext cx="10058400" cy="435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4103709332"/>
                    </a:ext>
                  </a:extLst>
                </a:gridCol>
              </a:tblGrid>
              <a:tr h="435893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survey explores research on practical aspects of ITP systems to</a:t>
                      </a:r>
                    </a:p>
                    <a:p>
                      <a:pPr marL="28575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accumulate identified domain-specific challenges in large-scale proof development</a:t>
                      </a:r>
                    </a:p>
                    <a:p>
                      <a:pPr marL="742950" lvl="1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organize proposed methods to tackle these challenges based on the concerns they address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Efficiency and maintainability are two main challenges addressed by researchers.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Proofs designed to be well-organized, reusable and easily adaptable address both challenges.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Automation and portability among ITP systems also increase efficiency of proof developers.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Refactoring and repair tools can play important role in increasing efficiency when proofs need maintenance over time.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Several ITP systems provide IDEs, often with support for project management and asynchronous development.</a:t>
                      </a: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lvl="0" indent="-285750">
                        <a:buClr>
                          <a:srgbClr val="E4831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 practical aspects are active areas of proof engineering research with promising prospect in proof reusability through type equivalence and maintenance tools.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09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8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Large-Scale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18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608B-3EC2-4E3B-ACE9-D5E4F491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D8E8-9C75-4F1D-B6C1-35690EB9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[1] X. Leroy, “Formal veriﬁcation of a realistic compiler,” </a:t>
            </a:r>
            <a:r>
              <a:rPr lang="en-US" sz="1500" dirty="0" err="1"/>
              <a:t>Commun</a:t>
            </a:r>
            <a:r>
              <a:rPr lang="en-US" sz="1500" dirty="0"/>
              <a:t>. ACM, vol. 52, no. 7, p. 107–115, Jul. 2009. [Online]. Available: </a:t>
            </a:r>
            <a:r>
              <a:rPr lang="en-US" sz="1500" dirty="0">
                <a:hlinkClick r:id="rId2"/>
              </a:rPr>
              <a:t>https://doi.org/10.1145/1538788.1538814 </a:t>
            </a:r>
            <a:endParaRPr lang="en-US" sz="1500" dirty="0"/>
          </a:p>
          <a:p>
            <a:r>
              <a:rPr lang="en-US" sz="1500" dirty="0"/>
              <a:t>[2] G. Klein, J. </a:t>
            </a:r>
            <a:r>
              <a:rPr lang="en-US" sz="1500" dirty="0" err="1"/>
              <a:t>Andronick</a:t>
            </a:r>
            <a:r>
              <a:rPr lang="en-US" sz="1500" dirty="0"/>
              <a:t>, K. Elphinstone, T. Murray, T. Sewell, R. </a:t>
            </a:r>
            <a:r>
              <a:rPr lang="en-US" sz="1500" dirty="0" err="1"/>
              <a:t>Kolanski</a:t>
            </a:r>
            <a:r>
              <a:rPr lang="en-US" sz="1500" dirty="0"/>
              <a:t>, and G. </a:t>
            </a:r>
            <a:r>
              <a:rPr lang="en-US" sz="1500" dirty="0" err="1"/>
              <a:t>Heiser</a:t>
            </a:r>
            <a:r>
              <a:rPr lang="en-US" sz="1500" dirty="0"/>
              <a:t>, “Comprehensive formal veriﬁcation of an </a:t>
            </a:r>
            <a:r>
              <a:rPr lang="en-US" sz="1500" dirty="0" err="1"/>
              <a:t>os</a:t>
            </a:r>
            <a:r>
              <a:rPr lang="en-US" sz="1500" dirty="0"/>
              <a:t> microkernel,” ACM Transactions on Computer Systems (TOCS), vol. 32, 02 2014.</a:t>
            </a:r>
          </a:p>
          <a:p>
            <a:r>
              <a:rPr lang="en-US" sz="1500" dirty="0"/>
              <a:t>[3] D. </a:t>
            </a:r>
            <a:r>
              <a:rPr lang="en-US" sz="1500" dirty="0" err="1"/>
              <a:t>Ongaro</a:t>
            </a:r>
            <a:r>
              <a:rPr lang="en-US" sz="1500" dirty="0"/>
              <a:t> and J. </a:t>
            </a:r>
            <a:r>
              <a:rPr lang="en-US" sz="1500" dirty="0" err="1"/>
              <a:t>Ousterhout</a:t>
            </a:r>
            <a:r>
              <a:rPr lang="en-US" sz="1500" dirty="0"/>
              <a:t>, “In search of an understandable consensus algorithm,” in Proceedings of the 2014 USENIX Conference on USENIX Annual Technical Conference, ser. USENIX ATC’14. USA: USENIX Association, 2014, p. 305–320.</a:t>
            </a:r>
          </a:p>
          <a:p>
            <a:r>
              <a:rPr lang="en-US" sz="1500" dirty="0"/>
              <a:t>[4]R.Gu,Z.Shao,H.Chen,X.Wu,J.Kim,V.Sjöberg,andD.Costanzo,“Certikos: An extensible </a:t>
            </a:r>
            <a:r>
              <a:rPr lang="en-US" sz="1500" dirty="0" err="1"/>
              <a:t>earchitecture</a:t>
            </a:r>
            <a:r>
              <a:rPr lang="en-US" sz="1500" dirty="0"/>
              <a:t> for building certiﬁed concurrent </a:t>
            </a:r>
            <a:r>
              <a:rPr lang="en-US" sz="1500" dirty="0" err="1"/>
              <a:t>os</a:t>
            </a:r>
            <a:r>
              <a:rPr lang="en-US" sz="1500" dirty="0"/>
              <a:t> kernels,” in Proceedings of the 12th USENIX Conference onOperatingSystemsDesignandImplementation,ser.OSDI’16. USA:USENIXAssociation,2016, p. 653–669.</a:t>
            </a:r>
          </a:p>
          <a:p>
            <a:r>
              <a:rPr lang="en-US" sz="1500" dirty="0"/>
              <a:t>[5] D. Woos, J. R. Wilcox, S. Anton, Z. Tatlock, M. D. Ernst, and T. Anderson, “Planning for change in a formal veriﬁcation of the raft consensus protocol,” in Proceedings of the 5th ACM SIGPLAN Conference on Certiﬁed Programs and Proofs, ser. CPP 2016. New York, NY, USA: Association for Computing Machinery, 2016, p. 154–165. [Online]. Available: </a:t>
            </a:r>
            <a:r>
              <a:rPr lang="en-US" sz="1500" dirty="0">
                <a:hlinkClick r:id="rId3"/>
              </a:rPr>
              <a:t>https://doi.org/10.1145/2854065.2854081 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1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608B-3EC2-4E3B-ACE9-D5E4F491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D8E8-9C75-4F1D-B6C1-35690EB9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7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067020"/>
              </p:ext>
            </p:extLst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8176E-EFC4-4764-A139-2835DE86EF0B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6642163" y="2082423"/>
            <a:ext cx="1947041" cy="9851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769B7E-D487-4D98-BCEC-F841988C2A26}"/>
              </a:ext>
            </a:extLst>
          </p:cNvPr>
          <p:cNvSpPr/>
          <p:nvPr/>
        </p:nvSpPr>
        <p:spPr>
          <a:xfrm>
            <a:off x="8406882" y="2696547"/>
            <a:ext cx="2748798" cy="1052483"/>
          </a:xfrm>
          <a:prstGeom prst="roundRect">
            <a:avLst/>
          </a:prstGeom>
          <a:solidFill>
            <a:srgbClr val="E48312">
              <a:alpha val="10196"/>
            </a:srgbClr>
          </a:solidFill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74F644-E119-4827-A097-F1DCB55142E6}"/>
              </a:ext>
            </a:extLst>
          </p:cNvPr>
          <p:cNvSpPr/>
          <p:nvPr/>
        </p:nvSpPr>
        <p:spPr>
          <a:xfrm>
            <a:off x="8589204" y="2782167"/>
            <a:ext cx="1192077" cy="57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Tooling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A87B1C-757D-4B84-8E69-C08C6791E10C}"/>
              </a:ext>
            </a:extLst>
          </p:cNvPr>
          <p:cNvSpPr/>
          <p:nvPr/>
        </p:nvSpPr>
        <p:spPr>
          <a:xfrm>
            <a:off x="9885725" y="3076797"/>
            <a:ext cx="1192077" cy="570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 support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9EDF44A9-F054-4ED4-BEE6-3E3743BB3106}"/>
              </a:ext>
            </a:extLst>
          </p:cNvPr>
          <p:cNvSpPr/>
          <p:nvPr/>
        </p:nvSpPr>
        <p:spPr>
          <a:xfrm rot="16200000" flipH="1">
            <a:off x="8577148" y="2796868"/>
            <a:ext cx="348373" cy="22937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20BA61-A109-4725-A06D-011BD05DE1C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42163" y="2082423"/>
            <a:ext cx="3817453" cy="9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8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F4712-A432-43B4-845E-6E927288C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737360"/>
          <a:ext cx="12192000" cy="464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02FA2-8BCF-4A35-9C83-9AEB1ADC5E7D}"/>
              </a:ext>
            </a:extLst>
          </p:cNvPr>
          <p:cNvSpPr/>
          <p:nvPr/>
        </p:nvSpPr>
        <p:spPr>
          <a:xfrm>
            <a:off x="4012163" y="1850381"/>
            <a:ext cx="3592286" cy="1254256"/>
          </a:xfrm>
          <a:prstGeom prst="roundRect">
            <a:avLst/>
          </a:prstGeom>
          <a:solidFill>
            <a:schemeClr val="accent1"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84DD-7CA9-4714-B94B-E5EC57D005F1}"/>
              </a:ext>
            </a:extLst>
          </p:cNvPr>
          <p:cNvSpPr/>
          <p:nvPr/>
        </p:nvSpPr>
        <p:spPr>
          <a:xfrm>
            <a:off x="4012161" y="3357743"/>
            <a:ext cx="3592286" cy="129228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8D7AE-D6EE-4E87-9DD2-D06086DC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Theorem Proving </a:t>
            </a:r>
            <a:br>
              <a:rPr lang="en-US" dirty="0"/>
            </a:br>
            <a:r>
              <a:rPr lang="en-US" dirty="0"/>
              <a:t>(ITP) and ITP Systems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95BA2-50CD-4070-904F-CB52183442B2}"/>
              </a:ext>
            </a:extLst>
          </p:cNvPr>
          <p:cNvSpPr/>
          <p:nvPr/>
        </p:nvSpPr>
        <p:spPr>
          <a:xfrm>
            <a:off x="4563676" y="2487380"/>
            <a:ext cx="2489257" cy="514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 Scale Formal Verification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AB66A0-6AEA-4DFB-AFE2-5666BB0A1AE7}"/>
              </a:ext>
            </a:extLst>
          </p:cNvPr>
          <p:cNvSpPr/>
          <p:nvPr/>
        </p:nvSpPr>
        <p:spPr>
          <a:xfrm>
            <a:off x="5041927" y="1916893"/>
            <a:ext cx="1600236" cy="331060"/>
          </a:xfrm>
          <a:prstGeom prst="ellips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ITP </a:t>
            </a:r>
            <a:r>
              <a:rPr lang="en-US" sz="1400" dirty="0"/>
              <a:t>Systems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BE5391-9398-42B2-A7C5-C9CFD476964D}"/>
              </a:ext>
            </a:extLst>
          </p:cNvPr>
          <p:cNvSpPr/>
          <p:nvPr/>
        </p:nvSpPr>
        <p:spPr>
          <a:xfrm rot="10800000" flipH="1">
            <a:off x="5653872" y="2257958"/>
            <a:ext cx="308867" cy="197795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7662DE8-C961-441F-ABDA-83FFFD02F548}"/>
              </a:ext>
            </a:extLst>
          </p:cNvPr>
          <p:cNvSpPr/>
          <p:nvPr/>
        </p:nvSpPr>
        <p:spPr>
          <a:xfrm>
            <a:off x="5698340" y="3114978"/>
            <a:ext cx="248370" cy="22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5118C8E-7BD2-4C4D-858B-C6D425EC7939}"/>
              </a:ext>
            </a:extLst>
          </p:cNvPr>
          <p:cNvSpPr/>
          <p:nvPr/>
        </p:nvSpPr>
        <p:spPr>
          <a:xfrm rot="13572212">
            <a:off x="5562349" y="3631218"/>
            <a:ext cx="513184" cy="508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D3C7FD-AF93-4195-8DC3-E2B02E76AE82}"/>
              </a:ext>
            </a:extLst>
          </p:cNvPr>
          <p:cNvSpPr/>
          <p:nvPr/>
        </p:nvSpPr>
        <p:spPr>
          <a:xfrm>
            <a:off x="4072356" y="3868985"/>
            <a:ext cx="1622434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9AAAC9-753C-4364-B4AC-96C908B474EF}"/>
              </a:ext>
            </a:extLst>
          </p:cNvPr>
          <p:cNvSpPr/>
          <p:nvPr/>
        </p:nvSpPr>
        <p:spPr>
          <a:xfrm>
            <a:off x="6051951" y="3861253"/>
            <a:ext cx="1508448" cy="722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765054-7191-4673-BDC6-1E5C12CFAF60}"/>
              </a:ext>
            </a:extLst>
          </p:cNvPr>
          <p:cNvCxnSpPr/>
          <p:nvPr/>
        </p:nvCxnSpPr>
        <p:spPr>
          <a:xfrm>
            <a:off x="4012161" y="3615095"/>
            <a:ext cx="3592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02FDD-FD00-4A51-961E-D119871B071D}"/>
              </a:ext>
            </a:extLst>
          </p:cNvPr>
          <p:cNvSpPr txBox="1"/>
          <p:nvPr/>
        </p:nvSpPr>
        <p:spPr>
          <a:xfrm>
            <a:off x="4793971" y="3329438"/>
            <a:ext cx="2077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FF0000"/>
                </a:solidFill>
              </a:rPr>
              <a:t>Challenges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2FBAAF-FB63-4D9F-92B8-3D43BF2C72E6}"/>
              </a:ext>
            </a:extLst>
          </p:cNvPr>
          <p:cNvSpPr/>
          <p:nvPr/>
        </p:nvSpPr>
        <p:spPr>
          <a:xfrm>
            <a:off x="701336" y="4940827"/>
            <a:ext cx="11221375" cy="1370806"/>
          </a:xfrm>
          <a:prstGeom prst="roundRect">
            <a:avLst/>
          </a:prstGeom>
          <a:solidFill>
            <a:schemeClr val="accent1">
              <a:alpha val="10196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53878-1B04-493B-AF79-EA1CFDCEAAA0}"/>
              </a:ext>
            </a:extLst>
          </p:cNvPr>
          <p:cNvSpPr txBox="1"/>
          <p:nvPr/>
        </p:nvSpPr>
        <p:spPr>
          <a:xfrm>
            <a:off x="3357617" y="5998436"/>
            <a:ext cx="4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D8F0D0-AFBB-46D5-AEE1-048C3ECB0397}"/>
              </a:ext>
            </a:extLst>
          </p:cNvPr>
          <p:cNvSpPr/>
          <p:nvPr/>
        </p:nvSpPr>
        <p:spPr>
          <a:xfrm>
            <a:off x="7777231" y="4947122"/>
            <a:ext cx="115018" cy="110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F7E00D8-CD3A-426D-9EF2-87E484524D17}"/>
              </a:ext>
            </a:extLst>
          </p:cNvPr>
          <p:cNvSpPr/>
          <p:nvPr/>
        </p:nvSpPr>
        <p:spPr>
          <a:xfrm>
            <a:off x="701336" y="5856360"/>
            <a:ext cx="7062473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Proactive</a:t>
            </a: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E8B8E1D1-8C4A-43CF-B2E7-C5E5FE42FCB6}"/>
              </a:ext>
            </a:extLst>
          </p:cNvPr>
          <p:cNvSpPr/>
          <p:nvPr/>
        </p:nvSpPr>
        <p:spPr>
          <a:xfrm>
            <a:off x="7911773" y="5856360"/>
            <a:ext cx="4010938" cy="198211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3"/>
                </a:solidFill>
              </a:rPr>
              <a:t>Reactive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A10625-BD2B-45F9-8812-B98856748D6C}"/>
              </a:ext>
            </a:extLst>
          </p:cNvPr>
          <p:cNvSpPr/>
          <p:nvPr/>
        </p:nvSpPr>
        <p:spPr>
          <a:xfrm>
            <a:off x="887880" y="5157382"/>
            <a:ext cx="2656809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and Adaptability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39C375-F808-4E77-8423-546705C2E909}"/>
              </a:ext>
            </a:extLst>
          </p:cNvPr>
          <p:cNvSpPr/>
          <p:nvPr/>
        </p:nvSpPr>
        <p:spPr>
          <a:xfrm>
            <a:off x="3755309" y="5140644"/>
            <a:ext cx="1743505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Reusability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07B801-0799-45DD-AA53-AE3FC42CF458}"/>
              </a:ext>
            </a:extLst>
          </p:cNvPr>
          <p:cNvSpPr/>
          <p:nvPr/>
        </p:nvSpPr>
        <p:spPr>
          <a:xfrm>
            <a:off x="5710447" y="5143768"/>
            <a:ext cx="2018010" cy="662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and Portability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DCA16F-7CC5-4774-B35D-0561F9F11167}"/>
              </a:ext>
            </a:extLst>
          </p:cNvPr>
          <p:cNvSpPr/>
          <p:nvPr/>
        </p:nvSpPr>
        <p:spPr>
          <a:xfrm>
            <a:off x="10204108" y="5194734"/>
            <a:ext cx="1501388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87D52B-2144-4D8E-9DBA-A186972C1ABD}"/>
              </a:ext>
            </a:extLst>
          </p:cNvPr>
          <p:cNvSpPr/>
          <p:nvPr/>
        </p:nvSpPr>
        <p:spPr>
          <a:xfrm>
            <a:off x="8192287" y="5196091"/>
            <a:ext cx="1802094" cy="58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1C3035-F7B1-48A2-A950-A4EAE319184F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2216285" y="4230166"/>
            <a:ext cx="1856071" cy="927216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9A86A-B8BD-48EB-8202-CFD49CD85102}"/>
              </a:ext>
            </a:extLst>
          </p:cNvPr>
          <p:cNvCxnSpPr>
            <a:cxnSpLocks/>
            <a:stCxn id="47" idx="0"/>
            <a:endCxn id="19" idx="3"/>
          </p:cNvCxnSpPr>
          <p:nvPr/>
        </p:nvCxnSpPr>
        <p:spPr>
          <a:xfrm flipH="1" flipV="1">
            <a:off x="4309956" y="4485559"/>
            <a:ext cx="317106" cy="655085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BD8D2C-680E-491D-A597-887CEEE4F7BE}"/>
              </a:ext>
            </a:extLst>
          </p:cNvPr>
          <p:cNvCxnSpPr>
            <a:cxnSpLocks/>
            <a:stCxn id="48" idx="0"/>
            <a:endCxn id="20" idx="4"/>
          </p:cNvCxnSpPr>
          <p:nvPr/>
        </p:nvCxnSpPr>
        <p:spPr>
          <a:xfrm flipV="1">
            <a:off x="6719452" y="4583614"/>
            <a:ext cx="86723" cy="56015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D083CB-58B4-449F-92D5-DFAAF301A6E1}"/>
              </a:ext>
            </a:extLst>
          </p:cNvPr>
          <p:cNvCxnSpPr>
            <a:cxnSpLocks/>
            <a:stCxn id="47" idx="0"/>
            <a:endCxn id="20" idx="3"/>
          </p:cNvCxnSpPr>
          <p:nvPr/>
        </p:nvCxnSpPr>
        <p:spPr>
          <a:xfrm flipV="1">
            <a:off x="4627062" y="4477827"/>
            <a:ext cx="1645796" cy="662817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663C8-17C4-41CE-9EEA-5BA7C2579D4D}"/>
              </a:ext>
            </a:extLst>
          </p:cNvPr>
          <p:cNvCxnSpPr>
            <a:cxnSpLocks/>
            <a:stCxn id="51" idx="0"/>
            <a:endCxn id="19" idx="5"/>
          </p:cNvCxnSpPr>
          <p:nvPr/>
        </p:nvCxnSpPr>
        <p:spPr>
          <a:xfrm flipH="1" flipV="1">
            <a:off x="5457190" y="4485559"/>
            <a:ext cx="3636144" cy="710532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033A8C-5195-411E-92D1-66C740026FCA}"/>
              </a:ext>
            </a:extLst>
          </p:cNvPr>
          <p:cNvCxnSpPr>
            <a:cxnSpLocks/>
            <a:stCxn id="51" idx="0"/>
            <a:endCxn id="20" idx="5"/>
          </p:cNvCxnSpPr>
          <p:nvPr/>
        </p:nvCxnSpPr>
        <p:spPr>
          <a:xfrm flipH="1" flipV="1">
            <a:off x="7339492" y="4477827"/>
            <a:ext cx="1753842" cy="718264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C18AE1-AD77-4882-A9FA-2537A67E2A05}"/>
              </a:ext>
            </a:extLst>
          </p:cNvPr>
          <p:cNvCxnSpPr>
            <a:cxnSpLocks/>
            <a:stCxn id="50" idx="0"/>
            <a:endCxn id="20" idx="6"/>
          </p:cNvCxnSpPr>
          <p:nvPr/>
        </p:nvCxnSpPr>
        <p:spPr>
          <a:xfrm flipH="1" flipV="1">
            <a:off x="7560399" y="4222434"/>
            <a:ext cx="3394403" cy="972300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Up 89">
            <a:extLst>
              <a:ext uri="{FF2B5EF4-FFF2-40B4-BE49-F238E27FC236}">
                <a16:creationId xmlns:a16="http://schemas.microsoft.com/office/drawing/2014/main" id="{9969D864-1A25-4CAF-BB48-AD4A289EDD7B}"/>
              </a:ext>
            </a:extLst>
          </p:cNvPr>
          <p:cNvSpPr/>
          <p:nvPr/>
        </p:nvSpPr>
        <p:spPr>
          <a:xfrm>
            <a:off x="5680905" y="4670996"/>
            <a:ext cx="265805" cy="269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52EE4E-8CE2-4C58-95B3-0E0BA259D6E0}"/>
              </a:ext>
            </a:extLst>
          </p:cNvPr>
          <p:cNvCxnSpPr>
            <a:cxnSpLocks/>
            <a:stCxn id="50" idx="0"/>
            <a:endCxn id="19" idx="4"/>
          </p:cNvCxnSpPr>
          <p:nvPr/>
        </p:nvCxnSpPr>
        <p:spPr>
          <a:xfrm flipH="1" flipV="1">
            <a:off x="4883573" y="4591346"/>
            <a:ext cx="6071229" cy="603388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93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4953</TotalTime>
  <Words>4712</Words>
  <Application>Microsoft Office PowerPoint</Application>
  <PresentationFormat>Widescreen</PresentationFormat>
  <Paragraphs>768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Retrospect</vt:lpstr>
      <vt:lpstr>A Survey of ITP Systems and Their Practical Aspects in Large-Scale Formal Veriﬁcation</vt:lpstr>
      <vt:lpstr>Content</vt:lpstr>
      <vt:lpstr>Content</vt:lpstr>
      <vt:lpstr>Content</vt:lpstr>
      <vt:lpstr>Content</vt:lpstr>
      <vt:lpstr>Content</vt:lpstr>
      <vt:lpstr>Content</vt:lpstr>
      <vt:lpstr>Content</vt:lpstr>
      <vt:lpstr>Interactive Theorem Proving  (ITP) and ITP Systems</vt:lpstr>
      <vt:lpstr>Interactive Theorem Proving  (ITP) and ITP Systems</vt:lpstr>
      <vt:lpstr>Interactive Theorem Proving  (ITP) and ITP Systems</vt:lpstr>
      <vt:lpstr>Interactive Theorem Proving  (ITP) and ITP Systems (Contd.)</vt:lpstr>
      <vt:lpstr>Large-Scale Formal Verification  using ITP Systems</vt:lpstr>
      <vt:lpstr>Large-Scale Formal Verification using ITP Systems</vt:lpstr>
      <vt:lpstr>  Challenges in Large-Scale Formal Verification using ITP systems</vt:lpstr>
      <vt:lpstr>Challenges in Large-Scale Formal  Verification using ITP systems</vt:lpstr>
      <vt:lpstr>Methodologies to attain Efficiency  and Maintainability</vt:lpstr>
      <vt:lpstr>Proof Organization and  Adaptability</vt:lpstr>
      <vt:lpstr>Proof Organization and  Adaptability</vt:lpstr>
      <vt:lpstr>Proof Organization and  Adaptability</vt:lpstr>
      <vt:lpstr>Proof Organization and  Adaptability</vt:lpstr>
      <vt:lpstr>Proof Organization and  Adaptability</vt:lpstr>
      <vt:lpstr>Proof Organization and  Adaptability</vt:lpstr>
      <vt:lpstr>Proof Organization and  Adaptability</vt:lpstr>
      <vt:lpstr>Proof Organization and  Adaptability</vt:lpstr>
      <vt:lpstr>Proof Organization and  Adaptability</vt:lpstr>
      <vt:lpstr>Proof Reusability</vt:lpstr>
      <vt:lpstr>Proof Reusability</vt:lpstr>
      <vt:lpstr>Proof Reusability</vt:lpstr>
      <vt:lpstr>Proof Reusability</vt:lpstr>
      <vt:lpstr>Proof Reusability</vt:lpstr>
      <vt:lpstr>Proof Reusability</vt:lpstr>
      <vt:lpstr>Proof Automation and Portability  among ITP Systems</vt:lpstr>
      <vt:lpstr>Proof Automation and Portability  among ITP Systems</vt:lpstr>
      <vt:lpstr>Proof Automation and Portability  among ITP Systems</vt:lpstr>
      <vt:lpstr>Proof Automation and Portability  among ITP Systems</vt:lpstr>
      <vt:lpstr>Proof Automation and Portability  among ITP Systems</vt:lpstr>
      <vt:lpstr>Proof Refactoring and Repair</vt:lpstr>
      <vt:lpstr>Proof Refactoring and  Repair</vt:lpstr>
      <vt:lpstr>Proof Refactoring and  Repair</vt:lpstr>
      <vt:lpstr>Proof Refactoring and  Repair</vt:lpstr>
      <vt:lpstr>Proof Refactoring and  Repair</vt:lpstr>
      <vt:lpstr>Proof Refactoring and  Repair</vt:lpstr>
      <vt:lpstr>Proof Refactoring and  Repair</vt:lpstr>
      <vt:lpstr>Proof Refactoring and  Repair</vt:lpstr>
      <vt:lpstr>Proof Refactoring and  Repair</vt:lpstr>
      <vt:lpstr>Tooling and IDE Support</vt:lpstr>
      <vt:lpstr>Tooling and IDE Support</vt:lpstr>
      <vt:lpstr>Conclusion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 Systems and Their Practical Aspects : A Survey</dc:title>
  <dc:creator>Fariba Khan</dc:creator>
  <cp:lastModifiedBy> </cp:lastModifiedBy>
  <cp:revision>254</cp:revision>
  <dcterms:created xsi:type="dcterms:W3CDTF">2020-03-14T04:54:01Z</dcterms:created>
  <dcterms:modified xsi:type="dcterms:W3CDTF">2020-04-08T10:04:13Z</dcterms:modified>
</cp:coreProperties>
</file>