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2" r:id="rId8"/>
    <p:sldId id="273" r:id="rId9"/>
    <p:sldId id="274" r:id="rId10"/>
    <p:sldId id="275" r:id="rId11"/>
    <p:sldId id="276" r:id="rId12"/>
    <p:sldId id="265" r:id="rId13"/>
    <p:sldId id="266" r:id="rId14"/>
    <p:sldId id="267" r:id="rId15"/>
    <p:sldId id="268" r:id="rId16"/>
    <p:sldId id="270" r:id="rId17"/>
    <p:sldId id="271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5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7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8060A-A930-4CA4-9137-61CB0E920F1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E6573-EFB7-454D-9254-2827F006D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Diagram_alir_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uratgarut.com/contoh-er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32277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Bahnschrift" panose="020B0502040204020203" pitchFamily="34" charset="0"/>
              </a:rPr>
              <a:t>DFD</a:t>
            </a:r>
            <a:br>
              <a:rPr lang="en-US" sz="7200" b="1" dirty="0" smtClean="0">
                <a:latin typeface="Bahnschrift" panose="020B0502040204020203" pitchFamily="34" charset="0"/>
              </a:rPr>
            </a:br>
            <a:r>
              <a:rPr lang="en-US" sz="7200" dirty="0">
                <a:latin typeface="Bahnschrift" panose="020B0502040204020203" pitchFamily="34" charset="0"/>
              </a:rPr>
              <a:t>(Data Flow Diagram)</a:t>
            </a:r>
            <a:r>
              <a:rPr lang="en-US" sz="7200" b="1" dirty="0" smtClean="0">
                <a:latin typeface="Bahnschrift" panose="020B0502040204020203" pitchFamily="34" charset="0"/>
              </a:rPr>
              <a:t/>
            </a:r>
            <a:br>
              <a:rPr lang="en-US" sz="7200" b="1" dirty="0" smtClean="0">
                <a:latin typeface="Bahnschrift" panose="020B0502040204020203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2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388620"/>
            <a:ext cx="11429999" cy="61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9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" y="320040"/>
            <a:ext cx="11338560" cy="62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6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488143"/>
            <a:ext cx="11518711" cy="6158317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Akan </a:t>
            </a:r>
            <a:r>
              <a:rPr lang="en-US" b="1" dirty="0" err="1"/>
              <a:t>tetapi</a:t>
            </a:r>
            <a:r>
              <a:rPr lang="en-US" b="1" dirty="0"/>
              <a:t> DFD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notasi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simbol</a:t>
            </a:r>
            <a:r>
              <a:rPr lang="en-US" b="1" dirty="0"/>
              <a:t> yang </a:t>
            </a:r>
            <a:r>
              <a:rPr lang="en-US" b="1" dirty="0" err="1"/>
              <a:t>sedikit</a:t>
            </a:r>
            <a:r>
              <a:rPr lang="en-US" b="1" dirty="0"/>
              <a:t>,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empat</a:t>
            </a:r>
            <a:r>
              <a:rPr lang="en-US" b="1" dirty="0"/>
              <a:t> </a:t>
            </a:r>
            <a:r>
              <a:rPr lang="en-US" b="1" dirty="0" err="1"/>
              <a:t>simbol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notasi</a:t>
            </a:r>
            <a:r>
              <a:rPr lang="en-US" b="1" dirty="0"/>
              <a:t> </a:t>
            </a:r>
            <a:r>
              <a:rPr lang="en-US" b="1" dirty="0" err="1" smtClean="0"/>
              <a:t>saja</a:t>
            </a:r>
            <a:r>
              <a:rPr lang="en-US" b="1" dirty="0" smtClean="0"/>
              <a:t>:</a:t>
            </a:r>
            <a:endParaRPr lang="en-US" b="1" dirty="0"/>
          </a:p>
          <a:p>
            <a:pPr lvl="0" fontAlgn="base"/>
            <a:r>
              <a:rPr lang="en-US" dirty="0" err="1" smtClean="0"/>
              <a:t>Lingkaran</a:t>
            </a:r>
            <a:endParaRPr lang="en-US" dirty="0" smtClean="0"/>
          </a:p>
          <a:p>
            <a:pPr lvl="0" fontAlgn="base"/>
            <a:r>
              <a:rPr lang="en-US" dirty="0" err="1" smtClean="0"/>
              <a:t>Persegi</a:t>
            </a:r>
            <a:r>
              <a:rPr lang="en-US" dirty="0" smtClean="0"/>
              <a:t> </a:t>
            </a:r>
            <a:r>
              <a:rPr lang="en-US" dirty="0" err="1"/>
              <a:t>panjang</a:t>
            </a:r>
            <a:endParaRPr lang="en-US" dirty="0"/>
          </a:p>
          <a:p>
            <a:pPr lvl="0" fontAlgn="base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garis</a:t>
            </a:r>
            <a:endParaRPr lang="en-US" dirty="0"/>
          </a:p>
          <a:p>
            <a:pPr lvl="0" fontAlgn="base"/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panah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b="1" dirty="0" err="1"/>
              <a:t>Berikut</a:t>
            </a:r>
            <a:r>
              <a:rPr lang="en-US" b="1" dirty="0"/>
              <a:t> </a:t>
            </a:r>
            <a:r>
              <a:rPr lang="en-US" b="1" dirty="0" err="1"/>
              <a:t>penjelasan</a:t>
            </a:r>
            <a:r>
              <a:rPr lang="en-US" b="1" dirty="0"/>
              <a:t> </a:t>
            </a:r>
            <a:r>
              <a:rPr lang="en-US" b="1" dirty="0" err="1"/>
              <a:t>lengkap</a:t>
            </a:r>
            <a:r>
              <a:rPr lang="en-US" b="1" dirty="0"/>
              <a:t> </a:t>
            </a:r>
            <a:r>
              <a:rPr lang="en-US" b="1" dirty="0" err="1"/>
              <a:t>masing-masing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simbol</a:t>
            </a:r>
            <a:r>
              <a:rPr lang="en-US" b="1" dirty="0"/>
              <a:t> yang </a:t>
            </a:r>
            <a:r>
              <a:rPr lang="en-US" b="1" dirty="0" err="1"/>
              <a:t>telah</a:t>
            </a:r>
            <a:r>
              <a:rPr lang="en-US" b="1" dirty="0"/>
              <a:t> </a:t>
            </a:r>
            <a:r>
              <a:rPr lang="en-US" b="1" dirty="0" err="1"/>
              <a:t>disebutkan</a:t>
            </a:r>
            <a:r>
              <a:rPr lang="en-US" b="1" dirty="0"/>
              <a:t>.</a:t>
            </a:r>
          </a:p>
          <a:p>
            <a:pPr lvl="0" fontAlgn="base"/>
            <a:r>
              <a:rPr lang="en-US" b="1" dirty="0"/>
              <a:t>Proses</a:t>
            </a:r>
            <a:r>
              <a:rPr lang="en-US" dirty="0"/>
              <a:t> –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lingkaran</a:t>
            </a:r>
            <a:r>
              <a:rPr lang="en-US" dirty="0"/>
              <a:t>,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mentransformasikan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input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i="1" dirty="0"/>
              <a:t>output.</a:t>
            </a:r>
            <a:endParaRPr lang="en-US" dirty="0"/>
          </a:p>
          <a:p>
            <a:pPr lvl="0" fontAlgn="base"/>
            <a:r>
              <a:rPr lang="en-US" b="1" dirty="0"/>
              <a:t>Terminator/</a:t>
            </a:r>
            <a:r>
              <a:rPr lang="en-US" b="1" dirty="0" err="1"/>
              <a:t>Entitas</a:t>
            </a:r>
            <a:r>
              <a:rPr lang="en-US" b="1" dirty="0"/>
              <a:t> External (</a:t>
            </a:r>
            <a:r>
              <a:rPr lang="en-US" b="1" i="1" dirty="0"/>
              <a:t>Entity </a:t>
            </a:r>
            <a:r>
              <a:rPr lang="en-US" b="1" i="1" dirty="0" err="1"/>
              <a:t>Exsternal</a:t>
            </a:r>
            <a:r>
              <a:rPr lang="en-US" b="1" dirty="0"/>
              <a:t>) </a:t>
            </a:r>
            <a:r>
              <a:rPr lang="en-US" dirty="0"/>
              <a:t>–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 err="1"/>
              <a:t>persegi</a:t>
            </a:r>
            <a:r>
              <a:rPr lang="en-US" b="1" dirty="0"/>
              <a:t> </a:t>
            </a:r>
            <a:r>
              <a:rPr lang="en-US" b="1" dirty="0" err="1"/>
              <a:t>panjang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sesautu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orang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 lvl="0" fontAlgn="base"/>
            <a:r>
              <a:rPr lang="en-US" b="1" dirty="0" err="1"/>
              <a:t>Penyimpanan</a:t>
            </a:r>
            <a:r>
              <a:rPr lang="en-US" b="1" dirty="0"/>
              <a:t> </a:t>
            </a:r>
            <a:r>
              <a:rPr lang="en-US" b="1" i="1" dirty="0"/>
              <a:t>(Data Storage)</a:t>
            </a:r>
            <a:r>
              <a:rPr lang="en-US" i="1" dirty="0"/>
              <a:t> – 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 err="1"/>
              <a:t>dua</a:t>
            </a:r>
            <a:r>
              <a:rPr lang="en-US" b="1" dirty="0"/>
              <a:t> </a:t>
            </a:r>
            <a:r>
              <a:rPr lang="en-US" b="1" dirty="0" err="1"/>
              <a:t>buah</a:t>
            </a:r>
            <a:r>
              <a:rPr lang="en-US" b="1" dirty="0"/>
              <a:t> </a:t>
            </a:r>
            <a:r>
              <a:rPr lang="en-US" b="1" dirty="0" err="1"/>
              <a:t>garis</a:t>
            </a:r>
            <a:r>
              <a:rPr lang="en-US" b="1" dirty="0"/>
              <a:t> </a:t>
            </a:r>
            <a:r>
              <a:rPr lang="en-US" dirty="0"/>
              <a:t>yang mana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darimana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.</a:t>
            </a:r>
          </a:p>
          <a:p>
            <a:r>
              <a:rPr lang="en-US" b="1" dirty="0" err="1"/>
              <a:t>Alir</a:t>
            </a:r>
            <a:r>
              <a:rPr lang="en-US" b="1" dirty="0"/>
              <a:t> Data </a:t>
            </a:r>
            <a:r>
              <a:rPr lang="en-US" dirty="0"/>
              <a:t>–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menerangkan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menggambarakan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8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488143"/>
            <a:ext cx="11518711" cy="6158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Fungsi</a:t>
            </a:r>
            <a:r>
              <a:rPr lang="en-US" b="1" dirty="0"/>
              <a:t> DFD</a:t>
            </a:r>
          </a:p>
          <a:p>
            <a:pPr marL="514350" lvl="0" indent="-514350" fontAlgn="base">
              <a:buFont typeface="+mj-lt"/>
              <a:buAutoNum type="arabicParenR"/>
            </a:pPr>
            <a:r>
              <a:rPr lang="en-US" dirty="0"/>
              <a:t>DFD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data.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menganalisanya</a:t>
            </a:r>
            <a:r>
              <a:rPr lang="en-US" dirty="0" smtClean="0"/>
              <a:t>.</a:t>
            </a:r>
          </a:p>
          <a:p>
            <a:pPr marL="514350" lvl="0" indent="-514350" fontAlgn="base">
              <a:buFont typeface="+mj-lt"/>
              <a:buAutoNum type="arabicParenR"/>
            </a:pPr>
            <a:r>
              <a:rPr lang="en-US" dirty="0" smtClean="0"/>
              <a:t>DFD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dikomunikasin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.</a:t>
            </a:r>
          </a:p>
          <a:p>
            <a:pPr marL="514350" lvl="0" indent="-514350" fontAlgn="base">
              <a:buFont typeface="+mj-lt"/>
              <a:buAutoNum type="arabicParenR"/>
            </a:pP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rinci</a:t>
            </a:r>
            <a:r>
              <a:rPr lang="en-US" dirty="0" smtClean="0"/>
              <a:t>.</a:t>
            </a:r>
          </a:p>
          <a:p>
            <a:pPr marL="514350" lvl="0" indent="-514350" fontAlgn="base">
              <a:buFont typeface="+mj-lt"/>
              <a:buAutoNum type="arabicParenR"/>
            </a:pP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/>
              <a:t>user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</a:t>
            </a:r>
          </a:p>
          <a:p>
            <a:pPr marL="514350" lvl="0" indent="-514350" fontAlgn="base">
              <a:buFont typeface="+mj-lt"/>
              <a:buAutoNum type="arabicParenR"/>
            </a:pP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,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rancanganya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7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003" y="968991"/>
            <a:ext cx="10249469" cy="4135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err="1" smtClean="0"/>
              <a:t>Syarat</a:t>
            </a:r>
            <a:r>
              <a:rPr lang="en-US" sz="4800" b="1" dirty="0" smtClean="0"/>
              <a:t> </a:t>
            </a:r>
            <a:r>
              <a:rPr lang="en-US" sz="4800" b="1" dirty="0" err="1"/>
              <a:t>Membuat</a:t>
            </a:r>
            <a:r>
              <a:rPr lang="en-US" sz="4800" b="1" dirty="0"/>
              <a:t> </a:t>
            </a:r>
            <a:r>
              <a:rPr lang="en-US" sz="4800" b="1" dirty="0" smtClean="0"/>
              <a:t>DFD: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3200" dirty="0" err="1"/>
              <a:t>Pemberian</a:t>
            </a:r>
            <a:r>
              <a:rPr lang="en-US" sz="3200" dirty="0"/>
              <a:t> </a:t>
            </a:r>
            <a:r>
              <a:rPr lang="en-US" sz="3200" dirty="0" err="1"/>
              <a:t>nama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3200" dirty="0" err="1"/>
              <a:t>Pemberian</a:t>
            </a:r>
            <a:r>
              <a:rPr lang="en-US" sz="3200" dirty="0"/>
              <a:t> </a:t>
            </a:r>
            <a:r>
              <a:rPr lang="en-US" sz="3200" dirty="0" err="1"/>
              <a:t>nomor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komponen</a:t>
            </a:r>
            <a:r>
              <a:rPr lang="en-US" sz="3200" dirty="0"/>
              <a:t> proses.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3200" dirty="0" err="1"/>
              <a:t>Penggambaran</a:t>
            </a:r>
            <a:r>
              <a:rPr lang="en-US" sz="3200" dirty="0"/>
              <a:t> DFD </a:t>
            </a:r>
            <a:r>
              <a:rPr lang="en-US" sz="3200" dirty="0" err="1"/>
              <a:t>sesering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serapi</a:t>
            </a:r>
            <a:r>
              <a:rPr lang="en-US" sz="3200" dirty="0"/>
              <a:t> </a:t>
            </a:r>
            <a:r>
              <a:rPr lang="en-US" sz="3200" dirty="0" err="1"/>
              <a:t>mungkin</a:t>
            </a:r>
            <a:r>
              <a:rPr lang="en-US" sz="3200" dirty="0"/>
              <a:t>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3200" dirty="0" err="1"/>
              <a:t>Hindari</a:t>
            </a:r>
            <a:r>
              <a:rPr lang="en-US" sz="3200" dirty="0"/>
              <a:t> </a:t>
            </a:r>
            <a:r>
              <a:rPr lang="en-US" sz="3200" dirty="0" err="1"/>
              <a:t>penggambaran</a:t>
            </a:r>
            <a:r>
              <a:rPr lang="en-US" sz="3200" dirty="0"/>
              <a:t> DFD yang </a:t>
            </a:r>
            <a:r>
              <a:rPr lang="en-US" sz="3200" dirty="0" err="1"/>
              <a:t>rumit</a:t>
            </a:r>
            <a:r>
              <a:rPr lang="en-US" sz="3200" dirty="0"/>
              <a:t>.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3200" dirty="0" err="1"/>
              <a:t>Pastikan</a:t>
            </a:r>
            <a:r>
              <a:rPr lang="en-US" sz="3200" dirty="0"/>
              <a:t> DFD yang </a:t>
            </a:r>
            <a:r>
              <a:rPr lang="en-US" sz="3200" dirty="0" err="1"/>
              <a:t>dibangun</a:t>
            </a:r>
            <a:r>
              <a:rPr lang="en-US" sz="3200" dirty="0"/>
              <a:t> </a:t>
            </a:r>
            <a:r>
              <a:rPr lang="en-US" sz="3200" dirty="0" err="1"/>
              <a:t>konsisten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logika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33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488143"/>
            <a:ext cx="11518711" cy="615831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b="1" dirty="0" err="1"/>
              <a:t>Tingkatan</a:t>
            </a:r>
            <a:r>
              <a:rPr lang="en-US" sz="3200" b="1" dirty="0"/>
              <a:t> DFD (</a:t>
            </a:r>
            <a:r>
              <a:rPr lang="en-US" sz="3200" b="1" i="1" dirty="0"/>
              <a:t>Data Flow Diagram</a:t>
            </a:r>
            <a:r>
              <a:rPr lang="en-US" sz="3200" b="1" dirty="0"/>
              <a:t>)</a:t>
            </a:r>
          </a:p>
          <a:p>
            <a:pPr marL="0" indent="0" fontAlgn="base">
              <a:buNone/>
            </a:pPr>
            <a:r>
              <a:rPr lang="en-US" dirty="0" err="1"/>
              <a:t>Tingakatan</a:t>
            </a:r>
            <a:r>
              <a:rPr lang="en-US" dirty="0"/>
              <a:t> DFD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kitas</a:t>
            </a:r>
            <a:r>
              <a:rPr lang="en-US" dirty="0"/>
              <a:t> </a:t>
            </a:r>
            <a:r>
              <a:rPr lang="en-US" dirty="0" err="1"/>
              <a:t>singgung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DFD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namanya</a:t>
            </a:r>
            <a:r>
              <a:rPr lang="en-US" dirty="0"/>
              <a:t> diagram </a:t>
            </a:r>
            <a:r>
              <a:rPr lang="en-US" dirty="0" err="1"/>
              <a:t>konteks</a:t>
            </a:r>
            <a:r>
              <a:rPr lang="en-US" dirty="0"/>
              <a:t>. </a:t>
            </a:r>
          </a:p>
          <a:p>
            <a:pPr lvl="0" fontAlgn="base"/>
            <a:r>
              <a:rPr lang="en-US" b="1" dirty="0"/>
              <a:t>Tingkat </a:t>
            </a:r>
            <a:r>
              <a:rPr lang="en-US" b="1" dirty="0" err="1"/>
              <a:t>pertama</a:t>
            </a:r>
            <a:r>
              <a:rPr lang="en-US" dirty="0"/>
              <a:t> –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diagram </a:t>
            </a:r>
            <a:r>
              <a:rPr lang="en-US" dirty="0" err="1"/>
              <a:t>konteks</a:t>
            </a:r>
            <a:r>
              <a:rPr lang="en-US" dirty="0"/>
              <a:t> (</a:t>
            </a:r>
            <a:r>
              <a:rPr lang="en-US" i="1" dirty="0"/>
              <a:t>context diagram</a:t>
            </a:r>
            <a:r>
              <a:rPr lang="en-US" dirty="0"/>
              <a:t>),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global.</a:t>
            </a:r>
          </a:p>
          <a:p>
            <a:pPr lvl="0" fontAlgn="base"/>
            <a:r>
              <a:rPr lang="en-US" b="1" dirty="0"/>
              <a:t>Tingkat </a:t>
            </a:r>
            <a:r>
              <a:rPr lang="en-US" b="1" dirty="0" err="1"/>
              <a:t>ke-dua</a:t>
            </a:r>
            <a:r>
              <a:rPr lang="en-US" dirty="0"/>
              <a:t> –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diagram level 0 </a:t>
            </a:r>
            <a:r>
              <a:rPr lang="en-US" i="1" dirty="0"/>
              <a:t>(Zero Diagram / overview diagram), 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yang </a:t>
            </a:r>
            <a:r>
              <a:rPr lang="en-US" dirty="0" err="1"/>
              <a:t>memperlihatkan</a:t>
            </a:r>
            <a:r>
              <a:rPr lang="en-US" dirty="0"/>
              <a:t> proses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pPr lvl="0" fontAlgn="base"/>
            <a:r>
              <a:rPr lang="en-US" b="1" dirty="0"/>
              <a:t>Tingkat </a:t>
            </a:r>
            <a:r>
              <a:rPr lang="en-US" b="1" dirty="0" err="1"/>
              <a:t>ke-tiga</a:t>
            </a:r>
            <a:r>
              <a:rPr lang="en-US" dirty="0"/>
              <a:t> –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diagram level 1,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penjabarkan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proses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lvl="0" fontAlgn="base"/>
            <a:r>
              <a:rPr lang="en-US" b="1" dirty="0" err="1"/>
              <a:t>Tingkatan</a:t>
            </a:r>
            <a:r>
              <a:rPr lang="en-US" b="1" dirty="0"/>
              <a:t> </a:t>
            </a:r>
            <a:r>
              <a:rPr lang="en-US" b="1" dirty="0" err="1"/>
              <a:t>ke-empat</a:t>
            </a:r>
            <a:r>
              <a:rPr lang="en-US" dirty="0"/>
              <a:t> –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diagram level 2,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menjabarkan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proses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diagram level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488143"/>
            <a:ext cx="11518711" cy="61583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/>
              <a:t>Contoh</a:t>
            </a:r>
            <a:r>
              <a:rPr lang="en-US" b="1" dirty="0"/>
              <a:t> DFD </a:t>
            </a:r>
            <a:r>
              <a:rPr lang="en-US" b="1" dirty="0" err="1" smtClean="0"/>
              <a:t>Sederhana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DFD level 0 </a:t>
            </a:r>
            <a:r>
              <a:rPr lang="en-US" b="1" u="sng" dirty="0" err="1" smtClean="0"/>
              <a:t>Perpustakaan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1440180"/>
            <a:ext cx="11518711" cy="52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9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488143"/>
            <a:ext cx="11518711" cy="6158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DFD Level </a:t>
            </a:r>
            <a:r>
              <a:rPr lang="en-US" b="1" u="sng" dirty="0" smtClean="0"/>
              <a:t>1 </a:t>
            </a:r>
            <a:r>
              <a:rPr lang="en-US" b="1" u="sng" dirty="0" err="1" smtClean="0"/>
              <a:t>Perpustakaan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120140"/>
            <a:ext cx="11343337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2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7546" y="354842"/>
            <a:ext cx="11641541" cy="63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9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7672"/>
            <a:ext cx="10515600" cy="5950424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 err="1" smtClean="0"/>
              <a:t>Pengertian</a:t>
            </a:r>
            <a:r>
              <a:rPr lang="en-US" sz="4400" b="1" dirty="0" smtClean="0"/>
              <a:t> Diagram </a:t>
            </a:r>
            <a:r>
              <a:rPr lang="en-US" sz="4400" b="1" dirty="0" err="1" smtClean="0"/>
              <a:t>Konteks</a:t>
            </a:r>
            <a:endParaRPr lang="en-US" sz="4400" b="1" dirty="0" smtClean="0"/>
          </a:p>
          <a:p>
            <a:pPr marL="0" indent="0">
              <a:buNone/>
            </a:pPr>
            <a:r>
              <a:rPr lang="en-US" dirty="0" smtClean="0"/>
              <a:t>Diagram </a:t>
            </a:r>
            <a:r>
              <a:rPr lang="en-US" dirty="0" err="1" smtClean="0"/>
              <a:t>konteks</a:t>
            </a:r>
            <a:r>
              <a:rPr lang="en-US" dirty="0" smtClean="0"/>
              <a:t> (</a:t>
            </a:r>
            <a:r>
              <a:rPr lang="en-US" i="1" dirty="0" smtClean="0"/>
              <a:t>context diagram</a:t>
            </a:r>
            <a:r>
              <a:rPr lang="en-US" dirty="0" smtClean="0"/>
              <a:t>)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paling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DFD (</a:t>
            </a:r>
            <a:r>
              <a:rPr lang="en-US" i="1" dirty="0"/>
              <a:t>Data Flow Diagram</a:t>
            </a:r>
            <a:r>
              <a:rPr lang="en-US" dirty="0"/>
              <a:t>),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DFD,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smtClean="0"/>
              <a:t>diagram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fontAlgn="base"/>
            <a:r>
              <a:rPr lang="en-US" dirty="0" err="1"/>
              <a:t>Konteks</a:t>
            </a:r>
            <a:r>
              <a:rPr lang="en-US" dirty="0"/>
              <a:t> diagram </a:t>
            </a:r>
            <a:r>
              <a:rPr lang="en-US" dirty="0" err="1"/>
              <a:t>dan</a:t>
            </a:r>
            <a:r>
              <a:rPr lang="en-US" dirty="0"/>
              <a:t> DFD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ketehubungan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lain, </a:t>
            </a:r>
            <a:r>
              <a:rPr lang="en-US" dirty="0" err="1"/>
              <a:t>dimana</a:t>
            </a:r>
            <a:r>
              <a:rPr lang="en-US" dirty="0"/>
              <a:t> DFD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diagram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.</a:t>
            </a:r>
          </a:p>
          <a:p>
            <a:r>
              <a:rPr lang="en-US" dirty="0"/>
              <a:t>Diagram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DFD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mendetail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DFD </a:t>
            </a:r>
            <a:r>
              <a:rPr lang="en-US" dirty="0" err="1"/>
              <a:t>menjabarkan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diagram </a:t>
            </a:r>
            <a:r>
              <a:rPr lang="en-US" dirty="0" err="1"/>
              <a:t>konteks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49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433553"/>
            <a:ext cx="10904561" cy="55305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6600" u="sng" dirty="0">
                <a:hlinkClick r:id="rId2"/>
              </a:rPr>
              <a:t>DFD (</a:t>
            </a:r>
            <a:r>
              <a:rPr lang="en-US" sz="6600" i="1" dirty="0">
                <a:hlinkClick r:id="rId2"/>
              </a:rPr>
              <a:t>Data Flow Diagram</a:t>
            </a:r>
            <a:r>
              <a:rPr lang="en-US" sz="6600" u="sng" dirty="0">
                <a:hlinkClick r:id="rId2"/>
              </a:rPr>
              <a:t>)</a:t>
            </a:r>
            <a:r>
              <a:rPr lang="en-US" sz="6600" dirty="0"/>
              <a:t> </a:t>
            </a:r>
            <a:endParaRPr lang="en-US" sz="6600" dirty="0" smtClean="0"/>
          </a:p>
          <a:p>
            <a:pPr marL="0" indent="0">
              <a:buNone/>
            </a:pPr>
            <a:r>
              <a:rPr lang="en-US" sz="6600" dirty="0" err="1" smtClean="0"/>
              <a:t>Merupakan</a:t>
            </a:r>
            <a:r>
              <a:rPr lang="en-US" sz="6600" dirty="0" smtClean="0"/>
              <a:t> </a:t>
            </a:r>
            <a:r>
              <a:rPr lang="en-US" sz="6600" dirty="0" err="1"/>
              <a:t>gambaran</a:t>
            </a:r>
            <a:r>
              <a:rPr lang="en-US" sz="6600" dirty="0"/>
              <a:t> </a:t>
            </a:r>
            <a:r>
              <a:rPr lang="en-US" sz="6600" dirty="0" err="1"/>
              <a:t>alur</a:t>
            </a:r>
            <a:r>
              <a:rPr lang="en-US" sz="6600" dirty="0"/>
              <a:t> </a:t>
            </a:r>
            <a:r>
              <a:rPr lang="en-US" sz="6600" dirty="0" err="1"/>
              <a:t>sistem</a:t>
            </a:r>
            <a:r>
              <a:rPr lang="en-US" sz="6600" dirty="0" smtClean="0"/>
              <a:t>.</a:t>
            </a:r>
          </a:p>
          <a:p>
            <a:pPr marL="0" indent="0">
              <a:buNone/>
            </a:pPr>
            <a:endParaRPr lang="en-US" sz="6600" dirty="0" smtClean="0"/>
          </a:p>
          <a:p>
            <a:pPr marL="0" indent="0" algn="just">
              <a:buNone/>
            </a:pPr>
            <a:r>
              <a:rPr lang="en-US" sz="6500" b="1" dirty="0" err="1" smtClean="0"/>
              <a:t>Jenis</a:t>
            </a:r>
            <a:r>
              <a:rPr lang="en-US" sz="6500" b="1" dirty="0" smtClean="0"/>
              <a:t> – </a:t>
            </a:r>
            <a:r>
              <a:rPr lang="en-US" sz="6500" b="1" dirty="0" err="1" smtClean="0"/>
              <a:t>jenis</a:t>
            </a:r>
            <a:r>
              <a:rPr lang="en-US" sz="6500" b="1" dirty="0" smtClean="0"/>
              <a:t> DFD</a:t>
            </a:r>
          </a:p>
          <a:p>
            <a:pPr lvl="0" algn="just"/>
            <a:r>
              <a:rPr lang="en-US" sz="4300" dirty="0" smtClean="0"/>
              <a:t>DFD Level 0</a:t>
            </a:r>
          </a:p>
          <a:p>
            <a:pPr lvl="0" algn="just"/>
            <a:r>
              <a:rPr lang="en-US" sz="4300" dirty="0" smtClean="0"/>
              <a:t>DFD Level 1</a:t>
            </a:r>
          </a:p>
          <a:p>
            <a:pPr lvl="0" algn="just"/>
            <a:r>
              <a:rPr lang="en-US" sz="4300" dirty="0" smtClean="0"/>
              <a:t>DFD Level 2</a:t>
            </a:r>
          </a:p>
          <a:p>
            <a:pPr marL="0" indent="0">
              <a:buNone/>
            </a:pPr>
            <a:r>
              <a:rPr lang="en-US" sz="6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948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529087"/>
            <a:ext cx="10515600" cy="5953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DFD Level 0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diagram </a:t>
            </a:r>
            <a:r>
              <a:rPr lang="en-US" b="1" dirty="0" err="1"/>
              <a:t>konteks</a:t>
            </a:r>
            <a:r>
              <a:rPr lang="en-US" dirty="0"/>
              <a:t>. DFD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diagram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DFD Level 1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DFD yang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diagram </a:t>
            </a:r>
            <a:r>
              <a:rPr lang="en-US" dirty="0" err="1"/>
              <a:t>konteks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DFD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proses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sub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DFD </a:t>
            </a:r>
            <a:r>
              <a:rPr lang="en-US" b="1" dirty="0"/>
              <a:t>Level 2</a:t>
            </a:r>
            <a:endParaRPr lang="en-US" dirty="0"/>
          </a:p>
          <a:p>
            <a:r>
              <a:rPr lang="en-US" dirty="0"/>
              <a:t>DFD level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mengulas</a:t>
            </a:r>
            <a:r>
              <a:rPr lang="en-US" dirty="0"/>
              <a:t> proses-proses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2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262"/>
            <a:ext cx="10515600" cy="5117911"/>
          </a:xfrm>
        </p:spPr>
        <p:txBody>
          <a:bodyPr/>
          <a:lstStyle/>
          <a:p>
            <a:pPr marL="0" indent="0" fontAlgn="base">
              <a:buNone/>
            </a:pPr>
            <a:r>
              <a:rPr lang="en-US" b="1" dirty="0" err="1">
                <a:latin typeface="Bahnschrift" panose="020B0502040204020203" pitchFamily="34" charset="0"/>
              </a:rPr>
              <a:t>Pengertian</a:t>
            </a:r>
            <a:r>
              <a:rPr lang="en-US" b="1" dirty="0">
                <a:latin typeface="Bahnschrift" panose="020B0502040204020203" pitchFamily="34" charset="0"/>
              </a:rPr>
              <a:t> DFD </a:t>
            </a:r>
            <a:r>
              <a:rPr lang="en-US" b="1" dirty="0" err="1">
                <a:latin typeface="Bahnschrift" panose="020B0502040204020203" pitchFamily="34" charset="0"/>
              </a:rPr>
              <a:t>Secara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  <a:r>
              <a:rPr lang="en-US" b="1" dirty="0" err="1">
                <a:latin typeface="Bahnschrift" panose="020B0502040204020203" pitchFamily="34" charset="0"/>
              </a:rPr>
              <a:t>Umum</a:t>
            </a:r>
            <a:endParaRPr lang="en-US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b="1" dirty="0"/>
              <a:t>DFD </a:t>
            </a:r>
            <a:r>
              <a:rPr lang="en-US" b="1" dirty="0" err="1" smtClean="0"/>
              <a:t>adalah</a:t>
            </a:r>
            <a:r>
              <a:rPr lang="en-US" b="1" dirty="0" smtClean="0"/>
              <a:t> </a:t>
            </a:r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smtClean="0"/>
              <a:t>diagram.</a:t>
            </a:r>
          </a:p>
          <a:p>
            <a:pPr marL="0" indent="0">
              <a:buNone/>
            </a:pPr>
            <a:r>
              <a:rPr lang="en-US" i="1" dirty="0"/>
              <a:t>Model </a:t>
            </a:r>
            <a:r>
              <a:rPr lang="en-US" i="1" dirty="0" err="1"/>
              <a:t>logika</a:t>
            </a:r>
            <a:r>
              <a:rPr lang="en-US" i="1" dirty="0"/>
              <a:t> data </a:t>
            </a:r>
            <a:r>
              <a:rPr lang="en-US" i="1" dirty="0" err="1"/>
              <a:t>atau</a:t>
            </a:r>
            <a:r>
              <a:rPr lang="en-US" i="1" dirty="0"/>
              <a:t> proses data yang </a:t>
            </a:r>
            <a:r>
              <a:rPr lang="en-US" i="1" dirty="0" err="1"/>
              <a:t>menggambarkan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mana </a:t>
            </a:r>
            <a:r>
              <a:rPr lang="en-US" i="1" dirty="0" err="1"/>
              <a:t>asal</a:t>
            </a:r>
            <a:r>
              <a:rPr lang="en-US" i="1" dirty="0"/>
              <a:t> data </a:t>
            </a:r>
            <a:r>
              <a:rPr lang="en-US" i="1" dirty="0" err="1"/>
              <a:t>tersebut</a:t>
            </a:r>
            <a:r>
              <a:rPr lang="en-US" i="1" dirty="0"/>
              <a:t> </a:t>
            </a:r>
            <a:r>
              <a:rPr lang="en-US" i="1" dirty="0" err="1"/>
              <a:t>serta</a:t>
            </a:r>
            <a:r>
              <a:rPr lang="en-US" i="1" dirty="0"/>
              <a:t> </a:t>
            </a:r>
            <a:r>
              <a:rPr lang="en-US" i="1" dirty="0" err="1"/>
              <a:t>apa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kemana</a:t>
            </a:r>
            <a:r>
              <a:rPr lang="en-US" i="1" dirty="0"/>
              <a:t> </a:t>
            </a:r>
            <a:r>
              <a:rPr lang="en-US" i="1" dirty="0" err="1"/>
              <a:t>tujuannya</a:t>
            </a:r>
            <a:r>
              <a:rPr lang="en-US" i="1" dirty="0"/>
              <a:t> (input-output)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en-US" i="1" dirty="0" smtClean="0"/>
              <a:t>system.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21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586854"/>
            <a:ext cx="11436823" cy="5868537"/>
          </a:xfrm>
        </p:spPr>
        <p:txBody>
          <a:bodyPr>
            <a:normAutofit/>
          </a:bodyPr>
          <a:lstStyle/>
          <a:p>
            <a:pPr marL="0" lvl="0" indent="0" fontAlgn="base">
              <a:buNone/>
            </a:pPr>
            <a:r>
              <a:rPr lang="en-US" b="1" dirty="0" err="1" smtClean="0"/>
              <a:t>Pengertian</a:t>
            </a:r>
            <a:r>
              <a:rPr lang="en-US" b="1" dirty="0" smtClean="0"/>
              <a:t> DFD </a:t>
            </a:r>
            <a:r>
              <a:rPr lang="en-US" b="1" dirty="0" err="1" smtClean="0"/>
              <a:t>Menurut</a:t>
            </a:r>
            <a:r>
              <a:rPr lang="en-US" b="1" dirty="0" smtClean="0"/>
              <a:t> Ahli.</a:t>
            </a:r>
          </a:p>
          <a:p>
            <a:pPr lvl="0" fontAlgn="base"/>
            <a:r>
              <a:rPr lang="en-US" b="1" dirty="0" err="1" smtClean="0"/>
              <a:t>Andri</a:t>
            </a:r>
            <a:r>
              <a:rPr lang="en-US" b="1" dirty="0" smtClean="0"/>
              <a:t> </a:t>
            </a:r>
            <a:r>
              <a:rPr lang="en-US" b="1" dirty="0" err="1"/>
              <a:t>Kristanto</a:t>
            </a:r>
            <a:r>
              <a:rPr lang="en-US" b="1" dirty="0"/>
              <a:t> – </a:t>
            </a:r>
            <a:r>
              <a:rPr lang="en-US" dirty="0"/>
              <a:t>Model proses data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utuk</a:t>
            </a:r>
            <a:r>
              <a:rPr lang="en-US" dirty="0"/>
              <a:t> </a:t>
            </a:r>
            <a:r>
              <a:rPr lang="en-US" dirty="0" err="1"/>
              <a:t>mengambarkan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data, </a:t>
            </a:r>
            <a:r>
              <a:rPr lang="en-US" dirty="0" err="1"/>
              <a:t>dari</a:t>
            </a:r>
            <a:r>
              <a:rPr lang="en-US" dirty="0"/>
              <a:t> mana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kemana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.</a:t>
            </a:r>
          </a:p>
          <a:p>
            <a:pPr lvl="0" fontAlgn="base"/>
            <a:r>
              <a:rPr lang="en-US" b="1" dirty="0"/>
              <a:t>Tata </a:t>
            </a:r>
            <a:r>
              <a:rPr lang="en-US" b="1" dirty="0" err="1"/>
              <a:t>Sutabri</a:t>
            </a:r>
            <a:r>
              <a:rPr lang="en-US" b="1" dirty="0"/>
              <a:t> – </a:t>
            </a:r>
            <a:r>
              <a:rPr lang="en-US" dirty="0" err="1"/>
              <a:t>Suatu</a:t>
            </a:r>
            <a:r>
              <a:rPr lang="en-US" dirty="0"/>
              <a:t> network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komputerisasi</a:t>
            </a:r>
            <a:r>
              <a:rPr lang="en-US" dirty="0"/>
              <a:t>, </a:t>
            </a:r>
            <a:r>
              <a:rPr lang="en-US" dirty="0" err="1"/>
              <a:t>manul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gabuangan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. </a:t>
            </a:r>
            <a:r>
              <a:rPr lang="en-US" dirty="0" err="1"/>
              <a:t>Penggambarannya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0" fontAlgn="base"/>
            <a:r>
              <a:rPr lang="en-US" b="1" dirty="0" err="1"/>
              <a:t>Jogiyanto</a:t>
            </a:r>
            <a:r>
              <a:rPr lang="en-US" b="1" dirty="0"/>
              <a:t> Hartono – </a:t>
            </a:r>
            <a:r>
              <a:rPr lang="en-US" dirty="0" err="1"/>
              <a:t>Suatu</a:t>
            </a:r>
            <a:r>
              <a:rPr lang="en-US" dirty="0"/>
              <a:t> diagram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b="1" dirty="0" err="1"/>
              <a:t>Wijaya</a:t>
            </a:r>
            <a:r>
              <a:rPr lang="en-US" b="1" dirty="0"/>
              <a:t> – 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sembernya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ditrasformasikan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lain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lain</a:t>
            </a:r>
          </a:p>
        </p:txBody>
      </p:sp>
    </p:spTree>
    <p:extLst>
      <p:ext uri="{BB962C8B-B14F-4D97-AF65-F5344CB8AC3E}">
        <p14:creationId xmlns:p14="http://schemas.microsoft.com/office/powerpoint/2010/main" val="165397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7" y="597326"/>
            <a:ext cx="10967113" cy="577617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Sejarah</a:t>
            </a:r>
            <a:r>
              <a:rPr lang="en-US" b="1" dirty="0" smtClean="0"/>
              <a:t> </a:t>
            </a:r>
            <a:r>
              <a:rPr lang="en-US" b="1" dirty="0" err="1"/>
              <a:t>Singkat</a:t>
            </a:r>
            <a:r>
              <a:rPr lang="en-US" b="1" dirty="0"/>
              <a:t> </a:t>
            </a:r>
            <a:r>
              <a:rPr lang="en-US" b="1" dirty="0" smtClean="0"/>
              <a:t>DFD</a:t>
            </a:r>
          </a:p>
          <a:p>
            <a:pPr fontAlgn="base"/>
            <a:r>
              <a:rPr lang="en-US" dirty="0" err="1"/>
              <a:t>Samahalnya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 </a:t>
            </a:r>
            <a:r>
              <a:rPr lang="en-US" u="sng" dirty="0" err="1">
                <a:hlinkClick r:id="rId2"/>
              </a:rPr>
              <a:t>seperti</a:t>
            </a:r>
            <a:r>
              <a:rPr lang="en-US" u="sng" dirty="0">
                <a:hlinkClick r:id="rId2"/>
              </a:rPr>
              <a:t> </a:t>
            </a:r>
            <a:r>
              <a:rPr lang="en-US" i="1" dirty="0">
                <a:hlinkClick r:id="rId2"/>
              </a:rPr>
              <a:t>entity relationship diagram (ERD)</a:t>
            </a:r>
            <a:r>
              <a:rPr lang="en-US" dirty="0"/>
              <a:t> 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, DFD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yang mana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sanalah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bersumber</a:t>
            </a:r>
            <a:r>
              <a:rPr lang="en-US" dirty="0"/>
              <a:t>.</a:t>
            </a:r>
          </a:p>
          <a:p>
            <a:pPr fontAlgn="base"/>
            <a:r>
              <a:rPr lang="en-US" i="1" dirty="0"/>
              <a:t>Data flow diagram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disingkat</a:t>
            </a:r>
            <a:r>
              <a:rPr lang="en-US" dirty="0"/>
              <a:t> DFD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dikenalkan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dipopulerkan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Larry Constantine </a:t>
            </a:r>
            <a:r>
              <a:rPr lang="en-US" dirty="0" err="1"/>
              <a:t>dan</a:t>
            </a:r>
            <a:r>
              <a:rPr lang="en-US" dirty="0"/>
              <a:t> Ed Yourdon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1970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klasik</a:t>
            </a:r>
            <a:r>
              <a:rPr lang="en-US" dirty="0"/>
              <a:t>.</a:t>
            </a:r>
          </a:p>
          <a:p>
            <a:r>
              <a:rPr lang="en-US" dirty="0"/>
              <a:t>DFD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mulanya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organisasi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738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" y="0"/>
            <a:ext cx="11430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2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320040"/>
            <a:ext cx="11567159" cy="61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5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42900"/>
            <a:ext cx="11612879" cy="61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9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416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Office Theme</vt:lpstr>
      <vt:lpstr>DFD (Data Flow Diagram)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 (Data Flow Diagram)</dc:title>
  <dc:creator>smkn2</dc:creator>
  <cp:lastModifiedBy>smkn2</cp:lastModifiedBy>
  <cp:revision>18</cp:revision>
  <dcterms:created xsi:type="dcterms:W3CDTF">2022-01-07T02:01:51Z</dcterms:created>
  <dcterms:modified xsi:type="dcterms:W3CDTF">2022-01-12T21:29:04Z</dcterms:modified>
</cp:coreProperties>
</file>