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58" r:id="rId5"/>
    <p:sldId id="263" r:id="rId6"/>
    <p:sldId id="260" r:id="rId7"/>
    <p:sldId id="264" r:id="rId8"/>
    <p:sldId id="257" r:id="rId9"/>
    <p:sldId id="266" r:id="rId10"/>
    <p:sldId id="268" r:id="rId11"/>
    <p:sldId id="265" r:id="rId12"/>
    <p:sldId id="259" r:id="rId13"/>
    <p:sldId id="270" r:id="rId14"/>
    <p:sldId id="261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9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2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4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5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D7A9-6DED-4057-8AED-8D8513E16EC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D2359-5FDF-41F5-ABF6-E2E3C172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1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.visual-paradigm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omainesia.com/berita/kuis-domainesia-temukan-perusahaan-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858" y="1883393"/>
            <a:ext cx="8407020" cy="216999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larendon Blk BT" panose="02040905050505020204" pitchFamily="18" charset="0"/>
              </a:rPr>
              <a:t>ERD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latin typeface="Bernard MT Condensed" panose="02050806060905020404" pitchFamily="18" charset="0"/>
              </a:rPr>
              <a:t>(ENTITY RELATIONSHIP DIAGRAM)</a:t>
            </a:r>
            <a:br>
              <a:rPr lang="en-US" sz="2800" dirty="0" smtClean="0">
                <a:latin typeface="Bernard MT Condensed" panose="02050806060905020404" pitchFamily="18" charset="0"/>
              </a:rPr>
            </a:br>
            <a:endParaRPr lang="en-US" sz="28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1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8490" y="354842"/>
            <a:ext cx="11395880" cy="6223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Bernard MT Condensed" panose="02050806060905020404" pitchFamily="18" charset="0"/>
              </a:rPr>
              <a:t>RELASI</a:t>
            </a:r>
          </a:p>
          <a:p>
            <a:pPr marL="746125" indent="-514350">
              <a:buFont typeface="+mj-lt"/>
              <a:buAutoNum type="arabicPeriod" startAt="2"/>
            </a:pPr>
            <a:r>
              <a:rPr lang="en-US" dirty="0" smtClean="0"/>
              <a:t>One </a:t>
            </a:r>
            <a:r>
              <a:rPr lang="en-US" dirty="0"/>
              <a:t>to many (1:M).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maksudnya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B. </a:t>
            </a: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B. Akan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 smtClean="0"/>
              <a:t>.</a:t>
            </a:r>
          </a:p>
          <a:p>
            <a:pPr marL="682625" indent="0">
              <a:buNone/>
            </a:pPr>
            <a:r>
              <a:rPr lang="en-US" dirty="0" smtClean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One to Many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smtClean="0"/>
              <a:t>Guru </a:t>
            </a:r>
            <a:r>
              <a:rPr lang="en-US" dirty="0"/>
              <a:t>(1) </a:t>
            </a:r>
            <a:r>
              <a:rPr lang="en-US" dirty="0" smtClean="0"/>
              <a:t>“</a:t>
            </a:r>
            <a:r>
              <a:rPr lang="en-US" b="1" dirty="0" err="1" smtClean="0"/>
              <a:t>mengajar</a:t>
            </a:r>
            <a:r>
              <a:rPr lang="en-US" b="1" dirty="0" smtClean="0"/>
              <a:t>”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(M),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 smtClean="0"/>
              <a:t>ekstrakurikuler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46" y="4633699"/>
            <a:ext cx="8893567" cy="12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4112748" y="266237"/>
            <a:ext cx="1946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ernard MT Condensed" panose="02050806060905020404" pitchFamily="18" charset="0"/>
              </a:rPr>
              <a:t>RELASI</a:t>
            </a:r>
            <a:endParaRPr lang="en-US" sz="4400" dirty="0">
              <a:latin typeface="Bernard MT Condensed" panose="020508060609050204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55" y="4367284"/>
            <a:ext cx="8893567" cy="154219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55595"/>
            <a:ext cx="10515600" cy="53226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Many to Many (M:N). </a:t>
            </a:r>
            <a:r>
              <a:rPr lang="en-US" dirty="0" err="1"/>
              <a:t>Setiap</a:t>
            </a:r>
            <a:r>
              <a:rPr lang="en-US" dirty="0"/>
              <a:t> entity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entitas</a:t>
            </a:r>
            <a:r>
              <a:rPr lang="en-US" dirty="0"/>
              <a:t> B.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(M)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(N). </a:t>
            </a:r>
            <a:r>
              <a:rPr lang="en-US" dirty="0" err="1"/>
              <a:t>Demikian</a:t>
            </a:r>
            <a:r>
              <a:rPr lang="en-US" dirty="0"/>
              <a:t> pula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(N)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(M).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2429301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latin typeface="Bernard MT Condensed" panose="02050806060905020404" pitchFamily="18" charset="0"/>
              </a:rPr>
              <a:t>GARIS</a:t>
            </a:r>
          </a:p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sebatas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atributnya</a:t>
            </a:r>
            <a:r>
              <a:rPr lang="en-US" dirty="0"/>
              <a:t>.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ERD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nampak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akhirnya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0" y="2883374"/>
            <a:ext cx="4189863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latin typeface="Bernard MT Condensed" panose="02050806060905020404" pitchFamily="18" charset="0"/>
              </a:rPr>
              <a:t>GARIS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4" y="1228299"/>
            <a:ext cx="10481481" cy="50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Tahapan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</a:t>
            </a:r>
            <a:r>
              <a:rPr lang="en-US" b="1" dirty="0" err="1"/>
              <a:t>Pembuatan</a:t>
            </a:r>
            <a:r>
              <a:rPr lang="en-US" b="1" dirty="0"/>
              <a:t> ERD</a:t>
            </a:r>
          </a:p>
          <a:p>
            <a:pPr marL="0" indent="0">
              <a:buNone/>
            </a:pPr>
            <a:r>
              <a:rPr lang="en-US" b="1" dirty="0" err="1"/>
              <a:t>Tahap</a:t>
            </a:r>
            <a:r>
              <a:rPr lang="en-US" b="1" dirty="0"/>
              <a:t> 1 – </a:t>
            </a:r>
            <a:r>
              <a:rPr lang="en-US" b="1" dirty="0" err="1"/>
              <a:t>Menentukan</a:t>
            </a:r>
            <a:r>
              <a:rPr lang="en-US" b="1" dirty="0"/>
              <a:t> </a:t>
            </a:r>
            <a:r>
              <a:rPr lang="en-US" b="1" dirty="0" err="1"/>
              <a:t>entitas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terlibat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menentukan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Tahap</a:t>
            </a:r>
            <a:r>
              <a:rPr lang="en-US" b="1" dirty="0"/>
              <a:t> 2 – </a:t>
            </a:r>
            <a:r>
              <a:rPr lang="en-US" b="1" dirty="0" err="1"/>
              <a:t>Menentukan</a:t>
            </a:r>
            <a:r>
              <a:rPr lang="en-US" b="1" dirty="0"/>
              <a:t> </a:t>
            </a:r>
            <a:r>
              <a:rPr lang="en-US" b="1" dirty="0" err="1"/>
              <a:t>atribut-atribut</a:t>
            </a:r>
            <a:r>
              <a:rPr lang="en-US" b="1" dirty="0"/>
              <a:t> key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masing-masing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r>
              <a:rPr lang="en-US" b="1" dirty="0"/>
              <a:t> </a:t>
            </a:r>
            <a:r>
              <a:rPr lang="en-US" b="1" dirty="0" err="1"/>
              <a:t>entitas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Tahap</a:t>
            </a:r>
            <a:r>
              <a:rPr lang="en-US" b="1" dirty="0"/>
              <a:t> 3 – </a:t>
            </a:r>
            <a:r>
              <a:rPr lang="en-US" b="1" dirty="0" err="1"/>
              <a:t>Menetapkan</a:t>
            </a:r>
            <a:r>
              <a:rPr lang="en-US" b="1" dirty="0"/>
              <a:t> </a:t>
            </a:r>
            <a:r>
              <a:rPr lang="en-US" b="1" dirty="0" err="1"/>
              <a:t>seluruh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r>
              <a:rPr lang="en-US" b="1" dirty="0"/>
              <a:t> </a:t>
            </a:r>
            <a:r>
              <a:rPr lang="en-US" b="1" dirty="0" err="1"/>
              <a:t>relasi</a:t>
            </a:r>
            <a:r>
              <a:rPr lang="en-US" b="1" dirty="0"/>
              <a:t> di </a:t>
            </a:r>
            <a:r>
              <a:rPr lang="en-US" b="1" dirty="0" err="1"/>
              <a:t>antara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r>
              <a:rPr lang="en-US" b="1" dirty="0"/>
              <a:t> </a:t>
            </a:r>
            <a:r>
              <a:rPr lang="en-US" b="1" dirty="0" err="1"/>
              <a:t>entitas</a:t>
            </a:r>
            <a:r>
              <a:rPr lang="en-US" b="1" dirty="0"/>
              <a:t> yang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beserta</a:t>
            </a:r>
            <a:r>
              <a:rPr lang="en-US" b="1" dirty="0"/>
              <a:t> foreign key-</a:t>
            </a:r>
            <a:r>
              <a:rPr lang="en-US" b="1" dirty="0" err="1"/>
              <a:t>nya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kardinalitas</a:t>
            </a:r>
            <a:r>
              <a:rPr lang="en-US" b="1" dirty="0"/>
              <a:t> </a:t>
            </a:r>
            <a:r>
              <a:rPr lang="en-US" b="1" dirty="0" err="1"/>
              <a:t>relasi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Tahap</a:t>
            </a:r>
            <a:r>
              <a:rPr lang="en-US" b="1" dirty="0"/>
              <a:t> 4 – </a:t>
            </a:r>
            <a:r>
              <a:rPr lang="en-US" b="1" dirty="0" err="1"/>
              <a:t>Membuat</a:t>
            </a:r>
            <a:r>
              <a:rPr lang="en-US" b="1" dirty="0"/>
              <a:t> model ERD.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805218"/>
            <a:ext cx="11286698" cy="5371745"/>
          </a:xfrm>
        </p:spPr>
        <p:txBody>
          <a:bodyPr>
            <a:normAutofit/>
          </a:bodyPr>
          <a:lstStyle/>
          <a:p>
            <a:r>
              <a:rPr lang="en-US" b="1" dirty="0"/>
              <a:t>Tips </a:t>
            </a:r>
            <a:r>
              <a:rPr lang="en-US" b="1" dirty="0" err="1"/>
              <a:t>Membuat</a:t>
            </a:r>
            <a:r>
              <a:rPr lang="en-US" b="1" dirty="0"/>
              <a:t> ERD</a:t>
            </a:r>
          </a:p>
          <a:p>
            <a:r>
              <a:rPr lang="en-US" dirty="0"/>
              <a:t>Agar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, </a:t>
            </a: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tips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basis data ER diagram.</a:t>
            </a:r>
          </a:p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model ERD.</a:t>
            </a:r>
          </a:p>
          <a:p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.</a:t>
            </a:r>
          </a:p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terlewatkan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buang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.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ERD paling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3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Tools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ERD</a:t>
            </a:r>
          </a:p>
          <a:p>
            <a:r>
              <a:rPr lang="en-US" b="1" dirty="0">
                <a:hlinkClick r:id="rId2"/>
              </a:rPr>
              <a:t>Visual-paradigm</a:t>
            </a:r>
            <a:endParaRPr lang="en-US" dirty="0"/>
          </a:p>
          <a:p>
            <a:pPr marL="231775" indent="0">
              <a:buNone/>
            </a:pP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database </a:t>
            </a:r>
            <a:r>
              <a:rPr lang="en-US" dirty="0" err="1"/>
              <a:t>berbasis</a:t>
            </a:r>
            <a:r>
              <a:rPr lang="en-US" dirty="0"/>
              <a:t> MySQL, </a:t>
            </a:r>
            <a:r>
              <a:rPr lang="en-US" b="1" dirty="0"/>
              <a:t>visual-paradigm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gratis,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ERD di browser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install di laptop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 smtClean="0"/>
              <a:t>.</a:t>
            </a:r>
          </a:p>
          <a:p>
            <a:pPr marL="231775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yang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ERD </a:t>
            </a:r>
            <a:r>
              <a:rPr lang="en-US" dirty="0" err="1"/>
              <a:t>adalah</a:t>
            </a:r>
            <a:r>
              <a:rPr lang="en-US" dirty="0"/>
              <a:t>/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trivial, </a:t>
            </a:r>
            <a:r>
              <a:rPr lang="en-US" dirty="0" err="1"/>
              <a:t>rasanya</a:t>
            </a:r>
            <a:r>
              <a:rPr lang="en-US" dirty="0"/>
              <a:t> draw.io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ERD, platform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flowchat</a:t>
            </a:r>
            <a:r>
              <a:rPr lang="en-US" dirty="0"/>
              <a:t> maker.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online </a:t>
            </a:r>
            <a:r>
              <a:rPr lang="en-US" dirty="0" err="1"/>
              <a:t>seperti</a:t>
            </a:r>
            <a:r>
              <a:rPr lang="en-US" dirty="0"/>
              <a:t> drive, </a:t>
            </a:r>
            <a:r>
              <a:rPr lang="en-US" dirty="0" err="1"/>
              <a:t>oneplus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559558"/>
            <a:ext cx="11273050" cy="584124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Dbdiagram</a:t>
            </a:r>
            <a:endParaRPr lang="en-US" dirty="0"/>
          </a:p>
          <a:p>
            <a:pPr marL="231775" indent="0">
              <a:buNone/>
            </a:pPr>
            <a:r>
              <a:rPr lang="en-US" dirty="0"/>
              <a:t>Tool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yang </a:t>
            </a:r>
            <a:r>
              <a:rPr lang="en-US" dirty="0" err="1"/>
              <a:t>mengutamakan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. </a:t>
            </a:r>
            <a:r>
              <a:rPr lang="en-US" dirty="0" err="1"/>
              <a:t>Penggambarannya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gratis. </a:t>
            </a:r>
            <a:r>
              <a:rPr lang="en-US" dirty="0" err="1"/>
              <a:t>Dbdiagram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cloud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dishare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  <a:p>
            <a:r>
              <a:rPr lang="en-US" b="1" dirty="0" err="1" smtClean="0"/>
              <a:t>QuickDBD</a:t>
            </a:r>
            <a:endParaRPr lang="en-US" dirty="0"/>
          </a:p>
          <a:p>
            <a:pPr marL="231775" indent="0">
              <a:buNone/>
            </a:pPr>
            <a:r>
              <a:rPr lang="en-US" dirty="0" err="1"/>
              <a:t>Untuk</a:t>
            </a:r>
            <a:r>
              <a:rPr lang="en-US" dirty="0"/>
              <a:t> ERD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percayakan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QuickDBD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diagramnya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format </a:t>
            </a:r>
            <a:r>
              <a:rPr lang="en-US" dirty="0" err="1"/>
              <a:t>seperti</a:t>
            </a:r>
            <a:r>
              <a:rPr lang="en-US" dirty="0"/>
              <a:t> PDF, SQL, Word, </a:t>
            </a:r>
            <a:r>
              <a:rPr lang="en-US" dirty="0" err="1"/>
              <a:t>dan</a:t>
            </a:r>
            <a:r>
              <a:rPr lang="en-US" dirty="0"/>
              <a:t> lain-lain. </a:t>
            </a:r>
            <a:r>
              <a:rPr lang="en-US" dirty="0" err="1"/>
              <a:t>Sayangnya</a:t>
            </a:r>
            <a:r>
              <a:rPr lang="en-US" dirty="0"/>
              <a:t>, </a:t>
            </a:r>
            <a:r>
              <a:rPr lang="en-US" dirty="0" err="1"/>
              <a:t>QuickDBD</a:t>
            </a:r>
            <a:r>
              <a:rPr lang="en-US" dirty="0"/>
              <a:t> </a:t>
            </a:r>
            <a:r>
              <a:rPr lang="en-US" dirty="0" err="1"/>
              <a:t>mematok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QuickDBD</a:t>
            </a:r>
            <a:r>
              <a:rPr lang="en-US" dirty="0"/>
              <a:t>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trial.</a:t>
            </a:r>
          </a:p>
          <a:p>
            <a:r>
              <a:rPr lang="en-US" b="1" dirty="0" err="1" smtClean="0"/>
              <a:t>Lucidchart</a:t>
            </a:r>
            <a:endParaRPr lang="en-US" dirty="0"/>
          </a:p>
          <a:p>
            <a:pPr marL="231775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dikhususkan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</a:t>
            </a:r>
            <a:r>
              <a:rPr lang="en-US" dirty="0" err="1"/>
              <a:t>profesional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berpengalaman</a:t>
            </a:r>
            <a:r>
              <a:rPr lang="en-US" dirty="0"/>
              <a:t>. </a:t>
            </a:r>
            <a:r>
              <a:rPr lang="en-US" i="1" dirty="0"/>
              <a:t>User interface</a:t>
            </a:r>
            <a:r>
              <a:rPr lang="en-US" dirty="0"/>
              <a:t> 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tampilannya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. </a:t>
            </a:r>
            <a:r>
              <a:rPr lang="en-US" dirty="0" err="1"/>
              <a:t>Lucidchart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online.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tool ERD </a:t>
            </a:r>
            <a:r>
              <a:rPr lang="en-US" dirty="0" err="1"/>
              <a:t>berbayar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storage. Free version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mencobanya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7"/>
            <a:ext cx="10515600" cy="4339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ERD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Fungsinya</a:t>
            </a:r>
            <a:r>
              <a:rPr lang="en-US" dirty="0" smtClean="0"/>
              <a:t> </a:t>
            </a:r>
            <a:r>
              <a:rPr lang="en-US" dirty="0"/>
              <a:t>ERD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ERD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 yang </a:t>
            </a:r>
            <a:r>
              <a:rPr lang="en-US" dirty="0" err="1"/>
              <a:t>dimilikinya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3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4" y="256133"/>
            <a:ext cx="4852917" cy="753802"/>
          </a:xfrm>
        </p:spPr>
        <p:txBody>
          <a:bodyPr/>
          <a:lstStyle/>
          <a:p>
            <a:r>
              <a:rPr lang="en-US" dirty="0" smtClean="0"/>
              <a:t>NOTASI KOMPLET ERD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600501"/>
            <a:ext cx="11737075" cy="60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764275"/>
            <a:ext cx="11518710" cy="541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Bernard MT Condensed" panose="02050806060905020404" pitchFamily="18" charset="0"/>
              </a:rPr>
              <a:t>ENTITAS</a:t>
            </a:r>
          </a:p>
          <a:p>
            <a:pPr marL="0" indent="0">
              <a:buNone/>
            </a:pPr>
            <a:endParaRPr lang="en-US" sz="4400" dirty="0" smtClean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Bernard MT Condensed" panose="02050806060905020404" pitchFamily="18" charset="0"/>
            </a:endParaRPr>
          </a:p>
          <a:p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berwujud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Objeknya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konkret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. Data </a:t>
            </a:r>
            <a:r>
              <a:rPr lang="en-US" dirty="0" err="1"/>
              <a:t>konkret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dirasakan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indra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berwujud</a:t>
            </a:r>
            <a:r>
              <a:rPr lang="en-US" dirty="0"/>
              <a:t>.</a:t>
            </a:r>
          </a:p>
          <a:p>
            <a:r>
              <a:rPr lang="en-US" dirty="0"/>
              <a:t>Orang,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pegawai</a:t>
            </a:r>
            <a:r>
              <a:rPr lang="en-US" dirty="0"/>
              <a:t>, </a:t>
            </a:r>
            <a:r>
              <a:rPr lang="en-US" dirty="0" err="1">
                <a:hlinkClick r:id="rId2"/>
              </a:rPr>
              <a:t>perusahaan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konkret</a:t>
            </a:r>
            <a:r>
              <a:rPr lang="en-US" dirty="0"/>
              <a:t>.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</a:t>
            </a:r>
            <a:r>
              <a:rPr lang="en-US" dirty="0" err="1"/>
              <a:t>kejadian</a:t>
            </a:r>
            <a:r>
              <a:rPr lang="en-US" dirty="0"/>
              <a:t>,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berwujud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4400" dirty="0">
              <a:latin typeface="Bernard MT Condensed" panose="020508060609050204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96" y="1490304"/>
            <a:ext cx="2474256" cy="9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764275"/>
            <a:ext cx="11518710" cy="541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Bernard MT Condensed" panose="02050806060905020404" pitchFamily="18" charset="0"/>
              </a:rPr>
              <a:t>ENTITAS</a:t>
            </a:r>
          </a:p>
          <a:p>
            <a:pPr marL="0" indent="0">
              <a:buNone/>
            </a:pPr>
            <a:endParaRPr lang="en-US" sz="4400" dirty="0">
              <a:latin typeface="Bernard MT Condensed" panose="020508060609050204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78" y="726029"/>
            <a:ext cx="1895475" cy="67122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84" y="1860889"/>
            <a:ext cx="8893567" cy="1217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892" y="3334901"/>
            <a:ext cx="5772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764275"/>
            <a:ext cx="11518710" cy="541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Bernard MT Condensed" panose="02050806060905020404" pitchFamily="18" charset="0"/>
              </a:rPr>
              <a:t>ATRIBUT / </a:t>
            </a:r>
            <a:r>
              <a:rPr lang="en-US" sz="4400" dirty="0" err="1" smtClean="0">
                <a:latin typeface="Bernard MT Condensed" panose="02050806060905020404" pitchFamily="18" charset="0"/>
              </a:rPr>
              <a:t>Fiel</a:t>
            </a:r>
            <a:endParaRPr lang="en-US" sz="4400" dirty="0" smtClean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Bernard MT Condensed" panose="02050806060905020404" pitchFamily="18" charset="0"/>
            </a:endParaRPr>
          </a:p>
          <a:p>
            <a:r>
              <a:rPr lang="en-US" dirty="0" smtClean="0"/>
              <a:t>Field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mendeskripsikan</a:t>
            </a:r>
            <a:r>
              <a:rPr lang="en-US" b="1" dirty="0"/>
              <a:t> </a:t>
            </a:r>
            <a:r>
              <a:rPr lang="en-US" b="1" dirty="0" err="1"/>
              <a:t>karakteristik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entitas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/>
              <a:t>jenisnya</a:t>
            </a:r>
            <a:r>
              <a:rPr lang="en-US" b="1" dirty="0"/>
              <a:t> </a:t>
            </a:r>
            <a:r>
              <a:rPr lang="en-US" b="1" dirty="0" err="1"/>
              <a:t>dibedakan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, </a:t>
            </a:r>
            <a:r>
              <a:rPr lang="en-US" b="1" dirty="0" err="1"/>
              <a:t>yaitu</a:t>
            </a:r>
            <a:endParaRPr lang="en-US" b="1" dirty="0"/>
          </a:p>
          <a:p>
            <a:pPr marL="736600" indent="-463550">
              <a:buFont typeface="+mj-lt"/>
              <a:buAutoNum type="arabicPeriod"/>
            </a:pPr>
            <a:r>
              <a:rPr lang="en-US" dirty="0" err="1"/>
              <a:t>Atribut</a:t>
            </a:r>
            <a:r>
              <a:rPr lang="en-US" dirty="0"/>
              <a:t> key,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(NPM), NIM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736600" indent="-463550">
              <a:buFont typeface="+mj-lt"/>
              <a:buAutoNum type="arabicPeriod"/>
            </a:pP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/>
              <a:t>Composite,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sub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yang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, </a:t>
            </a:r>
            <a:r>
              <a:rPr lang="en-US" dirty="0" err="1"/>
              <a:t>tengah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.</a:t>
            </a:r>
          </a:p>
          <a:p>
            <a:pPr marL="736600" indent="-463550">
              <a:buFont typeface="+mj-lt"/>
              <a:buAutoNum type="arabicPeriod"/>
            </a:pPr>
            <a:r>
              <a:rPr lang="en-US" dirty="0" smtClean="0"/>
              <a:t>Dan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deviratif</a:t>
            </a:r>
            <a:r>
              <a:rPr lang="en-US" dirty="0"/>
              <a:t>,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lain.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diagram ER </a:t>
            </a:r>
            <a:r>
              <a:rPr lang="en-US" dirty="0" err="1"/>
              <a:t>atau</a:t>
            </a:r>
            <a:r>
              <a:rPr lang="en-US" dirty="0"/>
              <a:t> pun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deriative</a:t>
            </a:r>
            <a:r>
              <a:rPr lang="en-US" dirty="0"/>
              <a:t> attribute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pPr marL="0" indent="0">
              <a:buNone/>
            </a:pPr>
            <a:endParaRPr lang="en-US" sz="4400" dirty="0">
              <a:latin typeface="Bernard MT Condensed" panose="020508060609050204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59" y="1201003"/>
            <a:ext cx="2667000" cy="11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764275"/>
            <a:ext cx="11518710" cy="541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Bernard MT Condensed" panose="02050806060905020404" pitchFamily="18" charset="0"/>
              </a:rPr>
              <a:t>ATRIBUT</a:t>
            </a:r>
          </a:p>
          <a:p>
            <a:pPr marL="0" indent="0">
              <a:buNone/>
            </a:pPr>
            <a:endParaRPr lang="en-US" sz="4400" dirty="0">
              <a:latin typeface="Bernard MT Condensed" panose="020508060609050204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61" y="1884706"/>
            <a:ext cx="7930629" cy="39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Bernard MT Condensed" panose="02050806060905020404" pitchFamily="18" charset="0"/>
              </a:rPr>
              <a:t>RELASI</a:t>
            </a:r>
          </a:p>
          <a:p>
            <a:pPr marL="0" indent="0">
              <a:buNone/>
            </a:pPr>
            <a:endParaRPr lang="en-US" sz="4400" dirty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elasi</a:t>
            </a:r>
            <a:r>
              <a:rPr lang="en-US" dirty="0"/>
              <a:t>,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di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	</a:t>
            </a:r>
            <a:r>
              <a:rPr lang="en-US" dirty="0" err="1" smtClean="0">
                <a:latin typeface="Bahnschrift Condensed" panose="020B0502040204020203" pitchFamily="34" charset="0"/>
              </a:rPr>
              <a:t>Contohnya</a:t>
            </a:r>
            <a:r>
              <a:rPr lang="en-US" dirty="0" smtClean="0">
                <a:latin typeface="Bahnschrift Condensed" panose="020B0502040204020203" pitchFamily="34" charset="0"/>
              </a:rPr>
              <a:t>: </a:t>
            </a:r>
          </a:p>
          <a:p>
            <a:pPr marL="860425">
              <a:buFont typeface="Wingdings" panose="05000000000000000000" pitchFamily="2" charset="2"/>
              <a:buChar char="v"/>
            </a:pP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latin typeface="+mj-lt"/>
              </a:rPr>
              <a:t>Siswa</a:t>
            </a:r>
            <a:r>
              <a:rPr lang="en-US" dirty="0" smtClean="0">
                <a:latin typeface="Bahnschrift Condensed" panose="020B0502040204020203" pitchFamily="34" charset="0"/>
              </a:rPr>
              <a:t> “</a:t>
            </a:r>
            <a:r>
              <a:rPr lang="en-US" dirty="0" err="1" smtClean="0">
                <a:latin typeface="Bahnschrift Condensed" panose="020B0502040204020203" pitchFamily="34" charset="0"/>
              </a:rPr>
              <a:t>meminjam</a:t>
            </a:r>
            <a:r>
              <a:rPr lang="en-US" dirty="0" smtClean="0">
                <a:latin typeface="Bahnschrift Condensed" panose="020B0502040204020203" pitchFamily="34" charset="0"/>
              </a:rPr>
              <a:t>” </a:t>
            </a:r>
            <a:r>
              <a:rPr lang="en-US" dirty="0" err="1" smtClean="0">
                <a:latin typeface="+mj-lt"/>
              </a:rPr>
              <a:t>Buku</a:t>
            </a:r>
            <a:endParaRPr lang="en-US" dirty="0" smtClean="0">
              <a:latin typeface="+mj-lt"/>
            </a:endParaRPr>
          </a:p>
          <a:p>
            <a:pPr marL="860425"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Guru</a:t>
            </a:r>
            <a:r>
              <a:rPr lang="en-US" dirty="0" smtClean="0">
                <a:latin typeface="Bahnschrift Condensed" panose="020B0502040204020203" pitchFamily="34" charset="0"/>
              </a:rPr>
              <a:t> “</a:t>
            </a:r>
            <a:r>
              <a:rPr lang="en-US" b="1" dirty="0" err="1" smtClean="0">
                <a:latin typeface="Bahnschrift Condensed" panose="020B0502040204020203" pitchFamily="34" charset="0"/>
              </a:rPr>
              <a:t>mengajar</a:t>
            </a:r>
            <a:r>
              <a:rPr lang="en-US" b="1" dirty="0" smtClean="0">
                <a:latin typeface="Bahnschrift Condensed" panose="020B0502040204020203" pitchFamily="34" charset="0"/>
              </a:rPr>
              <a:t>”</a:t>
            </a:r>
            <a:r>
              <a:rPr lang="en-US" dirty="0" smtClean="0">
                <a:latin typeface="Bahnschrift Condensed" panose="020B0502040204020203" pitchFamily="34" charset="0"/>
              </a:rPr>
              <a:t> </a:t>
            </a:r>
            <a:r>
              <a:rPr lang="en-US" dirty="0" err="1" smtClean="0">
                <a:latin typeface="Bahnschrift Light Condensed" panose="020B0502040204020203" pitchFamily="34" charset="0"/>
              </a:rPr>
              <a:t>banyak</a:t>
            </a:r>
            <a:r>
              <a:rPr lang="en-US" dirty="0" smtClean="0">
                <a:latin typeface="Bahnschrift Light Condensed" panose="020B0502040204020203" pitchFamily="34" charset="0"/>
              </a:rPr>
              <a:t> </a:t>
            </a:r>
            <a:r>
              <a:rPr lang="en-US" dirty="0" err="1" smtClean="0">
                <a:latin typeface="Bahnschrift Light Condensed" panose="020B0502040204020203" pitchFamily="34" charset="0"/>
              </a:rPr>
              <a:t>Siswa</a:t>
            </a:r>
            <a:endParaRPr lang="en-US" dirty="0" smtClean="0">
              <a:latin typeface="Bahnschrift Light Condensed" panose="020B0502040204020203" pitchFamily="34" charset="0"/>
            </a:endParaRPr>
          </a:p>
          <a:p>
            <a:pPr marL="860425">
              <a:buFont typeface="Wingdings" panose="05000000000000000000" pitchFamily="2" charset="2"/>
              <a:buChar char="v"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81" y="1177054"/>
            <a:ext cx="2105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8490" y="354842"/>
            <a:ext cx="11395880" cy="6223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Bernard MT Condensed" panose="02050806060905020404" pitchFamily="18" charset="0"/>
              </a:rPr>
              <a:t>RELASI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ERD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kardinalitas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kardinalitas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data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yang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514350" indent="-282575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to One (1:1).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A </a:t>
            </a:r>
            <a:r>
              <a:rPr lang="en-US" dirty="0" err="1"/>
              <a:t>berhubungan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B, </a:t>
            </a:r>
            <a:r>
              <a:rPr lang="en-US" dirty="0" err="1"/>
              <a:t>begitu</a:t>
            </a:r>
            <a:r>
              <a:rPr lang="en-US" dirty="0"/>
              <a:t> pun </a:t>
            </a:r>
            <a:r>
              <a:rPr lang="en-US" dirty="0" err="1"/>
              <a:t>sebaliknya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B </a:t>
            </a:r>
            <a:r>
              <a:rPr lang="en-US" dirty="0" err="1"/>
              <a:t>saja</a:t>
            </a:r>
            <a:r>
              <a:rPr lang="en-US" dirty="0"/>
              <a:t>. </a:t>
            </a:r>
            <a:endParaRPr lang="en-US" dirty="0" smtClean="0"/>
          </a:p>
          <a:p>
            <a:pPr marL="519113" indent="0">
              <a:buNone/>
            </a:pPr>
            <a:r>
              <a:rPr lang="en-US" dirty="0" err="1" smtClean="0"/>
              <a:t>Contohnya</a:t>
            </a:r>
            <a:r>
              <a:rPr lang="en-US" dirty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siswa</a:t>
            </a:r>
            <a:r>
              <a:rPr lang="en-US" dirty="0"/>
              <a:t> (1)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(1),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</a:t>
            </a:r>
          </a:p>
          <a:p>
            <a:pPr marL="231775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89" y="4868921"/>
            <a:ext cx="8893567" cy="12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765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Narrow</vt:lpstr>
      <vt:lpstr>Bahnschrift Condensed</vt:lpstr>
      <vt:lpstr>Bahnschrift Light Condensed</vt:lpstr>
      <vt:lpstr>Bernard MT Condensed</vt:lpstr>
      <vt:lpstr>Calibri</vt:lpstr>
      <vt:lpstr>Calibri Light</vt:lpstr>
      <vt:lpstr>Clarendon Blk BT</vt:lpstr>
      <vt:lpstr>Wingdings</vt:lpstr>
      <vt:lpstr>Office Theme</vt:lpstr>
      <vt:lpstr>ERD (ENTITY RELATIONSHIP DIAGRAM)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(ENTITY RELATIONSHIP DIAGRAM)</dc:title>
  <dc:creator>smkn2</dc:creator>
  <cp:lastModifiedBy>smkn2</cp:lastModifiedBy>
  <cp:revision>14</cp:revision>
  <dcterms:created xsi:type="dcterms:W3CDTF">2022-01-22T10:12:04Z</dcterms:created>
  <dcterms:modified xsi:type="dcterms:W3CDTF">2022-01-27T04:52:29Z</dcterms:modified>
</cp:coreProperties>
</file>