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88FF-6550-4677-8FDA-8B63A502BD0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938D-6CBB-4F3D-8606-B6A9AF06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5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88FF-6550-4677-8FDA-8B63A502BD0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938D-6CBB-4F3D-8606-B6A9AF06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88FF-6550-4677-8FDA-8B63A502BD0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938D-6CBB-4F3D-8606-B6A9AF06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88FF-6550-4677-8FDA-8B63A502BD0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938D-6CBB-4F3D-8606-B6A9AF06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88FF-6550-4677-8FDA-8B63A502BD0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938D-6CBB-4F3D-8606-B6A9AF06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88FF-6550-4677-8FDA-8B63A502BD0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938D-6CBB-4F3D-8606-B6A9AF06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88FF-6550-4677-8FDA-8B63A502BD0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938D-6CBB-4F3D-8606-B6A9AF06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2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88FF-6550-4677-8FDA-8B63A502BD0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938D-6CBB-4F3D-8606-B6A9AF06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88FF-6550-4677-8FDA-8B63A502BD0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938D-6CBB-4F3D-8606-B6A9AF06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88FF-6550-4677-8FDA-8B63A502BD0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938D-6CBB-4F3D-8606-B6A9AF06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0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88FF-6550-4677-8FDA-8B63A502BD0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938D-6CBB-4F3D-8606-B6A9AF06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088FF-6550-4677-8FDA-8B63A502BD0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938D-6CBB-4F3D-8606-B6A9AF06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785"/>
            <a:ext cx="9144000" cy="21699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Bahnschrift" panose="020B0502040204020203" pitchFamily="34" charset="0"/>
              </a:rPr>
              <a:t>Use </a:t>
            </a:r>
            <a:r>
              <a:rPr lang="en-US" b="1" dirty="0">
                <a:latin typeface="Bahnschrift" panose="020B0502040204020203" pitchFamily="34" charset="0"/>
              </a:rPr>
              <a:t>Case </a:t>
            </a:r>
            <a:r>
              <a:rPr lang="en-US" b="1" dirty="0" smtClean="0">
                <a:latin typeface="Bahnschrift" panose="020B0502040204020203" pitchFamily="34" charset="0"/>
              </a:rPr>
              <a:t>Diagram</a:t>
            </a:r>
            <a:br>
              <a:rPr lang="en-US" b="1" dirty="0" smtClean="0">
                <a:latin typeface="Bahnschrift" panose="020B0502040204020203" pitchFamily="34" charset="0"/>
              </a:rPr>
            </a:b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920" y="2469272"/>
            <a:ext cx="9994710" cy="3235491"/>
          </a:xfrm>
        </p:spPr>
        <p:txBody>
          <a:bodyPr/>
          <a:lstStyle/>
          <a:p>
            <a:pPr algn="just"/>
            <a:r>
              <a:rPr lang="en-US" dirty="0"/>
              <a:t>Use case diagram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menggambarkan</a:t>
            </a:r>
            <a:r>
              <a:rPr lang="en-US" dirty="0"/>
              <a:t> </a:t>
            </a:r>
            <a:r>
              <a:rPr lang="en-US" i="1" dirty="0"/>
              <a:t>behavior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kelakuan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Use case diagram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actor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actor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sisitem</a:t>
            </a:r>
            <a:endParaRPr lang="en-US" dirty="0" smtClean="0"/>
          </a:p>
          <a:p>
            <a:pPr algn="just"/>
            <a:r>
              <a:rPr lang="en-US" dirty="0" smtClean="0"/>
              <a:t>Use </a:t>
            </a:r>
            <a:r>
              <a:rPr lang="en-US" dirty="0"/>
              <a:t>case diagram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4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301" y="365314"/>
            <a:ext cx="11199126" cy="61719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Contoh</a:t>
            </a:r>
            <a:r>
              <a:rPr lang="en-US" dirty="0"/>
              <a:t> Use Case Diagram </a:t>
            </a:r>
            <a:r>
              <a:rPr lang="en-US" dirty="0" err="1"/>
              <a:t>Akademik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ontoh use caase diagram akademi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2" y="805217"/>
            <a:ext cx="10590662" cy="5732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80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824" y="392609"/>
            <a:ext cx="11362898" cy="6090077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>
                <a:latin typeface="Bahnschrift" panose="020B0502040204020203" pitchFamily="34" charset="0"/>
              </a:rPr>
              <a:t>Contoh</a:t>
            </a:r>
            <a:r>
              <a:rPr lang="en-US" b="1" dirty="0">
                <a:latin typeface="Bahnschrift" panose="020B0502040204020203" pitchFamily="34" charset="0"/>
              </a:rPr>
              <a:t> Use Case Diagram Mini Market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ontoh use case diagram marke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4" y="1276350"/>
            <a:ext cx="11362898" cy="5206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22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6" y="310723"/>
            <a:ext cx="11362899" cy="619926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 err="1">
                <a:latin typeface="Bahnschrift" panose="020B0502040204020203" pitchFamily="34" charset="0"/>
              </a:rPr>
              <a:t>Contoh</a:t>
            </a:r>
            <a:r>
              <a:rPr lang="en-US" b="1" dirty="0">
                <a:latin typeface="Bahnschrift" panose="020B0502040204020203" pitchFamily="34" charset="0"/>
              </a:rPr>
              <a:t> Use case Diagram ATM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ontoh use case diagram minimarke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55344"/>
            <a:ext cx="10877265" cy="5759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912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313899"/>
            <a:ext cx="11532358" cy="6400800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 err="1">
                <a:latin typeface="Bahnschrift" panose="020B0502040204020203" pitchFamily="34" charset="0"/>
              </a:rPr>
              <a:t>Contoh</a:t>
            </a:r>
            <a:r>
              <a:rPr lang="en-US" b="1" dirty="0">
                <a:latin typeface="Bahnschrift" panose="020B0502040204020203" pitchFamily="34" charset="0"/>
              </a:rPr>
              <a:t> Use Case Diagram Online Shop</a:t>
            </a:r>
          </a:p>
        </p:txBody>
      </p:sp>
      <p:pic>
        <p:nvPicPr>
          <p:cNvPr id="4" name="Picture 3" descr="contoh use case diagram online sho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3" y="682387"/>
            <a:ext cx="11532358" cy="6032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94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Syarat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Penamaan</a:t>
            </a:r>
            <a:r>
              <a:rPr lang="en-US" b="1" dirty="0">
                <a:latin typeface="Bahnschrift" panose="020B0502040204020203" pitchFamily="34" charset="0"/>
              </a:rPr>
              <a:t> Use </a:t>
            </a:r>
            <a:r>
              <a:rPr lang="en-US" b="1" dirty="0" smtClean="0">
                <a:latin typeface="Bahnschrift" panose="020B0502040204020203" pitchFamily="34" charset="0"/>
              </a:rPr>
              <a:t>Case</a:t>
            </a:r>
          </a:p>
          <a:p>
            <a:pPr marL="395288" indent="0" fontAlgn="base">
              <a:buNone/>
            </a:pPr>
            <a:r>
              <a:rPr lang="en-US" dirty="0"/>
              <a:t>Nama </a:t>
            </a:r>
            <a:r>
              <a:rPr lang="en-US" dirty="0" err="1"/>
              <a:t>dari</a:t>
            </a:r>
            <a:r>
              <a:rPr lang="en-US" dirty="0"/>
              <a:t> use case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se-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universal,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pendefinisian</a:t>
            </a:r>
            <a:r>
              <a:rPr lang="en-US" dirty="0"/>
              <a:t> use case, </a:t>
            </a:r>
            <a:r>
              <a:rPr lang="en-US" dirty="0" err="1"/>
              <a:t>yaitu</a:t>
            </a:r>
            <a:r>
              <a:rPr lang="en-US" dirty="0"/>
              <a:t> actor </a:t>
            </a:r>
            <a:r>
              <a:rPr lang="en-US" dirty="0" err="1"/>
              <a:t>dan</a:t>
            </a:r>
            <a:r>
              <a:rPr lang="en-US" dirty="0"/>
              <a:t> use case.</a:t>
            </a:r>
          </a:p>
          <a:p>
            <a:pPr marL="736600" lvl="0" indent="-341313" fontAlgn="base"/>
            <a:r>
              <a:rPr lang="en-US" b="1" dirty="0">
                <a:latin typeface="Bahnschrift" panose="020B0502040204020203" pitchFamily="34" charset="0"/>
              </a:rPr>
              <a:t>Actor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merupakan</a:t>
            </a:r>
            <a:r>
              <a:rPr lang="en-US" dirty="0">
                <a:latin typeface="Bahnschrift" panose="020B0502040204020203" pitchFamily="34" charset="0"/>
              </a:rPr>
              <a:t> orang yang </a:t>
            </a:r>
            <a:r>
              <a:rPr lang="en-US" dirty="0" err="1">
                <a:latin typeface="Bahnschrift" panose="020B0502040204020203" pitchFamily="34" charset="0"/>
              </a:rPr>
              <a:t>melakukan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interaksi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dengan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sistem</a:t>
            </a:r>
            <a:r>
              <a:rPr lang="en-US" dirty="0">
                <a:latin typeface="Bahnschrift" panose="020B0502040204020203" pitchFamily="34" charset="0"/>
              </a:rPr>
              <a:t> yang </a:t>
            </a:r>
            <a:r>
              <a:rPr lang="en-US" dirty="0" err="1">
                <a:latin typeface="Bahnschrift" panose="020B0502040204020203" pitchFamily="34" charset="0"/>
              </a:rPr>
              <a:t>hendak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dibangun</a:t>
            </a:r>
            <a:r>
              <a:rPr lang="en-US" dirty="0">
                <a:latin typeface="Bahnschrift" panose="020B0502040204020203" pitchFamily="34" charset="0"/>
              </a:rPr>
              <a:t>. Actor </a:t>
            </a:r>
            <a:r>
              <a:rPr lang="en-US" dirty="0" err="1">
                <a:latin typeface="Bahnschrift" panose="020B0502040204020203" pitchFamily="34" charset="0"/>
              </a:rPr>
              <a:t>selalu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digambarkan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dengan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bentuk</a:t>
            </a:r>
            <a:r>
              <a:rPr lang="en-US" dirty="0">
                <a:latin typeface="Bahnschrift" panose="020B0502040204020203" pitchFamily="34" charset="0"/>
              </a:rPr>
              <a:t> orang, </a:t>
            </a:r>
            <a:r>
              <a:rPr lang="en-US" dirty="0" err="1">
                <a:latin typeface="Bahnschrift" panose="020B0502040204020203" pitchFamily="34" charset="0"/>
              </a:rPr>
              <a:t>akan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tetapi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aktor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belum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tentu</a:t>
            </a:r>
            <a:r>
              <a:rPr lang="en-US" dirty="0">
                <a:latin typeface="Bahnschrift" panose="020B0502040204020203" pitchFamily="34" charset="0"/>
              </a:rPr>
              <a:t> orang.</a:t>
            </a:r>
          </a:p>
          <a:p>
            <a:pPr marL="736600" indent="-341313"/>
            <a:r>
              <a:rPr lang="en-US" b="1" dirty="0">
                <a:latin typeface="Bahnschrift" panose="020B0502040204020203" pitchFamily="34" charset="0"/>
              </a:rPr>
              <a:t>Use case </a:t>
            </a:r>
            <a:r>
              <a:rPr lang="en-US" dirty="0" err="1">
                <a:latin typeface="Bahnschrift" panose="020B0502040204020203" pitchFamily="34" charset="0"/>
              </a:rPr>
              <a:t>merupakan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fungsionalitas</a:t>
            </a:r>
            <a:r>
              <a:rPr lang="en-US" dirty="0">
                <a:latin typeface="Bahnschrift" panose="020B0502040204020203" pitchFamily="34" charset="0"/>
              </a:rPr>
              <a:t> yang </a:t>
            </a:r>
            <a:r>
              <a:rPr lang="en-US" dirty="0" err="1">
                <a:latin typeface="Bahnschrift" panose="020B0502040204020203" pitchFamily="34" charset="0"/>
              </a:rPr>
              <a:t>tersedia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dalam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sebuah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sistem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sebagai</a:t>
            </a:r>
            <a:r>
              <a:rPr lang="en-US" dirty="0">
                <a:latin typeface="Bahnschrift" panose="020B0502040204020203" pitchFamily="34" charset="0"/>
              </a:rPr>
              <a:t> unit yang </a:t>
            </a:r>
            <a:r>
              <a:rPr lang="en-US" dirty="0" err="1">
                <a:latin typeface="Bahnschrift" panose="020B0502040204020203" pitchFamily="34" charset="0"/>
              </a:rPr>
              <a:t>saling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keterkaitan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antar</a:t>
            </a:r>
            <a:r>
              <a:rPr lang="en-US" dirty="0">
                <a:latin typeface="Bahnschrift" panose="020B0502040204020203" pitchFamily="34" charset="0"/>
              </a:rPr>
              <a:t> unit </a:t>
            </a:r>
            <a:r>
              <a:rPr lang="en-US" dirty="0" err="1">
                <a:latin typeface="Bahnschrift" panose="020B0502040204020203" pitchFamily="34" charset="0"/>
              </a:rPr>
              <a:t>dan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juga</a:t>
            </a:r>
            <a:r>
              <a:rPr lang="en-US" dirty="0">
                <a:latin typeface="Bahnschrift" panose="020B0502040204020203" pitchFamily="34" charset="0"/>
              </a:rPr>
              <a:t> actor.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433554"/>
            <a:ext cx="11191164" cy="58307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Bahnschrift" panose="020B0502040204020203" pitchFamily="34" charset="0"/>
              </a:rPr>
              <a:t>Fungsi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>
                <a:latin typeface="Bahnschrift" panose="020B0502040204020203" pitchFamily="34" charset="0"/>
              </a:rPr>
              <a:t>&amp; </a:t>
            </a:r>
            <a:r>
              <a:rPr lang="en-US" b="1" dirty="0" err="1">
                <a:latin typeface="Bahnschrift" panose="020B0502040204020203" pitchFamily="34" charset="0"/>
              </a:rPr>
              <a:t>Manfaat</a:t>
            </a:r>
            <a:r>
              <a:rPr lang="en-US" b="1" dirty="0">
                <a:latin typeface="Bahnschrift" panose="020B0502040204020203" pitchFamily="34" charset="0"/>
              </a:rPr>
              <a:t> Use Case </a:t>
            </a:r>
            <a:r>
              <a:rPr lang="en-US" b="1" dirty="0" smtClean="0">
                <a:latin typeface="Bahnschrift" panose="020B0502040204020203" pitchFamily="34" charset="0"/>
              </a:rPr>
              <a:t>Diagram</a:t>
            </a:r>
          </a:p>
          <a:p>
            <a:pPr marL="341313" indent="-285750">
              <a:buFont typeface="Wingdings" panose="05000000000000000000" pitchFamily="2" charset="2"/>
              <a:buChar char="§"/>
            </a:pPr>
            <a:r>
              <a:rPr lang="en-US" b="1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 case diagram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.</a:t>
            </a:r>
          </a:p>
          <a:p>
            <a:pPr marL="804863" lvl="0" indent="-463550" fontAlgn="base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memperlihatkan</a:t>
            </a:r>
            <a:r>
              <a:rPr lang="en-US" dirty="0"/>
              <a:t> proses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pPr marL="804863" lvl="0" indent="-463550" fontAlgn="base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</a:t>
            </a:r>
            <a:r>
              <a:rPr lang="en-US" dirty="0" smtClean="0"/>
              <a:t>.</a:t>
            </a:r>
          </a:p>
          <a:p>
            <a:pPr marL="400050" lvl="0" indent="0" fontAlgn="base">
              <a:buNone/>
            </a:pPr>
            <a:endParaRPr lang="en-US" dirty="0"/>
          </a:p>
          <a:p>
            <a:pPr marL="341313" fontAlgn="base"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Bahnschrift" panose="020B0502040204020203" pitchFamily="34" charset="0"/>
              </a:rPr>
              <a:t>Manfaat</a:t>
            </a:r>
            <a:r>
              <a:rPr lang="en-US" dirty="0" smtClean="0"/>
              <a:t> </a:t>
            </a:r>
            <a:r>
              <a:rPr lang="en-US" dirty="0"/>
              <a:t>use case diagram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804863" lvl="0" indent="-450850" algn="just" fontAlgn="base">
              <a:buFont typeface="+mj-lt"/>
              <a:buAutoNum type="arabicPeriod"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.</a:t>
            </a:r>
          </a:p>
          <a:p>
            <a:pPr marL="804863" lvl="0" indent="-450850" algn="just" fontAlgn="base">
              <a:buFont typeface="+mj-lt"/>
              <a:buAutoNum type="arabicPeriod"/>
            </a:pPr>
            <a:r>
              <a:rPr lang="en-US" dirty="0" err="1"/>
              <a:t>Mambu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interface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sisimtem</a:t>
            </a:r>
            <a:r>
              <a:rPr lang="en-US" dirty="0"/>
              <a:t>,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interface.</a:t>
            </a:r>
          </a:p>
          <a:p>
            <a:pPr marL="804863" lvl="0" indent="-450850" algn="just" fontAlgn="base">
              <a:buFont typeface="+mj-lt"/>
              <a:buAutoNum type="arabicPeriod"/>
            </a:pP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804863" lvl="0" indent="-450850" algn="just" fontAlgn="base">
              <a:buFont typeface="+mj-lt"/>
              <a:buAutoNum type="arabicPeriod"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kepastian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tidaklah</a:t>
            </a:r>
            <a:r>
              <a:rPr lang="en-US" dirty="0"/>
              <a:t> </a:t>
            </a:r>
            <a:r>
              <a:rPr lang="en-US" dirty="0" err="1"/>
              <a:t>membingungkan</a:t>
            </a:r>
            <a:r>
              <a:rPr lang="en-US" dirty="0"/>
              <a:t>.</a:t>
            </a:r>
          </a:p>
          <a:p>
            <a:pPr marL="804863" lvl="0" indent="-450850" algn="just" fontAlgn="base">
              <a:buFont typeface="+mj-lt"/>
              <a:buAutoNum type="arabicPeriod"/>
            </a:pP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domain expert </a:t>
            </a:r>
            <a:r>
              <a:rPr lang="en-US" dirty="0" err="1"/>
              <a:t>dan</a:t>
            </a:r>
            <a:r>
              <a:rPr lang="en-US" dirty="0"/>
              <a:t> end user.</a:t>
            </a:r>
          </a:p>
          <a:p>
            <a:pPr marL="573088" indent="0">
              <a:buNone/>
            </a:pPr>
            <a:endParaRPr lang="en-US" dirty="0"/>
          </a:p>
          <a:p>
            <a:pPr marL="287338" indent="0">
              <a:buNone/>
            </a:pPr>
            <a:endParaRPr lang="en-US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529086"/>
            <a:ext cx="11300345" cy="598089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err="1">
                <a:latin typeface="Bahnschrift" panose="020B0502040204020203" pitchFamily="34" charset="0"/>
              </a:rPr>
              <a:t>Komponen</a:t>
            </a:r>
            <a:r>
              <a:rPr lang="en-US" b="1" dirty="0">
                <a:latin typeface="Bahnschrift" panose="020B0502040204020203" pitchFamily="34" charset="0"/>
              </a:rPr>
              <a:t> Use Case </a:t>
            </a:r>
            <a:r>
              <a:rPr lang="en-US" b="1" dirty="0" smtClean="0">
                <a:latin typeface="Bahnschrift" panose="020B0502040204020203" pitchFamily="34" charset="0"/>
              </a:rPr>
              <a:t>Diagram:</a:t>
            </a:r>
          </a:p>
          <a:p>
            <a:pPr marL="0" indent="0" algn="just" fontAlgn="base">
              <a:buNone/>
            </a:pPr>
            <a:r>
              <a:rPr lang="en-US" dirty="0"/>
              <a:t>Use case diagram </a:t>
            </a:r>
            <a:r>
              <a:rPr lang="en-US" dirty="0" err="1"/>
              <a:t>memiliki</a:t>
            </a:r>
            <a:r>
              <a:rPr lang="en-US" dirty="0"/>
              <a:t> 3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627063" lvl="0" indent="-449263" algn="just" fontAlgn="base">
              <a:buFont typeface="+mj-lt"/>
              <a:buAutoNum type="arabicPeriod"/>
            </a:pPr>
            <a:r>
              <a:rPr lang="en-US" b="1" dirty="0" err="1" smtClean="0">
                <a:latin typeface="Bahnschrift" panose="020B0502040204020203" pitchFamily="34" charset="0"/>
              </a:rPr>
              <a:t>Sistem</a:t>
            </a:r>
            <a:endParaRPr lang="en-US" b="1" dirty="0" smtClean="0">
              <a:latin typeface="Bahnschrift" panose="020B0502040204020203" pitchFamily="34" charset="0"/>
            </a:endParaRPr>
          </a:p>
          <a:p>
            <a:pPr marL="573088" lvl="0" indent="0" algn="just" fontAlgn="base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use case diagram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dirty="0" err="1"/>
              <a:t>persegi</a:t>
            </a:r>
            <a:r>
              <a:rPr lang="en-US" dirty="0"/>
              <a:t> yang </a:t>
            </a:r>
            <a:r>
              <a:rPr lang="en-US" dirty="0" err="1"/>
              <a:t>membatasi</a:t>
            </a:r>
            <a:r>
              <a:rPr lang="en-US" dirty="0"/>
              <a:t> use case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smtClean="0"/>
              <a:t>system.</a:t>
            </a:r>
          </a:p>
          <a:p>
            <a:pPr marL="573088" lvl="0" indent="0" algn="just" fontAlgn="base">
              <a:buNone/>
            </a:pPr>
            <a:endParaRPr lang="en-US" dirty="0"/>
          </a:p>
          <a:p>
            <a:pPr marL="573088" lvl="0" indent="-463550" algn="just" fontAlgn="base">
              <a:buFont typeface="+mj-lt"/>
              <a:buAutoNum type="arabicPeriod" startAt="2"/>
            </a:pPr>
            <a:r>
              <a:rPr lang="en-US" b="1" dirty="0" smtClean="0">
                <a:latin typeface="Bahnschrift" panose="020B0502040204020203" pitchFamily="34" charset="0"/>
              </a:rPr>
              <a:t>Actor</a:t>
            </a:r>
          </a:p>
          <a:p>
            <a:pPr marL="573088" lvl="0" indent="0" algn="just" fontAlgn="base">
              <a:buNone/>
            </a:pPr>
            <a:r>
              <a:rPr lang="en-US" dirty="0"/>
              <a:t>Actor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orang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system.</a:t>
            </a:r>
          </a:p>
          <a:p>
            <a:pPr marL="573088" lvl="0" indent="0" algn="just" fontAlgn="base">
              <a:buNone/>
            </a:pPr>
            <a:endParaRPr lang="en-US" dirty="0"/>
          </a:p>
          <a:p>
            <a:pPr marL="573088" lvl="0" indent="-463550" algn="just" fontAlgn="base">
              <a:buFont typeface="+mj-lt"/>
              <a:buAutoNum type="arabicPeriod" startAt="3"/>
            </a:pPr>
            <a:r>
              <a:rPr lang="en-US" b="1" dirty="0">
                <a:latin typeface="Bahnschrift" panose="020B0502040204020203" pitchFamily="34" charset="0"/>
              </a:rPr>
              <a:t>Use case</a:t>
            </a:r>
          </a:p>
          <a:p>
            <a:pPr marL="573088" indent="0" algn="just">
              <a:buNone/>
            </a:pPr>
            <a:r>
              <a:rPr lang="en-US" dirty="0"/>
              <a:t>Use case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US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0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83" y="95534"/>
            <a:ext cx="10980761" cy="641444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Bahnschrift" panose="020B0502040204020203" pitchFamily="34" charset="0"/>
              </a:rPr>
              <a:t>Simbol</a:t>
            </a:r>
            <a:r>
              <a:rPr lang="en-US" b="1" dirty="0">
                <a:latin typeface="Bahnschrift" panose="020B0502040204020203" pitchFamily="34" charset="0"/>
              </a:rPr>
              <a:t> Use Case 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imbol use case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82" y="641445"/>
            <a:ext cx="7069540" cy="6114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24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272955"/>
            <a:ext cx="11546006" cy="62779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Bahnschrift" panose="020B0502040204020203" pitchFamily="34" charset="0"/>
              </a:rPr>
              <a:t>Relasi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Dalam</a:t>
            </a:r>
            <a:r>
              <a:rPr lang="en-US" dirty="0">
                <a:latin typeface="Bahnschrift" panose="020B0502040204020203" pitchFamily="34" charset="0"/>
              </a:rPr>
              <a:t> Use Case Diagram</a:t>
            </a:r>
          </a:p>
          <a:p>
            <a:pPr marL="341313" indent="-336550" algn="just" fontAlgn="base">
              <a:buFont typeface="+mj-lt"/>
              <a:buAutoNum type="arabicPeriod"/>
            </a:pPr>
            <a:r>
              <a:rPr lang="en-US" b="1" dirty="0" smtClean="0">
                <a:latin typeface="Bahnschrift" panose="020B0502040204020203" pitchFamily="34" charset="0"/>
              </a:rPr>
              <a:t>Association</a:t>
            </a:r>
            <a:endParaRPr lang="en-US" b="1" dirty="0">
              <a:latin typeface="Bahnschrift" panose="020B0502040204020203" pitchFamily="34" charset="0"/>
            </a:endParaRPr>
          </a:p>
          <a:p>
            <a:pPr marL="573088" algn="just" fontAlgn="base"/>
            <a:r>
              <a:rPr lang="en-US" b="1" dirty="0" err="1"/>
              <a:t>Asosiasi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actor </a:t>
            </a:r>
            <a:r>
              <a:rPr lang="en-US" dirty="0" err="1"/>
              <a:t>dan</a:t>
            </a:r>
            <a:r>
              <a:rPr lang="en-US" dirty="0"/>
              <a:t> use case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actor </a:t>
            </a:r>
            <a:r>
              <a:rPr lang="en-US" dirty="0" err="1"/>
              <a:t>dan</a:t>
            </a:r>
            <a:r>
              <a:rPr lang="en-US" dirty="0"/>
              <a:t> use case.</a:t>
            </a:r>
          </a:p>
          <a:p>
            <a:pPr marL="573088" algn="just" fontAlgn="base"/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pun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komunikasinya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komunika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.</a:t>
            </a:r>
          </a:p>
          <a:p>
            <a:pPr marL="344488" indent="0" algn="just" fontAlgn="base">
              <a:buNone/>
            </a:pPr>
            <a:endParaRPr lang="en-US" dirty="0" smtClean="0"/>
          </a:p>
          <a:p>
            <a:pPr marL="341313" indent="-336550" algn="just" fontAlgn="base">
              <a:buFont typeface="+mj-lt"/>
              <a:buAutoNum type="arabicPeriod" startAt="2"/>
            </a:pPr>
            <a:r>
              <a:rPr lang="en-US" b="1" dirty="0" smtClean="0">
                <a:latin typeface="Bahnschrift" panose="020B0502040204020203" pitchFamily="34" charset="0"/>
              </a:rPr>
              <a:t>Generalization</a:t>
            </a:r>
            <a:endParaRPr lang="en-US" b="1" dirty="0">
              <a:latin typeface="Bahnschrift" panose="020B0502040204020203" pitchFamily="34" charset="0"/>
            </a:endParaRPr>
          </a:p>
          <a:p>
            <a:pPr marL="573088" indent="-231775" fontAlgn="base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2 actor </a:t>
            </a:r>
            <a:r>
              <a:rPr lang="en-US" dirty="0" err="1"/>
              <a:t>dan</a:t>
            </a:r>
            <a:r>
              <a:rPr lang="en-US" dirty="0"/>
              <a:t> 2 use case, yang mana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 </a:t>
            </a:r>
            <a:r>
              <a:rPr lang="en-US" i="1" dirty="0"/>
              <a:t>inherit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 err="1"/>
              <a:t>overide</a:t>
            </a:r>
            <a:r>
              <a:rPr lang="en-US" dirty="0"/>
              <a:t> 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pengakat</a:t>
            </a:r>
            <a:r>
              <a:rPr lang="en-US" dirty="0"/>
              <a:t> yang lain.</a:t>
            </a:r>
          </a:p>
          <a:p>
            <a:pPr marL="573088" indent="-231775" fontAlgn="base"/>
            <a:r>
              <a:rPr lang="en-US" dirty="0" err="1"/>
              <a:t>Generalisasi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/>
              <a:t>garis</a:t>
            </a:r>
            <a:r>
              <a:rPr lang="en-US" b="1" dirty="0"/>
              <a:t> </a:t>
            </a:r>
            <a:r>
              <a:rPr lang="en-US" b="1" dirty="0" err="1"/>
              <a:t>bertanda</a:t>
            </a:r>
            <a:r>
              <a:rPr lang="en-US" b="1" dirty="0"/>
              <a:t> </a:t>
            </a:r>
            <a:r>
              <a:rPr lang="en-US" b="1" dirty="0" err="1"/>
              <a:t>panah</a:t>
            </a:r>
            <a:r>
              <a:rPr lang="en-US" b="1" dirty="0"/>
              <a:t> yang </a:t>
            </a:r>
            <a:r>
              <a:rPr lang="en-US" b="1" dirty="0" err="1"/>
              <a:t>kosong</a:t>
            </a:r>
            <a:r>
              <a:rPr lang="en-US" dirty="0"/>
              <a:t>.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meng</a:t>
            </a:r>
            <a:r>
              <a:rPr lang="en-US" dirty="0"/>
              <a:t>-</a:t>
            </a:r>
            <a:r>
              <a:rPr lang="en-US" i="1" dirty="0"/>
              <a:t>inherit</a:t>
            </a:r>
            <a:r>
              <a:rPr lang="en-US" dirty="0"/>
              <a:t> 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yang di-</a:t>
            </a:r>
            <a:r>
              <a:rPr lang="en-US" i="1" dirty="0"/>
              <a:t>inherit.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6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327546"/>
            <a:ext cx="11546006" cy="6305266"/>
          </a:xfrm>
        </p:spPr>
        <p:txBody>
          <a:bodyPr>
            <a:normAutofit fontScale="92500" lnSpcReduction="20000"/>
          </a:bodyPr>
          <a:lstStyle/>
          <a:p>
            <a:pPr marL="287338" indent="-287338" algn="just" fontAlgn="base">
              <a:buFont typeface="+mj-lt"/>
              <a:buAutoNum type="arabicPeriod" startAt="3"/>
            </a:pPr>
            <a:r>
              <a:rPr lang="en-US" sz="3000" dirty="0" err="1" smtClean="0">
                <a:latin typeface="Bahnschrift" panose="020B0502040204020203" pitchFamily="34" charset="0"/>
              </a:rPr>
              <a:t>Depedency</a:t>
            </a:r>
            <a:endParaRPr lang="en-US" sz="3000" dirty="0" smtClean="0">
              <a:latin typeface="Bahnschrift" panose="020B0502040204020203" pitchFamily="34" charset="0"/>
            </a:endParaRPr>
          </a:p>
          <a:p>
            <a:pPr marL="231775" indent="0" fontAlgn="base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depedency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include </a:t>
            </a:r>
            <a:r>
              <a:rPr lang="en-US" dirty="0" err="1" smtClean="0"/>
              <a:t>dan</a:t>
            </a:r>
            <a:r>
              <a:rPr lang="en-US" dirty="0" smtClean="0"/>
              <a:t> extend.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include:</a:t>
            </a:r>
          </a:p>
          <a:p>
            <a:pPr marL="519113" lvl="0" fontAlgn="base"/>
            <a:r>
              <a:rPr lang="en-US" b="1" dirty="0" smtClean="0">
                <a:latin typeface="Bahnschrift" panose="020B0502040204020203" pitchFamily="34" charset="0"/>
              </a:rPr>
              <a:t>Include</a:t>
            </a:r>
            <a:r>
              <a:rPr lang="en-US" dirty="0" smtClean="0"/>
              <a:t> </a:t>
            </a:r>
            <a:r>
              <a:rPr lang="en-US" dirty="0" err="1" smtClean="0"/>
              <a:t>mengidentifika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use case, yang mana use case yang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use case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519113" lvl="0" fontAlgn="base"/>
            <a:r>
              <a:rPr lang="en-US" b="1" dirty="0" smtClean="0"/>
              <a:t>Include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putus-putus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panahnya</a:t>
            </a:r>
            <a:r>
              <a:rPr lang="en-US" dirty="0" smtClean="0"/>
              <a:t>.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panah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yang </a:t>
            </a:r>
            <a:r>
              <a:rPr lang="en-US" dirty="0" err="1" smtClean="0"/>
              <a:t>memanggil</a:t>
            </a:r>
            <a:r>
              <a:rPr lang="en-US" dirty="0" smtClean="0"/>
              <a:t>.</a:t>
            </a:r>
          </a:p>
          <a:p>
            <a:pPr marL="519113" lvl="0" fontAlgn="base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ada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sekumpulan</a:t>
            </a:r>
            <a:r>
              <a:rPr lang="en-US" b="1" dirty="0" smtClean="0">
                <a:latin typeface="Bahnschrift" panose="020B0502040204020203" pitchFamily="34" charset="0"/>
              </a:rPr>
              <a:t> use case </a:t>
            </a:r>
            <a:r>
              <a:rPr lang="en-US" dirty="0" smtClean="0"/>
              <a:t>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marL="290513" lvl="0" indent="0" fontAlgn="base">
              <a:buNone/>
            </a:pPr>
            <a:endParaRPr lang="en-US" dirty="0" smtClean="0"/>
          </a:p>
          <a:p>
            <a:pPr marL="231775" indent="0" fontAlgn="base">
              <a:buNone/>
            </a:pPr>
            <a:r>
              <a:rPr lang="en-US" dirty="0" err="1" smtClean="0"/>
              <a:t>Sedangkan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extend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/>
              <a:t>:</a:t>
            </a:r>
            <a:endParaRPr lang="en-US" dirty="0" smtClean="0"/>
          </a:p>
          <a:p>
            <a:pPr marL="519113" lvl="0" fontAlgn="base"/>
            <a:r>
              <a:rPr lang="en-US" b="1" dirty="0" err="1" smtClean="0"/>
              <a:t>Konsep</a:t>
            </a:r>
            <a:r>
              <a:rPr lang="en-US" b="1" dirty="0" smtClean="0"/>
              <a:t> extend </a:t>
            </a:r>
            <a:r>
              <a:rPr lang="en-US" dirty="0" err="1" smtClean="0"/>
              <a:t>pada</a:t>
            </a:r>
            <a:r>
              <a:rPr lang="en-US" dirty="0" smtClean="0"/>
              <a:t> use case diagram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extend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java.</a:t>
            </a:r>
          </a:p>
          <a:p>
            <a:pPr marL="519113" lvl="0" fontAlgn="base"/>
            <a:r>
              <a:rPr lang="en-US" b="1" dirty="0" err="1" smtClean="0"/>
              <a:t>Depedensi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extend </a:t>
            </a:r>
            <a:r>
              <a:rPr lang="en-US" dirty="0" err="1" smtClean="0"/>
              <a:t>penggambarannya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depedensi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include, yang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panahnya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panah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berlawanan</a:t>
            </a:r>
            <a:r>
              <a:rPr lang="en-US" dirty="0" smtClean="0"/>
              <a:t>.</a:t>
            </a:r>
          </a:p>
          <a:p>
            <a:pPr marL="519113" lvl="0" fontAlgn="base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terterntu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depedensi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2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300251"/>
            <a:ext cx="11313994" cy="587671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Bahnschrift" panose="020B0502040204020203" pitchFamily="34" charset="0"/>
              </a:rPr>
              <a:t>Contoh</a:t>
            </a:r>
            <a:r>
              <a:rPr lang="en-US" b="1" dirty="0">
                <a:latin typeface="Bahnschrift" panose="020B0502040204020203" pitchFamily="34" charset="0"/>
              </a:rPr>
              <a:t> Use Case </a:t>
            </a:r>
            <a:r>
              <a:rPr lang="en-US" b="1" dirty="0" err="1" smtClean="0">
                <a:latin typeface="Bahnschrift" panose="020B0502040204020203" pitchFamily="34" charset="0"/>
              </a:rPr>
              <a:t>Digaram</a:t>
            </a:r>
            <a:endParaRPr lang="en-US" b="1" dirty="0" smtClean="0">
              <a:latin typeface="Bahnschrift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Contoh</a:t>
            </a:r>
            <a:r>
              <a:rPr lang="en-US" dirty="0"/>
              <a:t> Use Case </a:t>
            </a:r>
            <a:r>
              <a:rPr lang="en-US" dirty="0" smtClean="0"/>
              <a:t>Diagram </a:t>
            </a:r>
            <a:r>
              <a:rPr lang="en-US" dirty="0" err="1" smtClean="0"/>
              <a:t>Perpustakaan</a:t>
            </a:r>
            <a:endParaRPr lang="en-US" dirty="0" smtClean="0"/>
          </a:p>
          <a:p>
            <a:pPr marL="0" indent="0" algn="just">
              <a:buNone/>
            </a:pPr>
            <a:endParaRPr lang="en-US" b="1" dirty="0">
              <a:latin typeface="Bahnschrift" panose="020B0502040204020203" pitchFamily="34" charset="0"/>
            </a:endParaRPr>
          </a:p>
        </p:txBody>
      </p:sp>
      <p:pic>
        <p:nvPicPr>
          <p:cNvPr id="4" name="Picture 3" descr="contoh use case diagram perpustaka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0" y="1296538"/>
            <a:ext cx="11000096" cy="5254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80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464024"/>
            <a:ext cx="11573301" cy="612784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Contoh</a:t>
            </a:r>
            <a:r>
              <a:rPr lang="en-US" dirty="0"/>
              <a:t> Use Case Diagram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ontoh use case diagram rumah saki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0" y="914399"/>
            <a:ext cx="11573301" cy="5677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68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540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Wingdings</vt:lpstr>
      <vt:lpstr>Office Theme</vt:lpstr>
      <vt:lpstr>      Use Case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smkn2</dc:creator>
  <cp:lastModifiedBy>smkn2</cp:lastModifiedBy>
  <cp:revision>9</cp:revision>
  <dcterms:created xsi:type="dcterms:W3CDTF">2022-01-05T14:35:17Z</dcterms:created>
  <dcterms:modified xsi:type="dcterms:W3CDTF">2022-01-05T18:08:25Z</dcterms:modified>
</cp:coreProperties>
</file>