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arlow Semi-Bold" charset="1" panose="00000700000000000000"/>
      <p:regular r:id="rId22"/>
    </p:embeddedFont>
    <p:embeddedFont>
      <p:font typeface="Canva Sans Bold" charset="1" panose="020B0803030501040103"/>
      <p:regular r:id="rId23"/>
    </p:embeddedFont>
    <p:embeddedFont>
      <p:font typeface="Canva Sans" charset="1" panose="020B0503030501040103"/>
      <p:regular r:id="rId24"/>
    </p:embeddedFont>
    <p:embeddedFont>
      <p:font typeface="Barlow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1423" y="-165978"/>
            <a:ext cx="9279777" cy="11157828"/>
          </a:xfrm>
          <a:custGeom>
            <a:avLst/>
            <a:gdLst/>
            <a:ahLst/>
            <a:cxnLst/>
            <a:rect r="r" b="b" t="t" l="l"/>
            <a:pathLst>
              <a:path h="11157828" w="9279777">
                <a:moveTo>
                  <a:pt x="0" y="0"/>
                </a:moveTo>
                <a:lnTo>
                  <a:pt x="9279777" y="0"/>
                </a:lnTo>
                <a:lnTo>
                  <a:pt x="9279777" y="11157828"/>
                </a:lnTo>
                <a:lnTo>
                  <a:pt x="0" y="11157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381" t="-2505" r="0" b="-1008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83205" y="2768759"/>
            <a:ext cx="2793363" cy="1396681"/>
          </a:xfrm>
          <a:custGeom>
            <a:avLst/>
            <a:gdLst/>
            <a:ahLst/>
            <a:cxnLst/>
            <a:rect r="r" b="b" t="t" l="l"/>
            <a:pathLst>
              <a:path h="1396681" w="2793363">
                <a:moveTo>
                  <a:pt x="0" y="0"/>
                </a:moveTo>
                <a:lnTo>
                  <a:pt x="2793363" y="0"/>
                </a:lnTo>
                <a:lnTo>
                  <a:pt x="2793363" y="1396682"/>
                </a:lnTo>
                <a:lnTo>
                  <a:pt x="0" y="1396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267609" y="6819900"/>
            <a:ext cx="2438400" cy="2438400"/>
          </a:xfrm>
          <a:custGeom>
            <a:avLst/>
            <a:gdLst/>
            <a:ahLst/>
            <a:cxnLst/>
            <a:rect r="r" b="b" t="t" l="l"/>
            <a:pathLst>
              <a:path h="2438400" w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17828" y="2110929"/>
            <a:ext cx="5258740" cy="5292129"/>
          </a:xfrm>
          <a:custGeom>
            <a:avLst/>
            <a:gdLst/>
            <a:ahLst/>
            <a:cxnLst/>
            <a:rect r="r" b="b" t="t" l="l"/>
            <a:pathLst>
              <a:path h="5292129" w="5258740">
                <a:moveTo>
                  <a:pt x="0" y="0"/>
                </a:moveTo>
                <a:lnTo>
                  <a:pt x="5258740" y="0"/>
                </a:lnTo>
                <a:lnTo>
                  <a:pt x="5258740" y="5292128"/>
                </a:lnTo>
                <a:lnTo>
                  <a:pt x="0" y="52921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9257" y="2944277"/>
            <a:ext cx="8233524" cy="715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7"/>
              </a:lnSpc>
            </a:pPr>
            <a:r>
              <a:rPr lang="en-US" sz="5317">
                <a:solidFill>
                  <a:srgbClr val="363739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AQUASHIELD SOLUTIONS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1423" y="4033561"/>
            <a:ext cx="8822577" cy="5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9"/>
              </a:lnSpc>
            </a:pPr>
            <a:r>
              <a:rPr lang="en-US" sz="3114">
                <a:solidFill>
                  <a:srgbClr val="3637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Protecting your property, one drop at a time.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8417455"/>
            <a:ext cx="683808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By Faridah Kaberia , CEO&amp;Founder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B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68648" y="1679234"/>
            <a:ext cx="6181710" cy="6181710"/>
          </a:xfrm>
          <a:custGeom>
            <a:avLst/>
            <a:gdLst/>
            <a:ahLst/>
            <a:cxnLst/>
            <a:rect r="r" b="b" t="t" l="l"/>
            <a:pathLst>
              <a:path h="6181710" w="6181710">
                <a:moveTo>
                  <a:pt x="0" y="0"/>
                </a:moveTo>
                <a:lnTo>
                  <a:pt x="6181709" y="0"/>
                </a:lnTo>
                <a:lnTo>
                  <a:pt x="6181709" y="6181710"/>
                </a:lnTo>
                <a:lnTo>
                  <a:pt x="0" y="6181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850" y="2067865"/>
            <a:ext cx="10905841" cy="7781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9"/>
              </a:lnSpc>
            </a:pPr>
            <a:r>
              <a:rPr lang="en-US" sz="3392">
                <a:solidFill>
                  <a:srgbClr val="3637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Acquisition:</a:t>
            </a:r>
          </a:p>
          <a:p>
            <a:pPr algn="ctr">
              <a:lnSpc>
                <a:spcPts val="4749"/>
              </a:lnSpc>
            </a:pPr>
            <a:r>
              <a:rPr lang="en-US" sz="3392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We utilize various marketing channels, including online advertising, networking, and referral programs, to reach potential clients.</a:t>
            </a:r>
          </a:p>
          <a:p>
            <a:pPr algn="ctr">
              <a:lnSpc>
                <a:spcPts val="4749"/>
              </a:lnSpc>
            </a:pPr>
            <a:r>
              <a:rPr lang="en-US" sz="3392">
                <a:solidFill>
                  <a:srgbClr val="3637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Execution:</a:t>
            </a:r>
          </a:p>
          <a:p>
            <a:pPr algn="ctr">
              <a:lnSpc>
                <a:spcPts val="4749"/>
              </a:lnSpc>
            </a:pPr>
            <a:r>
              <a:rPr lang="en-US" sz="3392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We offer comprehensive waterproofing solutions, from consultation and design to installation and maintenance, ensuring quality and efficiency.</a:t>
            </a:r>
          </a:p>
          <a:p>
            <a:pPr algn="ctr">
              <a:lnSpc>
                <a:spcPts val="4749"/>
              </a:lnSpc>
            </a:pPr>
            <a:r>
              <a:rPr lang="en-US" sz="3392">
                <a:solidFill>
                  <a:srgbClr val="3637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 Generation:</a:t>
            </a:r>
          </a:p>
          <a:p>
            <a:pPr algn="ctr">
              <a:lnSpc>
                <a:spcPts val="4749"/>
              </a:lnSpc>
            </a:pPr>
            <a:r>
              <a:rPr lang="en-US" sz="3392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We generate revenue through project fees, based on the scope of work and materials used, providing transparent and competitive pricing.</a:t>
            </a:r>
          </a:p>
          <a:p>
            <a:pPr algn="ctr">
              <a:lnSpc>
                <a:spcPts val="474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67640" y="226378"/>
            <a:ext cx="9130760" cy="190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3637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MODEL: Value driven &amp; Sustainable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74044" y="15834718"/>
            <a:ext cx="3275718" cy="2807478"/>
            <a:chOff x="0" y="0"/>
            <a:chExt cx="2036572" cy="20509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91869" cy="2734683"/>
            </a:xfrm>
            <a:custGeom>
              <a:avLst/>
              <a:gdLst/>
              <a:ahLst/>
              <a:cxnLst/>
              <a:rect r="r" b="b" t="t" l="l"/>
              <a:pathLst>
                <a:path h="2734683" w="3191869">
                  <a:moveTo>
                    <a:pt x="164137" y="69845"/>
                  </a:moveTo>
                  <a:cubicBezTo>
                    <a:pt x="164137" y="108410"/>
                    <a:pt x="127383" y="139691"/>
                    <a:pt x="82069" y="139691"/>
                  </a:cubicBezTo>
                  <a:cubicBezTo>
                    <a:pt x="36755" y="139691"/>
                    <a:pt x="0" y="108410"/>
                    <a:pt x="0" y="69845"/>
                  </a:cubicBezTo>
                  <a:cubicBezTo>
                    <a:pt x="0" y="31280"/>
                    <a:pt x="36755" y="0"/>
                    <a:pt x="82069" y="0"/>
                  </a:cubicBezTo>
                  <a:cubicBezTo>
                    <a:pt x="127383" y="0"/>
                    <a:pt x="164137" y="31280"/>
                    <a:pt x="164137" y="69845"/>
                  </a:cubicBezTo>
                  <a:close/>
                  <a:moveTo>
                    <a:pt x="1091312" y="0"/>
                  </a:moveTo>
                  <a:cubicBezTo>
                    <a:pt x="1045998" y="0"/>
                    <a:pt x="1009244" y="31280"/>
                    <a:pt x="1009244" y="69845"/>
                  </a:cubicBezTo>
                  <a:cubicBezTo>
                    <a:pt x="1009244" y="108410"/>
                    <a:pt x="1045998" y="139691"/>
                    <a:pt x="1091312" y="139691"/>
                  </a:cubicBezTo>
                  <a:cubicBezTo>
                    <a:pt x="1136626" y="139691"/>
                    <a:pt x="1173381" y="108410"/>
                    <a:pt x="1173381" y="69845"/>
                  </a:cubicBezTo>
                  <a:cubicBezTo>
                    <a:pt x="1173381" y="31280"/>
                    <a:pt x="1136627" y="0"/>
                    <a:pt x="1091312" y="0"/>
                  </a:cubicBezTo>
                  <a:close/>
                  <a:moveTo>
                    <a:pt x="2100556" y="0"/>
                  </a:moveTo>
                  <a:cubicBezTo>
                    <a:pt x="2055242" y="0"/>
                    <a:pt x="2018488" y="31280"/>
                    <a:pt x="2018488" y="69845"/>
                  </a:cubicBezTo>
                  <a:cubicBezTo>
                    <a:pt x="2018488" y="108410"/>
                    <a:pt x="2055242" y="139691"/>
                    <a:pt x="2100556" y="139691"/>
                  </a:cubicBezTo>
                  <a:cubicBezTo>
                    <a:pt x="2145870" y="139691"/>
                    <a:pt x="2182625" y="108410"/>
                    <a:pt x="2182625" y="69845"/>
                  </a:cubicBezTo>
                  <a:cubicBezTo>
                    <a:pt x="2182625" y="31280"/>
                    <a:pt x="2145870" y="0"/>
                    <a:pt x="2100556" y="0"/>
                  </a:cubicBezTo>
                  <a:close/>
                  <a:moveTo>
                    <a:pt x="3109800" y="139691"/>
                  </a:moveTo>
                  <a:cubicBezTo>
                    <a:pt x="3155114" y="139691"/>
                    <a:pt x="3191869" y="108410"/>
                    <a:pt x="3191869" y="69845"/>
                  </a:cubicBezTo>
                  <a:cubicBezTo>
                    <a:pt x="3191869" y="31280"/>
                    <a:pt x="3155114" y="0"/>
                    <a:pt x="3109800" y="0"/>
                  </a:cubicBezTo>
                  <a:cubicBezTo>
                    <a:pt x="3064486" y="0"/>
                    <a:pt x="3027731" y="31280"/>
                    <a:pt x="3027731" y="69845"/>
                  </a:cubicBezTo>
                  <a:cubicBezTo>
                    <a:pt x="3027731" y="108410"/>
                    <a:pt x="3064486" y="139691"/>
                    <a:pt x="3109800" y="139691"/>
                  </a:cubicBezTo>
                  <a:close/>
                  <a:moveTo>
                    <a:pt x="82069" y="864926"/>
                  </a:moveTo>
                  <a:cubicBezTo>
                    <a:pt x="36755" y="864926"/>
                    <a:pt x="0" y="896207"/>
                    <a:pt x="0" y="934772"/>
                  </a:cubicBezTo>
                  <a:cubicBezTo>
                    <a:pt x="0" y="973337"/>
                    <a:pt x="36755" y="1004617"/>
                    <a:pt x="82069" y="1004617"/>
                  </a:cubicBezTo>
                  <a:cubicBezTo>
                    <a:pt x="127383" y="1004617"/>
                    <a:pt x="164137" y="973337"/>
                    <a:pt x="164137" y="934772"/>
                  </a:cubicBezTo>
                  <a:cubicBezTo>
                    <a:pt x="164137" y="896207"/>
                    <a:pt x="127383" y="864926"/>
                    <a:pt x="82069" y="864926"/>
                  </a:cubicBezTo>
                  <a:close/>
                  <a:moveTo>
                    <a:pt x="1091312" y="864926"/>
                  </a:moveTo>
                  <a:cubicBezTo>
                    <a:pt x="1045998" y="864926"/>
                    <a:pt x="1009244" y="896207"/>
                    <a:pt x="1009244" y="934772"/>
                  </a:cubicBezTo>
                  <a:cubicBezTo>
                    <a:pt x="1009244" y="973337"/>
                    <a:pt x="1045998" y="1004617"/>
                    <a:pt x="1091312" y="1004617"/>
                  </a:cubicBezTo>
                  <a:cubicBezTo>
                    <a:pt x="1136626" y="1004617"/>
                    <a:pt x="1173381" y="973337"/>
                    <a:pt x="1173381" y="934772"/>
                  </a:cubicBezTo>
                  <a:cubicBezTo>
                    <a:pt x="1173381" y="896207"/>
                    <a:pt x="1136627" y="864926"/>
                    <a:pt x="1091312" y="864926"/>
                  </a:cubicBezTo>
                  <a:close/>
                  <a:moveTo>
                    <a:pt x="2100556" y="864926"/>
                  </a:moveTo>
                  <a:cubicBezTo>
                    <a:pt x="2055242" y="864926"/>
                    <a:pt x="2018488" y="896207"/>
                    <a:pt x="2018488" y="934772"/>
                  </a:cubicBezTo>
                  <a:cubicBezTo>
                    <a:pt x="2018488" y="973337"/>
                    <a:pt x="2055242" y="1004617"/>
                    <a:pt x="2100556" y="1004617"/>
                  </a:cubicBezTo>
                  <a:cubicBezTo>
                    <a:pt x="2145870" y="1004617"/>
                    <a:pt x="2182625" y="973337"/>
                    <a:pt x="2182625" y="934772"/>
                  </a:cubicBezTo>
                  <a:cubicBezTo>
                    <a:pt x="2182625" y="896207"/>
                    <a:pt x="2145870" y="864926"/>
                    <a:pt x="2100556" y="864926"/>
                  </a:cubicBezTo>
                  <a:close/>
                  <a:moveTo>
                    <a:pt x="3109800" y="864926"/>
                  </a:moveTo>
                  <a:cubicBezTo>
                    <a:pt x="3064486" y="864926"/>
                    <a:pt x="3027731" y="896207"/>
                    <a:pt x="3027731" y="934772"/>
                  </a:cubicBezTo>
                  <a:cubicBezTo>
                    <a:pt x="3027731" y="973337"/>
                    <a:pt x="3064486" y="1004617"/>
                    <a:pt x="3109800" y="1004617"/>
                  </a:cubicBezTo>
                  <a:cubicBezTo>
                    <a:pt x="3155114" y="1004617"/>
                    <a:pt x="3191869" y="973337"/>
                    <a:pt x="3191869" y="934772"/>
                  </a:cubicBezTo>
                  <a:cubicBezTo>
                    <a:pt x="3191869" y="896207"/>
                    <a:pt x="3155114" y="864926"/>
                    <a:pt x="3109800" y="864926"/>
                  </a:cubicBezTo>
                  <a:close/>
                  <a:moveTo>
                    <a:pt x="82069" y="1730066"/>
                  </a:moveTo>
                  <a:cubicBezTo>
                    <a:pt x="36755" y="1730066"/>
                    <a:pt x="0" y="1761347"/>
                    <a:pt x="0" y="1799912"/>
                  </a:cubicBezTo>
                  <a:cubicBezTo>
                    <a:pt x="0" y="1838477"/>
                    <a:pt x="36755" y="1869757"/>
                    <a:pt x="82069" y="1869757"/>
                  </a:cubicBezTo>
                  <a:cubicBezTo>
                    <a:pt x="127383" y="1869757"/>
                    <a:pt x="164137" y="1838477"/>
                    <a:pt x="164137" y="1799912"/>
                  </a:cubicBezTo>
                  <a:cubicBezTo>
                    <a:pt x="164137" y="1761347"/>
                    <a:pt x="127383" y="1730066"/>
                    <a:pt x="82069" y="1730066"/>
                  </a:cubicBezTo>
                  <a:close/>
                  <a:moveTo>
                    <a:pt x="1091312" y="1730066"/>
                  </a:moveTo>
                  <a:cubicBezTo>
                    <a:pt x="1045998" y="1730066"/>
                    <a:pt x="1009244" y="1761347"/>
                    <a:pt x="1009244" y="1799912"/>
                  </a:cubicBezTo>
                  <a:cubicBezTo>
                    <a:pt x="1009244" y="1838477"/>
                    <a:pt x="1045998" y="1869757"/>
                    <a:pt x="1091312" y="1869757"/>
                  </a:cubicBezTo>
                  <a:cubicBezTo>
                    <a:pt x="1136626" y="1869757"/>
                    <a:pt x="1173381" y="1838477"/>
                    <a:pt x="1173381" y="1799912"/>
                  </a:cubicBezTo>
                  <a:cubicBezTo>
                    <a:pt x="1173381" y="1761347"/>
                    <a:pt x="1136627" y="1730066"/>
                    <a:pt x="1091312" y="1730066"/>
                  </a:cubicBezTo>
                  <a:close/>
                  <a:moveTo>
                    <a:pt x="2100556" y="1730066"/>
                  </a:moveTo>
                  <a:cubicBezTo>
                    <a:pt x="2055242" y="1730066"/>
                    <a:pt x="2018488" y="1761347"/>
                    <a:pt x="2018488" y="1799912"/>
                  </a:cubicBezTo>
                  <a:cubicBezTo>
                    <a:pt x="2018488" y="1838477"/>
                    <a:pt x="2055242" y="1869757"/>
                    <a:pt x="2100556" y="1869757"/>
                  </a:cubicBezTo>
                  <a:cubicBezTo>
                    <a:pt x="2145870" y="1869757"/>
                    <a:pt x="2182625" y="1838477"/>
                    <a:pt x="2182625" y="1799912"/>
                  </a:cubicBezTo>
                  <a:cubicBezTo>
                    <a:pt x="2182625" y="1761347"/>
                    <a:pt x="2145870" y="1730066"/>
                    <a:pt x="2100556" y="1730066"/>
                  </a:cubicBezTo>
                  <a:close/>
                  <a:moveTo>
                    <a:pt x="3109800" y="1730066"/>
                  </a:moveTo>
                  <a:cubicBezTo>
                    <a:pt x="3064486" y="1730066"/>
                    <a:pt x="3027731" y="1761347"/>
                    <a:pt x="3027731" y="1799912"/>
                  </a:cubicBezTo>
                  <a:cubicBezTo>
                    <a:pt x="3027731" y="1838477"/>
                    <a:pt x="3064486" y="1869757"/>
                    <a:pt x="3109800" y="1869757"/>
                  </a:cubicBezTo>
                  <a:cubicBezTo>
                    <a:pt x="3155114" y="1869757"/>
                    <a:pt x="3191869" y="1838477"/>
                    <a:pt x="3191869" y="1799912"/>
                  </a:cubicBezTo>
                  <a:cubicBezTo>
                    <a:pt x="3191869" y="1761347"/>
                    <a:pt x="3155114" y="1730066"/>
                    <a:pt x="3109800" y="1730066"/>
                  </a:cubicBezTo>
                  <a:close/>
                  <a:moveTo>
                    <a:pt x="82069" y="2594993"/>
                  </a:moveTo>
                  <a:cubicBezTo>
                    <a:pt x="36755" y="2594993"/>
                    <a:pt x="0" y="2626273"/>
                    <a:pt x="0" y="2664838"/>
                  </a:cubicBezTo>
                  <a:cubicBezTo>
                    <a:pt x="0" y="2703403"/>
                    <a:pt x="36755" y="2734683"/>
                    <a:pt x="82069" y="2734683"/>
                  </a:cubicBezTo>
                  <a:cubicBezTo>
                    <a:pt x="127383" y="2734683"/>
                    <a:pt x="164137" y="2703403"/>
                    <a:pt x="164137" y="2664838"/>
                  </a:cubicBezTo>
                  <a:cubicBezTo>
                    <a:pt x="164137" y="2626273"/>
                    <a:pt x="127383" y="2594993"/>
                    <a:pt x="82069" y="2594993"/>
                  </a:cubicBezTo>
                  <a:close/>
                  <a:moveTo>
                    <a:pt x="1091312" y="2594993"/>
                  </a:moveTo>
                  <a:cubicBezTo>
                    <a:pt x="1045998" y="2594993"/>
                    <a:pt x="1009244" y="2626273"/>
                    <a:pt x="1009244" y="2664838"/>
                  </a:cubicBezTo>
                  <a:cubicBezTo>
                    <a:pt x="1009244" y="2703403"/>
                    <a:pt x="1045998" y="2734683"/>
                    <a:pt x="1091312" y="2734683"/>
                  </a:cubicBezTo>
                  <a:cubicBezTo>
                    <a:pt x="1136626" y="2734683"/>
                    <a:pt x="1173381" y="2703403"/>
                    <a:pt x="1173381" y="2664838"/>
                  </a:cubicBezTo>
                  <a:cubicBezTo>
                    <a:pt x="1173381" y="2626273"/>
                    <a:pt x="1136627" y="2594993"/>
                    <a:pt x="1091312" y="2594993"/>
                  </a:cubicBezTo>
                  <a:close/>
                  <a:moveTo>
                    <a:pt x="2100556" y="2594993"/>
                  </a:moveTo>
                  <a:cubicBezTo>
                    <a:pt x="2055242" y="2594993"/>
                    <a:pt x="2018488" y="2626273"/>
                    <a:pt x="2018488" y="2664838"/>
                  </a:cubicBezTo>
                  <a:cubicBezTo>
                    <a:pt x="2018488" y="2703403"/>
                    <a:pt x="2055242" y="2734683"/>
                    <a:pt x="2100556" y="2734683"/>
                  </a:cubicBezTo>
                  <a:cubicBezTo>
                    <a:pt x="2145870" y="2734683"/>
                    <a:pt x="2182625" y="2703403"/>
                    <a:pt x="2182625" y="2664838"/>
                  </a:cubicBezTo>
                  <a:cubicBezTo>
                    <a:pt x="2182625" y="2626273"/>
                    <a:pt x="2145870" y="2594993"/>
                    <a:pt x="2100556" y="2594993"/>
                  </a:cubicBezTo>
                  <a:close/>
                  <a:moveTo>
                    <a:pt x="3109800" y="2594993"/>
                  </a:moveTo>
                  <a:cubicBezTo>
                    <a:pt x="3064486" y="2594993"/>
                    <a:pt x="3027731" y="2626273"/>
                    <a:pt x="3027731" y="2664838"/>
                  </a:cubicBezTo>
                  <a:cubicBezTo>
                    <a:pt x="3027731" y="2703403"/>
                    <a:pt x="3064486" y="2734683"/>
                    <a:pt x="3109800" y="2734683"/>
                  </a:cubicBezTo>
                  <a:cubicBezTo>
                    <a:pt x="3155114" y="2734683"/>
                    <a:pt x="3191869" y="2703403"/>
                    <a:pt x="3191869" y="2664838"/>
                  </a:cubicBezTo>
                  <a:cubicBezTo>
                    <a:pt x="3191869" y="2626273"/>
                    <a:pt x="3155114" y="2594993"/>
                    <a:pt x="3109800" y="2594993"/>
                  </a:cubicBezTo>
                  <a:close/>
                </a:path>
              </a:pathLst>
            </a:custGeom>
            <a:solidFill>
              <a:srgbClr val="36373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92425" y="1843340"/>
            <a:ext cx="6669651" cy="5080621"/>
          </a:xfrm>
          <a:custGeom>
            <a:avLst/>
            <a:gdLst/>
            <a:ahLst/>
            <a:cxnLst/>
            <a:rect r="r" b="b" t="t" l="l"/>
            <a:pathLst>
              <a:path h="5080621" w="6669651">
                <a:moveTo>
                  <a:pt x="0" y="0"/>
                </a:moveTo>
                <a:lnTo>
                  <a:pt x="6669651" y="0"/>
                </a:lnTo>
                <a:lnTo>
                  <a:pt x="6669651" y="5080621"/>
                </a:lnTo>
                <a:lnTo>
                  <a:pt x="0" y="5080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07" t="0" r="-1507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377613" y="538227"/>
            <a:ext cx="10072149" cy="9293796"/>
            <a:chOff x="0" y="0"/>
            <a:chExt cx="13429532" cy="1239172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039499"/>
              <a:ext cx="13429532" cy="103522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37884" indent="-368942" lvl="1">
                <a:lnSpc>
                  <a:spcPts val="4784"/>
                </a:lnSpc>
                <a:buFont typeface="Arial"/>
                <a:buChar char="•"/>
              </a:pPr>
              <a:r>
                <a:rPr lang="en-US" sz="3417">
                  <a:solidFill>
                    <a:srgbClr val="363739"/>
                  </a:solidFill>
                  <a:latin typeface="Barlow"/>
                  <a:ea typeface="Barlow"/>
                  <a:cs typeface="Barlow"/>
                  <a:sym typeface="Barlow"/>
                </a:rPr>
                <a:t>Digital Marketing</a:t>
              </a:r>
            </a:p>
            <a:p>
              <a:pPr algn="l">
                <a:lnSpc>
                  <a:spcPts val="4784"/>
                </a:lnSpc>
              </a:pPr>
              <a:r>
                <a:rPr lang="en-US" sz="3417">
                  <a:solidFill>
                    <a:srgbClr val="363739"/>
                  </a:solidFill>
                  <a:latin typeface="Barlow"/>
                  <a:ea typeface="Barlow"/>
                  <a:cs typeface="Barlow"/>
                  <a:sym typeface="Barlow"/>
                </a:rPr>
                <a:t>Leverage SEO, social media, and online advertising to reach potential customers.</a:t>
              </a:r>
            </a:p>
            <a:p>
              <a:pPr algn="l" marL="737884" indent="-368942" lvl="1">
                <a:lnSpc>
                  <a:spcPts val="4784"/>
                </a:lnSpc>
                <a:buFont typeface="Arial"/>
                <a:buChar char="•"/>
              </a:pPr>
              <a:r>
                <a:rPr lang="en-US" sz="3417">
                  <a:solidFill>
                    <a:srgbClr val="363739"/>
                  </a:solidFill>
                  <a:latin typeface="Barlow"/>
                  <a:ea typeface="Barlow"/>
                  <a:cs typeface="Barlow"/>
                  <a:sym typeface="Barlow"/>
                </a:rPr>
                <a:t>Partnerships</a:t>
              </a:r>
            </a:p>
            <a:p>
              <a:pPr algn="l">
                <a:lnSpc>
                  <a:spcPts val="4784"/>
                </a:lnSpc>
              </a:pPr>
              <a:r>
                <a:rPr lang="en-US" sz="3417">
                  <a:solidFill>
                    <a:srgbClr val="363739"/>
                  </a:solidFill>
                  <a:latin typeface="Barlow"/>
                  <a:ea typeface="Barlow"/>
                  <a:cs typeface="Barlow"/>
                  <a:sym typeface="Barlow"/>
                </a:rPr>
                <a:t>Collaborate with construction companies, real estate agents, and home improvement professionals.</a:t>
              </a:r>
            </a:p>
            <a:p>
              <a:pPr algn="l" marL="737884" indent="-368942" lvl="1">
                <a:lnSpc>
                  <a:spcPts val="4784"/>
                </a:lnSpc>
                <a:buFont typeface="Arial"/>
                <a:buChar char="•"/>
              </a:pPr>
              <a:r>
                <a:rPr lang="en-US" sz="3417">
                  <a:solidFill>
                    <a:srgbClr val="363739"/>
                  </a:solidFill>
                  <a:latin typeface="Barlow"/>
                  <a:ea typeface="Barlow"/>
                  <a:cs typeface="Barlow"/>
                  <a:sym typeface="Barlow"/>
                </a:rPr>
                <a:t>Community Engagement</a:t>
              </a:r>
            </a:p>
            <a:p>
              <a:pPr algn="l">
                <a:lnSpc>
                  <a:spcPts val="4784"/>
                </a:lnSpc>
              </a:pPr>
              <a:r>
                <a:rPr lang="en-US" sz="3417">
                  <a:solidFill>
                    <a:srgbClr val="363739"/>
                  </a:solidFill>
                  <a:latin typeface="Barlow"/>
                  <a:ea typeface="Barlow"/>
                  <a:cs typeface="Barlow"/>
                  <a:sym typeface="Barlow"/>
                </a:rPr>
                <a:t>Participate in local events, sponsor community projects, build brand awareness.</a:t>
              </a:r>
            </a:p>
            <a:p>
              <a:pPr algn="l" marL="737884" indent="-368942" lvl="1">
                <a:lnSpc>
                  <a:spcPts val="4784"/>
                </a:lnSpc>
                <a:buFont typeface="Arial"/>
                <a:buChar char="•"/>
              </a:pPr>
              <a:r>
                <a:rPr lang="en-US" sz="3417">
                  <a:solidFill>
                    <a:srgbClr val="363739"/>
                  </a:solidFill>
                  <a:latin typeface="Barlow"/>
                  <a:ea typeface="Barlow"/>
                  <a:cs typeface="Barlow"/>
                  <a:sym typeface="Barlow"/>
                </a:rPr>
                <a:t>Content Marketing</a:t>
              </a:r>
            </a:p>
            <a:p>
              <a:pPr algn="l">
                <a:lnSpc>
                  <a:spcPts val="4784"/>
                </a:lnSpc>
              </a:pPr>
              <a:r>
                <a:rPr lang="en-US" sz="3417">
                  <a:solidFill>
                    <a:srgbClr val="363739"/>
                  </a:solidFill>
                  <a:latin typeface="Barlow"/>
                  <a:ea typeface="Barlow"/>
                  <a:cs typeface="Barlow"/>
                  <a:sym typeface="Barlow"/>
                </a:rPr>
                <a:t>Create informative blog posts, videos, and guides to educate customers about waterproofing.</a:t>
              </a:r>
            </a:p>
            <a:p>
              <a:pPr algn="l">
                <a:lnSpc>
                  <a:spcPts val="4784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3429532" cy="1317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41"/>
                </a:lnSpc>
              </a:pPr>
              <a:r>
                <a:rPr lang="en-US" sz="6451">
                  <a:solidFill>
                    <a:srgbClr val="363739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GO-TO-MARKET STRATEGY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4843" y="356776"/>
            <a:ext cx="7364683" cy="4786724"/>
          </a:xfrm>
          <a:custGeom>
            <a:avLst/>
            <a:gdLst/>
            <a:ahLst/>
            <a:cxnLst/>
            <a:rect r="r" b="b" t="t" l="l"/>
            <a:pathLst>
              <a:path h="4786724" w="7364683">
                <a:moveTo>
                  <a:pt x="0" y="0"/>
                </a:moveTo>
                <a:lnTo>
                  <a:pt x="7364683" y="0"/>
                </a:lnTo>
                <a:lnTo>
                  <a:pt x="7364683" y="4786724"/>
                </a:lnTo>
                <a:lnTo>
                  <a:pt x="0" y="4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89600" y="1193118"/>
            <a:ext cx="9260757" cy="2884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3637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 PROJECTIONS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15929" y="5622713"/>
            <a:ext cx="11807428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Key</a:t>
            </a:r>
            <a:r>
              <a:rPr lang="en-US" sz="3399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 Metrics: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Year 1: $100K in revenue.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Year 2: $500K million in revenue.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Year 3: $1 million in revenue, opening more branches.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502450" cy="4464145"/>
          </a:xfrm>
          <a:custGeom>
            <a:avLst/>
            <a:gdLst/>
            <a:ahLst/>
            <a:cxnLst/>
            <a:rect r="r" b="b" t="t" l="l"/>
            <a:pathLst>
              <a:path h="4464145" w="8502450">
                <a:moveTo>
                  <a:pt x="0" y="0"/>
                </a:moveTo>
                <a:lnTo>
                  <a:pt x="8502450" y="0"/>
                </a:lnTo>
                <a:lnTo>
                  <a:pt x="8502450" y="4464145"/>
                </a:lnTo>
                <a:lnTo>
                  <a:pt x="0" y="4464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4" r="0" b="-717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4829492"/>
            <a:ext cx="17505296" cy="531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Protecting Properties</a:t>
            </a:r>
          </a:p>
          <a:p>
            <a:pPr algn="ctr"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services help prevent water damage, protecting homes and businesses from costly repairs.</a:t>
            </a:r>
          </a:p>
          <a:p>
            <a:pPr algn="ctr"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Ensuring Health &amp; Safety</a:t>
            </a:r>
          </a:p>
          <a:p>
            <a:pPr algn="ctr"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preventing mold growth, we contribute to a healthier and safer living environment for families.</a:t>
            </a:r>
          </a:p>
          <a:p>
            <a:pPr algn="ctr"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Strengthening Communities</a:t>
            </a:r>
          </a:p>
          <a:p>
            <a:pPr algn="ctr"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work helps maintain property values, contributing to the overall well-being of communities.</a:t>
            </a:r>
          </a:p>
          <a:p>
            <a:pPr algn="ctr">
              <a:lnSpc>
                <a:spcPts val="425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752648" y="885825"/>
            <a:ext cx="7160240" cy="274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6"/>
              </a:lnSpc>
            </a:pPr>
            <a:r>
              <a:rPr lang="en-US" sz="790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SOCIAL IMPACT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9" r="0" b="-93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69884" y="885825"/>
            <a:ext cx="6785967" cy="130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FUNDING ASK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19817"/>
            <a:ext cx="811530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Investment Nee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ds: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Seeking $500K  in seed funding for 10% equity.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Allocation: 40% technology development, 30% marketing, 20% operations, 10% reserve.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76419" y="327044"/>
            <a:ext cx="13015410" cy="5389636"/>
          </a:xfrm>
          <a:custGeom>
            <a:avLst/>
            <a:gdLst/>
            <a:ahLst/>
            <a:cxnLst/>
            <a:rect r="r" b="b" t="t" l="l"/>
            <a:pathLst>
              <a:path h="5389636" w="13015410">
                <a:moveTo>
                  <a:pt x="0" y="0"/>
                </a:moveTo>
                <a:lnTo>
                  <a:pt x="13015410" y="0"/>
                </a:lnTo>
                <a:lnTo>
                  <a:pt x="13015410" y="5389636"/>
                </a:lnTo>
                <a:lnTo>
                  <a:pt x="0" y="5389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68" t="-7788" r="0" b="-3137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7133" y="250511"/>
            <a:ext cx="2903786" cy="139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>
                <a:solidFill>
                  <a:srgbClr val="3637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3020" y="6537989"/>
            <a:ext cx="14227373" cy="188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5788" indent="-387894" lvl="1">
              <a:lnSpc>
                <a:spcPts val="5030"/>
              </a:lnSpc>
              <a:buFont typeface="Arial"/>
              <a:buChar char="•"/>
            </a:pPr>
            <a:r>
              <a:rPr lang="en-US" sz="3593">
                <a:solidFill>
                  <a:srgbClr val="051A3D"/>
                </a:solidFill>
                <a:latin typeface="Canva Sans"/>
                <a:ea typeface="Canva Sans"/>
                <a:cs typeface="Canva Sans"/>
                <a:sym typeface="Canva Sans"/>
              </a:rPr>
              <a:t>CEO: Faridah Kaberia, Waterproofing Expert. </a:t>
            </a:r>
          </a:p>
          <a:p>
            <a:pPr algn="ctr" marL="775788" indent="-387894" lvl="1">
              <a:lnSpc>
                <a:spcPts val="5030"/>
              </a:lnSpc>
              <a:buFont typeface="Arial"/>
              <a:buChar char="•"/>
            </a:pPr>
            <a:r>
              <a:rPr lang="en-US" sz="3593">
                <a:solidFill>
                  <a:srgbClr val="051A3D"/>
                </a:solidFill>
                <a:latin typeface="Canva Sans"/>
                <a:ea typeface="Canva Sans"/>
                <a:cs typeface="Canva Sans"/>
                <a:sym typeface="Canva Sans"/>
              </a:rPr>
              <a:t>COO: Kevin Wachira, Construction Management Professional.</a:t>
            </a:r>
          </a:p>
          <a:p>
            <a:pPr algn="ctr">
              <a:lnSpc>
                <a:spcPts val="503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B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634" y="-84320"/>
            <a:ext cx="10455640" cy="10455640"/>
          </a:xfrm>
          <a:custGeom>
            <a:avLst/>
            <a:gdLst/>
            <a:ahLst/>
            <a:cxnLst/>
            <a:rect r="r" b="b" t="t" l="l"/>
            <a:pathLst>
              <a:path h="10455640" w="10455640">
                <a:moveTo>
                  <a:pt x="0" y="0"/>
                </a:moveTo>
                <a:lnTo>
                  <a:pt x="10455640" y="0"/>
                </a:lnTo>
                <a:lnTo>
                  <a:pt x="10455640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825260" y="6798102"/>
            <a:ext cx="2438400" cy="2438400"/>
          </a:xfrm>
          <a:custGeom>
            <a:avLst/>
            <a:gdLst/>
            <a:ahLst/>
            <a:cxnLst/>
            <a:rect r="r" b="b" t="t" l="l"/>
            <a:pathLst>
              <a:path h="2438400" w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9257" y="893789"/>
            <a:ext cx="1079292" cy="269823"/>
          </a:xfrm>
          <a:custGeom>
            <a:avLst/>
            <a:gdLst/>
            <a:ahLst/>
            <a:cxnLst/>
            <a:rect r="r" b="b" t="t" l="l"/>
            <a:pathLst>
              <a:path h="269823" w="1079292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13863" y="750914"/>
            <a:ext cx="5798493" cy="130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3637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86837" y="3867577"/>
            <a:ext cx="26876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637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US</a:t>
            </a:r>
          </a:p>
        </p:txBody>
      </p:sp>
      <p:sp>
        <p:nvSpPr>
          <p:cNvPr name="TextBox 7" id="7"/>
          <p:cNvSpPr txBox="true"/>
          <p:nvPr/>
        </p:nvSpPr>
        <p:spPr>
          <a:xfrm rot="60000">
            <a:off x="9396729" y="7093699"/>
            <a:ext cx="865779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Contact +254712345678 or email aquashieldsolutions@gmail.com to schedule a meeting.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09762" y="1467788"/>
            <a:ext cx="2274977" cy="2274977"/>
          </a:xfrm>
          <a:custGeom>
            <a:avLst/>
            <a:gdLst/>
            <a:ahLst/>
            <a:cxnLst/>
            <a:rect r="r" b="b" t="t" l="l"/>
            <a:pathLst>
              <a:path h="2274977" w="2274977">
                <a:moveTo>
                  <a:pt x="0" y="0"/>
                </a:moveTo>
                <a:lnTo>
                  <a:pt x="2274976" y="0"/>
                </a:lnTo>
                <a:lnTo>
                  <a:pt x="2274976" y="2274977"/>
                </a:lnTo>
                <a:lnTo>
                  <a:pt x="0" y="2274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34911" y="2328734"/>
            <a:ext cx="2212339" cy="553085"/>
          </a:xfrm>
          <a:custGeom>
            <a:avLst/>
            <a:gdLst/>
            <a:ahLst/>
            <a:cxnLst/>
            <a:rect r="r" b="b" t="t" l="l"/>
            <a:pathLst>
              <a:path h="553085" w="2212339">
                <a:moveTo>
                  <a:pt x="0" y="0"/>
                </a:moveTo>
                <a:lnTo>
                  <a:pt x="2212339" y="0"/>
                </a:lnTo>
                <a:lnTo>
                  <a:pt x="2212339" y="553085"/>
                </a:lnTo>
                <a:lnTo>
                  <a:pt x="0" y="5530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3155"/>
            <a:ext cx="1086599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0"/>
              </a:lnSpc>
            </a:pPr>
            <a:r>
              <a:rPr lang="en-US" sz="8100">
                <a:solidFill>
                  <a:srgbClr val="363739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PROBLEM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6771" y="2538602"/>
            <a:ext cx="13015908" cy="521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2"/>
              </a:lnSpc>
            </a:pPr>
          </a:p>
          <a:p>
            <a:pPr algn="ctr">
              <a:lnSpc>
                <a:spcPts val="4602"/>
              </a:lnSpc>
            </a:pPr>
            <a:r>
              <a:rPr lang="en-US" sz="3287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Current Issues:</a:t>
            </a:r>
          </a:p>
          <a:p>
            <a:pPr algn="ctr">
              <a:lnSpc>
                <a:spcPts val="4602"/>
              </a:lnSpc>
            </a:pPr>
          </a:p>
          <a:p>
            <a:pPr algn="ctr" marL="709746" indent="-354873" lvl="1">
              <a:lnSpc>
                <a:spcPts val="4602"/>
              </a:lnSpc>
              <a:buFont typeface="Arial"/>
              <a:buChar char="•"/>
            </a:pPr>
            <a:r>
              <a:rPr lang="en-US" sz="3287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Water </a:t>
            </a:r>
            <a:r>
              <a:rPr lang="en-US" sz="3287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damage is a leading cause of property damage.</a:t>
            </a:r>
          </a:p>
          <a:p>
            <a:pPr algn="ctr" marL="709746" indent="-354873" lvl="1">
              <a:lnSpc>
                <a:spcPts val="4602"/>
              </a:lnSpc>
              <a:buFont typeface="Arial"/>
              <a:buChar char="•"/>
            </a:pPr>
            <a:r>
              <a:rPr lang="en-US" sz="3287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287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Traditional waterproofing methods are often ineffective and short-lived.</a:t>
            </a:r>
          </a:p>
          <a:p>
            <a:pPr algn="ctr" marL="709746" indent="-354873" lvl="1">
              <a:lnSpc>
                <a:spcPts val="4602"/>
              </a:lnSpc>
              <a:buFont typeface="Arial"/>
              <a:buChar char="•"/>
            </a:pPr>
            <a:r>
              <a:rPr lang="en-US" sz="3287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Climate change is increasing the frequency and severity of floods.</a:t>
            </a:r>
          </a:p>
          <a:p>
            <a:pPr algn="ctr">
              <a:lnSpc>
                <a:spcPts val="460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88773" y="0"/>
            <a:ext cx="10455640" cy="10455640"/>
          </a:xfrm>
          <a:custGeom>
            <a:avLst/>
            <a:gdLst/>
            <a:ahLst/>
            <a:cxnLst/>
            <a:rect r="r" b="b" t="t" l="l"/>
            <a:pathLst>
              <a:path h="10455640" w="10455640">
                <a:moveTo>
                  <a:pt x="0" y="0"/>
                </a:moveTo>
                <a:lnTo>
                  <a:pt x="10455641" y="0"/>
                </a:lnTo>
                <a:lnTo>
                  <a:pt x="10455641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133" r="0" b="-6133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6840058" y="491416"/>
            <a:ext cx="2895884" cy="2895884"/>
            <a:chOff x="0" y="0"/>
            <a:chExt cx="1708150" cy="17081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BC4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144000" y="1028700"/>
            <a:ext cx="5884512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0"/>
              </a:lnSpc>
            </a:pPr>
            <a:r>
              <a:rPr lang="en-US" sz="8100">
                <a:solidFill>
                  <a:srgbClr val="363739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3063768"/>
            <a:ext cx="8705243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Advanced, durable waterproofing technology.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Eco- friendly materials that offer long-term protection.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Comprehensive services for residential, commercial and industrial properties.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74660" y="9236467"/>
            <a:ext cx="1222865" cy="1060058"/>
            <a:chOff x="0" y="0"/>
            <a:chExt cx="1630486" cy="141341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1630486" cy="1413410"/>
            </a:xfrm>
            <a:prstGeom prst="rect">
              <a:avLst/>
            </a:prstGeom>
            <a:solidFill>
              <a:srgbClr val="EFBC49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82652" y="464177"/>
              <a:ext cx="1065181" cy="4660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49"/>
                </a:lnSpc>
              </a:pPr>
              <a:r>
                <a:rPr lang="en-US" sz="2199">
                  <a:solidFill>
                    <a:srgbClr val="363739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05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932842" y="0"/>
            <a:ext cx="7199826" cy="5143500"/>
          </a:xfrm>
          <a:custGeom>
            <a:avLst/>
            <a:gdLst/>
            <a:ahLst/>
            <a:cxnLst/>
            <a:rect r="r" b="b" t="t" l="l"/>
            <a:pathLst>
              <a:path h="5143500" w="7199826">
                <a:moveTo>
                  <a:pt x="0" y="0"/>
                </a:moveTo>
                <a:lnTo>
                  <a:pt x="7199826" y="0"/>
                </a:lnTo>
                <a:lnTo>
                  <a:pt x="719982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88" r="0" b="-317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32842" y="5386138"/>
            <a:ext cx="7364683" cy="4900862"/>
          </a:xfrm>
          <a:custGeom>
            <a:avLst/>
            <a:gdLst/>
            <a:ahLst/>
            <a:cxnLst/>
            <a:rect r="r" b="b" t="t" l="l"/>
            <a:pathLst>
              <a:path h="4900862" w="7364683">
                <a:moveTo>
                  <a:pt x="0" y="0"/>
                </a:moveTo>
                <a:lnTo>
                  <a:pt x="7364683" y="0"/>
                </a:lnTo>
                <a:lnTo>
                  <a:pt x="7364683" y="4900862"/>
                </a:lnTo>
                <a:lnTo>
                  <a:pt x="0" y="49008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17397" y="159703"/>
            <a:ext cx="645274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637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505075"/>
            <a:ext cx="10358760" cy="454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6"/>
              </a:lnSpc>
            </a:pPr>
            <a:r>
              <a:rPr lang="en-US" sz="3704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Our Services:</a:t>
            </a:r>
          </a:p>
          <a:p>
            <a:pPr algn="ctr" marL="799885" indent="-399942" lvl="1">
              <a:lnSpc>
                <a:spcPts val="5186"/>
              </a:lnSpc>
              <a:buFont typeface="Arial"/>
              <a:buChar char="•"/>
            </a:pPr>
            <a:r>
              <a:rPr lang="en-US" sz="3704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Basement an</a:t>
            </a:r>
            <a:r>
              <a:rPr lang="en-US" sz="3704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d foundation waterproofing.</a:t>
            </a:r>
          </a:p>
          <a:p>
            <a:pPr algn="ctr" marL="799885" indent="-399942" lvl="1">
              <a:lnSpc>
                <a:spcPts val="5186"/>
              </a:lnSpc>
              <a:buFont typeface="Arial"/>
              <a:buChar char="•"/>
            </a:pPr>
            <a:r>
              <a:rPr lang="en-US" sz="3704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Roof and terrace waterproofing.</a:t>
            </a:r>
          </a:p>
          <a:p>
            <a:pPr algn="ctr" marL="799885" indent="-399942" lvl="1">
              <a:lnSpc>
                <a:spcPts val="5186"/>
              </a:lnSpc>
              <a:buFont typeface="Arial"/>
              <a:buChar char="•"/>
            </a:pPr>
            <a:r>
              <a:rPr lang="en-US" sz="3704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Bathroom and kitchen waterproofing.</a:t>
            </a:r>
          </a:p>
          <a:p>
            <a:pPr algn="ctr" marL="799885" indent="-399942" lvl="1">
              <a:lnSpc>
                <a:spcPts val="5186"/>
              </a:lnSpc>
              <a:buFont typeface="Arial"/>
              <a:buChar char="•"/>
            </a:pPr>
            <a:r>
              <a:rPr lang="en-US" sz="3704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Customized solutions for industrial applications.</a:t>
            </a:r>
          </a:p>
          <a:p>
            <a:pPr algn="ctr">
              <a:lnSpc>
                <a:spcPts val="518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87573" y="2497429"/>
            <a:ext cx="5555804" cy="5052653"/>
          </a:xfrm>
          <a:custGeom>
            <a:avLst/>
            <a:gdLst/>
            <a:ahLst/>
            <a:cxnLst/>
            <a:rect r="r" b="b" t="t" l="l"/>
            <a:pathLst>
              <a:path h="5052653" w="5555804">
                <a:moveTo>
                  <a:pt x="0" y="0"/>
                </a:moveTo>
                <a:lnTo>
                  <a:pt x="5555804" y="0"/>
                </a:lnTo>
                <a:lnTo>
                  <a:pt x="5555804" y="5052653"/>
                </a:lnTo>
                <a:lnTo>
                  <a:pt x="0" y="5052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5" t="0" r="-59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097216"/>
            <a:ext cx="10245435" cy="679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2"/>
              </a:lnSpc>
            </a:pPr>
            <a:r>
              <a:rPr lang="en-US" sz="2972">
                <a:solidFill>
                  <a:srgbClr val="29282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Residential:</a:t>
            </a:r>
          </a:p>
          <a:p>
            <a:pPr algn="ctr">
              <a:lnSpc>
                <a:spcPts val="4162"/>
              </a:lnSpc>
            </a:pPr>
            <a:r>
              <a:rPr lang="en-US" sz="2972">
                <a:solidFill>
                  <a:srgbClr val="292828"/>
                </a:solidFill>
                <a:latin typeface="Canva Sans"/>
                <a:ea typeface="Canva Sans"/>
                <a:cs typeface="Canva Sans"/>
                <a:sym typeface="Canva Sans"/>
              </a:rPr>
              <a:t>Homeowners looking to protect their investments from water damage.</a:t>
            </a:r>
          </a:p>
          <a:p>
            <a:pPr algn="ctr">
              <a:lnSpc>
                <a:spcPts val="4162"/>
              </a:lnSpc>
            </a:pPr>
            <a:r>
              <a:rPr lang="en-US" sz="2972">
                <a:solidFill>
                  <a:srgbClr val="29282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Commercial:</a:t>
            </a:r>
          </a:p>
          <a:p>
            <a:pPr algn="ctr">
              <a:lnSpc>
                <a:spcPts val="4162"/>
              </a:lnSpc>
            </a:pPr>
            <a:r>
              <a:rPr lang="en-US" sz="2972">
                <a:solidFill>
                  <a:srgbClr val="292828"/>
                </a:solidFill>
                <a:latin typeface="Canva Sans"/>
                <a:ea typeface="Canva Sans"/>
                <a:cs typeface="Canva Sans"/>
                <a:sym typeface="Canva Sans"/>
              </a:rPr>
              <a:t>Businesses seeking to maintain the integrity of their buildings and ensure operational continuity.</a:t>
            </a:r>
          </a:p>
          <a:p>
            <a:pPr algn="ctr">
              <a:lnSpc>
                <a:spcPts val="4162"/>
              </a:lnSpc>
            </a:pPr>
            <a:r>
              <a:rPr lang="en-US" sz="2972">
                <a:solidFill>
                  <a:srgbClr val="29282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Industrial:</a:t>
            </a:r>
          </a:p>
          <a:p>
            <a:pPr algn="ctr">
              <a:lnSpc>
                <a:spcPts val="4162"/>
              </a:lnSpc>
            </a:pPr>
            <a:r>
              <a:rPr lang="en-US" sz="2972">
                <a:solidFill>
                  <a:srgbClr val="292828"/>
                </a:solidFill>
                <a:latin typeface="Canva Sans"/>
                <a:ea typeface="Canva Sans"/>
                <a:cs typeface="Canva Sans"/>
                <a:sym typeface="Canva Sans"/>
              </a:rPr>
              <a:t>Manufacturing plants and facilities requiring specialized waterproofing solutions to withstand harsh conditions.</a:t>
            </a:r>
          </a:p>
          <a:p>
            <a:pPr algn="ctr">
              <a:lnSpc>
                <a:spcPts val="4162"/>
              </a:lnSpc>
            </a:pPr>
            <a:r>
              <a:rPr lang="en-US" sz="2972">
                <a:solidFill>
                  <a:srgbClr val="29282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Government &amp; Institutional:</a:t>
            </a:r>
          </a:p>
          <a:p>
            <a:pPr algn="ctr">
              <a:lnSpc>
                <a:spcPts val="4162"/>
              </a:lnSpc>
            </a:pPr>
            <a:r>
              <a:rPr lang="en-US" sz="2972">
                <a:solidFill>
                  <a:srgbClr val="292828"/>
                </a:solidFill>
                <a:latin typeface="Canva Sans"/>
                <a:ea typeface="Canva Sans"/>
                <a:cs typeface="Canva Sans"/>
                <a:sym typeface="Canva Sans"/>
              </a:rPr>
              <a:t>Public buildings and infrastructure needing reliable waterproofing to ensure safety and functionality.</a:t>
            </a:r>
          </a:p>
          <a:p>
            <a:pPr algn="ctr">
              <a:lnSpc>
                <a:spcPts val="416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981824" y="644972"/>
            <a:ext cx="6317754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 MARKET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13023" y="356776"/>
            <a:ext cx="10106265" cy="8199810"/>
          </a:xfrm>
          <a:custGeom>
            <a:avLst/>
            <a:gdLst/>
            <a:ahLst/>
            <a:cxnLst/>
            <a:rect r="r" b="b" t="t" l="l"/>
            <a:pathLst>
              <a:path h="8199810" w="10106265">
                <a:moveTo>
                  <a:pt x="0" y="0"/>
                </a:moveTo>
                <a:lnTo>
                  <a:pt x="10106265" y="0"/>
                </a:lnTo>
                <a:lnTo>
                  <a:pt x="10106265" y="8199809"/>
                </a:lnTo>
                <a:lnTo>
                  <a:pt x="0" y="8199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729" t="0" r="-749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85731" y="287032"/>
            <a:ext cx="4639419" cy="96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637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 SIZE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9675" y="1604709"/>
            <a:ext cx="7472993" cy="814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6"/>
              </a:lnSpc>
            </a:pPr>
          </a:p>
          <a:p>
            <a:pPr algn="ctr" marL="667161" indent="-33358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Global waterproofing market expected to reach $72 billion by 2025.</a:t>
            </a:r>
          </a:p>
          <a:p>
            <a:pPr algn="ctr" marL="667161" indent="-33358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Growing demand for home renovations and upgrades.</a:t>
            </a:r>
          </a:p>
          <a:p>
            <a:pPr algn="ctr" marL="667161" indent="-33358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Increased construction activity and focus on building maintenance.</a:t>
            </a:r>
          </a:p>
          <a:p>
            <a:pPr algn="ctr" marL="667161" indent="-33358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Expansion of manufacturing and industrial facilities.</a:t>
            </a:r>
          </a:p>
          <a:p>
            <a:pPr algn="ctr" marL="667161" indent="-33358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infrastructure projects and investments in building maintenance.</a:t>
            </a:r>
          </a:p>
          <a:p>
            <a:pPr algn="ctr">
              <a:lnSpc>
                <a:spcPts val="4326"/>
              </a:lnSpc>
            </a:pPr>
          </a:p>
          <a:p>
            <a:pPr algn="ctr">
              <a:lnSpc>
                <a:spcPts val="432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33505" y="820321"/>
            <a:ext cx="7862800" cy="6017398"/>
          </a:xfrm>
          <a:custGeom>
            <a:avLst/>
            <a:gdLst/>
            <a:ahLst/>
            <a:cxnLst/>
            <a:rect r="r" b="b" t="t" l="l"/>
            <a:pathLst>
              <a:path h="6017398" w="7862800">
                <a:moveTo>
                  <a:pt x="0" y="0"/>
                </a:moveTo>
                <a:lnTo>
                  <a:pt x="7862800" y="0"/>
                </a:lnTo>
                <a:lnTo>
                  <a:pt x="7862800" y="6017397"/>
                </a:lnTo>
                <a:lnTo>
                  <a:pt x="0" y="6017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529" t="0" r="-2652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79204" y="235903"/>
            <a:ext cx="4665613" cy="88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COMPETITION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659572"/>
            <a:ext cx="10260550" cy="898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Traditional Waterproofing Companies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Established players with experience in the industry but may lack innovative solutions.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Specialty Waterproofing Firms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Smaller companies focusing on specific areas of expertise, offering niche solutions.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Technology-Driven Companies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New entrants using advanced materials and techniques to deliver efficient and sustainable solutions.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Local Contractors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Smaller businesses operating in specific geographic areas, offering personalized service and competitive pricing.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00971" y="0"/>
            <a:ext cx="9666038" cy="4372184"/>
          </a:xfrm>
          <a:custGeom>
            <a:avLst/>
            <a:gdLst/>
            <a:ahLst/>
            <a:cxnLst/>
            <a:rect r="r" b="b" t="t" l="l"/>
            <a:pathLst>
              <a:path h="4372184" w="9666038">
                <a:moveTo>
                  <a:pt x="0" y="0"/>
                </a:moveTo>
                <a:lnTo>
                  <a:pt x="9666038" y="0"/>
                </a:lnTo>
                <a:lnTo>
                  <a:pt x="9666038" y="4372184"/>
                </a:lnTo>
                <a:lnTo>
                  <a:pt x="0" y="4372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75" t="-21080" r="-11417" b="-115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78753"/>
            <a:ext cx="7644195" cy="262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COMPETITIVE ADVANTAGE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8904" y="3327719"/>
            <a:ext cx="11556344" cy="62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4"/>
              </a:lnSpc>
            </a:pPr>
            <a:r>
              <a:rPr lang="en-US" sz="25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Unique selling points: </a:t>
            </a:r>
          </a:p>
          <a:p>
            <a:pPr algn="ctr">
              <a:lnSpc>
                <a:spcPts val="3564"/>
              </a:lnSpc>
            </a:pPr>
            <a:r>
              <a:rPr lang="en-US" sz="25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Expertise &amp; Experience</a:t>
            </a:r>
          </a:p>
          <a:p>
            <a:pPr algn="ctr" marL="549641" indent="-274820" lvl="1">
              <a:lnSpc>
                <a:spcPts val="3564"/>
              </a:lnSpc>
              <a:buFont typeface="Arial"/>
              <a:buChar char="•"/>
            </a:pPr>
            <a:r>
              <a:rPr lang="en-US" sz="25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team of engineers and technicians has extensive experience in waterproofing and offers tailored solutions for diverse needs.</a:t>
            </a:r>
          </a:p>
          <a:p>
            <a:pPr algn="ctr">
              <a:lnSpc>
                <a:spcPts val="3564"/>
              </a:lnSpc>
            </a:pPr>
            <a:r>
              <a:rPr lang="en-US" sz="25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Quality Materials &amp; Techniques</a:t>
            </a:r>
          </a:p>
          <a:p>
            <a:pPr algn="ctr" marL="549641" indent="-274820" lvl="1">
              <a:lnSpc>
                <a:spcPts val="3564"/>
              </a:lnSpc>
              <a:buFont typeface="Arial"/>
              <a:buChar char="•"/>
            </a:pPr>
            <a:r>
              <a:rPr lang="en-US" sz="25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use high-quality materials from reputable manufacturers and employ advanced waterproofing techniques for lasting protection.</a:t>
            </a:r>
          </a:p>
          <a:p>
            <a:pPr algn="ctr">
              <a:lnSpc>
                <a:spcPts val="3564"/>
              </a:lnSpc>
            </a:pPr>
            <a:r>
              <a:rPr lang="en-US" sz="25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 Focus &amp; Service</a:t>
            </a:r>
          </a:p>
          <a:p>
            <a:pPr algn="ctr" marL="549641" indent="-274820" lvl="1">
              <a:lnSpc>
                <a:spcPts val="3564"/>
              </a:lnSpc>
              <a:buFont typeface="Arial"/>
              <a:buChar char="•"/>
            </a:pPr>
            <a:r>
              <a:rPr lang="en-US" sz="25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prioritize customer satisfaction, offering personalized consultations, transparent pricing, and reliable project management.</a:t>
            </a:r>
          </a:p>
          <a:p>
            <a:pPr algn="ctr">
              <a:lnSpc>
                <a:spcPts val="3564"/>
              </a:lnSpc>
            </a:pPr>
            <a:r>
              <a:rPr lang="en-US" sz="25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Sustainable Practices</a:t>
            </a:r>
          </a:p>
          <a:p>
            <a:pPr algn="ctr" marL="549641" indent="-274820" lvl="1">
              <a:lnSpc>
                <a:spcPts val="3564"/>
              </a:lnSpc>
              <a:buFont typeface="Arial"/>
              <a:buChar char="•"/>
            </a:pPr>
            <a:r>
              <a:rPr lang="en-US" sz="25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are committed to environmentally responsible practices, using eco-friendly materials and minimizing waste during projects.</a:t>
            </a:r>
          </a:p>
          <a:p>
            <a:pPr algn="ctr">
              <a:lnSpc>
                <a:spcPts val="356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22620" y="535163"/>
            <a:ext cx="8965380" cy="7138396"/>
          </a:xfrm>
          <a:custGeom>
            <a:avLst/>
            <a:gdLst/>
            <a:ahLst/>
            <a:cxnLst/>
            <a:rect r="r" b="b" t="t" l="l"/>
            <a:pathLst>
              <a:path h="7138396" w="8965380">
                <a:moveTo>
                  <a:pt x="0" y="0"/>
                </a:moveTo>
                <a:lnTo>
                  <a:pt x="8965380" y="0"/>
                </a:lnTo>
                <a:lnTo>
                  <a:pt x="8965380" y="7138397"/>
                </a:lnTo>
                <a:lnTo>
                  <a:pt x="0" y="7138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32" t="0" r="-884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1280" y="178753"/>
            <a:ext cx="8152167" cy="279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0"/>
              </a:lnSpc>
            </a:pPr>
            <a:r>
              <a:rPr lang="en-US" sz="8029">
                <a:solidFill>
                  <a:srgbClr val="3637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TRACTION: Early Success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530658"/>
            <a:ext cx="9144000" cy="8052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7"/>
              </a:lnSpc>
            </a:pPr>
          </a:p>
          <a:p>
            <a:pPr algn="ctr" marL="759866" indent="-379933" lvl="1">
              <a:lnSpc>
                <a:spcPts val="4927"/>
              </a:lnSpc>
              <a:buFont typeface="Arial"/>
              <a:buChar char="•"/>
            </a:pPr>
            <a:r>
              <a:rPr lang="en-US" sz="3519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Complete</a:t>
            </a:r>
            <a:r>
              <a:rPr lang="en-US" sz="3519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d 50+ projects for residential, commercial and industrial clients.</a:t>
            </a:r>
          </a:p>
          <a:p>
            <a:pPr algn="ctr" marL="759866" indent="-379933" lvl="1">
              <a:lnSpc>
                <a:spcPts val="4927"/>
              </a:lnSpc>
              <a:buFont typeface="Arial"/>
              <a:buChar char="•"/>
            </a:pPr>
            <a:r>
              <a:rPr lang="en-US" sz="3519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Our clients consistently express satisfaction with our services, resulting in repeat business and referrals.</a:t>
            </a:r>
          </a:p>
          <a:p>
            <a:pPr algn="ctr" marL="759866" indent="-379933" lvl="1">
              <a:lnSpc>
                <a:spcPts val="4927"/>
              </a:lnSpc>
              <a:buFont typeface="Arial"/>
              <a:buChar char="•"/>
            </a:pPr>
            <a:r>
              <a:rPr lang="en-US" sz="3519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Secured partnerships with three major construction firms.</a:t>
            </a:r>
          </a:p>
          <a:p>
            <a:pPr algn="ctr" marL="759866" indent="-379933" lvl="1">
              <a:lnSpc>
                <a:spcPts val="4927"/>
              </a:lnSpc>
              <a:buFont typeface="Arial"/>
              <a:buChar char="•"/>
            </a:pPr>
            <a:r>
              <a:rPr lang="en-US" sz="3519">
                <a:solidFill>
                  <a:srgbClr val="363739"/>
                </a:solidFill>
                <a:latin typeface="Canva Sans"/>
                <a:ea typeface="Canva Sans"/>
                <a:cs typeface="Canva Sans"/>
                <a:sym typeface="Canva Sans"/>
              </a:rPr>
              <a:t>Recognized by industry leaders for innovation and sustainability.</a:t>
            </a:r>
          </a:p>
          <a:p>
            <a:pPr algn="ctr">
              <a:lnSpc>
                <a:spcPts val="492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DAGLA9muThI</dc:identifier>
  <dcterms:modified xsi:type="dcterms:W3CDTF">2011-08-01T06:04:30Z</dcterms:modified>
  <cp:revision>1</cp:revision>
  <dc:title>Copy of PLP Standard Pitch Deck Template</dc:title>
</cp:coreProperties>
</file>