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7" r:id="rId9"/>
    <p:sldId id="268" r:id="rId10"/>
    <p:sldId id="260" r:id="rId11"/>
    <p:sldId id="261" r:id="rId12"/>
    <p:sldId id="262" r:id="rId13"/>
    <p:sldId id="266" r:id="rId14"/>
  </p:sldIdLst>
  <p:sldSz cx="9144000" cy="5143500" type="screen16x9"/>
  <p:notesSz cx="6858000" cy="9144000"/>
  <p:embeddedFontLst>
    <p:embeddedFont>
      <p:font typeface="Montserrat" pitchFamily="2" charset="77"/>
      <p:regular r:id="rId16"/>
      <p:bold r:id="rId17"/>
      <p:italic r:id="rId18"/>
      <p:boldItalic r:id="rId19"/>
    </p:embeddedFont>
    <p:embeddedFont>
      <p:font typeface="Montserrat ExtraBold" pitchFamily="2" charset="77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4"/>
  </p:normalViewPr>
  <p:slideViewPr>
    <p:cSldViewPr snapToGrid="0">
      <p:cViewPr varScale="1">
        <p:scale>
          <a:sx n="120" d="100"/>
          <a:sy n="120" d="100"/>
        </p:scale>
        <p:origin x="200" y="5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46fc4515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146fc4515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6fc45155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146fc45155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a598f34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4a598f34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a598f340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4a598f340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a598f340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4a598f340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82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6fc4515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146fc45155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6fc45155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146fc45155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6fc45155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46fc45155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987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6fc45155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46fc45155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6fc45155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46fc45155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162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6fc45155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46fc45155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542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6fc45155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46fc45155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835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6fc45155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46fc45155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29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1A79"/>
              </a:buClr>
              <a:buSzPts val="1600"/>
              <a:buNone/>
              <a:defRPr sz="1600">
                <a:solidFill>
                  <a:srgbClr val="761A7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clanthology.org/2020.aacl-main.85.pdf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4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54375" y="144400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Contoh Analysis Report</a:t>
            </a:r>
            <a:endParaRPr sz="100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87625" y="760475"/>
            <a:ext cx="7686600" cy="3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Report </a:t>
            </a:r>
            <a:r>
              <a:rPr lang="en-US" sz="175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Analisis</a:t>
            </a:r>
            <a:r>
              <a:rPr lang="en-US" sz="175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Hate speech vs abusive </a:t>
            </a:r>
            <a:r>
              <a:rPr lang="en-US" sz="175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sz="175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Tweet </a:t>
            </a:r>
            <a:r>
              <a:rPr lang="en-US" sz="175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Pilpress</a:t>
            </a:r>
            <a:r>
              <a:rPr lang="en-US" sz="175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2019</a:t>
            </a:r>
            <a:endParaRPr sz="1750" b="1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050" b="1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54375" y="144400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Contoh Analysis Report</a:t>
            </a:r>
            <a:endParaRPr sz="100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87625" y="760475"/>
            <a:ext cx="7686600" cy="3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Hasil dan Kesimpulan</a:t>
            </a:r>
            <a:endParaRPr sz="1600" b="1" dirty="0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Berdasarkan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analisis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sudah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kita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lakukan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hasilnya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dijabarkan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sebagai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berikut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::</a:t>
            </a:r>
            <a:endParaRPr sz="9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900"/>
              <a:buFont typeface="Montserrat"/>
              <a:buChar char="●"/>
            </a:pP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Berdasarkan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Univariate Analysis:</a:t>
            </a:r>
            <a:endParaRPr sz="9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900"/>
              <a:buFont typeface="Montserrat"/>
              <a:buChar char="○"/>
            </a:pP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Descriptive Statistic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menunjukkan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data yang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kita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olah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memiliki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outlier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namun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tidak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terlalu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signifikan</a:t>
            </a:r>
            <a:endParaRPr sz="9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900"/>
              <a:buFont typeface="Montserrat"/>
              <a:buChar char="○"/>
            </a:pP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visualisasi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menunjukkan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9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900"/>
              <a:buFont typeface="Montserrat"/>
              <a:buChar char="■"/>
            </a:pP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Total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karakter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total kata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memiliki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panjang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100-200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karakter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24-40 kata.</a:t>
            </a:r>
            <a:endParaRPr sz="9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900"/>
              <a:buFont typeface="Montserrat"/>
              <a:buChar char="■"/>
            </a:pP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Sentimen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terbanyak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sentimen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positif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selanjutnya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sentimen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negatif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dan yang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terakhir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sentimen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netral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9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900"/>
              <a:buFont typeface="Montserrat"/>
              <a:buChar char="■"/>
            </a:pP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Total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karakter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kata yang paling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banyak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sentimen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positif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yakni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200-400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karakter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dan 30-70 kata.</a:t>
            </a:r>
            <a:endParaRPr sz="9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900"/>
              <a:buFont typeface="Montserrat"/>
              <a:buChar char="■"/>
            </a:pP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Pada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sentimen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positif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, kata yang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sering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muncul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"dan", "di", "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sini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", "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tempat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", "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nya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", dan "</a:t>
            </a: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enak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".</a:t>
            </a:r>
            <a:endParaRPr sz="9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9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454375" y="144400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Contoh Analysis Report</a:t>
            </a:r>
            <a:endParaRPr sz="100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87625" y="760475"/>
            <a:ext cx="7686600" cy="3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Hasil dan Kesimpulan</a:t>
            </a:r>
            <a:endParaRPr sz="9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8575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900"/>
              <a:buFont typeface="Montserrat"/>
              <a:buChar char="●"/>
            </a:pPr>
            <a:r>
              <a:rPr lang="en" sz="900" dirty="0" err="1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Berdasarkan</a:t>
            </a:r>
            <a:r>
              <a:rPr lang="en" sz="9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 Bivariate Analysis:</a:t>
            </a:r>
            <a:endParaRPr sz="9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4BE994-9F8B-4227-26F2-DFC574CD22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64" y="760475"/>
            <a:ext cx="3137061" cy="12192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946FED-42EA-C4CB-4D6A-E993228159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2766" y="2149141"/>
            <a:ext cx="4001659" cy="29748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0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454375" y="144400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 Report</a:t>
            </a:r>
            <a:endParaRPr sz="10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487625" y="760475"/>
            <a:ext cx="4894200" cy="3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Hasil dan Kesimpulan</a:t>
            </a:r>
            <a:endParaRPr sz="9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35714"/>
              </a:lnSpc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900" dirty="0" err="1"/>
              <a:t>Berdasarkan</a:t>
            </a:r>
            <a:r>
              <a:rPr lang="en-ID" sz="900" dirty="0"/>
              <a:t> </a:t>
            </a:r>
            <a:r>
              <a:rPr lang="en-ID" sz="900" dirty="0" err="1"/>
              <a:t>hasil</a:t>
            </a:r>
            <a:r>
              <a:rPr lang="en-ID" sz="900" dirty="0"/>
              <a:t> </a:t>
            </a:r>
            <a:r>
              <a:rPr lang="en-ID" sz="900" dirty="0" err="1"/>
              <a:t>analisa</a:t>
            </a:r>
            <a:r>
              <a:rPr lang="en-ID" sz="900" dirty="0"/>
              <a:t> yang </a:t>
            </a:r>
            <a:r>
              <a:rPr lang="en-ID" sz="900" dirty="0" err="1"/>
              <a:t>telah</a:t>
            </a:r>
            <a:r>
              <a:rPr lang="en-ID" sz="900" dirty="0"/>
              <a:t> </a:t>
            </a:r>
            <a:r>
              <a:rPr lang="en-ID" sz="900" dirty="0" err="1"/>
              <a:t>dilakukan</a:t>
            </a:r>
            <a:r>
              <a:rPr lang="en-ID" sz="900" dirty="0"/>
              <a:t>, </a:t>
            </a:r>
            <a:r>
              <a:rPr lang="en-ID" sz="900" dirty="0" err="1"/>
              <a:t>bisa</a:t>
            </a:r>
            <a:r>
              <a:rPr lang="en-ID" sz="900" dirty="0"/>
              <a:t> </a:t>
            </a:r>
            <a:r>
              <a:rPr lang="en-ID" sz="900" dirty="0" err="1"/>
              <a:t>disimpulkan</a:t>
            </a:r>
            <a:r>
              <a:rPr lang="en-ID" sz="900" dirty="0"/>
              <a:t>, </a:t>
            </a:r>
            <a:r>
              <a:rPr lang="en-ID" sz="900" dirty="0" err="1"/>
              <a:t>pengguna</a:t>
            </a:r>
            <a:r>
              <a:rPr lang="en-ID" sz="900" dirty="0"/>
              <a:t> social media (</a:t>
            </a:r>
            <a:r>
              <a:rPr lang="en-ID" sz="900" dirty="0" err="1"/>
              <a:t>khususnya</a:t>
            </a:r>
            <a:r>
              <a:rPr lang="en-ID" sz="900" dirty="0"/>
              <a:t> twitter) orang-orang Indonesia </a:t>
            </a:r>
            <a:r>
              <a:rPr lang="en-ID" sz="900" dirty="0" err="1"/>
              <a:t>mayoritas</a:t>
            </a:r>
            <a:r>
              <a:rPr lang="en-ID" sz="900" dirty="0"/>
              <a:t> </a:t>
            </a:r>
            <a:r>
              <a:rPr lang="en-ID" sz="900" dirty="0" err="1"/>
              <a:t>membuat</a:t>
            </a:r>
            <a:r>
              <a:rPr lang="en-ID" sz="900" dirty="0"/>
              <a:t> twit yang </a:t>
            </a:r>
            <a:r>
              <a:rPr lang="en-ID" sz="900" dirty="0" err="1"/>
              <a:t>mengandung</a:t>
            </a:r>
            <a:r>
              <a:rPr lang="en-ID" sz="900" dirty="0"/>
              <a:t> kata-kata </a:t>
            </a:r>
            <a:r>
              <a:rPr lang="en-ID" sz="900" dirty="0" err="1"/>
              <a:t>kasar</a:t>
            </a:r>
            <a:r>
              <a:rPr lang="en-ID" sz="900" dirty="0"/>
              <a:t> </a:t>
            </a:r>
            <a:r>
              <a:rPr lang="en-ID" sz="900" dirty="0" err="1"/>
              <a:t>serta</a:t>
            </a:r>
            <a:r>
              <a:rPr lang="en-ID" sz="900" dirty="0"/>
              <a:t> </a:t>
            </a:r>
            <a:r>
              <a:rPr lang="en-ID" sz="900" dirty="0" err="1"/>
              <a:t>ujaran</a:t>
            </a:r>
            <a:r>
              <a:rPr lang="en-ID" sz="900" dirty="0"/>
              <a:t> </a:t>
            </a:r>
            <a:r>
              <a:rPr lang="en-ID" sz="900" dirty="0" err="1"/>
              <a:t>kebencian</a:t>
            </a:r>
            <a:r>
              <a:rPr lang="en-ID" sz="900" dirty="0"/>
              <a:t>. Kita </a:t>
            </a:r>
            <a:r>
              <a:rPr lang="en-ID" sz="900" dirty="0" err="1"/>
              <a:t>secara</a:t>
            </a:r>
            <a:r>
              <a:rPr lang="en-ID" sz="900" dirty="0"/>
              <a:t> </a:t>
            </a:r>
            <a:r>
              <a:rPr lang="en-ID" sz="900" dirty="0" err="1"/>
              <a:t>pribadi</a:t>
            </a:r>
            <a:r>
              <a:rPr lang="en-ID" sz="900" dirty="0"/>
              <a:t> </a:t>
            </a:r>
            <a:r>
              <a:rPr lang="en-ID" sz="900" dirty="0" err="1"/>
              <a:t>dapat</a:t>
            </a:r>
            <a:r>
              <a:rPr lang="en-ID" sz="900" dirty="0"/>
              <a:t> </a:t>
            </a:r>
            <a:r>
              <a:rPr lang="en-ID" sz="900" dirty="0" err="1"/>
              <a:t>mengatur</a:t>
            </a:r>
            <a:r>
              <a:rPr lang="en-ID" sz="900" dirty="0"/>
              <a:t> </a:t>
            </a:r>
            <a:r>
              <a:rPr lang="en-ID" sz="900" dirty="0" err="1"/>
              <a:t>penggunaan</a:t>
            </a:r>
            <a:r>
              <a:rPr lang="en-ID" sz="900" dirty="0"/>
              <a:t> media </a:t>
            </a:r>
            <a:r>
              <a:rPr lang="en-ID" sz="900" dirty="0" err="1"/>
              <a:t>sosial</a:t>
            </a:r>
            <a:r>
              <a:rPr lang="en-ID" sz="900" dirty="0"/>
              <a:t> </a:t>
            </a:r>
            <a:r>
              <a:rPr lang="en-ID" sz="900" dirty="0" err="1"/>
              <a:t>menjadi</a:t>
            </a:r>
            <a:r>
              <a:rPr lang="en-ID" sz="900" dirty="0"/>
              <a:t> </a:t>
            </a:r>
            <a:r>
              <a:rPr lang="en-ID" sz="900" dirty="0" err="1"/>
              <a:t>lebih</a:t>
            </a:r>
            <a:r>
              <a:rPr lang="en-ID" sz="900" dirty="0"/>
              <a:t> </a:t>
            </a:r>
            <a:r>
              <a:rPr lang="en-ID" sz="900" dirty="0" err="1"/>
              <a:t>positif</a:t>
            </a:r>
            <a:r>
              <a:rPr lang="en-ID" sz="900" dirty="0"/>
              <a:t>, salah </a:t>
            </a:r>
            <a:r>
              <a:rPr lang="en-ID" sz="900" dirty="0" err="1"/>
              <a:t>satunya</a:t>
            </a:r>
            <a:r>
              <a:rPr lang="en-ID" sz="900" dirty="0"/>
              <a:t> </a:t>
            </a:r>
            <a:r>
              <a:rPr lang="en-ID" sz="900" dirty="0" err="1"/>
              <a:t>dengan</a:t>
            </a:r>
            <a:r>
              <a:rPr lang="en-ID" sz="900" dirty="0"/>
              <a:t> </a:t>
            </a:r>
            <a:r>
              <a:rPr lang="en-ID" sz="900" dirty="0" err="1"/>
              <a:t>tidak</a:t>
            </a:r>
            <a:r>
              <a:rPr lang="en-ID" sz="900" dirty="0"/>
              <a:t> mem-follow </a:t>
            </a:r>
            <a:r>
              <a:rPr lang="en-ID" sz="900" dirty="0" err="1"/>
              <a:t>akun-akun</a:t>
            </a:r>
            <a:r>
              <a:rPr lang="en-ID" sz="900" dirty="0"/>
              <a:t> yang </a:t>
            </a:r>
            <a:r>
              <a:rPr lang="en-ID" sz="900" dirty="0" err="1"/>
              <a:t>dapat</a:t>
            </a:r>
            <a:r>
              <a:rPr lang="en-ID" sz="900" dirty="0"/>
              <a:t> </a:t>
            </a:r>
            <a:r>
              <a:rPr lang="en-ID" sz="900" dirty="0" err="1"/>
              <a:t>memicu</a:t>
            </a:r>
            <a:r>
              <a:rPr lang="en-ID" sz="900" dirty="0"/>
              <a:t> </a:t>
            </a:r>
            <a:r>
              <a:rPr lang="en-ID" sz="900" dirty="0" err="1"/>
              <a:t>kebencian</a:t>
            </a:r>
            <a:r>
              <a:rPr lang="en-ID" sz="900" dirty="0"/>
              <a:t> </a:t>
            </a:r>
            <a:r>
              <a:rPr lang="en-ID" sz="900" dirty="0" err="1"/>
              <a:t>dengan</a:t>
            </a:r>
            <a:r>
              <a:rPr lang="en-ID" sz="900" dirty="0"/>
              <a:t> </a:t>
            </a:r>
            <a:r>
              <a:rPr lang="en-ID" sz="900" dirty="0" err="1"/>
              <a:t>kumpulan</a:t>
            </a:r>
            <a:r>
              <a:rPr lang="en-ID" sz="900" dirty="0"/>
              <a:t> twit-</a:t>
            </a:r>
            <a:r>
              <a:rPr lang="en-ID" sz="900" dirty="0" err="1"/>
              <a:t>nya</a:t>
            </a:r>
            <a:r>
              <a:rPr lang="en-ID" sz="900" dirty="0"/>
              <a:t> yang </a:t>
            </a:r>
            <a:r>
              <a:rPr lang="en-ID" sz="900" dirty="0" err="1"/>
              <a:t>provokatif</a:t>
            </a:r>
            <a:r>
              <a:rPr lang="en-ID" sz="900" dirty="0"/>
              <a:t>.</a:t>
            </a:r>
            <a:endParaRPr lang="en-ID" sz="800" dirty="0">
              <a:solidFill>
                <a:srgbClr val="292929"/>
              </a:solidFill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0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454375" y="144400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 Report</a:t>
            </a:r>
            <a:endParaRPr sz="10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487625" y="760475"/>
            <a:ext cx="7686600" cy="41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Lampiran API</a:t>
            </a:r>
            <a:endParaRPr sz="9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2929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04489-30DF-7F82-BD0D-ECCDD8864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637" y="134142"/>
            <a:ext cx="4948123" cy="2370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852E8F-6EF9-5EE3-FD7D-81086F4EE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7559" y="2563563"/>
            <a:ext cx="5433158" cy="262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5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4375" y="144400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Contoh Analysis Report</a:t>
            </a:r>
            <a:endParaRPr sz="100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87625" y="760475"/>
            <a:ext cx="7686600" cy="3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b="1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Farid Al Rafi </a:t>
            </a:r>
            <a:endParaRPr sz="1750" b="1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050" dirty="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6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454375" y="144400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 Report</a:t>
            </a:r>
            <a:endParaRPr sz="10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87625" y="760475"/>
            <a:ext cx="7686600" cy="3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err="1">
                <a:solidFill>
                  <a:srgbClr val="743673"/>
                </a:solidFill>
                <a:highlight>
                  <a:schemeClr val="lt1"/>
                </a:highlight>
                <a:latin typeface="+mj-lt"/>
                <a:ea typeface="Montserrat"/>
                <a:cs typeface="Montserrat"/>
                <a:sym typeface="Montserrat"/>
              </a:rPr>
              <a:t>Pendahuluan</a:t>
            </a:r>
            <a:endParaRPr sz="1600" b="1" dirty="0">
              <a:solidFill>
                <a:srgbClr val="743673"/>
              </a:solidFill>
              <a:highlight>
                <a:schemeClr val="lt1"/>
              </a:highlight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Indonesia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merupakan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pengguna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internet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terbanyak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no 4 di dunia.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Pengguna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media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sosial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dari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Indonesia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masuk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5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besar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di dunia.</a:t>
            </a:r>
            <a:endParaRPr sz="1000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Berangkat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dari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fakta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di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atas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,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ada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kecenderungan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pengguna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media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sosial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di Indonesia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aktif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berkomentar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di dunia maya.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Mengetahui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lebih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detail data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komentar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netizen Indonesia di dunia maya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dirasa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perlu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untuk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mengenali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lebih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dalam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bagaimana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pola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komentar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netizen Indonesia dan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bagaimana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karakteristiknya</a:t>
            </a:r>
            <a:r>
              <a:rPr lang="en" sz="1000" dirty="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. </a:t>
            </a:r>
            <a:endParaRPr sz="1000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Ujaran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kebencian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merupakan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 salah </a:t>
            </a:r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satu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cara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untuk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mengekspresikan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diri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dengan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berbagai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alasan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tetapi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ke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arah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 yang </a:t>
            </a:r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negatif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. Banyak </a:t>
            </a:r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ujaran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kebencian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bisa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kita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temukan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 di </a:t>
            </a:r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jejaring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 media </a:t>
            </a:r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sosial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, salah </a:t>
            </a:r>
            <a:r>
              <a:rPr lang="en-US" sz="1000" dirty="0" err="1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satunya</a:t>
            </a:r>
            <a:r>
              <a:rPr lang="en-US" sz="1000" dirty="0">
                <a:solidFill>
                  <a:srgbClr val="101519"/>
                </a:solidFill>
                <a:latin typeface="+mj-lt"/>
                <a:cs typeface="Segoe UI" panose="020B0502040204020203" pitchFamily="34" charset="0"/>
              </a:rPr>
              <a:t> di Twitter.</a:t>
            </a:r>
          </a:p>
          <a:p>
            <a:endParaRPr lang="en-US" sz="1000" dirty="0">
              <a:solidFill>
                <a:srgbClr val="101519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ID" sz="1000" dirty="0" err="1">
                <a:latin typeface="+mj-lt"/>
              </a:rPr>
              <a:t>Dalam</a:t>
            </a:r>
            <a:r>
              <a:rPr lang="en-ID" sz="1000" dirty="0">
                <a:latin typeface="+mj-lt"/>
              </a:rPr>
              <a:t> </a:t>
            </a:r>
            <a:r>
              <a:rPr lang="en-ID" sz="1000" dirty="0" err="1">
                <a:latin typeface="+mj-lt"/>
              </a:rPr>
              <a:t>laporan</a:t>
            </a:r>
            <a:r>
              <a:rPr lang="en-ID" sz="1000" dirty="0">
                <a:latin typeface="+mj-lt"/>
              </a:rPr>
              <a:t> </a:t>
            </a:r>
            <a:r>
              <a:rPr lang="en-ID" sz="1000" dirty="0" err="1">
                <a:latin typeface="+mj-lt"/>
              </a:rPr>
              <a:t>berjudul</a:t>
            </a:r>
            <a:r>
              <a:rPr lang="en-ID" sz="1000" dirty="0">
                <a:latin typeface="+mj-lt"/>
              </a:rPr>
              <a:t> 'Digital Civility Index (DCI)' yang </a:t>
            </a:r>
            <a:r>
              <a:rPr lang="en-ID" sz="1000" dirty="0" err="1">
                <a:latin typeface="+mj-lt"/>
              </a:rPr>
              <a:t>diterbitkan</a:t>
            </a:r>
            <a:r>
              <a:rPr lang="en-ID" sz="1000" dirty="0">
                <a:latin typeface="+mj-lt"/>
              </a:rPr>
              <a:t> oleh Microsoft pada </a:t>
            </a:r>
            <a:r>
              <a:rPr lang="en-ID" sz="1000" dirty="0" err="1">
                <a:latin typeface="+mj-lt"/>
              </a:rPr>
              <a:t>tahun</a:t>
            </a:r>
            <a:r>
              <a:rPr lang="en-ID" sz="1000" dirty="0">
                <a:latin typeface="+mj-lt"/>
              </a:rPr>
              <a:t> 2020, Indonesia </a:t>
            </a:r>
            <a:r>
              <a:rPr lang="en-ID" sz="1000" dirty="0" err="1">
                <a:latin typeface="+mj-lt"/>
              </a:rPr>
              <a:t>menempati</a:t>
            </a:r>
            <a:r>
              <a:rPr lang="en-ID" sz="1000" dirty="0">
                <a:latin typeface="+mj-lt"/>
              </a:rPr>
              <a:t> </a:t>
            </a:r>
            <a:r>
              <a:rPr lang="en-ID" sz="1000" dirty="0" err="1">
                <a:latin typeface="+mj-lt"/>
              </a:rPr>
              <a:t>peringkat</a:t>
            </a:r>
            <a:r>
              <a:rPr lang="en-ID" sz="1000" dirty="0">
                <a:latin typeface="+mj-lt"/>
              </a:rPr>
              <a:t> </a:t>
            </a:r>
            <a:r>
              <a:rPr lang="en-ID" sz="1000" dirty="0" err="1">
                <a:latin typeface="+mj-lt"/>
              </a:rPr>
              <a:t>terendah</a:t>
            </a:r>
            <a:r>
              <a:rPr lang="en-ID" sz="1000" dirty="0">
                <a:latin typeface="+mj-lt"/>
              </a:rPr>
              <a:t> se-Asia Tenggara </a:t>
            </a:r>
            <a:r>
              <a:rPr lang="en-ID" sz="1000" dirty="0" err="1">
                <a:latin typeface="+mj-lt"/>
              </a:rPr>
              <a:t>untuk</a:t>
            </a:r>
            <a:r>
              <a:rPr lang="en-ID" sz="1000" dirty="0">
                <a:latin typeface="+mj-lt"/>
              </a:rPr>
              <a:t> </a:t>
            </a:r>
            <a:r>
              <a:rPr lang="en-ID" sz="1000" dirty="0" err="1">
                <a:latin typeface="+mj-lt"/>
              </a:rPr>
              <a:t>tingkat</a:t>
            </a:r>
            <a:r>
              <a:rPr lang="en-ID" sz="1000" dirty="0">
                <a:latin typeface="+mj-lt"/>
              </a:rPr>
              <a:t> </a:t>
            </a:r>
            <a:r>
              <a:rPr lang="en-ID" sz="1000" dirty="0" err="1">
                <a:latin typeface="+mj-lt"/>
              </a:rPr>
              <a:t>kesopanan</a:t>
            </a:r>
            <a:r>
              <a:rPr lang="en-ID" sz="1000" dirty="0">
                <a:latin typeface="+mj-lt"/>
              </a:rPr>
              <a:t> </a:t>
            </a:r>
            <a:r>
              <a:rPr lang="en-ID" sz="1000" dirty="0" err="1">
                <a:latin typeface="+mj-lt"/>
              </a:rPr>
              <a:t>atau</a:t>
            </a:r>
            <a:r>
              <a:rPr lang="en-ID" sz="1000" dirty="0">
                <a:latin typeface="+mj-lt"/>
              </a:rPr>
              <a:t> </a:t>
            </a:r>
            <a:r>
              <a:rPr lang="en-ID" sz="1000" dirty="0" err="1">
                <a:latin typeface="+mj-lt"/>
              </a:rPr>
              <a:t>peringkat</a:t>
            </a:r>
            <a:r>
              <a:rPr lang="en-ID" sz="1000" dirty="0">
                <a:latin typeface="+mj-lt"/>
              </a:rPr>
              <a:t> ke-29 </a:t>
            </a:r>
            <a:r>
              <a:rPr lang="en-ID" sz="1000" dirty="0" err="1">
                <a:latin typeface="+mj-lt"/>
              </a:rPr>
              <a:t>dari</a:t>
            </a:r>
            <a:r>
              <a:rPr lang="en-ID" sz="1000" dirty="0">
                <a:latin typeface="+mj-lt"/>
              </a:rPr>
              <a:t> 32 negara yang </a:t>
            </a:r>
            <a:r>
              <a:rPr lang="en-ID" sz="1000" dirty="0" err="1">
                <a:latin typeface="+mj-lt"/>
              </a:rPr>
              <a:t>disurvei</a:t>
            </a:r>
            <a:r>
              <a:rPr lang="en-ID" sz="1000" dirty="0">
                <a:latin typeface="+mj-lt"/>
              </a:rPr>
              <a:t>.</a:t>
            </a:r>
          </a:p>
          <a:p>
            <a:endParaRPr lang="en-ID" sz="1000" b="0" i="0" dirty="0">
              <a:solidFill>
                <a:srgbClr val="101519"/>
              </a:solidFill>
              <a:effectLst/>
              <a:latin typeface="+mj-lt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7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54375" y="144400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 Report</a:t>
            </a:r>
            <a:endParaRPr sz="10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87625" y="760475"/>
            <a:ext cx="7686600" cy="3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Tujuan</a:t>
            </a:r>
            <a:r>
              <a:rPr lang="en-US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Penelitian</a:t>
            </a:r>
            <a:endParaRPr sz="1600" b="1" dirty="0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dirty="0" err="1"/>
              <a:t>Mengetahui</a:t>
            </a:r>
            <a:r>
              <a:rPr lang="en-ID" sz="1000" dirty="0"/>
              <a:t> </a:t>
            </a:r>
            <a:r>
              <a:rPr lang="en-ID" sz="1000" dirty="0" err="1"/>
              <a:t>jumlah</a:t>
            </a:r>
            <a:r>
              <a:rPr lang="en-ID" sz="1000" dirty="0"/>
              <a:t> </a:t>
            </a:r>
            <a:r>
              <a:rPr lang="en-ID" sz="1000" dirty="0" err="1"/>
              <a:t>perbandingan</a:t>
            </a:r>
            <a:r>
              <a:rPr lang="en-ID" sz="1000" dirty="0"/>
              <a:t> tweet </a:t>
            </a:r>
            <a:r>
              <a:rPr lang="en-ID" sz="1000" dirty="0" err="1"/>
              <a:t>berlabel</a:t>
            </a:r>
            <a:r>
              <a:rPr lang="en-ID" sz="1000" dirty="0"/>
              <a:t> </a:t>
            </a:r>
            <a:r>
              <a:rPr lang="en-ID" sz="1000" dirty="0" err="1"/>
              <a:t>negatif</a:t>
            </a:r>
            <a:r>
              <a:rPr lang="en-ID" sz="1000" dirty="0"/>
              <a:t> </a:t>
            </a:r>
            <a:r>
              <a:rPr lang="en-ID" sz="1000" dirty="0" err="1"/>
              <a:t>dengan</a:t>
            </a:r>
            <a:r>
              <a:rPr lang="en-ID" sz="1000" dirty="0"/>
              <a:t> tweet </a:t>
            </a:r>
            <a:r>
              <a:rPr lang="en-ID" sz="1000" dirty="0" err="1"/>
              <a:t>berlabel</a:t>
            </a:r>
            <a:r>
              <a:rPr lang="en-ID" sz="1000" dirty="0"/>
              <a:t> </a:t>
            </a:r>
            <a:r>
              <a:rPr lang="en-ID" sz="1000" dirty="0" err="1"/>
              <a:t>netral</a:t>
            </a:r>
            <a:r>
              <a:rPr lang="en-ID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dirty="0" err="1"/>
              <a:t>Menganalisis</a:t>
            </a:r>
            <a:r>
              <a:rPr lang="en-ID" sz="1000" dirty="0"/>
              <a:t> </a:t>
            </a:r>
            <a:r>
              <a:rPr lang="en-ID" sz="1000" dirty="0" err="1"/>
              <a:t>kecenderungan</a:t>
            </a:r>
            <a:r>
              <a:rPr lang="en-ID" sz="1000" dirty="0"/>
              <a:t> </a:t>
            </a:r>
            <a:r>
              <a:rPr lang="en-ID" sz="1000" dirty="0" err="1"/>
              <a:t>jumlah</a:t>
            </a:r>
            <a:r>
              <a:rPr lang="en-ID" sz="1000" dirty="0"/>
              <a:t> kata dan </a:t>
            </a:r>
            <a:r>
              <a:rPr lang="en-ID" sz="1000" dirty="0" err="1"/>
              <a:t>panjang</a:t>
            </a:r>
            <a:r>
              <a:rPr lang="en-ID" sz="1000" dirty="0"/>
              <a:t> </a:t>
            </a:r>
            <a:r>
              <a:rPr lang="en-ID" sz="1000" dirty="0" err="1"/>
              <a:t>karakter</a:t>
            </a:r>
            <a:r>
              <a:rPr lang="en-ID" sz="1000" dirty="0"/>
              <a:t> </a:t>
            </a:r>
            <a:r>
              <a:rPr lang="en-ID" sz="1000" dirty="0" err="1"/>
              <a:t>dalam</a:t>
            </a:r>
            <a:r>
              <a:rPr lang="en-ID" sz="1000" dirty="0"/>
              <a:t> </a:t>
            </a:r>
            <a:r>
              <a:rPr lang="en-ID" sz="1000" dirty="0" err="1"/>
              <a:t>tiap</a:t>
            </a:r>
            <a:r>
              <a:rPr lang="en-ID" sz="1000" dirty="0"/>
              <a:t> </a:t>
            </a:r>
            <a:r>
              <a:rPr lang="en-ID" sz="1000" dirty="0" err="1"/>
              <a:t>komentar</a:t>
            </a:r>
            <a:r>
              <a:rPr lang="en-ID" sz="1000" dirty="0"/>
              <a:t> tweet.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dirty="0" err="1"/>
              <a:t>Mengetahui</a:t>
            </a:r>
            <a:r>
              <a:rPr lang="en-ID" sz="1000" dirty="0"/>
              <a:t> kata-kata yang </a:t>
            </a:r>
            <a:r>
              <a:rPr lang="en-ID" sz="1000" dirty="0" err="1"/>
              <a:t>muncul</a:t>
            </a:r>
            <a:r>
              <a:rPr lang="en-ID" sz="1000" dirty="0"/>
              <a:t> di </a:t>
            </a:r>
            <a:r>
              <a:rPr lang="en-ID" sz="1000" dirty="0" err="1"/>
              <a:t>setiap</a:t>
            </a:r>
            <a:r>
              <a:rPr lang="en-ID" sz="1000" dirty="0"/>
              <a:t> </a:t>
            </a:r>
            <a:r>
              <a:rPr lang="en-ID" sz="1000" dirty="0" err="1"/>
              <a:t>tweett</a:t>
            </a:r>
            <a:r>
              <a:rPr lang="en-ID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240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7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54375" y="144400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 Report</a:t>
            </a:r>
            <a:endParaRPr sz="10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87625" y="760475"/>
            <a:ext cx="7686600" cy="3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err="1">
                <a:solidFill>
                  <a:srgbClr val="743673"/>
                </a:solidFill>
                <a:highlight>
                  <a:schemeClr val="lt1"/>
                </a:highlight>
                <a:latin typeface="+mn-lt"/>
                <a:ea typeface="Montserrat"/>
                <a:cs typeface="Montserrat"/>
                <a:sym typeface="Montserrat"/>
              </a:rPr>
              <a:t>Metode</a:t>
            </a:r>
            <a:r>
              <a:rPr lang="en" sz="1600" b="1" dirty="0">
                <a:solidFill>
                  <a:srgbClr val="743673"/>
                </a:solidFill>
                <a:highlight>
                  <a:schemeClr val="lt1"/>
                </a:highlight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600" b="1" dirty="0" err="1">
                <a:solidFill>
                  <a:srgbClr val="743673"/>
                </a:solidFill>
                <a:highlight>
                  <a:schemeClr val="lt1"/>
                </a:highlight>
                <a:latin typeface="+mn-lt"/>
                <a:ea typeface="Montserrat"/>
                <a:cs typeface="Montserrat"/>
                <a:sym typeface="Montserrat"/>
              </a:rPr>
              <a:t>Penelitian</a:t>
            </a:r>
            <a:endParaRPr sz="1600" b="1" dirty="0">
              <a:solidFill>
                <a:srgbClr val="743673"/>
              </a:solidFill>
              <a:highlight>
                <a:schemeClr val="lt1"/>
              </a:highlight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Data pada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penelitian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ini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bersumber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dari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IndoNLU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yang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sudah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dipublikasikan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dalam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u="sng" dirty="0">
                <a:solidFill>
                  <a:schemeClr val="hlink"/>
                </a:solidFill>
                <a:latin typeface="+mn-lt"/>
                <a:ea typeface="Montserrat"/>
                <a:cs typeface="Montserrat"/>
                <a:sym typeface="Montserrat"/>
                <a:hlinkClick r:id="rId5"/>
              </a:rPr>
              <a:t>paper berikut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.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Lebih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spesifik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lagi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data yang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dianalisis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adalah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data yang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memuat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kumpulan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komentar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dan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ulasan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dalam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bahasa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indonesia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diperoleh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dari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beberapa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platform online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yaitu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SmSA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.</a:t>
            </a:r>
            <a:endParaRPr sz="1000" dirty="0">
              <a:solidFill>
                <a:schemeClr val="dk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Metode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analisis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yang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dipakai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dalam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penelitian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ini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menggunakan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Descriptive Analytics. Karena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bertujuan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mendeskripsikan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pola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dari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data.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Jenis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analisis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tersebut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dirasa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cocok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karena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fokus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pada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mencari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tahu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kondisi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data dan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mempelajari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pola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suatu</a:t>
            </a:r>
            <a:r>
              <a:rPr lang="en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data.</a:t>
            </a:r>
            <a:endParaRPr sz="1000" dirty="0">
              <a:solidFill>
                <a:schemeClr val="dk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000" dirty="0">
              <a:solidFill>
                <a:schemeClr val="dk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Selanjutnya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penelitian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dan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analisis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ini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akan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saya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lanjutkan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dengan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berdasarkan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kolom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yang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diproses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yakni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1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variabel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(Univariate Analysis) dan 2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variabel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(Bivariate Analysis).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Dalam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setiap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prosesnya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menerapkan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metode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Descriptive Statistic dan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Visualisasi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.  Descriptive Statistic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digunakan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untuk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mencari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tahu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persebaran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data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secara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angka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sedangkan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visualisasi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untuk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mencari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tahu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persebaran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data </a:t>
            </a:r>
            <a:r>
              <a:rPr lang="en-ID" sz="1000" dirty="0" err="1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secara</a:t>
            </a:r>
            <a:r>
              <a:rPr lang="en-ID" sz="1000" dirty="0">
                <a:solidFill>
                  <a:schemeClr val="dk1"/>
                </a:solidFill>
                <a:latin typeface="+mn-lt"/>
                <a:ea typeface="Montserrat"/>
                <a:cs typeface="Montserrat"/>
                <a:sym typeface="Montserrat"/>
              </a:rPr>
              <a:t> visual.</a:t>
            </a:r>
            <a:endParaRPr lang="en-ID" sz="1050" dirty="0">
              <a:solidFill>
                <a:srgbClr val="292929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4256" y="29203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7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54375" y="144400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 Report</a:t>
            </a:r>
            <a:endParaRPr sz="10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87625" y="760475"/>
            <a:ext cx="4659141" cy="3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err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Metode</a:t>
            </a:r>
            <a:r>
              <a:rPr lang="en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600" b="1" dirty="0" err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Penelitian-Deskriptif</a:t>
            </a:r>
            <a:r>
              <a:rPr lang="en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analysis</a:t>
            </a:r>
            <a:endParaRPr sz="1600" b="1" dirty="0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dirty="0"/>
              <a:t>Dataset </a:t>
            </a:r>
            <a:r>
              <a:rPr lang="en-ID" sz="1000" dirty="0" err="1"/>
              <a:t>diambil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Kaggle, </a:t>
            </a:r>
            <a:r>
              <a:rPr lang="en-ID" sz="1000" dirty="0" err="1"/>
              <a:t>dipublikasikan</a:t>
            </a:r>
            <a:r>
              <a:rPr lang="en-ID" sz="1000" dirty="0"/>
              <a:t> oleh Muhammad </a:t>
            </a:r>
            <a:r>
              <a:rPr lang="en-ID" sz="1000" dirty="0" err="1"/>
              <a:t>Okky</a:t>
            </a:r>
            <a:r>
              <a:rPr lang="en-ID" sz="1000" dirty="0"/>
              <a:t> dan Indra Budi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dirty="0"/>
              <a:t>Dataset </a:t>
            </a:r>
            <a:r>
              <a:rPr lang="en-ID" sz="1000" dirty="0" err="1"/>
              <a:t>terdiri</a:t>
            </a:r>
            <a:r>
              <a:rPr lang="en-ID" sz="1000" dirty="0"/>
              <a:t> </a:t>
            </a:r>
            <a:r>
              <a:rPr lang="en-ID" sz="1000" dirty="0" err="1"/>
              <a:t>dari</a:t>
            </a:r>
            <a:r>
              <a:rPr lang="en-ID" sz="1000" dirty="0"/>
              <a:t> 13169 row dan 13 column yang </a:t>
            </a:r>
            <a:r>
              <a:rPr lang="en-ID" sz="1000" dirty="0" err="1"/>
              <a:t>berisikan</a:t>
            </a:r>
            <a:r>
              <a:rPr lang="en-ID" sz="1000" dirty="0"/>
              <a:t> twit </a:t>
            </a:r>
            <a:r>
              <a:rPr lang="en-ID" sz="1000" dirty="0" err="1"/>
              <a:t>berbahasa</a:t>
            </a:r>
            <a:r>
              <a:rPr lang="en-ID" sz="1000" dirty="0"/>
              <a:t> Indonesia </a:t>
            </a:r>
            <a:r>
              <a:rPr lang="en-ID" sz="1000" dirty="0" err="1"/>
              <a:t>serta</a:t>
            </a:r>
            <a:r>
              <a:rPr lang="en-ID" sz="1000" dirty="0"/>
              <a:t> </a:t>
            </a:r>
            <a:r>
              <a:rPr lang="en-ID" sz="1000" dirty="0" err="1"/>
              <a:t>klasifikasinya</a:t>
            </a:r>
            <a:endParaRPr lang="en-ID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dirty="0" err="1"/>
              <a:t>Tidak</a:t>
            </a:r>
            <a:r>
              <a:rPr lang="en-ID" sz="1000" dirty="0"/>
              <a:t> </a:t>
            </a:r>
            <a:r>
              <a:rPr lang="en-ID" sz="1000" dirty="0" err="1"/>
              <a:t>terdapat</a:t>
            </a:r>
            <a:r>
              <a:rPr lang="en-ID" sz="1000" dirty="0"/>
              <a:t> missing values </a:t>
            </a:r>
            <a:r>
              <a:rPr lang="en-ID" sz="1000" dirty="0" err="1"/>
              <a:t>dalam</a:t>
            </a:r>
            <a:r>
              <a:rPr lang="en-ID" sz="1000" dirty="0"/>
              <a:t>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000" dirty="0" err="1"/>
              <a:t>Terdapat</a:t>
            </a:r>
            <a:r>
              <a:rPr lang="en-ID" sz="1000" dirty="0"/>
              <a:t> 125 </a:t>
            </a:r>
            <a:r>
              <a:rPr lang="en-ID" sz="1000" dirty="0" err="1"/>
              <a:t>duplikat</a:t>
            </a:r>
            <a:r>
              <a:rPr lang="en-ID" sz="1000" dirty="0"/>
              <a:t> data dan </a:t>
            </a:r>
            <a:r>
              <a:rPr lang="en-ID" sz="1000" dirty="0" err="1"/>
              <a:t>duplikat</a:t>
            </a:r>
            <a:r>
              <a:rPr lang="en-ID" sz="1000" dirty="0"/>
              <a:t> data </a:t>
            </a:r>
            <a:r>
              <a:rPr lang="en-ID" sz="1000" dirty="0" err="1"/>
              <a:t>sudah</a:t>
            </a:r>
            <a:r>
              <a:rPr lang="en-ID" sz="1000" dirty="0"/>
              <a:t> di </a:t>
            </a:r>
            <a:r>
              <a:rPr lang="en-ID" sz="1000" dirty="0" err="1"/>
              <a:t>hilangkan</a:t>
            </a:r>
            <a:r>
              <a:rPr lang="en-ID" sz="1000" dirty="0"/>
              <a:t> (</a:t>
            </a:r>
            <a:r>
              <a:rPr lang="en-ID" sz="1000" dirty="0" err="1"/>
              <a:t>dari</a:t>
            </a:r>
            <a:r>
              <a:rPr lang="en-ID" sz="1000" dirty="0"/>
              <a:t> 13169 data </a:t>
            </a:r>
            <a:r>
              <a:rPr lang="en-ID" sz="1000" dirty="0" err="1"/>
              <a:t>menjadi</a:t>
            </a:r>
            <a:r>
              <a:rPr lang="en-ID" sz="1000" dirty="0"/>
              <a:t> 13044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66DDE-C469-F639-CB3B-AE3CA7407A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11" y="574170"/>
            <a:ext cx="2226514" cy="2474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855FDC-FA84-29D5-FD55-B0B9E7FADE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11" y="3411739"/>
            <a:ext cx="2781443" cy="7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6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4256" y="29203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7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54375" y="144400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 Report</a:t>
            </a:r>
            <a:endParaRPr sz="10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87625" y="760475"/>
            <a:ext cx="4659141" cy="314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err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Metode</a:t>
            </a:r>
            <a:r>
              <a:rPr lang="en" sz="12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b="1" dirty="0" err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Penelitian-Deskriptif</a:t>
            </a:r>
            <a:r>
              <a:rPr lang="en" sz="12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analysis</a:t>
            </a:r>
            <a:endParaRPr sz="1200" b="1" dirty="0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cleaning text dan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pengecekan</a:t>
            </a:r>
            <a:r>
              <a:rPr lang="en-US" sz="1200" dirty="0"/>
              <a:t> </a:t>
            </a:r>
            <a:r>
              <a:rPr lang="en-US" sz="1200" dirty="0" err="1"/>
              <a:t>duplikasi</a:t>
            </a:r>
            <a:r>
              <a:rPr lang="en-US" sz="1200" dirty="0"/>
              <a:t> data, </a:t>
            </a:r>
            <a:r>
              <a:rPr lang="en-US" sz="1200" dirty="0" err="1"/>
              <a:t>terdapat</a:t>
            </a:r>
            <a:r>
              <a:rPr lang="en-US" sz="1200" dirty="0"/>
              <a:t> total 7099 </a:t>
            </a:r>
            <a:r>
              <a:rPr lang="en-US" sz="1200" dirty="0" err="1"/>
              <a:t>atau</a:t>
            </a:r>
            <a:r>
              <a:rPr lang="en-US" sz="1200" dirty="0"/>
              <a:t> 55.5% tweet negative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memudahkan</a:t>
            </a:r>
            <a:r>
              <a:rPr lang="en-US" sz="1200" dirty="0"/>
              <a:t> </a:t>
            </a:r>
            <a:r>
              <a:rPr lang="en-US" sz="1200" dirty="0" err="1"/>
              <a:t>visualisasi</a:t>
            </a:r>
            <a:r>
              <a:rPr lang="en-US" sz="1200" dirty="0"/>
              <a:t> dan </a:t>
            </a:r>
            <a:r>
              <a:rPr lang="en-US" sz="1200" dirty="0" err="1"/>
              <a:t>analisis</a:t>
            </a:r>
            <a:r>
              <a:rPr lang="en-US" sz="1200" dirty="0"/>
              <a:t>,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/>
              <a:t>memisahkan</a:t>
            </a:r>
            <a:r>
              <a:rPr lang="en-US" sz="1200" dirty="0"/>
              <a:t> </a:t>
            </a:r>
            <a:r>
              <a:rPr lang="en-US" sz="1200" dirty="0" err="1"/>
              <a:t>kategori</a:t>
            </a:r>
            <a:r>
              <a:rPr lang="en-US" sz="1200" dirty="0"/>
              <a:t> label </a:t>
            </a:r>
            <a:r>
              <a:rPr lang="en-US" sz="1200" dirty="0" err="1"/>
              <a:t>dari</a:t>
            </a:r>
            <a:r>
              <a:rPr lang="en-US" sz="1200" dirty="0"/>
              <a:t> dataset </a:t>
            </a:r>
            <a:r>
              <a:rPr lang="en-US" sz="1200" dirty="0" err="1"/>
              <a:t>menjadi</a:t>
            </a:r>
            <a:r>
              <a:rPr lang="en-US" sz="1200" dirty="0"/>
              <a:t> 4 label, </a:t>
            </a:r>
            <a:r>
              <a:rPr lang="en-US" sz="1200" dirty="0" err="1"/>
              <a:t>netral</a:t>
            </a:r>
            <a:r>
              <a:rPr lang="en-US" sz="1200" dirty="0"/>
              <a:t>, abusive, hate speech , </a:t>
            </a:r>
            <a:r>
              <a:rPr lang="en-US" sz="1200" dirty="0" err="1"/>
              <a:t>hatespeech</a:t>
            </a:r>
            <a:r>
              <a:rPr lang="en-US" sz="1200" dirty="0"/>
              <a:t> &amp; abusive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Terdapat</a:t>
            </a:r>
            <a:r>
              <a:rPr lang="en-US" sz="1200" dirty="0"/>
              <a:t> 5684 </a:t>
            </a:r>
            <a:r>
              <a:rPr lang="en-US" sz="1200" dirty="0" err="1"/>
              <a:t>atau</a:t>
            </a:r>
            <a:r>
              <a:rPr lang="en-US" sz="1200" dirty="0"/>
              <a:t> 44.5% tweet </a:t>
            </a:r>
            <a:r>
              <a:rPr lang="en-US" sz="1200" dirty="0" err="1"/>
              <a:t>netral</a:t>
            </a:r>
            <a:r>
              <a:rPr lang="en-US" sz="1200" dirty="0"/>
              <a:t>/non Hate speech &amp; abusive</a:t>
            </a:r>
            <a:endParaRPr lang="en-ID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DB63F0-14EB-526D-A467-8C4D3B61E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812" y="412238"/>
            <a:ext cx="4527607" cy="31595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4D81DB-D99C-DCB0-08F2-86E7779D3B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608" y="3456682"/>
            <a:ext cx="3797495" cy="15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4256" y="29203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7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54375" y="144400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 Report</a:t>
            </a:r>
            <a:endParaRPr sz="10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87625" y="760475"/>
            <a:ext cx="4659141" cy="197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Jumlah</a:t>
            </a:r>
            <a:r>
              <a:rPr lang="en-US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kata </a:t>
            </a:r>
            <a:r>
              <a:rPr lang="en-US" sz="1600" b="1" dirty="0" err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US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tweet yang abusive vs non abusive</a:t>
            </a:r>
            <a:endParaRPr sz="1600" b="1" dirty="0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Setelah</a:t>
            </a:r>
            <a:r>
              <a:rPr lang="en-US" sz="1000" dirty="0"/>
              <a:t> </a:t>
            </a:r>
            <a:r>
              <a:rPr lang="en-US" sz="1000" dirty="0" err="1"/>
              <a:t>dilakukan</a:t>
            </a:r>
            <a:r>
              <a:rPr lang="en-US" sz="1000" dirty="0"/>
              <a:t> </a:t>
            </a:r>
            <a:r>
              <a:rPr lang="en-US" sz="1000" dirty="0" err="1"/>
              <a:t>visualisasi</a:t>
            </a:r>
            <a:r>
              <a:rPr lang="en-US" sz="1000" dirty="0"/>
              <a:t> Rata-rata </a:t>
            </a:r>
            <a:r>
              <a:rPr lang="en-US" sz="1000" dirty="0" err="1"/>
              <a:t>jumlah</a:t>
            </a:r>
            <a:r>
              <a:rPr lang="en-US" sz="1000" dirty="0"/>
              <a:t> kata yang </a:t>
            </a:r>
            <a:r>
              <a:rPr lang="en-US" sz="1000" dirty="0" err="1"/>
              <a:t>digunakan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hate speech &amp; abusive </a:t>
            </a:r>
            <a:r>
              <a:rPr lang="en-US" sz="1000" dirty="0" err="1"/>
              <a:t>selalu</a:t>
            </a:r>
            <a:r>
              <a:rPr lang="en-US" sz="1000" dirty="0"/>
              <a:t>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rendah</a:t>
            </a:r>
            <a:r>
              <a:rPr lang="en-US" sz="1000" dirty="0"/>
              <a:t> </a:t>
            </a:r>
            <a:r>
              <a:rPr lang="en-US" sz="1000" dirty="0" err="1"/>
              <a:t>dibandingkan</a:t>
            </a:r>
            <a:r>
              <a:rPr lang="en-US" sz="1000" dirty="0"/>
              <a:t> tweet </a:t>
            </a:r>
            <a:r>
              <a:rPr lang="en-US" sz="1000" dirty="0" err="1"/>
              <a:t>dengan</a:t>
            </a:r>
            <a:r>
              <a:rPr lang="en-US" sz="1000" dirty="0"/>
              <a:t> label </a:t>
            </a:r>
            <a:r>
              <a:rPr lang="en-US" sz="1000" dirty="0" err="1"/>
              <a:t>netral</a:t>
            </a:r>
            <a:endParaRPr lang="en-ID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F363B-023E-831E-3810-FF727D3999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745" y="2332046"/>
            <a:ext cx="3391140" cy="266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4256" y="29203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7"/>
          <p:cNvCxnSpPr/>
          <p:nvPr/>
        </p:nvCxnSpPr>
        <p:spPr>
          <a:xfrm flipH="1">
            <a:off x="2630225" y="427100"/>
            <a:ext cx="4894200" cy="120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144400"/>
            <a:ext cx="26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54375" y="144400"/>
            <a:ext cx="282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 Report</a:t>
            </a:r>
            <a:endParaRPr sz="10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87625" y="760475"/>
            <a:ext cx="5998235" cy="197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Wordcloud</a:t>
            </a:r>
            <a:r>
              <a:rPr lang="en-US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1600" b="1" dirty="0" err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sering</a:t>
            </a:r>
            <a:r>
              <a:rPr lang="en-US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dirty="0" err="1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tampil</a:t>
            </a:r>
            <a:r>
              <a:rPr lang="en-US" sz="1600" b="1" dirty="0">
                <a:solidFill>
                  <a:srgbClr val="74367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di hate speech</a:t>
            </a:r>
            <a:endParaRPr sz="1600" b="1" dirty="0">
              <a:solidFill>
                <a:srgbClr val="74367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97D4A-B615-3D63-D8E8-E2C35F72F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482" y="1931098"/>
            <a:ext cx="4894200" cy="245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655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Macintosh PowerPoint</Application>
  <PresentationFormat>On-screen Show (16:9)</PresentationFormat>
  <Paragraphs>82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Montserrat</vt:lpstr>
      <vt:lpstr>Montserrat ExtraBold</vt:lpstr>
      <vt:lpstr>Simple Light</vt:lpstr>
      <vt:lpstr>Pengantar</vt:lpstr>
      <vt:lpstr>Pengantar</vt:lpstr>
      <vt:lpstr>Pengantar</vt:lpstr>
      <vt:lpstr>Pengantar</vt:lpstr>
      <vt:lpstr>Pengantar</vt:lpstr>
      <vt:lpstr>Pengantar</vt:lpstr>
      <vt:lpstr>Pengantar</vt:lpstr>
      <vt:lpstr>Pengantar</vt:lpstr>
      <vt:lpstr>Pengantar</vt:lpstr>
      <vt:lpstr>Pengantar</vt:lpstr>
      <vt:lpstr>Pengantar</vt:lpstr>
      <vt:lpstr>Pengantar</vt:lpstr>
      <vt:lpstr>Pengantar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</dc:title>
  <cp:lastModifiedBy>Microsoft Office User</cp:lastModifiedBy>
  <cp:revision>1</cp:revision>
  <dcterms:modified xsi:type="dcterms:W3CDTF">2023-12-03T14:51:55Z</dcterms:modified>
</cp:coreProperties>
</file>