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758" r:id="rId2"/>
    <p:sldId id="760" r:id="rId3"/>
    <p:sldId id="1145" r:id="rId4"/>
    <p:sldId id="1146" r:id="rId5"/>
    <p:sldId id="1147" r:id="rId6"/>
    <p:sldId id="1148" r:id="rId7"/>
    <p:sldId id="1149" r:id="rId8"/>
    <p:sldId id="1150" r:id="rId9"/>
    <p:sldId id="1151" r:id="rId10"/>
    <p:sldId id="1152" r:id="rId11"/>
    <p:sldId id="1153" r:id="rId12"/>
    <p:sldId id="1154" r:id="rId13"/>
    <p:sldId id="1155" r:id="rId14"/>
    <p:sldId id="1156" r:id="rId15"/>
    <p:sldId id="1157" r:id="rId16"/>
    <p:sldId id="759" r:id="rId17"/>
    <p:sldId id="1164" r:id="rId18"/>
    <p:sldId id="1113" r:id="rId19"/>
    <p:sldId id="1165" r:id="rId20"/>
    <p:sldId id="1158" r:id="rId21"/>
    <p:sldId id="1159" r:id="rId22"/>
    <p:sldId id="1160" r:id="rId23"/>
    <p:sldId id="1161" r:id="rId24"/>
    <p:sldId id="1162" r:id="rId25"/>
    <p:sldId id="1163" r:id="rId26"/>
    <p:sldId id="1143" r:id="rId27"/>
    <p:sldId id="1144" r:id="rId28"/>
    <p:sldId id="963" r:id="rId29"/>
    <p:sldId id="1121" r:id="rId30"/>
    <p:sldId id="1122" r:id="rId31"/>
    <p:sldId id="1123" r:id="rId32"/>
    <p:sldId id="1124" r:id="rId33"/>
    <p:sldId id="1125" r:id="rId34"/>
    <p:sldId id="1127" r:id="rId35"/>
    <p:sldId id="1128" r:id="rId36"/>
    <p:sldId id="1129" r:id="rId37"/>
    <p:sldId id="1133" r:id="rId38"/>
    <p:sldId id="1134" r:id="rId39"/>
    <p:sldId id="879" r:id="rId40"/>
    <p:sldId id="882" r:id="rId41"/>
    <p:sldId id="1138" r:id="rId42"/>
    <p:sldId id="1140" r:id="rId43"/>
    <p:sldId id="291" r:id="rId4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Milton Camille" initials=""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1" autoAdjust="0"/>
    <p:restoredTop sz="89180" autoAdjust="0"/>
  </p:normalViewPr>
  <p:slideViewPr>
    <p:cSldViewPr snapToGrid="0" showGuides="1">
      <p:cViewPr varScale="1">
        <p:scale>
          <a:sx n="86" d="100"/>
          <a:sy n="86" d="100"/>
        </p:scale>
        <p:origin x="1020" y="90"/>
      </p:cViewPr>
      <p:guideLst>
        <p:guide orient="horz" pos="1620"/>
        <p:guide pos="336"/>
      </p:guideLst>
    </p:cSldViewPr>
  </p:slideViewPr>
  <p:notesTextViewPr>
    <p:cViewPr>
      <p:scale>
        <a:sx n="1" d="1"/>
        <a:sy n="1" d="1"/>
      </p:scale>
      <p:origin x="0" y="0"/>
    </p:cViewPr>
  </p:notesTextViewPr>
  <p:sorterViewPr>
    <p:cViewPr>
      <p:scale>
        <a:sx n="111" d="100"/>
        <a:sy n="111" d="100"/>
      </p:scale>
      <p:origin x="0" y="-34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smtClean="0"/>
              <a:t>Cisco Networking Academy Program</a:t>
            </a:r>
          </a:p>
          <a:p>
            <a:pPr>
              <a:buFontTx/>
              <a:buNone/>
            </a:pPr>
            <a:r>
              <a:rPr lang="en-US" b="0" dirty="0" smtClean="0"/>
              <a:t>Scaling Networks v6.0 </a:t>
            </a:r>
          </a:p>
          <a:p>
            <a:pPr>
              <a:buFontTx/>
              <a:buNone/>
            </a:pPr>
            <a:r>
              <a:rPr lang="en-US" sz="1200" b="0" dirty="0" smtClean="0"/>
              <a:t>Chapter 10: OSPF Tuning and Troubleshooting</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14968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98434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2506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225150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01988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3622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7350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10 – OSPF Tuning and Troubleshooting</a:t>
            </a:r>
          </a:p>
          <a:p>
            <a:pPr>
              <a:buFontTx/>
              <a:buNone/>
            </a:pPr>
            <a:r>
              <a:rPr lang="en-US" sz="1200" b="0" dirty="0" smtClean="0"/>
              <a:t>10.1 – Advanced Single-Area OSPF Configurations</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3712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10.1 - </a:t>
            </a:r>
            <a:r>
              <a:rPr lang="en-US" sz="1200" dirty="0" smtClean="0"/>
              <a:t>Advanced Single-Area OSPF Configurations</a:t>
            </a:r>
          </a:p>
          <a:p>
            <a:pPr>
              <a:lnSpc>
                <a:spcPct val="80000"/>
              </a:lnSpc>
              <a:buFontTx/>
              <a:buNone/>
            </a:pPr>
            <a:r>
              <a:rPr lang="en-US" sz="1200" dirty="0" smtClean="0"/>
              <a:t>10.1.2</a:t>
            </a:r>
            <a:r>
              <a:rPr lang="en-US" sz="1200" baseline="0" dirty="0" smtClean="0"/>
              <a:t> – </a:t>
            </a:r>
            <a:r>
              <a:rPr lang="en-US" dirty="0" smtClean="0"/>
              <a:t>Default Route Propagation</a:t>
            </a:r>
          </a:p>
          <a:p>
            <a:r>
              <a:rPr lang="en-US" dirty="0" smtClean="0"/>
              <a:t>10.1.2.3 </a:t>
            </a:r>
            <a:r>
              <a:rPr lang="en-US" dirty="0"/>
              <a:t>– </a:t>
            </a:r>
            <a:r>
              <a:rPr lang="en-US" sz="1200" b="0" i="0" kern="1200" dirty="0" smtClean="0">
                <a:solidFill>
                  <a:schemeClr val="tx1"/>
                </a:solidFill>
                <a:effectLst/>
                <a:latin typeface="+mn-lt"/>
                <a:ea typeface="+mn-ea"/>
                <a:cs typeface="+mn-cs"/>
              </a:rPr>
              <a:t>Propagating a Default Static Route in OSPFv3</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3020711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7291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Scaling Networks v6.0 </a:t>
            </a:r>
          </a:p>
          <a:p>
            <a:pPr>
              <a:buFontTx/>
              <a:buNone/>
            </a:pPr>
            <a:r>
              <a:rPr lang="en-US" sz="1200" b="0" dirty="0" smtClean="0"/>
              <a:t>Chapter 10: OSPF Tuning and Troubleshooting</a:t>
            </a:r>
            <a:endParaRPr lang="en-GB" b="0" dirty="0" smtClean="0"/>
          </a:p>
          <a:p>
            <a:endParaRPr lang="en-GB" dirty="0" smtClean="0"/>
          </a:p>
        </p:txBody>
      </p:sp>
    </p:spTree>
    <p:extLst>
      <p:ext uri="{BB962C8B-B14F-4D97-AF65-F5344CB8AC3E}">
        <p14:creationId xmlns:p14="http://schemas.microsoft.com/office/powerpoint/2010/main" val="1024752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95851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087988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43965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89244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19045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10.1 - </a:t>
            </a:r>
            <a:r>
              <a:rPr lang="en-US" sz="1200" dirty="0" smtClean="0"/>
              <a:t>Advanced Single-Area OSPF Configurations</a:t>
            </a:r>
          </a:p>
          <a:p>
            <a:pPr>
              <a:lnSpc>
                <a:spcPct val="80000"/>
              </a:lnSpc>
              <a:buFontTx/>
              <a:buNone/>
            </a:pPr>
            <a:r>
              <a:rPr lang="en-US" sz="1200" dirty="0" smtClean="0"/>
              <a:t>10.1.3</a:t>
            </a:r>
            <a:r>
              <a:rPr lang="en-US" sz="1200" baseline="0" dirty="0" smtClean="0"/>
              <a:t> – </a:t>
            </a:r>
            <a:r>
              <a:rPr lang="en-US" dirty="0" smtClean="0"/>
              <a:t>Fine-tuning OSPF Interfaces</a:t>
            </a:r>
          </a:p>
          <a:p>
            <a:r>
              <a:rPr lang="en-US" dirty="0" smtClean="0"/>
              <a:t>10.1.3.3 – </a:t>
            </a:r>
            <a:r>
              <a:rPr lang="en-US" sz="1200" b="0" i="0" kern="1200" dirty="0" smtClean="0">
                <a:solidFill>
                  <a:schemeClr val="tx1"/>
                </a:solidFill>
                <a:effectLst/>
                <a:latin typeface="+mn-lt"/>
                <a:ea typeface="+mn-ea"/>
                <a:cs typeface="+mn-cs"/>
              </a:rPr>
              <a:t>Modifying OSPFv3 Intervals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306295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64339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5020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10 – OSPF Tuning and Troubleshooting</a:t>
            </a:r>
          </a:p>
          <a:p>
            <a:pPr>
              <a:buFontTx/>
              <a:buNone/>
            </a:pPr>
            <a:r>
              <a:rPr lang="en-US" sz="1200" b="0" dirty="0" smtClean="0"/>
              <a:t>10.2 – Troubleshooting Single-Area OSPF Implementations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950598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10.2.1</a:t>
            </a:r>
            <a:r>
              <a:rPr lang="en-US" sz="1200" baseline="0" dirty="0" smtClean="0"/>
              <a:t> – </a:t>
            </a:r>
            <a:r>
              <a:rPr lang="en-US" dirty="0" smtClean="0"/>
              <a:t>Components of Troubleshooting Single-Area</a:t>
            </a:r>
            <a:r>
              <a:rPr lang="en-US" baseline="0" dirty="0" smtClean="0"/>
              <a:t> OSPF</a:t>
            </a:r>
            <a:endParaRPr lang="en-US" dirty="0" smtClean="0"/>
          </a:p>
          <a:p>
            <a:r>
              <a:rPr lang="en-US" dirty="0" smtClean="0"/>
              <a:t>10.2.1.1 – </a:t>
            </a:r>
            <a:r>
              <a:rPr lang="en-US" sz="1200" b="0" i="0" kern="1200" dirty="0" smtClean="0">
                <a:solidFill>
                  <a:schemeClr val="tx1"/>
                </a:solidFill>
                <a:effectLst/>
                <a:latin typeface="+mn-lt"/>
                <a:ea typeface="+mn-ea"/>
                <a:cs typeface="+mn-cs"/>
              </a:rPr>
              <a:t>Overview</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239025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8098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10.2.1</a:t>
            </a:r>
            <a:r>
              <a:rPr lang="en-US" sz="1200" baseline="0" dirty="0" smtClean="0"/>
              <a:t> – </a:t>
            </a:r>
            <a:r>
              <a:rPr lang="en-US" dirty="0" smtClean="0"/>
              <a:t>Components of Troubleshooting Single-Area</a:t>
            </a:r>
            <a:r>
              <a:rPr lang="en-US" baseline="0" dirty="0" smtClean="0"/>
              <a:t> OSPF</a:t>
            </a:r>
            <a:endParaRPr lang="en-US" dirty="0" smtClean="0"/>
          </a:p>
          <a:p>
            <a:r>
              <a:rPr lang="en-US" dirty="0" smtClean="0"/>
              <a:t>10.2.1.2 – </a:t>
            </a:r>
            <a:r>
              <a:rPr lang="en-US" sz="1200" b="0" i="0" kern="1200" dirty="0" smtClean="0">
                <a:solidFill>
                  <a:schemeClr val="tx1"/>
                </a:solidFill>
                <a:effectLst/>
                <a:latin typeface="+mn-lt"/>
                <a:ea typeface="+mn-ea"/>
                <a:cs typeface="+mn-cs"/>
              </a:rPr>
              <a:t>OSPF States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3208075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10.2.1</a:t>
            </a:r>
            <a:r>
              <a:rPr lang="en-US" sz="1200" baseline="0" dirty="0" smtClean="0"/>
              <a:t> – </a:t>
            </a:r>
            <a:r>
              <a:rPr lang="en-US" dirty="0" smtClean="0"/>
              <a:t>Components of Troubleshooting Single-Area</a:t>
            </a:r>
            <a:r>
              <a:rPr lang="en-US" baseline="0" dirty="0" smtClean="0"/>
              <a:t> OSPF</a:t>
            </a:r>
            <a:endParaRPr lang="en-US" dirty="0" smtClean="0"/>
          </a:p>
          <a:p>
            <a:r>
              <a:rPr lang="en-US" dirty="0" smtClean="0"/>
              <a:t>10.2.1.3 – </a:t>
            </a:r>
            <a:r>
              <a:rPr lang="en-US" sz="1200" b="0" i="0" kern="1200" dirty="0" smtClean="0">
                <a:solidFill>
                  <a:schemeClr val="tx1"/>
                </a:solidFill>
                <a:effectLst/>
                <a:latin typeface="+mn-lt"/>
                <a:ea typeface="+mn-ea"/>
                <a:cs typeface="+mn-cs"/>
              </a:rPr>
              <a:t>OSPF Troubleshooting Commands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176026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10.2.1</a:t>
            </a:r>
            <a:r>
              <a:rPr lang="en-US" sz="1200" baseline="0" dirty="0" smtClean="0"/>
              <a:t> – </a:t>
            </a:r>
            <a:r>
              <a:rPr lang="en-US" dirty="0" smtClean="0"/>
              <a:t>Components of Troubleshooting Single-Area</a:t>
            </a:r>
            <a:r>
              <a:rPr lang="en-US" baseline="0" dirty="0" smtClean="0"/>
              <a:t> OSPF</a:t>
            </a:r>
            <a:endParaRPr lang="en-US" dirty="0" smtClean="0"/>
          </a:p>
          <a:p>
            <a:r>
              <a:rPr lang="en-US" dirty="0" smtClean="0"/>
              <a:t>10.2.1.4 – </a:t>
            </a:r>
            <a:r>
              <a:rPr lang="en-US" sz="1200" b="0" i="0" kern="1200" dirty="0" smtClean="0">
                <a:solidFill>
                  <a:schemeClr val="tx1"/>
                </a:solidFill>
                <a:effectLst/>
                <a:latin typeface="+mn-lt"/>
                <a:ea typeface="+mn-ea"/>
                <a:cs typeface="+mn-cs"/>
              </a:rPr>
              <a:t>Components of Troubleshooting OSPF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500552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10.2.2</a:t>
            </a:r>
            <a:r>
              <a:rPr lang="en-US" sz="1200" baseline="0" dirty="0" smtClean="0"/>
              <a:t> –</a:t>
            </a:r>
            <a:r>
              <a:rPr lang="en-US" dirty="0" smtClean="0"/>
              <a:t>Troubleshooting Single-Area</a:t>
            </a:r>
            <a:r>
              <a:rPr lang="en-US" baseline="0" dirty="0" smtClean="0"/>
              <a:t> OSPFv2 Routing Issues</a:t>
            </a:r>
            <a:endParaRPr lang="en-US" dirty="0" smtClean="0"/>
          </a:p>
          <a:p>
            <a:r>
              <a:rPr lang="en-US" dirty="0" smtClean="0"/>
              <a:t>10.2.2.1 – </a:t>
            </a:r>
            <a:r>
              <a:rPr lang="en-US" sz="1200" b="0" i="0" kern="1200" dirty="0" smtClean="0">
                <a:solidFill>
                  <a:schemeClr val="tx1"/>
                </a:solidFill>
                <a:effectLst/>
                <a:latin typeface="+mn-lt"/>
                <a:ea typeface="+mn-ea"/>
                <a:cs typeface="+mn-cs"/>
              </a:rPr>
              <a:t>Troubleshooting Neighbor Issues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3750816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10.2.2</a:t>
            </a:r>
            <a:r>
              <a:rPr lang="en-US" sz="1200" baseline="0" dirty="0" smtClean="0"/>
              <a:t> –</a:t>
            </a:r>
            <a:r>
              <a:rPr lang="en-US" dirty="0" smtClean="0"/>
              <a:t>Troubleshooting Single-Area</a:t>
            </a:r>
            <a:r>
              <a:rPr lang="en-US" baseline="0" dirty="0" smtClean="0"/>
              <a:t> OSPFv2 Routing Issues</a:t>
            </a:r>
            <a:endParaRPr lang="en-US" dirty="0" smtClean="0"/>
          </a:p>
          <a:p>
            <a:r>
              <a:rPr lang="en-US" dirty="0" smtClean="0"/>
              <a:t>10.2.2.2 – </a:t>
            </a:r>
            <a:r>
              <a:rPr lang="en-US" sz="1200" b="0" i="0" kern="1200" dirty="0" smtClean="0">
                <a:solidFill>
                  <a:schemeClr val="tx1"/>
                </a:solidFill>
                <a:effectLst/>
                <a:latin typeface="+mn-lt"/>
                <a:ea typeface="+mn-ea"/>
                <a:cs typeface="+mn-cs"/>
              </a:rPr>
              <a:t>Troubleshooting OSPFv2 Routing Table Issues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1293208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10.2.3</a:t>
            </a:r>
            <a:r>
              <a:rPr lang="en-US" sz="1200" baseline="0" dirty="0" smtClean="0"/>
              <a:t> –</a:t>
            </a:r>
            <a:r>
              <a:rPr lang="en-US" dirty="0" smtClean="0"/>
              <a:t>Troubleshooting Single-Area</a:t>
            </a:r>
            <a:r>
              <a:rPr lang="en-US" baseline="0" dirty="0" smtClean="0"/>
              <a:t> OSPFv3 Routing Issues</a:t>
            </a:r>
            <a:endParaRPr lang="en-US" dirty="0" smtClean="0"/>
          </a:p>
          <a:p>
            <a:r>
              <a:rPr lang="en-US" dirty="0" smtClean="0"/>
              <a:t>10.2.3.1 – </a:t>
            </a:r>
            <a:r>
              <a:rPr lang="en-US" sz="1200" b="0" i="0" kern="1200" dirty="0" smtClean="0">
                <a:solidFill>
                  <a:schemeClr val="tx1"/>
                </a:solidFill>
                <a:effectLst/>
                <a:latin typeface="+mn-lt"/>
                <a:ea typeface="+mn-ea"/>
                <a:cs typeface="+mn-cs"/>
              </a:rPr>
              <a:t>OSPFv3 Troubleshooting Commands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3668736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10.2.3</a:t>
            </a:r>
            <a:r>
              <a:rPr lang="en-US" sz="1200" baseline="0" dirty="0" smtClean="0"/>
              <a:t> –</a:t>
            </a:r>
            <a:r>
              <a:rPr lang="en-US" dirty="0" smtClean="0"/>
              <a:t>Troubleshooting Single-Area</a:t>
            </a:r>
            <a:r>
              <a:rPr lang="en-US" baseline="0" dirty="0" smtClean="0"/>
              <a:t> OSPFv3 Routing Issues</a:t>
            </a:r>
            <a:endParaRPr lang="en-US" dirty="0" smtClean="0"/>
          </a:p>
          <a:p>
            <a:r>
              <a:rPr lang="en-US" dirty="0" smtClean="0"/>
              <a:t>10.2.3.2 – </a:t>
            </a:r>
            <a:r>
              <a:rPr lang="en-US" sz="1200" b="0" i="0" kern="1200" dirty="0" smtClean="0">
                <a:solidFill>
                  <a:schemeClr val="tx1"/>
                </a:solidFill>
                <a:effectLst/>
                <a:latin typeface="+mn-lt"/>
                <a:ea typeface="+mn-ea"/>
                <a:cs typeface="+mn-cs"/>
              </a:rPr>
              <a:t>Troubleshooting OSPFv3</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7258279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10.2.4</a:t>
            </a:r>
            <a:r>
              <a:rPr lang="en-US" sz="1200" baseline="0" dirty="0" smtClean="0"/>
              <a:t> –</a:t>
            </a:r>
            <a:r>
              <a:rPr lang="en-US" dirty="0" smtClean="0"/>
              <a:t>Troubleshooting Multi-Area</a:t>
            </a:r>
            <a:r>
              <a:rPr lang="en-US" baseline="0" dirty="0" smtClean="0"/>
              <a:t> OSPFv2 and OSPFv3</a:t>
            </a:r>
          </a:p>
          <a:p>
            <a:r>
              <a:rPr lang="en-US" dirty="0" smtClean="0"/>
              <a:t>10.2.4.1 – </a:t>
            </a:r>
            <a:r>
              <a:rPr lang="en-US" sz="1200" b="0" i="0" kern="1200" dirty="0" smtClean="0">
                <a:solidFill>
                  <a:schemeClr val="tx1"/>
                </a:solidFill>
                <a:effectLst/>
                <a:latin typeface="+mn-lt"/>
                <a:ea typeface="+mn-ea"/>
                <a:cs typeface="+mn-cs"/>
              </a:rPr>
              <a:t>Multiarea OSPF Troubleshooting Skills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625184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10.2 - </a:t>
            </a:r>
            <a:r>
              <a:rPr lang="en-US" sz="1200" dirty="0" smtClean="0"/>
              <a:t>Troubleshooting Single-Area OSPF Implementations</a:t>
            </a:r>
          </a:p>
          <a:p>
            <a:pPr>
              <a:lnSpc>
                <a:spcPct val="80000"/>
              </a:lnSpc>
              <a:buFontTx/>
              <a:buNone/>
            </a:pPr>
            <a:r>
              <a:rPr lang="en-US" sz="1200" dirty="0" smtClean="0"/>
              <a:t>10.2.4</a:t>
            </a:r>
            <a:r>
              <a:rPr lang="en-US" sz="1200" baseline="0" dirty="0" smtClean="0"/>
              <a:t> –</a:t>
            </a:r>
            <a:r>
              <a:rPr lang="en-US" dirty="0" smtClean="0"/>
              <a:t>Troubleshooting Multi-Area</a:t>
            </a:r>
            <a:r>
              <a:rPr lang="en-US" baseline="0" dirty="0" smtClean="0"/>
              <a:t> OSPFv2 and OSPFv3</a:t>
            </a:r>
          </a:p>
          <a:p>
            <a:r>
              <a:rPr lang="en-US" dirty="0" smtClean="0"/>
              <a:t>10.2.4.2 – </a:t>
            </a:r>
            <a:r>
              <a:rPr lang="en-US" sz="1200" b="0" i="0" kern="1200" dirty="0" smtClean="0">
                <a:solidFill>
                  <a:schemeClr val="tx1"/>
                </a:solidFill>
                <a:effectLst/>
                <a:latin typeface="+mn-lt"/>
                <a:ea typeface="+mn-ea"/>
                <a:cs typeface="+mn-cs"/>
              </a:rPr>
              <a:t>Multiarea OSPF Troubleshooting Data Structures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1476806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10 – OSPF Tuning and Troubleshooting</a:t>
            </a:r>
          </a:p>
          <a:p>
            <a:r>
              <a:rPr lang="en-US" dirty="0" smtClean="0"/>
              <a:t>10.3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3958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814421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10.3 – Summary</a:t>
            </a:r>
          </a:p>
          <a:p>
            <a:r>
              <a:rPr lang="en-US" dirty="0" smtClean="0"/>
              <a:t>10.3.1 – </a:t>
            </a:r>
            <a:r>
              <a:rPr lang="en-US" sz="1200" b="0" i="0" kern="1200" dirty="0" smtClean="0">
                <a:solidFill>
                  <a:schemeClr val="tx1"/>
                </a:solidFill>
                <a:effectLst/>
                <a:latin typeface="+mn-lt"/>
                <a:ea typeface="+mn-ea"/>
                <a:cs typeface="+mn-cs"/>
              </a:rPr>
              <a:t>Conclusion 	</a:t>
            </a:r>
            <a:endParaRPr lang="en-US" dirty="0" smtClean="0"/>
          </a:p>
          <a:p>
            <a:r>
              <a:rPr lang="en-US" altLang="en-US" dirty="0" smtClean="0"/>
              <a:t>10.3.1.3 – </a:t>
            </a:r>
            <a:r>
              <a:rPr lang="en-US" dirty="0" smtClean="0"/>
              <a:t>Chapter 10: OSPF Tuning and Troubleshooting</a:t>
            </a:r>
            <a:endParaRPr lang="sv-SE"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77278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10.3 – Summary</a:t>
            </a:r>
          </a:p>
          <a:p>
            <a:r>
              <a:rPr lang="en-US" dirty="0" smtClean="0"/>
              <a:t>10.3.1 – </a:t>
            </a:r>
            <a:r>
              <a:rPr lang="en-US" sz="1200" b="0" i="0" kern="1200" dirty="0" smtClean="0">
                <a:solidFill>
                  <a:schemeClr val="tx1"/>
                </a:solidFill>
                <a:effectLst/>
                <a:latin typeface="+mn-lt"/>
                <a:ea typeface="+mn-ea"/>
                <a:cs typeface="+mn-cs"/>
              </a:rPr>
              <a:t>Conclusion 	</a:t>
            </a:r>
            <a:endParaRPr lang="en-US" dirty="0" smtClean="0"/>
          </a:p>
          <a:p>
            <a:r>
              <a:rPr lang="en-US" altLang="en-US" dirty="0" smtClean="0"/>
              <a:t>10.3.1.3 – </a:t>
            </a:r>
            <a:r>
              <a:rPr lang="en-US" dirty="0" smtClean="0"/>
              <a:t>Chapter 10: OSPF Tuning and Troubleshooting</a:t>
            </a:r>
            <a:endParaRPr lang="sv-SE"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49646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10.3 – Summary</a:t>
            </a:r>
          </a:p>
          <a:p>
            <a:r>
              <a:rPr lang="en-US" dirty="0" smtClean="0"/>
              <a:t>10.3.1 – </a:t>
            </a:r>
            <a:r>
              <a:rPr lang="en-US" sz="1200" b="0" i="0" kern="1200" dirty="0" smtClean="0">
                <a:solidFill>
                  <a:schemeClr val="tx1"/>
                </a:solidFill>
                <a:effectLst/>
                <a:latin typeface="+mn-lt"/>
                <a:ea typeface="+mn-ea"/>
                <a:cs typeface="+mn-cs"/>
              </a:rPr>
              <a:t>Conclusion 	</a:t>
            </a:r>
            <a:endParaRPr lang="en-US" dirty="0" smtClean="0"/>
          </a:p>
          <a:p>
            <a:r>
              <a:rPr lang="en-US" altLang="en-US" dirty="0" smtClean="0"/>
              <a:t>10.3.1.3 – </a:t>
            </a:r>
            <a:r>
              <a:rPr lang="en-US" dirty="0" smtClean="0"/>
              <a:t>Chapter 10: OSPF Tuning and Troubleshooting</a:t>
            </a:r>
            <a:endParaRPr lang="sv-SE"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11414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82633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4707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9010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47620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r>
              <a:rPr lang="en-US" dirty="0"/>
              <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394680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smtClean="0"/>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smtClean="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smtClean="0"/>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2016  </a:t>
            </a:r>
            <a:r>
              <a:rPr lang="en-US" sz="600" dirty="0">
                <a:solidFill>
                  <a:schemeClr val="accent5">
                    <a:lumMod val="50000"/>
                  </a:schemeClr>
                </a:solidFill>
                <a:latin typeface="+mn-lt"/>
                <a:ea typeface="+mn-ea"/>
                <a:cs typeface="CiscoSans Thin"/>
              </a:rPr>
              <a:t>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smtClean="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smtClean="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Tree>
    <p:extLst>
      <p:ext uri="{BB962C8B-B14F-4D97-AF65-F5344CB8AC3E}">
        <p14:creationId xmlns:p14="http://schemas.microsoft.com/office/powerpoint/2010/main" val="3053872667"/>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5</a:t>
            </a:r>
          </a:p>
        </p:txBody>
      </p:sp>
    </p:spTree>
    <p:extLst>
      <p:ext uri="{BB962C8B-B14F-4D97-AF65-F5344CB8AC3E}">
        <p14:creationId xmlns:p14="http://schemas.microsoft.com/office/powerpoint/2010/main" val="2962125011"/>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smtClean="0"/>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10</a:t>
            </a:r>
          </a:p>
        </p:txBody>
      </p:sp>
    </p:spTree>
    <p:extLst>
      <p:ext uri="{BB962C8B-B14F-4D97-AF65-F5344CB8AC3E}">
        <p14:creationId xmlns:p14="http://schemas.microsoft.com/office/powerpoint/2010/main" val="3643099958"/>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smtClean="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a:t>
            </a:r>
            <a:r>
              <a:rPr lang="en-US" sz="600" dirty="0" smtClean="0">
                <a:solidFill>
                  <a:schemeClr val="accent3">
                    <a:lumMod val="85000"/>
                  </a:schemeClr>
                </a:solidFill>
                <a:latin typeface="+mn-lt"/>
                <a:ea typeface="+mn-ea"/>
                <a:cs typeface="CiscoSans Thin"/>
              </a:rPr>
              <a:t>2016  </a:t>
            </a:r>
            <a:r>
              <a:rPr lang="en-US" sz="600" dirty="0">
                <a:solidFill>
                  <a:schemeClr val="accent3">
                    <a:lumMod val="85000"/>
                  </a:schemeClr>
                </a:solidFill>
                <a:latin typeface="+mn-lt"/>
                <a:ea typeface="+mn-ea"/>
                <a:cs typeface="CiscoSans Thin"/>
              </a:rPr>
              <a:t>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Module 10: OSPF Tuning and Troubleshooting</a:t>
            </a:r>
            <a:endParaRPr lang="en-US" dirty="0"/>
          </a:p>
        </p:txBody>
      </p:sp>
      <p:sp>
        <p:nvSpPr>
          <p:cNvPr id="7" name="Subtitle 6"/>
          <p:cNvSpPr>
            <a:spLocks noGrp="1"/>
          </p:cNvSpPr>
          <p:nvPr>
            <p:ph type="subTitle" idx="1"/>
          </p:nvPr>
        </p:nvSpPr>
        <p:spPr>
          <a:xfrm>
            <a:off x="469496" y="3809526"/>
            <a:ext cx="2916099" cy="902174"/>
          </a:xfrm>
        </p:spPr>
        <p:txBody>
          <a:bodyPr/>
          <a:lstStyle/>
          <a:p>
            <a:r>
              <a:rPr lang="en-US" dirty="0"/>
              <a:t>CCNA Routing and Switching</a:t>
            </a:r>
          </a:p>
          <a:p>
            <a:r>
              <a:rPr lang="en-US" dirty="0" smtClean="0"/>
              <a:t>Scaling Networks v6.0</a:t>
            </a:r>
            <a:endParaRPr lang="en-US" dirty="0"/>
          </a:p>
          <a:p>
            <a:endParaRPr lang="en-US" dirty="0"/>
          </a:p>
        </p:txBody>
      </p:sp>
    </p:spTree>
    <p:extLst>
      <p:ext uri="{BB962C8B-B14F-4D97-AF65-F5344CB8AC3E}">
        <p14:creationId xmlns:p14="http://schemas.microsoft.com/office/powerpoint/2010/main" val="17829380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236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55965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4536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9935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2723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113075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10.2 Advanced Single-Area OSPF Configurations</a:t>
            </a:r>
            <a:endParaRPr lang="en-US" dirty="0"/>
          </a:p>
        </p:txBody>
      </p:sp>
    </p:spTree>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5774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568135" cy="4155319"/>
          </a:xfrm>
        </p:spPr>
        <p:txBody>
          <a:bodyPr/>
          <a:lstStyle/>
          <a:p>
            <a:r>
              <a:rPr lang="en-US" dirty="0"/>
              <a:t>To propagate a default route, the edge router (R2) must be configured with:</a:t>
            </a:r>
          </a:p>
          <a:p>
            <a:pPr lvl="1"/>
            <a:r>
              <a:rPr lang="en-US" dirty="0" smtClean="0"/>
              <a:t>A </a:t>
            </a:r>
            <a:r>
              <a:rPr lang="en-US" dirty="0"/>
              <a:t>default static route using the </a:t>
            </a:r>
            <a:r>
              <a:rPr lang="en-US" b="1" dirty="0"/>
              <a:t>ipv6 route ::/0 {</a:t>
            </a:r>
            <a:r>
              <a:rPr lang="en-US" i="1" dirty="0"/>
              <a:t>ipv6-address </a:t>
            </a:r>
            <a:r>
              <a:rPr lang="en-US" b="1" dirty="0"/>
              <a:t>| </a:t>
            </a:r>
            <a:r>
              <a:rPr lang="en-US" i="1" dirty="0"/>
              <a:t>exit-intf</a:t>
            </a:r>
            <a:r>
              <a:rPr lang="en-US" b="1" dirty="0"/>
              <a:t>} </a:t>
            </a:r>
            <a:r>
              <a:rPr lang="en-US" dirty="0"/>
              <a:t>command.</a:t>
            </a:r>
          </a:p>
          <a:p>
            <a:pPr lvl="1"/>
            <a:r>
              <a:rPr lang="en-US" dirty="0"/>
              <a:t>The </a:t>
            </a:r>
            <a:r>
              <a:rPr lang="en-US" b="1" dirty="0"/>
              <a:t>default-information originate </a:t>
            </a:r>
            <a:r>
              <a:rPr lang="en-US" dirty="0"/>
              <a:t>router configuration mode command. </a:t>
            </a:r>
            <a:endParaRPr lang="en-US" dirty="0" smtClean="0"/>
          </a:p>
        </p:txBody>
      </p:sp>
      <p:sp>
        <p:nvSpPr>
          <p:cNvPr id="21505" name="Rectangle 2"/>
          <p:cNvSpPr>
            <a:spLocks noGrp="1" noChangeArrowheads="1"/>
          </p:cNvSpPr>
          <p:nvPr>
            <p:ph type="title"/>
          </p:nvPr>
        </p:nvSpPr>
        <p:spPr/>
        <p:txBody>
          <a:bodyPr/>
          <a:lstStyle/>
          <a:p>
            <a:r>
              <a:rPr lang="en-US" sz="1600" dirty="0" smtClean="0"/>
              <a:t>Advanced Single-Area OSPF Configurations</a:t>
            </a:r>
            <a:r>
              <a:rPr lang="en-US" dirty="0" smtClean="0"/>
              <a:t/>
            </a:r>
            <a:br>
              <a:rPr lang="en-US" dirty="0" smtClean="0"/>
            </a:br>
            <a:r>
              <a:rPr lang="en-US" dirty="0" smtClean="0"/>
              <a:t>Propagating a Default Static Route in OSPFv3</a:t>
            </a:r>
            <a:endParaRPr lang="en-US" dirty="0"/>
          </a:p>
        </p:txBody>
      </p:sp>
      <p:pic>
        <p:nvPicPr>
          <p:cNvPr id="3" name="Picture 2"/>
          <p:cNvPicPr>
            <a:picLocks noChangeAspect="1"/>
          </p:cNvPicPr>
          <p:nvPr/>
        </p:nvPicPr>
        <p:blipFill>
          <a:blip r:embed="rId3"/>
          <a:stretch>
            <a:fillRect/>
          </a:stretch>
        </p:blipFill>
        <p:spPr>
          <a:xfrm>
            <a:off x="640430" y="2048364"/>
            <a:ext cx="7863142" cy="2144494"/>
          </a:xfrm>
          <a:prstGeom prst="rect">
            <a:avLst/>
          </a:prstGeom>
        </p:spPr>
      </p:pic>
    </p:spTree>
    <p:extLst>
      <p:ext uri="{BB962C8B-B14F-4D97-AF65-F5344CB8AC3E}">
        <p14:creationId xmlns:p14="http://schemas.microsoft.com/office/powerpoint/2010/main" val="346506611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89656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r>
              <a:rPr lang="en-US" sz="1600" dirty="0" smtClean="0"/>
              <a:t>10.1 </a:t>
            </a:r>
            <a:r>
              <a:rPr lang="en-US" sz="1600" dirty="0" err="1" smtClean="0"/>
              <a:t>Multiaccess</a:t>
            </a:r>
            <a:r>
              <a:rPr lang="en-US" sz="1600" dirty="0" smtClean="0"/>
              <a:t> OSPF Networks</a:t>
            </a:r>
          </a:p>
          <a:p>
            <a:pPr lvl="1">
              <a:buSzPct val="90000"/>
            </a:pPr>
            <a:r>
              <a:rPr lang="en-US" sz="1500" dirty="0"/>
              <a:t>Configure the OSPF interface priority to influence the DR/BDR election.</a:t>
            </a:r>
          </a:p>
          <a:p>
            <a:r>
              <a:rPr lang="en-US" sz="1600" dirty="0" smtClean="0"/>
              <a:t>10.2 Advanced Single-Area OSPF Configurations</a:t>
            </a:r>
            <a:endParaRPr lang="en-CA" sz="1600" dirty="0" smtClean="0"/>
          </a:p>
          <a:p>
            <a:pPr lvl="1"/>
            <a:r>
              <a:rPr lang="en-US" sz="1500" dirty="0" smtClean="0"/>
              <a:t>Configure </a:t>
            </a:r>
            <a:r>
              <a:rPr lang="en-US" sz="1500" dirty="0"/>
              <a:t>OSPF to propagate a default </a:t>
            </a:r>
            <a:r>
              <a:rPr lang="en-US" sz="1500" dirty="0" smtClean="0"/>
              <a:t>route.</a:t>
            </a:r>
          </a:p>
          <a:p>
            <a:pPr lvl="1"/>
            <a:r>
              <a:rPr lang="en-US" sz="1500" dirty="0"/>
              <a:t>Configure OSPF interface settings to improve network performance.</a:t>
            </a:r>
            <a:endParaRPr lang="en-US" sz="1500" dirty="0" smtClean="0"/>
          </a:p>
          <a:p>
            <a:r>
              <a:rPr lang="en-US" sz="1600" dirty="0" smtClean="0"/>
              <a:t>10.3 Troubleshooting Single-Area OSPF Implementations</a:t>
            </a:r>
          </a:p>
          <a:p>
            <a:pPr lvl="1"/>
            <a:r>
              <a:rPr lang="en-US" sz="1500" dirty="0" smtClean="0"/>
              <a:t>Explain </a:t>
            </a:r>
            <a:r>
              <a:rPr lang="en-US" sz="1500" dirty="0"/>
              <a:t>the process and tools used to troubleshoot a single-area OSPF network</a:t>
            </a:r>
            <a:r>
              <a:rPr lang="en-US" sz="1500" dirty="0" smtClean="0"/>
              <a:t>.</a:t>
            </a:r>
          </a:p>
          <a:p>
            <a:pPr lvl="1"/>
            <a:r>
              <a:rPr lang="en-US" sz="1500" dirty="0"/>
              <a:t>Troubleshoot missing route entries in the single-area OSPFv2 routing table</a:t>
            </a:r>
            <a:r>
              <a:rPr lang="en-US" sz="1500" dirty="0" smtClean="0"/>
              <a:t>.</a:t>
            </a:r>
          </a:p>
          <a:p>
            <a:pPr lvl="1"/>
            <a:r>
              <a:rPr lang="en-US" sz="1500" dirty="0"/>
              <a:t>Troubleshoot missing route entries in a single-area OSPFv3 routing table</a:t>
            </a:r>
            <a:r>
              <a:rPr lang="en-US" sz="1500" dirty="0" smtClean="0"/>
              <a:t>.</a:t>
            </a:r>
          </a:p>
          <a:p>
            <a:pPr lvl="1"/>
            <a:r>
              <a:rPr lang="en-US" sz="1500" dirty="0"/>
              <a:t>Troubleshoot missing route entries in multiarea OSPFv2 and OSPFv3 routing tables</a:t>
            </a:r>
            <a:r>
              <a:rPr lang="en-US" sz="1500" dirty="0" smtClean="0"/>
              <a:t>.</a:t>
            </a:r>
          </a:p>
        </p:txBody>
      </p:sp>
      <p:sp>
        <p:nvSpPr>
          <p:cNvPr id="4098" name="Rectangle 33"/>
          <p:cNvSpPr>
            <a:spLocks noGrp="1" noChangeArrowheads="1"/>
          </p:cNvSpPr>
          <p:nvPr>
            <p:ph type="title"/>
          </p:nvPr>
        </p:nvSpPr>
        <p:spPr/>
        <p:txBody>
          <a:bodyPr/>
          <a:lstStyle/>
          <a:p>
            <a:pPr eaLnBrk="1" hangingPunct="1"/>
            <a:r>
              <a:rPr lang="en-US" dirty="0" smtClean="0"/>
              <a:t>Module 10 - Sections &amp; Objectives</a:t>
            </a:r>
          </a:p>
        </p:txBody>
      </p:sp>
    </p:spTree>
    <p:extLst>
      <p:ext uri="{BB962C8B-B14F-4D97-AF65-F5344CB8AC3E}">
        <p14:creationId xmlns:p14="http://schemas.microsoft.com/office/powerpoint/2010/main" val="17588686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12357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408359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89849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428558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61735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08276" y="695811"/>
            <a:ext cx="3321292" cy="1272030"/>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ectangle 6"/>
          <p:cNvSpPr/>
          <p:nvPr/>
        </p:nvSpPr>
        <p:spPr>
          <a:xfrm>
            <a:off x="5028104" y="2126466"/>
            <a:ext cx="3304970" cy="2590526"/>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a:xfrm>
            <a:off x="144065" y="798944"/>
            <a:ext cx="4512602" cy="4155319"/>
          </a:xfrm>
        </p:spPr>
        <p:txBody>
          <a:bodyPr/>
          <a:lstStyle/>
          <a:p>
            <a:r>
              <a:rPr lang="en-US" dirty="0" smtClean="0"/>
              <a:t>OSPFv3 </a:t>
            </a:r>
            <a:r>
              <a:rPr lang="en-US" dirty="0"/>
              <a:t>Hello and Dead intervals can be modified </a:t>
            </a:r>
            <a:r>
              <a:rPr lang="en-US" dirty="0" smtClean="0"/>
              <a:t>using </a:t>
            </a:r>
            <a:r>
              <a:rPr lang="en-US" dirty="0"/>
              <a:t>the </a:t>
            </a:r>
            <a:r>
              <a:rPr lang="en-US" dirty="0" smtClean="0"/>
              <a:t>interface </a:t>
            </a:r>
            <a:r>
              <a:rPr lang="en-US" dirty="0"/>
              <a:t>configuration mode commands:</a:t>
            </a:r>
          </a:p>
          <a:p>
            <a:pPr lvl="1"/>
            <a:r>
              <a:rPr lang="en-US" b="1" dirty="0" smtClean="0"/>
              <a:t>ipv6 </a:t>
            </a:r>
            <a:r>
              <a:rPr lang="en-US" b="1" dirty="0"/>
              <a:t>ospf hello-interval </a:t>
            </a:r>
            <a:r>
              <a:rPr lang="en-US" i="1" dirty="0"/>
              <a:t>seconds</a:t>
            </a:r>
          </a:p>
          <a:p>
            <a:pPr lvl="1"/>
            <a:r>
              <a:rPr lang="en-US" b="1" dirty="0" smtClean="0"/>
              <a:t>ipv6 </a:t>
            </a:r>
            <a:r>
              <a:rPr lang="en-US" b="1" dirty="0"/>
              <a:t>ospf dead-interval </a:t>
            </a:r>
            <a:r>
              <a:rPr lang="en-US" i="1" dirty="0"/>
              <a:t>seconds</a:t>
            </a:r>
          </a:p>
          <a:p>
            <a:endParaRPr lang="en-US" dirty="0" smtClean="0"/>
          </a:p>
          <a:p>
            <a:r>
              <a:rPr lang="en-US" dirty="0" smtClean="0"/>
              <a:t>Use </a:t>
            </a:r>
            <a:r>
              <a:rPr lang="en-US" dirty="0"/>
              <a:t>the </a:t>
            </a:r>
            <a:r>
              <a:rPr lang="en-US" b="1" dirty="0"/>
              <a:t>no </a:t>
            </a:r>
            <a:r>
              <a:rPr lang="en-US" b="1" dirty="0" smtClean="0"/>
              <a:t>ipv6 </a:t>
            </a:r>
            <a:r>
              <a:rPr lang="en-US" b="1" dirty="0"/>
              <a:t>ospf hello-interval </a:t>
            </a:r>
            <a:r>
              <a:rPr lang="en-US" dirty="0"/>
              <a:t>and </a:t>
            </a:r>
            <a:r>
              <a:rPr lang="en-US" b="1" dirty="0"/>
              <a:t>no </a:t>
            </a:r>
            <a:r>
              <a:rPr lang="en-US" b="1" dirty="0" smtClean="0"/>
              <a:t>ipv6 </a:t>
            </a:r>
            <a:r>
              <a:rPr lang="en-US" b="1" dirty="0"/>
              <a:t>ospf dead-interval </a:t>
            </a:r>
            <a:r>
              <a:rPr lang="en-US" dirty="0" smtClean="0"/>
              <a:t>interface configuration commands </a:t>
            </a:r>
            <a:r>
              <a:rPr lang="en-US" dirty="0"/>
              <a:t>to reset the intervals to their default</a:t>
            </a:r>
            <a:r>
              <a:rPr lang="en-US" dirty="0" smtClean="0"/>
              <a:t>.</a:t>
            </a:r>
          </a:p>
        </p:txBody>
      </p:sp>
      <p:sp>
        <p:nvSpPr>
          <p:cNvPr id="21505" name="Rectangle 2"/>
          <p:cNvSpPr>
            <a:spLocks noGrp="1" noChangeArrowheads="1"/>
          </p:cNvSpPr>
          <p:nvPr>
            <p:ph type="title"/>
          </p:nvPr>
        </p:nvSpPr>
        <p:spPr/>
        <p:txBody>
          <a:bodyPr/>
          <a:lstStyle/>
          <a:p>
            <a:r>
              <a:rPr lang="en-US" sz="1600" dirty="0" smtClean="0"/>
              <a:t>Advanced Single-Area OSPF Configurations</a:t>
            </a:r>
            <a:r>
              <a:rPr lang="en-US" dirty="0"/>
              <a:t/>
            </a:r>
            <a:br>
              <a:rPr lang="en-US" dirty="0"/>
            </a:br>
            <a:r>
              <a:rPr lang="en-US" dirty="0" smtClean="0"/>
              <a:t>Modifying OSPFv3 Intervals</a:t>
            </a:r>
            <a:endParaRPr lang="en-US" dirty="0"/>
          </a:p>
        </p:txBody>
      </p:sp>
      <p:pic>
        <p:nvPicPr>
          <p:cNvPr id="6" name="Picture 5"/>
          <p:cNvPicPr>
            <a:picLocks noChangeAspect="1"/>
          </p:cNvPicPr>
          <p:nvPr/>
        </p:nvPicPr>
        <p:blipFill>
          <a:blip r:embed="rId3"/>
          <a:stretch>
            <a:fillRect/>
          </a:stretch>
        </p:blipFill>
        <p:spPr>
          <a:xfrm>
            <a:off x="5028103" y="729806"/>
            <a:ext cx="3127292" cy="1238035"/>
          </a:xfrm>
          <a:prstGeom prst="rect">
            <a:avLst/>
          </a:prstGeom>
        </p:spPr>
      </p:pic>
      <p:pic>
        <p:nvPicPr>
          <p:cNvPr id="8" name="Picture 7"/>
          <p:cNvPicPr>
            <a:picLocks noChangeAspect="1"/>
          </p:cNvPicPr>
          <p:nvPr/>
        </p:nvPicPr>
        <p:blipFill>
          <a:blip r:embed="rId4"/>
          <a:stretch>
            <a:fillRect/>
          </a:stretch>
        </p:blipFill>
        <p:spPr>
          <a:xfrm>
            <a:off x="5084476" y="2185121"/>
            <a:ext cx="3084354" cy="958941"/>
          </a:xfrm>
          <a:prstGeom prst="rect">
            <a:avLst/>
          </a:prstGeom>
        </p:spPr>
      </p:pic>
      <p:pic>
        <p:nvPicPr>
          <p:cNvPr id="9" name="Picture 8"/>
          <p:cNvPicPr>
            <a:picLocks noChangeAspect="1"/>
          </p:cNvPicPr>
          <p:nvPr/>
        </p:nvPicPr>
        <p:blipFill>
          <a:blip r:embed="rId5"/>
          <a:stretch>
            <a:fillRect/>
          </a:stretch>
        </p:blipFill>
        <p:spPr>
          <a:xfrm>
            <a:off x="5097933" y="3096312"/>
            <a:ext cx="3127292" cy="1588693"/>
          </a:xfrm>
          <a:prstGeom prst="rect">
            <a:avLst/>
          </a:prstGeom>
        </p:spPr>
      </p:pic>
    </p:spTree>
    <p:extLst>
      <p:ext uri="{BB962C8B-B14F-4D97-AF65-F5344CB8AC3E}">
        <p14:creationId xmlns:p14="http://schemas.microsoft.com/office/powerpoint/2010/main" val="256903061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84818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11773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062031" cy="1802391"/>
          </a:xfrm>
        </p:spPr>
        <p:txBody>
          <a:bodyPr/>
          <a:lstStyle/>
          <a:p>
            <a:r>
              <a:rPr lang="en-US" dirty="0" smtClean="0"/>
              <a:t>10.3 Troubleshooting Single-Area OSPF Implementations</a:t>
            </a:r>
            <a:endParaRPr lang="en-US" dirty="0"/>
          </a:p>
        </p:txBody>
      </p:sp>
    </p:spTree>
    <p:extLst>
      <p:ext uri="{BB962C8B-B14F-4D97-AF65-F5344CB8AC3E}">
        <p14:creationId xmlns:p14="http://schemas.microsoft.com/office/powerpoint/2010/main" val="363824218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OSPF is a </a:t>
            </a:r>
            <a:r>
              <a:rPr lang="en-US" dirty="0" smtClean="0"/>
              <a:t>popular routing </a:t>
            </a:r>
            <a:r>
              <a:rPr lang="en-US" dirty="0"/>
              <a:t>protocol </a:t>
            </a:r>
            <a:r>
              <a:rPr lang="en-US" dirty="0" smtClean="0"/>
              <a:t>in </a:t>
            </a:r>
            <a:r>
              <a:rPr lang="en-US" dirty="0"/>
              <a:t>large enterprise networks. </a:t>
            </a:r>
          </a:p>
          <a:p>
            <a:endParaRPr lang="en-US" dirty="0" smtClean="0"/>
          </a:p>
          <a:p>
            <a:r>
              <a:rPr lang="en-US" dirty="0" smtClean="0"/>
              <a:t>Troubleshooting problems related to the exchange of routing information is one of the most essential skills for a network administrator.</a:t>
            </a:r>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a:t>Components of Troubleshooting Single-Area OSPF</a:t>
            </a:r>
          </a:p>
        </p:txBody>
      </p:sp>
      <p:pic>
        <p:nvPicPr>
          <p:cNvPr id="3" name="Picture 2"/>
          <p:cNvPicPr>
            <a:picLocks noChangeAspect="1"/>
          </p:cNvPicPr>
          <p:nvPr/>
        </p:nvPicPr>
        <p:blipFill>
          <a:blip r:embed="rId3"/>
          <a:stretch>
            <a:fillRect/>
          </a:stretch>
        </p:blipFill>
        <p:spPr>
          <a:xfrm>
            <a:off x="2456158" y="2259542"/>
            <a:ext cx="4229100" cy="2114550"/>
          </a:xfrm>
          <a:prstGeom prst="rect">
            <a:avLst/>
          </a:prstGeom>
          <a:ln>
            <a:solidFill>
              <a:schemeClr val="accent1"/>
            </a:solidFill>
          </a:ln>
        </p:spPr>
      </p:pic>
    </p:spTree>
    <p:extLst>
      <p:ext uri="{BB962C8B-B14F-4D97-AF65-F5344CB8AC3E}">
        <p14:creationId xmlns:p14="http://schemas.microsoft.com/office/powerpoint/2010/main" val="58777625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10.1 </a:t>
            </a:r>
            <a:r>
              <a:rPr lang="en-US" dirty="0">
                <a:solidFill>
                  <a:schemeClr val="accent5">
                    <a:lumMod val="40000"/>
                    <a:lumOff val="60000"/>
                  </a:schemeClr>
                </a:solidFill>
              </a:rPr>
              <a:t>Multiaccess OSPF Networks</a:t>
            </a:r>
          </a:p>
        </p:txBody>
      </p:sp>
    </p:spTree>
    <p:custDataLst>
      <p:tags r:id="rId1"/>
    </p:custDataLst>
    <p:extLst>
      <p:ext uri="{BB962C8B-B14F-4D97-AF65-F5344CB8AC3E}">
        <p14:creationId xmlns:p14="http://schemas.microsoft.com/office/powerpoint/2010/main" val="207176235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503202" cy="4155319"/>
          </a:xfrm>
        </p:spPr>
        <p:txBody>
          <a:bodyPr/>
          <a:lstStyle/>
          <a:p>
            <a:r>
              <a:rPr lang="en-US" dirty="0"/>
              <a:t>To troubleshoot OSPF, it is important to understand how OSPF routers traverse different OSPF states when adjacencies are being established.</a:t>
            </a:r>
          </a:p>
          <a:p>
            <a:endParaRPr lang="en-US" dirty="0" smtClean="0"/>
          </a:p>
          <a:p>
            <a:r>
              <a:rPr lang="en-US" dirty="0" smtClean="0"/>
              <a:t>When </a:t>
            </a:r>
            <a:r>
              <a:rPr lang="en-US" dirty="0"/>
              <a:t>troubleshooting OSPF neighbors, be aware that the FULL or 2WAY states are normal. </a:t>
            </a:r>
            <a:endParaRPr lang="en-US" dirty="0" smtClean="0"/>
          </a:p>
          <a:p>
            <a:pPr lvl="1"/>
            <a:r>
              <a:rPr lang="en-US" dirty="0" smtClean="0"/>
              <a:t>All </a:t>
            </a:r>
            <a:r>
              <a:rPr lang="en-US" dirty="0"/>
              <a:t>other states are </a:t>
            </a:r>
            <a:r>
              <a:rPr lang="en-US" dirty="0" smtClean="0"/>
              <a:t>transitory and the </a:t>
            </a:r>
            <a:r>
              <a:rPr lang="en-US" dirty="0"/>
              <a:t>router should not remain in those states for extended periods of </a:t>
            </a:r>
            <a:r>
              <a:rPr lang="en-US" dirty="0" smtClean="0"/>
              <a:t>time.</a:t>
            </a:r>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smtClean="0"/>
              <a:t>OSPF States</a:t>
            </a:r>
            <a:endParaRPr lang="en-US" dirty="0"/>
          </a:p>
        </p:txBody>
      </p:sp>
      <p:pic>
        <p:nvPicPr>
          <p:cNvPr id="3" name="Picture 2"/>
          <p:cNvPicPr>
            <a:picLocks noChangeAspect="1"/>
          </p:cNvPicPr>
          <p:nvPr/>
        </p:nvPicPr>
        <p:blipFill>
          <a:blip r:embed="rId3"/>
          <a:stretch>
            <a:fillRect/>
          </a:stretch>
        </p:blipFill>
        <p:spPr>
          <a:xfrm>
            <a:off x="5791331" y="798944"/>
            <a:ext cx="2907702" cy="3822816"/>
          </a:xfrm>
          <a:prstGeom prst="rect">
            <a:avLst/>
          </a:prstGeom>
        </p:spPr>
      </p:pic>
    </p:spTree>
    <p:extLst>
      <p:ext uri="{BB962C8B-B14F-4D97-AF65-F5344CB8AC3E}">
        <p14:creationId xmlns:p14="http://schemas.microsoft.com/office/powerpoint/2010/main" val="16673913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21103" y="944650"/>
            <a:ext cx="3640080" cy="3330896"/>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a:xfrm>
            <a:off x="144064" y="798944"/>
            <a:ext cx="5067953" cy="4155319"/>
          </a:xfrm>
        </p:spPr>
        <p:txBody>
          <a:bodyPr/>
          <a:lstStyle/>
          <a:p>
            <a:r>
              <a:rPr lang="en-US" dirty="0" smtClean="0"/>
              <a:t>Common OSPFv2 troubleshooting commands include:</a:t>
            </a:r>
            <a:endParaRPr lang="en-US" dirty="0"/>
          </a:p>
          <a:p>
            <a:pPr lvl="1"/>
            <a:r>
              <a:rPr lang="en-US" b="1" dirty="0" smtClean="0"/>
              <a:t>show </a:t>
            </a:r>
            <a:r>
              <a:rPr lang="en-US" b="1" dirty="0"/>
              <a:t>ip protocols </a:t>
            </a:r>
            <a:r>
              <a:rPr lang="en-US" dirty="0" smtClean="0"/>
              <a:t>- </a:t>
            </a:r>
            <a:r>
              <a:rPr lang="en-US" dirty="0"/>
              <a:t>Used to verify vital OSPFv2 configuration </a:t>
            </a:r>
            <a:r>
              <a:rPr lang="en-US" dirty="0" smtClean="0"/>
              <a:t>information.</a:t>
            </a:r>
            <a:endParaRPr lang="en-US" dirty="0"/>
          </a:p>
          <a:p>
            <a:pPr lvl="1"/>
            <a:r>
              <a:rPr lang="en-US" b="1" dirty="0"/>
              <a:t>show ip ospf neighbor </a:t>
            </a:r>
            <a:r>
              <a:rPr lang="en-US" dirty="0" smtClean="0"/>
              <a:t>- </a:t>
            </a:r>
            <a:r>
              <a:rPr lang="en-US" dirty="0"/>
              <a:t>Used to verify that the router has formed an OSPFv2 adjacency with its neighboring routers. </a:t>
            </a:r>
          </a:p>
          <a:p>
            <a:pPr lvl="1"/>
            <a:r>
              <a:rPr lang="en-US" b="1" dirty="0"/>
              <a:t>show ip ospf interface </a:t>
            </a:r>
            <a:r>
              <a:rPr lang="en-US" dirty="0" smtClean="0"/>
              <a:t>- </a:t>
            </a:r>
            <a:r>
              <a:rPr lang="en-US" dirty="0"/>
              <a:t>Used to display the OSPFv2 parameters configured on an </a:t>
            </a:r>
            <a:r>
              <a:rPr lang="en-US" dirty="0" smtClean="0"/>
              <a:t>interface.</a:t>
            </a:r>
            <a:endParaRPr lang="en-US" dirty="0"/>
          </a:p>
          <a:p>
            <a:pPr lvl="1"/>
            <a:r>
              <a:rPr lang="en-US" b="1" dirty="0"/>
              <a:t>show ip ospf </a:t>
            </a:r>
            <a:r>
              <a:rPr lang="en-US" dirty="0" smtClean="0"/>
              <a:t>- </a:t>
            </a:r>
            <a:r>
              <a:rPr lang="en-US" dirty="0"/>
              <a:t>Used to examine the OSPFv2 process ID and router ID</a:t>
            </a:r>
            <a:r>
              <a:rPr lang="en-US" dirty="0" smtClean="0"/>
              <a:t>.</a:t>
            </a:r>
            <a:endParaRPr lang="en-US" dirty="0"/>
          </a:p>
          <a:p>
            <a:pPr lvl="1"/>
            <a:r>
              <a:rPr lang="en-US" b="1" dirty="0"/>
              <a:t>show ip route ospf </a:t>
            </a:r>
            <a:r>
              <a:rPr lang="en-US" dirty="0" smtClean="0"/>
              <a:t>- </a:t>
            </a:r>
            <a:r>
              <a:rPr lang="en-US" dirty="0"/>
              <a:t>Used to display only the OSPFv2 learned routes in the IPv4 routing table. </a:t>
            </a:r>
            <a:r>
              <a:rPr lang="en-US" dirty="0" smtClean="0"/>
              <a:t>T</a:t>
            </a:r>
            <a:endParaRPr lang="en-US" dirty="0"/>
          </a:p>
          <a:p>
            <a:pPr lvl="1"/>
            <a:r>
              <a:rPr lang="en-US" b="1" dirty="0"/>
              <a:t>clear ip ospf </a:t>
            </a:r>
            <a:r>
              <a:rPr lang="en-US" dirty="0"/>
              <a:t>[</a:t>
            </a:r>
            <a:r>
              <a:rPr lang="en-US" i="1" dirty="0"/>
              <a:t>process-id</a:t>
            </a:r>
            <a:r>
              <a:rPr lang="en-US" dirty="0"/>
              <a:t>] </a:t>
            </a:r>
            <a:r>
              <a:rPr lang="en-US" b="1" dirty="0"/>
              <a:t>process </a:t>
            </a:r>
            <a:r>
              <a:rPr lang="en-US" dirty="0"/>
              <a:t>- Used to reset the OSPFv2 neighbor </a:t>
            </a:r>
            <a:r>
              <a:rPr lang="en-US" dirty="0" smtClean="0"/>
              <a:t>adjacencies</a:t>
            </a:r>
            <a:endParaRPr lang="en-US" dirty="0"/>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smtClean="0"/>
              <a:t>OSPF Troubleshooting Commands</a:t>
            </a:r>
            <a:endParaRPr lang="en-US" dirty="0"/>
          </a:p>
        </p:txBody>
      </p:sp>
      <p:sp>
        <p:nvSpPr>
          <p:cNvPr id="4" name="Rectangle 3"/>
          <p:cNvSpPr/>
          <p:nvPr/>
        </p:nvSpPr>
        <p:spPr>
          <a:xfrm>
            <a:off x="5323064" y="4441775"/>
            <a:ext cx="3638119" cy="350076"/>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800" b="1" dirty="0"/>
              <a:t>Note</a:t>
            </a:r>
            <a:r>
              <a:rPr lang="en-US" sz="800" dirty="0"/>
              <a:t>: For the equivalent OSPFv3 command, simply substitute</a:t>
            </a:r>
            <a:r>
              <a:rPr lang="en-US" sz="800" b="1" dirty="0"/>
              <a:t> </a:t>
            </a:r>
            <a:r>
              <a:rPr lang="en-US" sz="800" b="1" dirty="0">
                <a:solidFill>
                  <a:srgbClr val="FFFF00"/>
                </a:solidFill>
              </a:rPr>
              <a:t>ip</a:t>
            </a:r>
            <a:r>
              <a:rPr lang="en-US" sz="800" b="1" dirty="0"/>
              <a:t> </a:t>
            </a:r>
            <a:r>
              <a:rPr lang="en-US" sz="800" dirty="0"/>
              <a:t>with</a:t>
            </a:r>
            <a:r>
              <a:rPr lang="en-US" sz="800" b="1" dirty="0"/>
              <a:t> </a:t>
            </a:r>
            <a:r>
              <a:rPr lang="en-US" sz="800" b="1" dirty="0">
                <a:solidFill>
                  <a:srgbClr val="FFFF00"/>
                </a:solidFill>
              </a:rPr>
              <a:t>ipv6</a:t>
            </a:r>
            <a:r>
              <a:rPr lang="en-US" sz="800" dirty="0"/>
              <a:t>.</a:t>
            </a:r>
            <a:endParaRPr lang="en-US" sz="800" dirty="0">
              <a:solidFill>
                <a:schemeClr val="bg1"/>
              </a:solidFill>
            </a:endParaRPr>
          </a:p>
        </p:txBody>
      </p:sp>
      <p:pic>
        <p:nvPicPr>
          <p:cNvPr id="3" name="Picture 2"/>
          <p:cNvPicPr>
            <a:picLocks noChangeAspect="1"/>
          </p:cNvPicPr>
          <p:nvPr/>
        </p:nvPicPr>
        <p:blipFill>
          <a:blip r:embed="rId3"/>
          <a:stretch>
            <a:fillRect/>
          </a:stretch>
        </p:blipFill>
        <p:spPr>
          <a:xfrm>
            <a:off x="5321103" y="990599"/>
            <a:ext cx="3046745" cy="2690283"/>
          </a:xfrm>
          <a:prstGeom prst="rect">
            <a:avLst/>
          </a:prstGeom>
        </p:spPr>
      </p:pic>
      <p:pic>
        <p:nvPicPr>
          <p:cNvPr id="5" name="Picture 4"/>
          <p:cNvPicPr>
            <a:picLocks noChangeAspect="1"/>
          </p:cNvPicPr>
          <p:nvPr/>
        </p:nvPicPr>
        <p:blipFill>
          <a:blip r:embed="rId4"/>
          <a:stretch>
            <a:fillRect/>
          </a:stretch>
        </p:blipFill>
        <p:spPr>
          <a:xfrm>
            <a:off x="5321103" y="3481912"/>
            <a:ext cx="3530994" cy="793633"/>
          </a:xfrm>
          <a:prstGeom prst="rect">
            <a:avLst/>
          </a:prstGeom>
        </p:spPr>
      </p:pic>
    </p:spTree>
    <p:extLst>
      <p:ext uri="{BB962C8B-B14F-4D97-AF65-F5344CB8AC3E}">
        <p14:creationId xmlns:p14="http://schemas.microsoft.com/office/powerpoint/2010/main" val="213844590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OSPF problems usually relate </a:t>
            </a:r>
            <a:r>
              <a:rPr lang="en-US" dirty="0" smtClean="0"/>
              <a:t>to:</a:t>
            </a:r>
            <a:endParaRPr lang="en-US" dirty="0"/>
          </a:p>
          <a:p>
            <a:pPr lvl="1"/>
            <a:r>
              <a:rPr lang="en-US" dirty="0" smtClean="0"/>
              <a:t>Neighbor </a:t>
            </a:r>
            <a:r>
              <a:rPr lang="en-US" dirty="0"/>
              <a:t>adjacencies</a:t>
            </a:r>
          </a:p>
          <a:p>
            <a:pPr lvl="1"/>
            <a:r>
              <a:rPr lang="en-US" dirty="0"/>
              <a:t>Missing routes</a:t>
            </a:r>
          </a:p>
          <a:p>
            <a:pPr lvl="1"/>
            <a:r>
              <a:rPr lang="en-US" dirty="0"/>
              <a:t>Path </a:t>
            </a:r>
            <a:r>
              <a:rPr lang="en-US" dirty="0" smtClean="0"/>
              <a:t>selection</a:t>
            </a:r>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a:t>Components of Troubleshooting </a:t>
            </a:r>
            <a:r>
              <a:rPr lang="en-US" dirty="0" smtClean="0"/>
              <a:t>OSPF</a:t>
            </a:r>
            <a:endParaRPr lang="en-US" dirty="0"/>
          </a:p>
        </p:txBody>
      </p:sp>
      <p:pic>
        <p:nvPicPr>
          <p:cNvPr id="3" name="Picture 2"/>
          <p:cNvPicPr>
            <a:picLocks noChangeAspect="1"/>
          </p:cNvPicPr>
          <p:nvPr/>
        </p:nvPicPr>
        <p:blipFill>
          <a:blip r:embed="rId3"/>
          <a:stretch>
            <a:fillRect/>
          </a:stretch>
        </p:blipFill>
        <p:spPr>
          <a:xfrm>
            <a:off x="3412066" y="864458"/>
            <a:ext cx="3024717" cy="3900687"/>
          </a:xfrm>
          <a:prstGeom prst="rect">
            <a:avLst/>
          </a:prstGeom>
        </p:spPr>
      </p:pic>
      <p:sp>
        <p:nvSpPr>
          <p:cNvPr id="5" name="Rectangle 4"/>
          <p:cNvSpPr/>
          <p:nvPr/>
        </p:nvSpPr>
        <p:spPr>
          <a:xfrm>
            <a:off x="6606209" y="1422400"/>
            <a:ext cx="2038258" cy="812518"/>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1100" b="1" dirty="0" smtClean="0"/>
              <a:t>Use:</a:t>
            </a:r>
          </a:p>
          <a:p>
            <a:pPr marL="171450" indent="-171450">
              <a:buFont typeface="Arial" panose="020B0604020202020204" pitchFamily="34" charset="0"/>
              <a:buChar char="•"/>
            </a:pPr>
            <a:r>
              <a:rPr lang="en-US" sz="1100" b="1" dirty="0">
                <a:solidFill>
                  <a:srgbClr val="FFFF00"/>
                </a:solidFill>
              </a:rPr>
              <a:t>show ip ospf neighbor</a:t>
            </a:r>
          </a:p>
          <a:p>
            <a:pPr marL="171450" indent="-171450">
              <a:buFont typeface="Arial" panose="020B0604020202020204" pitchFamily="34" charset="0"/>
              <a:buChar char="•"/>
            </a:pPr>
            <a:r>
              <a:rPr lang="en-US" sz="1100" b="1" dirty="0">
                <a:solidFill>
                  <a:srgbClr val="FFFF00"/>
                </a:solidFill>
              </a:rPr>
              <a:t>show ip interface brief</a:t>
            </a:r>
          </a:p>
          <a:p>
            <a:pPr marL="171450" indent="-171450">
              <a:buFont typeface="Arial" panose="020B0604020202020204" pitchFamily="34" charset="0"/>
              <a:buChar char="•"/>
            </a:pPr>
            <a:r>
              <a:rPr lang="en-US" sz="1100" b="1" dirty="0" smtClean="0">
                <a:solidFill>
                  <a:srgbClr val="FFFF00"/>
                </a:solidFill>
              </a:rPr>
              <a:t>show ip ospf interface</a:t>
            </a:r>
            <a:endParaRPr lang="en-US" sz="1100" dirty="0">
              <a:solidFill>
                <a:srgbClr val="FFFF00"/>
              </a:solidFill>
            </a:endParaRPr>
          </a:p>
        </p:txBody>
      </p:sp>
      <p:sp>
        <p:nvSpPr>
          <p:cNvPr id="6" name="Rectangle 5"/>
          <p:cNvSpPr/>
          <p:nvPr/>
        </p:nvSpPr>
        <p:spPr>
          <a:xfrm>
            <a:off x="6580847" y="2479050"/>
            <a:ext cx="2038258" cy="671503"/>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1100" b="1" dirty="0" smtClean="0"/>
              <a:t>Use:</a:t>
            </a:r>
          </a:p>
          <a:p>
            <a:pPr marL="171450" indent="-171450">
              <a:buFont typeface="Arial" panose="020B0604020202020204" pitchFamily="34" charset="0"/>
              <a:buChar char="•"/>
            </a:pPr>
            <a:r>
              <a:rPr lang="en-US" sz="1100" b="1" dirty="0">
                <a:solidFill>
                  <a:srgbClr val="FFFF00"/>
                </a:solidFill>
              </a:rPr>
              <a:t>show </a:t>
            </a:r>
            <a:r>
              <a:rPr lang="en-US" sz="1100" b="1" dirty="0" smtClean="0">
                <a:solidFill>
                  <a:srgbClr val="FFFF00"/>
                </a:solidFill>
              </a:rPr>
              <a:t>ip protocols</a:t>
            </a:r>
            <a:endParaRPr lang="en-US" sz="1100" b="1" dirty="0">
              <a:solidFill>
                <a:srgbClr val="FFFF00"/>
              </a:solidFill>
            </a:endParaRPr>
          </a:p>
          <a:p>
            <a:pPr marL="171450" indent="-171450">
              <a:buFont typeface="Arial" panose="020B0604020202020204" pitchFamily="34" charset="0"/>
              <a:buChar char="•"/>
            </a:pPr>
            <a:r>
              <a:rPr lang="en-US" sz="1100" b="1" dirty="0" smtClean="0">
                <a:solidFill>
                  <a:srgbClr val="FFFF00"/>
                </a:solidFill>
              </a:rPr>
              <a:t>show ip route ospf</a:t>
            </a:r>
            <a:endParaRPr lang="en-US" sz="1100" dirty="0">
              <a:solidFill>
                <a:srgbClr val="FFFF00"/>
              </a:solidFill>
            </a:endParaRPr>
          </a:p>
        </p:txBody>
      </p:sp>
      <p:sp>
        <p:nvSpPr>
          <p:cNvPr id="7" name="Rectangle 6"/>
          <p:cNvSpPr/>
          <p:nvPr/>
        </p:nvSpPr>
        <p:spPr>
          <a:xfrm>
            <a:off x="6580847" y="3345651"/>
            <a:ext cx="2038258" cy="671503"/>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1100" b="1" dirty="0" smtClean="0"/>
              <a:t>Use:</a:t>
            </a:r>
          </a:p>
          <a:p>
            <a:pPr marL="171450" indent="-171450">
              <a:buFont typeface="Arial" panose="020B0604020202020204" pitchFamily="34" charset="0"/>
              <a:buChar char="•"/>
            </a:pPr>
            <a:r>
              <a:rPr lang="en-US" sz="1100" b="1" dirty="0">
                <a:solidFill>
                  <a:srgbClr val="FFFF00"/>
                </a:solidFill>
              </a:rPr>
              <a:t>show ip </a:t>
            </a:r>
            <a:r>
              <a:rPr lang="en-US" sz="1100" b="1" dirty="0" smtClean="0">
                <a:solidFill>
                  <a:srgbClr val="FFFF00"/>
                </a:solidFill>
              </a:rPr>
              <a:t>route ospf</a:t>
            </a:r>
            <a:endParaRPr lang="en-US" sz="1100" b="1" dirty="0">
              <a:solidFill>
                <a:srgbClr val="FFFF00"/>
              </a:solidFill>
            </a:endParaRPr>
          </a:p>
          <a:p>
            <a:pPr marL="171450" indent="-171450">
              <a:buFont typeface="Arial" panose="020B0604020202020204" pitchFamily="34" charset="0"/>
              <a:buChar char="•"/>
            </a:pPr>
            <a:r>
              <a:rPr lang="en-US" sz="1100" b="1" dirty="0" smtClean="0">
                <a:solidFill>
                  <a:srgbClr val="FFFF00"/>
                </a:solidFill>
              </a:rPr>
              <a:t>show ip ospf interface</a:t>
            </a:r>
            <a:endParaRPr lang="en-US" sz="1100" dirty="0">
              <a:solidFill>
                <a:srgbClr val="FFFF00"/>
              </a:solidFill>
            </a:endParaRPr>
          </a:p>
        </p:txBody>
      </p:sp>
      <p:sp>
        <p:nvSpPr>
          <p:cNvPr id="8" name="Rectangle 7"/>
          <p:cNvSpPr/>
          <p:nvPr/>
        </p:nvSpPr>
        <p:spPr>
          <a:xfrm>
            <a:off x="5323064" y="4441775"/>
            <a:ext cx="3638119" cy="350076"/>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800" b="1" dirty="0"/>
              <a:t>Note</a:t>
            </a:r>
            <a:r>
              <a:rPr lang="en-US" sz="800" dirty="0"/>
              <a:t>: For the equivalent OSPFv3 command, simply substitute</a:t>
            </a:r>
            <a:r>
              <a:rPr lang="en-US" sz="800" b="1" dirty="0"/>
              <a:t> </a:t>
            </a:r>
            <a:r>
              <a:rPr lang="en-US" sz="800" b="1" dirty="0">
                <a:solidFill>
                  <a:srgbClr val="FFFF00"/>
                </a:solidFill>
              </a:rPr>
              <a:t>ip</a:t>
            </a:r>
            <a:r>
              <a:rPr lang="en-US" sz="800" b="1" dirty="0"/>
              <a:t> </a:t>
            </a:r>
            <a:r>
              <a:rPr lang="en-US" sz="800" dirty="0"/>
              <a:t>with</a:t>
            </a:r>
            <a:r>
              <a:rPr lang="en-US" sz="800" b="1" dirty="0"/>
              <a:t> </a:t>
            </a:r>
            <a:r>
              <a:rPr lang="en-US" sz="800" b="1" dirty="0">
                <a:solidFill>
                  <a:srgbClr val="FFFF00"/>
                </a:solidFill>
              </a:rPr>
              <a:t>ipv6</a:t>
            </a:r>
            <a:r>
              <a:rPr lang="en-US" sz="800" dirty="0"/>
              <a:t>.</a:t>
            </a:r>
            <a:endParaRPr lang="en-US" sz="800" dirty="0">
              <a:solidFill>
                <a:schemeClr val="bg1"/>
              </a:solidFill>
            </a:endParaRPr>
          </a:p>
        </p:txBody>
      </p:sp>
    </p:spTree>
    <p:extLst>
      <p:ext uri="{BB962C8B-B14F-4D97-AF65-F5344CB8AC3E}">
        <p14:creationId xmlns:p14="http://schemas.microsoft.com/office/powerpoint/2010/main" val="231837095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054468" cy="4155319"/>
          </a:xfrm>
        </p:spPr>
        <p:txBody>
          <a:bodyPr/>
          <a:lstStyle/>
          <a:p>
            <a:r>
              <a:rPr lang="en-US" dirty="0" smtClean="0"/>
              <a:t>When troubleshooting neighbor issues:</a:t>
            </a:r>
          </a:p>
          <a:p>
            <a:pPr lvl="1"/>
            <a:r>
              <a:rPr lang="en-US" dirty="0" smtClean="0"/>
              <a:t>Verify the routing table using the </a:t>
            </a:r>
            <a:r>
              <a:rPr lang="en-US" b="1" dirty="0" smtClean="0"/>
              <a:t>show ip route ospf </a:t>
            </a:r>
            <a:r>
              <a:rPr lang="en-US" dirty="0" smtClean="0"/>
              <a:t>command.</a:t>
            </a:r>
          </a:p>
          <a:p>
            <a:pPr lvl="1"/>
            <a:r>
              <a:rPr lang="en-US" dirty="0" smtClean="0"/>
              <a:t>Verify that interfaces are active using the </a:t>
            </a:r>
            <a:r>
              <a:rPr lang="en-US" b="1" dirty="0" smtClean="0"/>
              <a:t>show ip interface brief </a:t>
            </a:r>
            <a:r>
              <a:rPr lang="en-US" dirty="0" smtClean="0"/>
              <a:t>command.</a:t>
            </a:r>
          </a:p>
          <a:p>
            <a:pPr lvl="1"/>
            <a:r>
              <a:rPr lang="en-US" dirty="0" smtClean="0"/>
              <a:t>Verify active OSPF interfaces using the </a:t>
            </a:r>
            <a:r>
              <a:rPr lang="en-US" b="1" dirty="0" smtClean="0"/>
              <a:t>show ip ospf interface </a:t>
            </a:r>
            <a:r>
              <a:rPr lang="en-US" dirty="0" smtClean="0"/>
              <a:t>command.</a:t>
            </a:r>
          </a:p>
          <a:p>
            <a:pPr lvl="1"/>
            <a:r>
              <a:rPr lang="en-US" dirty="0" smtClean="0"/>
              <a:t>Verify </a:t>
            </a:r>
            <a:r>
              <a:rPr lang="en-US" dirty="0"/>
              <a:t>the OSPFv2 settings using the</a:t>
            </a:r>
            <a:r>
              <a:rPr lang="en-US" b="1" dirty="0"/>
              <a:t> show ip protocols </a:t>
            </a:r>
            <a:r>
              <a:rPr lang="en-US" dirty="0"/>
              <a:t>command</a:t>
            </a:r>
            <a:r>
              <a:rPr lang="en-US" dirty="0" smtClean="0"/>
              <a:t>.</a:t>
            </a:r>
          </a:p>
          <a:p>
            <a:endParaRPr lang="en-US" dirty="0"/>
          </a:p>
          <a:p>
            <a:r>
              <a:rPr lang="en-US" dirty="0" smtClean="0"/>
              <a:t>Recall </a:t>
            </a:r>
            <a:r>
              <a:rPr lang="en-US" dirty="0"/>
              <a:t>that </a:t>
            </a:r>
            <a:r>
              <a:rPr lang="en-US" dirty="0" smtClean="0"/>
              <a:t>the </a:t>
            </a:r>
            <a:r>
              <a:rPr lang="en-US" b="1" dirty="0" smtClean="0"/>
              <a:t>passive-interface</a:t>
            </a:r>
            <a:r>
              <a:rPr lang="en-US" b="1" dirty="0"/>
              <a:t> </a:t>
            </a:r>
            <a:r>
              <a:rPr lang="en-US" dirty="0"/>
              <a:t>command stops both outgoing and incoming routing updates </a:t>
            </a:r>
            <a:r>
              <a:rPr lang="en-US" dirty="0" smtClean="0"/>
              <a:t>and for that reason, routers </a:t>
            </a:r>
            <a:r>
              <a:rPr lang="en-US" dirty="0"/>
              <a:t>will not become neighbors.</a:t>
            </a:r>
            <a:endParaRPr lang="en-US" dirty="0" smtClean="0"/>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a:t>Troubleshooting </a:t>
            </a:r>
            <a:r>
              <a:rPr lang="en-US" dirty="0" smtClean="0"/>
              <a:t>Neighbor Issues</a:t>
            </a:r>
            <a:endParaRPr lang="en-US" dirty="0"/>
          </a:p>
        </p:txBody>
      </p:sp>
      <p:pic>
        <p:nvPicPr>
          <p:cNvPr id="3" name="Picture 2"/>
          <p:cNvPicPr>
            <a:picLocks noChangeAspect="1"/>
          </p:cNvPicPr>
          <p:nvPr/>
        </p:nvPicPr>
        <p:blipFill>
          <a:blip r:embed="rId3"/>
          <a:stretch>
            <a:fillRect/>
          </a:stretch>
        </p:blipFill>
        <p:spPr>
          <a:xfrm>
            <a:off x="5563476" y="879851"/>
            <a:ext cx="3384917" cy="2700062"/>
          </a:xfrm>
          <a:prstGeom prst="rect">
            <a:avLst/>
          </a:prstGeom>
        </p:spPr>
      </p:pic>
      <p:pic>
        <p:nvPicPr>
          <p:cNvPr id="4" name="Picture 3"/>
          <p:cNvPicPr>
            <a:picLocks noChangeAspect="1"/>
          </p:cNvPicPr>
          <p:nvPr/>
        </p:nvPicPr>
        <p:blipFill>
          <a:blip r:embed="rId4"/>
          <a:stretch>
            <a:fillRect/>
          </a:stretch>
        </p:blipFill>
        <p:spPr>
          <a:xfrm>
            <a:off x="5563476" y="3660820"/>
            <a:ext cx="3195992" cy="913141"/>
          </a:xfrm>
          <a:prstGeom prst="rect">
            <a:avLst/>
          </a:prstGeom>
        </p:spPr>
      </p:pic>
    </p:spTree>
    <p:extLst>
      <p:ext uri="{BB962C8B-B14F-4D97-AF65-F5344CB8AC3E}">
        <p14:creationId xmlns:p14="http://schemas.microsoft.com/office/powerpoint/2010/main" val="3839265283"/>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44168" y="944650"/>
            <a:ext cx="3817015" cy="2404497"/>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a:xfrm>
            <a:off x="144065" y="798944"/>
            <a:ext cx="4845030" cy="4155319"/>
          </a:xfrm>
        </p:spPr>
        <p:txBody>
          <a:bodyPr/>
          <a:lstStyle/>
          <a:p>
            <a:r>
              <a:rPr lang="en-US" dirty="0" smtClean="0"/>
              <a:t>When troubleshooting routing table issues:</a:t>
            </a:r>
          </a:p>
          <a:p>
            <a:pPr lvl="1"/>
            <a:r>
              <a:rPr lang="en-US" dirty="0"/>
              <a:t>Verify the routing table using the </a:t>
            </a:r>
            <a:r>
              <a:rPr lang="en-US" b="1" dirty="0"/>
              <a:t>show ip route ospf </a:t>
            </a:r>
            <a:r>
              <a:rPr lang="en-US" dirty="0"/>
              <a:t>command.</a:t>
            </a:r>
          </a:p>
          <a:p>
            <a:pPr lvl="1"/>
            <a:r>
              <a:rPr lang="en-US" dirty="0" smtClean="0"/>
              <a:t>Verify </a:t>
            </a:r>
            <a:r>
              <a:rPr lang="en-US" dirty="0"/>
              <a:t>the OSPFv2 settings using the</a:t>
            </a:r>
            <a:r>
              <a:rPr lang="en-US" b="1" dirty="0"/>
              <a:t> show ip protocols </a:t>
            </a:r>
            <a:r>
              <a:rPr lang="en-US" dirty="0"/>
              <a:t>command</a:t>
            </a:r>
            <a:r>
              <a:rPr lang="en-US" dirty="0" smtClean="0"/>
              <a:t>.</a:t>
            </a:r>
          </a:p>
          <a:p>
            <a:pPr lvl="1"/>
            <a:r>
              <a:rPr lang="en-US" dirty="0" smtClean="0"/>
              <a:t>Verify the OSPF configuration using the </a:t>
            </a:r>
            <a:r>
              <a:rPr lang="en-US" b="1" dirty="0" smtClean="0"/>
              <a:t>show running-config | section router ospf </a:t>
            </a:r>
            <a:r>
              <a:rPr lang="en-US" dirty="0" smtClean="0"/>
              <a:t>command.</a:t>
            </a:r>
            <a:endParaRPr lang="en-US" dirty="0"/>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a:t>Troubleshooting </a:t>
            </a:r>
            <a:r>
              <a:rPr lang="en-US" dirty="0" smtClean="0"/>
              <a:t>OSPFv2 Routing Table Issues</a:t>
            </a:r>
            <a:endParaRPr lang="en-US" dirty="0"/>
          </a:p>
        </p:txBody>
      </p:sp>
      <p:pic>
        <p:nvPicPr>
          <p:cNvPr id="3" name="Picture 2"/>
          <p:cNvPicPr>
            <a:picLocks noChangeAspect="1"/>
          </p:cNvPicPr>
          <p:nvPr/>
        </p:nvPicPr>
        <p:blipFill>
          <a:blip r:embed="rId3"/>
          <a:stretch>
            <a:fillRect/>
          </a:stretch>
        </p:blipFill>
        <p:spPr>
          <a:xfrm>
            <a:off x="5192766" y="1005271"/>
            <a:ext cx="2700062" cy="1078450"/>
          </a:xfrm>
          <a:prstGeom prst="rect">
            <a:avLst/>
          </a:prstGeom>
        </p:spPr>
      </p:pic>
      <p:pic>
        <p:nvPicPr>
          <p:cNvPr id="4" name="Picture 3"/>
          <p:cNvPicPr>
            <a:picLocks noChangeAspect="1"/>
          </p:cNvPicPr>
          <p:nvPr/>
        </p:nvPicPr>
        <p:blipFill>
          <a:blip r:embed="rId4"/>
          <a:stretch>
            <a:fillRect/>
          </a:stretch>
        </p:blipFill>
        <p:spPr>
          <a:xfrm>
            <a:off x="5199116" y="2010924"/>
            <a:ext cx="3652562" cy="1338223"/>
          </a:xfrm>
          <a:prstGeom prst="rect">
            <a:avLst/>
          </a:prstGeom>
        </p:spPr>
      </p:pic>
    </p:spTree>
    <p:extLst>
      <p:ext uri="{BB962C8B-B14F-4D97-AF65-F5344CB8AC3E}">
        <p14:creationId xmlns:p14="http://schemas.microsoft.com/office/powerpoint/2010/main" val="428168234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59409" y="1193570"/>
            <a:ext cx="3659472" cy="2404497"/>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a:xfrm>
            <a:off x="144064" y="798944"/>
            <a:ext cx="5091009" cy="4155319"/>
          </a:xfrm>
        </p:spPr>
        <p:txBody>
          <a:bodyPr/>
          <a:lstStyle/>
          <a:p>
            <a:r>
              <a:rPr lang="en-US" dirty="0"/>
              <a:t>Common </a:t>
            </a:r>
            <a:r>
              <a:rPr lang="en-US" dirty="0" smtClean="0"/>
              <a:t>OSPFv3 </a:t>
            </a:r>
            <a:r>
              <a:rPr lang="en-US" dirty="0"/>
              <a:t>troubleshooting commands include:</a:t>
            </a:r>
          </a:p>
          <a:p>
            <a:pPr lvl="1"/>
            <a:r>
              <a:rPr lang="en-US" b="1" dirty="0"/>
              <a:t>show </a:t>
            </a:r>
            <a:r>
              <a:rPr lang="en-US" b="1" dirty="0" smtClean="0"/>
              <a:t>ipv6 </a:t>
            </a:r>
            <a:r>
              <a:rPr lang="en-US" b="1" dirty="0"/>
              <a:t>protocols </a:t>
            </a:r>
            <a:r>
              <a:rPr lang="en-US" dirty="0"/>
              <a:t>- Used to verify vital </a:t>
            </a:r>
            <a:r>
              <a:rPr lang="en-US" dirty="0" smtClean="0"/>
              <a:t>OSPFv3 </a:t>
            </a:r>
            <a:r>
              <a:rPr lang="en-US" dirty="0"/>
              <a:t>configuration information.</a:t>
            </a:r>
          </a:p>
          <a:p>
            <a:pPr lvl="1"/>
            <a:r>
              <a:rPr lang="en-US" b="1" dirty="0"/>
              <a:t>show </a:t>
            </a:r>
            <a:r>
              <a:rPr lang="en-US" b="1" dirty="0" smtClean="0"/>
              <a:t>ipv6 </a:t>
            </a:r>
            <a:r>
              <a:rPr lang="en-US" b="1" dirty="0"/>
              <a:t>ospf neighbor </a:t>
            </a:r>
            <a:r>
              <a:rPr lang="en-US" dirty="0"/>
              <a:t>- Used to verify that the router has formed an </a:t>
            </a:r>
            <a:r>
              <a:rPr lang="en-US" dirty="0" smtClean="0"/>
              <a:t>OSPFv3 </a:t>
            </a:r>
            <a:r>
              <a:rPr lang="en-US" dirty="0"/>
              <a:t>adjacency with its neighboring routers. </a:t>
            </a:r>
          </a:p>
          <a:p>
            <a:pPr lvl="1"/>
            <a:r>
              <a:rPr lang="en-US" b="1" dirty="0"/>
              <a:t>show </a:t>
            </a:r>
            <a:r>
              <a:rPr lang="en-US" b="1" dirty="0" smtClean="0"/>
              <a:t>ipv6 </a:t>
            </a:r>
            <a:r>
              <a:rPr lang="en-US" b="1" dirty="0"/>
              <a:t>ospf interface </a:t>
            </a:r>
            <a:r>
              <a:rPr lang="en-US" dirty="0"/>
              <a:t>- Used to display the </a:t>
            </a:r>
            <a:r>
              <a:rPr lang="en-US" dirty="0" smtClean="0"/>
              <a:t>OSPFv3 </a:t>
            </a:r>
            <a:r>
              <a:rPr lang="en-US" dirty="0"/>
              <a:t>parameters configured on an interface.</a:t>
            </a:r>
          </a:p>
          <a:p>
            <a:pPr lvl="1"/>
            <a:r>
              <a:rPr lang="en-US" b="1" dirty="0"/>
              <a:t>show </a:t>
            </a:r>
            <a:r>
              <a:rPr lang="en-US" b="1" dirty="0" smtClean="0"/>
              <a:t>ipv6 </a:t>
            </a:r>
            <a:r>
              <a:rPr lang="en-US" b="1" dirty="0"/>
              <a:t>ospf </a:t>
            </a:r>
            <a:r>
              <a:rPr lang="en-US" dirty="0"/>
              <a:t>- Used to examine the </a:t>
            </a:r>
            <a:r>
              <a:rPr lang="en-US" dirty="0" smtClean="0"/>
              <a:t>OSPFv3 </a:t>
            </a:r>
            <a:r>
              <a:rPr lang="en-US" dirty="0"/>
              <a:t>process ID and router ID.</a:t>
            </a:r>
          </a:p>
          <a:p>
            <a:pPr lvl="1"/>
            <a:r>
              <a:rPr lang="en-US" b="1" dirty="0"/>
              <a:t>show </a:t>
            </a:r>
            <a:r>
              <a:rPr lang="en-US" b="1" dirty="0" smtClean="0"/>
              <a:t>ipv6 </a:t>
            </a:r>
            <a:r>
              <a:rPr lang="en-US" b="1" dirty="0"/>
              <a:t>route ospf </a:t>
            </a:r>
            <a:r>
              <a:rPr lang="en-US" dirty="0"/>
              <a:t>- Used to display only the </a:t>
            </a:r>
            <a:r>
              <a:rPr lang="en-US" dirty="0" smtClean="0"/>
              <a:t>OSPFv3 </a:t>
            </a:r>
            <a:r>
              <a:rPr lang="en-US" dirty="0"/>
              <a:t>learned routes in the IPv4 routing table. T</a:t>
            </a:r>
          </a:p>
          <a:p>
            <a:pPr lvl="1"/>
            <a:r>
              <a:rPr lang="en-US" b="1" dirty="0"/>
              <a:t>clear </a:t>
            </a:r>
            <a:r>
              <a:rPr lang="en-US" b="1" dirty="0" smtClean="0"/>
              <a:t>ipv6 </a:t>
            </a:r>
            <a:r>
              <a:rPr lang="en-US" b="1" dirty="0"/>
              <a:t>ospf </a:t>
            </a:r>
            <a:r>
              <a:rPr lang="en-US" dirty="0"/>
              <a:t>[</a:t>
            </a:r>
            <a:r>
              <a:rPr lang="en-US" i="1" dirty="0"/>
              <a:t>process-id</a:t>
            </a:r>
            <a:r>
              <a:rPr lang="en-US" dirty="0"/>
              <a:t>] </a:t>
            </a:r>
            <a:r>
              <a:rPr lang="en-US" b="1" dirty="0"/>
              <a:t>process </a:t>
            </a:r>
            <a:r>
              <a:rPr lang="en-US" dirty="0"/>
              <a:t>- Used to reset the </a:t>
            </a:r>
            <a:r>
              <a:rPr lang="en-US" dirty="0" smtClean="0"/>
              <a:t>OSPFv3 </a:t>
            </a:r>
            <a:r>
              <a:rPr lang="en-US" dirty="0"/>
              <a:t>neighbor adjacencies</a:t>
            </a:r>
          </a:p>
          <a:p>
            <a:r>
              <a:rPr lang="en-US" dirty="0" smtClean="0"/>
              <a:t>.</a:t>
            </a:r>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smtClean="0"/>
              <a:t>OSPFv3 Troubleshooting Commands</a:t>
            </a:r>
            <a:endParaRPr lang="en-US" dirty="0"/>
          </a:p>
        </p:txBody>
      </p:sp>
      <p:pic>
        <p:nvPicPr>
          <p:cNvPr id="3" name="Picture 2"/>
          <p:cNvPicPr>
            <a:picLocks noChangeAspect="1"/>
          </p:cNvPicPr>
          <p:nvPr/>
        </p:nvPicPr>
        <p:blipFill>
          <a:blip r:embed="rId3"/>
          <a:stretch>
            <a:fillRect/>
          </a:stretch>
        </p:blipFill>
        <p:spPr>
          <a:xfrm>
            <a:off x="5250313" y="1263589"/>
            <a:ext cx="2407987" cy="1546949"/>
          </a:xfrm>
          <a:prstGeom prst="rect">
            <a:avLst/>
          </a:prstGeom>
        </p:spPr>
      </p:pic>
      <p:pic>
        <p:nvPicPr>
          <p:cNvPr id="4" name="Picture 3"/>
          <p:cNvPicPr>
            <a:picLocks noChangeAspect="1"/>
          </p:cNvPicPr>
          <p:nvPr/>
        </p:nvPicPr>
        <p:blipFill>
          <a:blip r:embed="rId4"/>
          <a:stretch>
            <a:fillRect/>
          </a:stretch>
        </p:blipFill>
        <p:spPr>
          <a:xfrm>
            <a:off x="5241845" y="2797161"/>
            <a:ext cx="3480636" cy="656724"/>
          </a:xfrm>
          <a:prstGeom prst="rect">
            <a:avLst/>
          </a:prstGeom>
        </p:spPr>
      </p:pic>
    </p:spTree>
    <p:extLst>
      <p:ext uri="{BB962C8B-B14F-4D97-AF65-F5344CB8AC3E}">
        <p14:creationId xmlns:p14="http://schemas.microsoft.com/office/powerpoint/2010/main" val="381508344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8986" y="1490668"/>
            <a:ext cx="3659472" cy="2649534"/>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p:txBody>
          <a:bodyPr/>
          <a:lstStyle/>
          <a:p>
            <a:r>
              <a:rPr lang="en-US" dirty="0" smtClean="0"/>
              <a:t>In this example, R1 is not receiving the </a:t>
            </a:r>
            <a:r>
              <a:rPr lang="en-US" dirty="0"/>
              <a:t>R3 LAN OSPFv3 route (2001:DB8:CAFE:3::/64</a:t>
            </a:r>
            <a:r>
              <a:rPr lang="en-US" dirty="0" smtClean="0"/>
              <a:t>).</a:t>
            </a:r>
            <a:endParaRPr lang="en-US" dirty="0"/>
          </a:p>
        </p:txBody>
      </p:sp>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a:t>Troubleshooting </a:t>
            </a:r>
            <a:r>
              <a:rPr lang="en-US" dirty="0" smtClean="0"/>
              <a:t>OSPFv3</a:t>
            </a:r>
            <a:endParaRPr lang="en-US" dirty="0"/>
          </a:p>
        </p:txBody>
      </p:sp>
      <p:pic>
        <p:nvPicPr>
          <p:cNvPr id="3" name="Picture 2"/>
          <p:cNvPicPr>
            <a:picLocks noChangeAspect="1"/>
          </p:cNvPicPr>
          <p:nvPr/>
        </p:nvPicPr>
        <p:blipFill>
          <a:blip r:embed="rId3"/>
          <a:stretch>
            <a:fillRect/>
          </a:stretch>
        </p:blipFill>
        <p:spPr>
          <a:xfrm>
            <a:off x="5460999" y="1490668"/>
            <a:ext cx="2589855" cy="1660971"/>
          </a:xfrm>
          <a:prstGeom prst="rect">
            <a:avLst/>
          </a:prstGeom>
        </p:spPr>
      </p:pic>
      <p:pic>
        <p:nvPicPr>
          <p:cNvPr id="4" name="Picture 3"/>
          <p:cNvPicPr>
            <a:picLocks noChangeAspect="1"/>
          </p:cNvPicPr>
          <p:nvPr/>
        </p:nvPicPr>
        <p:blipFill>
          <a:blip r:embed="rId4"/>
          <a:stretch>
            <a:fillRect/>
          </a:stretch>
        </p:blipFill>
        <p:spPr>
          <a:xfrm>
            <a:off x="5460999" y="3151639"/>
            <a:ext cx="3597459" cy="873781"/>
          </a:xfrm>
          <a:prstGeom prst="rect">
            <a:avLst/>
          </a:prstGeom>
        </p:spPr>
      </p:pic>
      <p:sp>
        <p:nvSpPr>
          <p:cNvPr id="6" name="Content Placeholder 1"/>
          <p:cNvSpPr txBox="1">
            <a:spLocks/>
          </p:cNvSpPr>
          <p:nvPr/>
        </p:nvSpPr>
        <p:spPr bwMode="auto">
          <a:xfrm>
            <a:off x="144065" y="1439866"/>
            <a:ext cx="5367735" cy="29362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Verifying the R3 routing protocol settings reveals that R3 is not enabled on the G0/0 R3 interface.</a:t>
            </a:r>
          </a:p>
          <a:p>
            <a:endParaRPr lang="en-US" dirty="0" smtClean="0"/>
          </a:p>
          <a:p>
            <a:r>
              <a:rPr lang="en-US" dirty="0" smtClean="0"/>
              <a:t>Enable OSPFv3 on the R3 Gigabit Ethernet 0/0 interface. </a:t>
            </a:r>
          </a:p>
          <a:p>
            <a:endParaRPr lang="en-US" dirty="0" smtClean="0"/>
          </a:p>
          <a:p>
            <a:r>
              <a:rPr lang="en-US" dirty="0" smtClean="0"/>
              <a:t>The R3 LAN is now in the routing table of R1.</a:t>
            </a:r>
          </a:p>
        </p:txBody>
      </p:sp>
    </p:spTree>
    <p:extLst>
      <p:ext uri="{BB962C8B-B14F-4D97-AF65-F5344CB8AC3E}">
        <p14:creationId xmlns:p14="http://schemas.microsoft.com/office/powerpoint/2010/main" val="289227858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err="1" smtClean="0"/>
              <a:t>Multiarea</a:t>
            </a:r>
            <a:r>
              <a:rPr lang="en-US" dirty="0" smtClean="0"/>
              <a:t> OSPF Troubleshooting Skills</a:t>
            </a:r>
            <a:endParaRPr lang="en-US" dirty="0"/>
          </a:p>
        </p:txBody>
      </p:sp>
      <p:sp>
        <p:nvSpPr>
          <p:cNvPr id="2" name="Content Placeholder 1"/>
          <p:cNvSpPr>
            <a:spLocks noGrp="1"/>
          </p:cNvSpPr>
          <p:nvPr>
            <p:ph idx="1"/>
          </p:nvPr>
        </p:nvSpPr>
        <p:spPr>
          <a:xfrm>
            <a:off x="114300" y="927100"/>
            <a:ext cx="8883051" cy="4027163"/>
          </a:xfrm>
        </p:spPr>
        <p:txBody>
          <a:bodyPr/>
          <a:lstStyle/>
          <a:p>
            <a:r>
              <a:rPr lang="en-US" dirty="0"/>
              <a:t>Before you can begin to diagnose and resolve problems related to a multiarea OSPF implementation, you must be able to do the following:</a:t>
            </a:r>
          </a:p>
          <a:p>
            <a:pPr lvl="1"/>
            <a:r>
              <a:rPr lang="en-US" dirty="0" smtClean="0"/>
              <a:t>Understand </a:t>
            </a:r>
            <a:r>
              <a:rPr lang="en-US" dirty="0"/>
              <a:t>the processes OSPF uses to distribute, store, and select routing information.</a:t>
            </a:r>
          </a:p>
          <a:p>
            <a:pPr lvl="1"/>
            <a:r>
              <a:rPr lang="en-US" dirty="0"/>
              <a:t>Understand how OSPF information flows within and between areas.</a:t>
            </a:r>
          </a:p>
          <a:p>
            <a:pPr lvl="1"/>
            <a:r>
              <a:rPr lang="en-US" dirty="0"/>
              <a:t>Use Cisco IOS commands to gather and interpret the information necessary to troubleshoot OSPF operation.</a:t>
            </a:r>
          </a:p>
        </p:txBody>
      </p:sp>
    </p:spTree>
    <p:extLst>
      <p:ext uri="{BB962C8B-B14F-4D97-AF65-F5344CB8AC3E}">
        <p14:creationId xmlns:p14="http://schemas.microsoft.com/office/powerpoint/2010/main" val="13035349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Troubleshooting Single-Area OSPF Implementations</a:t>
            </a:r>
            <a:r>
              <a:rPr lang="en-US" dirty="0"/>
              <a:t/>
            </a:r>
            <a:br>
              <a:rPr lang="en-US" dirty="0"/>
            </a:br>
            <a:r>
              <a:rPr lang="en-US" dirty="0" err="1" smtClean="0"/>
              <a:t>Multiarea</a:t>
            </a:r>
            <a:r>
              <a:rPr lang="en-US" dirty="0" smtClean="0"/>
              <a:t> OSPF Troubleshooting Data Structures</a:t>
            </a:r>
            <a:endParaRPr lang="en-US" dirty="0"/>
          </a:p>
        </p:txBody>
      </p:sp>
      <p:sp>
        <p:nvSpPr>
          <p:cNvPr id="2" name="Content Placeholder 1"/>
          <p:cNvSpPr>
            <a:spLocks noGrp="1"/>
          </p:cNvSpPr>
          <p:nvPr>
            <p:ph idx="1"/>
          </p:nvPr>
        </p:nvSpPr>
        <p:spPr/>
        <p:txBody>
          <a:bodyPr/>
          <a:lstStyle/>
          <a:p>
            <a:r>
              <a:rPr lang="en-US" dirty="0"/>
              <a:t>OSPF stores routing information in four main data structures</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64944186"/>
              </p:ext>
            </p:extLst>
          </p:nvPr>
        </p:nvGraphicFramePr>
        <p:xfrm>
          <a:off x="4968573" y="1113783"/>
          <a:ext cx="4028778" cy="3093720"/>
        </p:xfrm>
        <a:graphic>
          <a:graphicData uri="http://schemas.openxmlformats.org/drawingml/2006/table">
            <a:tbl>
              <a:tblPr firstRow="1" bandRow="1">
                <a:tableStyleId>{5C22544A-7EE6-4342-B048-85BDC9FD1C3A}</a:tableStyleId>
              </a:tblPr>
              <a:tblGrid>
                <a:gridCol w="909383">
                  <a:extLst>
                    <a:ext uri="{9D8B030D-6E8A-4147-A177-3AD203B41FA5}">
                      <a16:colId xmlns:a16="http://schemas.microsoft.com/office/drawing/2014/main" val="1364183204"/>
                    </a:ext>
                  </a:extLst>
                </a:gridCol>
                <a:gridCol w="3119395">
                  <a:extLst>
                    <a:ext uri="{9D8B030D-6E8A-4147-A177-3AD203B41FA5}">
                      <a16:colId xmlns:a16="http://schemas.microsoft.com/office/drawing/2014/main" val="3482832127"/>
                    </a:ext>
                  </a:extLst>
                </a:gridCol>
              </a:tblGrid>
              <a:tr h="370840">
                <a:tc>
                  <a:txBody>
                    <a:bodyPr/>
                    <a:lstStyle/>
                    <a:p>
                      <a:pPr algn="ctr"/>
                      <a:r>
                        <a:rPr lang="en-US" sz="1100" dirty="0" smtClean="0"/>
                        <a:t>OSPF Data Structures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Description</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162066"/>
                  </a:ext>
                </a:extLst>
              </a:tr>
              <a:tr h="370840">
                <a:tc>
                  <a:txBody>
                    <a:bodyPr/>
                    <a:lstStyle/>
                    <a:p>
                      <a:pPr algn="ctr"/>
                      <a:r>
                        <a:rPr lang="en-US" sz="1050" b="1" dirty="0" smtClean="0">
                          <a:solidFill>
                            <a:srgbClr val="000000"/>
                          </a:solidFill>
                        </a:rPr>
                        <a:t>Interface table </a:t>
                      </a:r>
                      <a:endParaRPr lang="en-US" sz="1050"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Includes a list of all active OSPF interfaces. </a:t>
                      </a:r>
                    </a:p>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Type 1 LSAs include the subnets associated with each active interface.</a:t>
                      </a:r>
                      <a:endParaRPr lang="en-US" sz="100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248487"/>
                  </a:ext>
                </a:extLst>
              </a:tr>
              <a:tr h="370840">
                <a:tc>
                  <a:txBody>
                    <a:bodyPr/>
                    <a:lstStyle/>
                    <a:p>
                      <a:pPr algn="ctr"/>
                      <a:r>
                        <a:rPr lang="en-US" sz="1050" b="1" dirty="0" smtClean="0">
                          <a:solidFill>
                            <a:srgbClr val="000000"/>
                          </a:solidFill>
                        </a:rPr>
                        <a:t>Neighbor table </a:t>
                      </a:r>
                      <a:endParaRPr lang="en-US" sz="1050"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Used to manage neighbor adjacencies through hello timers and dead timers. </a:t>
                      </a:r>
                    </a:p>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Neighbor entries are added and refreshed when a hello is received. </a:t>
                      </a:r>
                    </a:p>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Neighbors are removed when dead timer expires.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547149"/>
                  </a:ext>
                </a:extLst>
              </a:tr>
              <a:tr h="370840">
                <a:tc>
                  <a:txBody>
                    <a:bodyPr/>
                    <a:lstStyle/>
                    <a:p>
                      <a:pPr algn="ctr"/>
                      <a:r>
                        <a:rPr lang="en-US" sz="1050" b="1" dirty="0" smtClean="0">
                          <a:solidFill>
                            <a:srgbClr val="000000"/>
                          </a:solidFill>
                        </a:rPr>
                        <a:t>Link-state database (LSDB) </a:t>
                      </a:r>
                      <a:endParaRPr lang="en-US" sz="1050"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This is the primary data structure used by OSPF to store network topology information. </a:t>
                      </a:r>
                    </a:p>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It includes full topological information about each area that the OSPF router is connected to and any paths that are available to reach other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657154"/>
                  </a:ext>
                </a:extLst>
              </a:tr>
              <a:tr h="370840">
                <a:tc>
                  <a:txBody>
                    <a:bodyPr/>
                    <a:lstStyle/>
                    <a:p>
                      <a:pPr algn="ctr"/>
                      <a:r>
                        <a:rPr lang="en-US" sz="1050" b="1" dirty="0" smtClean="0">
                          <a:solidFill>
                            <a:srgbClr val="000000"/>
                          </a:solidFill>
                        </a:rPr>
                        <a:t>Routing table </a:t>
                      </a:r>
                      <a:endParaRPr lang="en-US" sz="1050"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rgbClr val="000000"/>
                          </a:solidFill>
                          <a:latin typeface="+mn-lt"/>
                          <a:ea typeface="+mn-ea"/>
                          <a:cs typeface="+mn-cs"/>
                        </a:rPr>
                        <a:t>After the SPF algorithm is calculated, the best routes are offered to the routing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626154"/>
                  </a:ext>
                </a:extLst>
              </a:tr>
            </a:tbl>
          </a:graphicData>
        </a:graphic>
      </p:graphicFrame>
      <p:pic>
        <p:nvPicPr>
          <p:cNvPr id="4" name="Picture 3"/>
          <p:cNvPicPr>
            <a:picLocks noChangeAspect="1"/>
          </p:cNvPicPr>
          <p:nvPr/>
        </p:nvPicPr>
        <p:blipFill>
          <a:blip r:embed="rId3"/>
          <a:stretch>
            <a:fillRect/>
          </a:stretch>
        </p:blipFill>
        <p:spPr>
          <a:xfrm>
            <a:off x="506792" y="1285185"/>
            <a:ext cx="4137720" cy="2018536"/>
          </a:xfrm>
          <a:prstGeom prst="rect">
            <a:avLst/>
          </a:prstGeom>
        </p:spPr>
      </p:pic>
    </p:spTree>
    <p:extLst>
      <p:ext uri="{BB962C8B-B14F-4D97-AF65-F5344CB8AC3E}">
        <p14:creationId xmlns:p14="http://schemas.microsoft.com/office/powerpoint/2010/main" val="420134408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10.4 </a:t>
            </a:r>
            <a:r>
              <a:rPr lang="en-US" dirty="0" smtClean="0"/>
              <a:t>Module </a:t>
            </a:r>
            <a:r>
              <a:rPr lang="en-US" dirty="0" smtClean="0"/>
              <a:t>Summary</a:t>
            </a:r>
            <a:endParaRPr lang="en-US" dirty="0"/>
          </a:p>
        </p:txBody>
      </p:sp>
    </p:spTree>
    <p:extLst>
      <p:ext uri="{BB962C8B-B14F-4D97-AF65-F5344CB8AC3E}">
        <p14:creationId xmlns:p14="http://schemas.microsoft.com/office/powerpoint/2010/main" val="279150367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77294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dirty="0"/>
              <a:t>OSPF defines five network types: point-to-point, broadcast multiaccess, nonbroadcast multiaccess, point-to-multipoint, and virtual links.</a:t>
            </a:r>
          </a:p>
          <a:p>
            <a:r>
              <a:rPr lang="en-US" dirty="0"/>
              <a:t>Multiaccess networks can create two challenges for OSPF regarding the flooding of LSAs: creation of multiple adjacencies and extensive flooding of LSAs. The solution to managing the number of adjacencies and the flooding of LSAs on a multiaccess network is the DR and BDR. If the DR stops producing Hellos, the BDR promotes itself and assumes the role of DR.</a:t>
            </a:r>
          </a:p>
          <a:p>
            <a:r>
              <a:rPr lang="en-US" dirty="0"/>
              <a:t>The routers in the network elect the router with the highest interface priority as DR. The router with the second highest interface priority is elected the BDR. The higher the priority, the likelier the router will be selected as the DR. If set to 0, the router is not capable of becoming the DR. The default priority of multiaccess broadcast interfaces is 1. Therefore, unless otherwise configured, all routers have an equal priority value and must rely on another tie breaking method during the DR/BDR election. If the interface priorities are equal, then the router with the highest router ID is elected the DR. The router with the second highest router ID is the BDR. The addition of a new router does not initiate a new election process</a:t>
            </a:r>
            <a:r>
              <a:rPr lang="en-US" dirty="0" smtClean="0"/>
              <a:t>.</a:t>
            </a:r>
            <a:endParaRPr lang="en-US" dirty="0"/>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Module </a:t>
            </a:r>
            <a:r>
              <a:rPr lang="en-US" dirty="0" smtClean="0">
                <a:latin typeface="Arial" charset="0"/>
              </a:rPr>
              <a:t>10: OSPF Tuning and Troubleshooting</a:t>
            </a:r>
            <a:endParaRPr lang="en-US" dirty="0">
              <a:latin typeface="Arial" charset="0"/>
            </a:endParaRPr>
          </a:p>
        </p:txBody>
      </p:sp>
    </p:spTree>
    <p:extLst>
      <p:ext uri="{BB962C8B-B14F-4D97-AF65-F5344CB8AC3E}">
        <p14:creationId xmlns:p14="http://schemas.microsoft.com/office/powerpoint/2010/main" val="294356717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sz="1400" dirty="0"/>
              <a:t>To propagate a default route in OSPF, the router must be configured with a default static route and the </a:t>
            </a:r>
            <a:r>
              <a:rPr lang="en-US" sz="1400" b="1" dirty="0"/>
              <a:t>default-information originate</a:t>
            </a:r>
            <a:r>
              <a:rPr lang="en-US" sz="1400" dirty="0"/>
              <a:t> command must be added to the configuration. Verify routes with the </a:t>
            </a:r>
            <a:r>
              <a:rPr lang="en-US" sz="1400" b="1" dirty="0"/>
              <a:t>show ip route</a:t>
            </a:r>
            <a:r>
              <a:rPr lang="en-US" sz="1400" dirty="0"/>
              <a:t> or </a:t>
            </a:r>
            <a:r>
              <a:rPr lang="en-US" sz="1400" b="1" dirty="0"/>
              <a:t>show ipv6 route</a:t>
            </a:r>
            <a:r>
              <a:rPr lang="en-US" sz="1400" dirty="0"/>
              <a:t> command.</a:t>
            </a:r>
          </a:p>
          <a:p>
            <a:r>
              <a:rPr lang="en-US" sz="1400" dirty="0"/>
              <a:t>To assist OSPF in making the correct path determination, the reference bandwidth must be changed to a higher value to accommodate networks with links faster than 100 </a:t>
            </a:r>
            <a:r>
              <a:rPr lang="en-US" sz="1400" dirty="0" smtClean="0"/>
              <a:t>Mbps</a:t>
            </a:r>
            <a:r>
              <a:rPr lang="en-US" sz="1400" dirty="0"/>
              <a:t>. To adjust the reference bandwidth, use the </a:t>
            </a:r>
            <a:r>
              <a:rPr lang="en-US" sz="1400" b="1" dirty="0"/>
              <a:t>auto-cost reference-bandwidth</a:t>
            </a:r>
            <a:r>
              <a:rPr lang="en-US" sz="1400" dirty="0"/>
              <a:t> </a:t>
            </a:r>
            <a:r>
              <a:rPr lang="en-US" sz="1400" i="1" dirty="0"/>
              <a:t>Mbps</a:t>
            </a:r>
            <a:r>
              <a:rPr lang="en-US" sz="1400" dirty="0"/>
              <a:t> router configuration mode command. To adjust the interface bandwidth, use the </a:t>
            </a:r>
            <a:r>
              <a:rPr lang="en-US" sz="1400" b="1" dirty="0"/>
              <a:t>bandwidth</a:t>
            </a:r>
            <a:r>
              <a:rPr lang="en-US" sz="1400" dirty="0"/>
              <a:t> </a:t>
            </a:r>
            <a:r>
              <a:rPr lang="en-US" sz="1400" i="1" dirty="0"/>
              <a:t>kilobits </a:t>
            </a:r>
            <a:r>
              <a:rPr lang="en-US" sz="1400" dirty="0"/>
              <a:t>interface configuration mode command. The cost can be manually configured on an interface using the </a:t>
            </a:r>
            <a:r>
              <a:rPr lang="en-US" sz="1400" b="1" dirty="0"/>
              <a:t>ip ospf cost</a:t>
            </a:r>
            <a:r>
              <a:rPr lang="en-US" sz="1400" dirty="0"/>
              <a:t> </a:t>
            </a:r>
            <a:r>
              <a:rPr lang="en-US" sz="1400" i="1" dirty="0"/>
              <a:t>value</a:t>
            </a:r>
            <a:r>
              <a:rPr lang="en-US" sz="1400" dirty="0"/>
              <a:t> interface configuration mode command.</a:t>
            </a:r>
          </a:p>
          <a:p>
            <a:r>
              <a:rPr lang="en-US" sz="1400" dirty="0" smtClean="0"/>
              <a:t>The </a:t>
            </a:r>
            <a:r>
              <a:rPr lang="en-US" sz="1400" dirty="0"/>
              <a:t>OSPF Hello and Dead intervals must match or a neighbor adjacency does not occur. To modify these intervals, use the following interface commands:</a:t>
            </a:r>
          </a:p>
          <a:p>
            <a:pPr lvl="1"/>
            <a:r>
              <a:rPr lang="en-US" b="1" dirty="0"/>
              <a:t>ip ospf hello-interval </a:t>
            </a:r>
            <a:r>
              <a:rPr lang="en-US" i="1" dirty="0"/>
              <a:t>seconds</a:t>
            </a:r>
            <a:endParaRPr lang="en-US" dirty="0"/>
          </a:p>
          <a:p>
            <a:pPr lvl="1"/>
            <a:r>
              <a:rPr lang="en-US" b="1" dirty="0"/>
              <a:t>ip ospf dead-interval </a:t>
            </a:r>
            <a:r>
              <a:rPr lang="en-US" i="1" dirty="0"/>
              <a:t>seconds</a:t>
            </a:r>
            <a:endParaRPr lang="en-US" dirty="0"/>
          </a:p>
          <a:p>
            <a:pPr lvl="1"/>
            <a:r>
              <a:rPr lang="en-US" b="1" dirty="0"/>
              <a:t>ipv6 ospf hello-interval </a:t>
            </a:r>
            <a:r>
              <a:rPr lang="en-US" i="1" dirty="0"/>
              <a:t>seconds</a:t>
            </a:r>
            <a:endParaRPr lang="en-US" dirty="0"/>
          </a:p>
          <a:p>
            <a:pPr lvl="1"/>
            <a:r>
              <a:rPr lang="en-US" b="1" dirty="0"/>
              <a:t>ipv6 ospf dead-interval </a:t>
            </a:r>
            <a:r>
              <a:rPr lang="en-US" i="1" dirty="0" smtClean="0"/>
              <a:t>seconds</a:t>
            </a:r>
            <a:endParaRPr lang="en-US" dirty="0"/>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Module </a:t>
            </a:r>
            <a:r>
              <a:rPr lang="en-US" dirty="0" smtClean="0">
                <a:latin typeface="Arial" charset="0"/>
              </a:rPr>
              <a:t>10: OSPF Tuning and Troubleshooting (Cont.)</a:t>
            </a:r>
            <a:endParaRPr lang="en-US" dirty="0">
              <a:latin typeface="Arial" charset="0"/>
            </a:endParaRPr>
          </a:p>
        </p:txBody>
      </p:sp>
    </p:spTree>
    <p:extLst>
      <p:ext uri="{BB962C8B-B14F-4D97-AF65-F5344CB8AC3E}">
        <p14:creationId xmlns:p14="http://schemas.microsoft.com/office/powerpoint/2010/main" val="18016921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sz="1400" dirty="0" smtClean="0"/>
              <a:t>When </a:t>
            </a:r>
            <a:r>
              <a:rPr lang="en-US" sz="1400" dirty="0"/>
              <a:t>troubleshooting OSPF neighbors, be aware that the FULL or 2WAY states are normal. The following commands summarize OSPFv2 troubleshooting:</a:t>
            </a:r>
          </a:p>
          <a:p>
            <a:pPr lvl="1"/>
            <a:r>
              <a:rPr lang="en-US" b="1" dirty="0"/>
              <a:t>show ip protocols</a:t>
            </a:r>
            <a:endParaRPr lang="en-US" dirty="0"/>
          </a:p>
          <a:p>
            <a:pPr lvl="1"/>
            <a:r>
              <a:rPr lang="en-US" b="1" dirty="0"/>
              <a:t>show ip ospf neighbor</a:t>
            </a:r>
            <a:endParaRPr lang="en-US" dirty="0"/>
          </a:p>
          <a:p>
            <a:pPr lvl="1"/>
            <a:r>
              <a:rPr lang="en-US" b="1" dirty="0"/>
              <a:t>show ip ospf interface</a:t>
            </a:r>
            <a:endParaRPr lang="en-US" dirty="0"/>
          </a:p>
          <a:p>
            <a:pPr lvl="1"/>
            <a:r>
              <a:rPr lang="en-US" b="1" dirty="0"/>
              <a:t>show ip ospf</a:t>
            </a:r>
            <a:endParaRPr lang="en-US" dirty="0"/>
          </a:p>
          <a:p>
            <a:pPr lvl="1"/>
            <a:r>
              <a:rPr lang="en-US" b="1" dirty="0"/>
              <a:t>show ip route ospf</a:t>
            </a:r>
            <a:endParaRPr lang="en-US" dirty="0"/>
          </a:p>
          <a:p>
            <a:pPr lvl="1"/>
            <a:r>
              <a:rPr lang="en-US" b="1" dirty="0"/>
              <a:t>clear ip ospf </a:t>
            </a:r>
            <a:r>
              <a:rPr lang="en-US" dirty="0"/>
              <a:t>[</a:t>
            </a:r>
            <a:r>
              <a:rPr lang="en-US" i="1" dirty="0"/>
              <a:t>process-id</a:t>
            </a:r>
            <a:r>
              <a:rPr lang="en-US" dirty="0"/>
              <a:t>]</a:t>
            </a:r>
            <a:r>
              <a:rPr lang="en-US" b="1" dirty="0"/>
              <a:t> process</a:t>
            </a:r>
            <a:endParaRPr lang="en-US" dirty="0"/>
          </a:p>
          <a:p>
            <a:r>
              <a:rPr lang="en-US" sz="1400" dirty="0"/>
              <a:t>Troubleshooting OSPFv3 is similar to OSPFv2. The following commands are the equivalent commands used with OSPFv3:</a:t>
            </a:r>
            <a:r>
              <a:rPr lang="en-US" sz="1400" b="1" dirty="0"/>
              <a:t> show ipv6 protocols</a:t>
            </a:r>
            <a:r>
              <a:rPr lang="en-US" sz="1400" dirty="0"/>
              <a:t>,</a:t>
            </a:r>
            <a:r>
              <a:rPr lang="en-US" sz="1400" b="1" dirty="0"/>
              <a:t> show ipv6 ospf neighbor</a:t>
            </a:r>
            <a:r>
              <a:rPr lang="en-US" sz="1400" dirty="0"/>
              <a:t>,</a:t>
            </a:r>
            <a:r>
              <a:rPr lang="en-US" sz="1400" b="1" dirty="0"/>
              <a:t> show ipv6 ospf interface</a:t>
            </a:r>
            <a:r>
              <a:rPr lang="en-US" sz="1400" dirty="0"/>
              <a:t>,</a:t>
            </a:r>
            <a:r>
              <a:rPr lang="en-US" sz="1400" b="1" dirty="0"/>
              <a:t> show ipv6 ospf</a:t>
            </a:r>
            <a:r>
              <a:rPr lang="en-US" sz="1400" dirty="0"/>
              <a:t>,</a:t>
            </a:r>
            <a:r>
              <a:rPr lang="en-US" sz="1400" b="1" dirty="0"/>
              <a:t> show ipv6 route ospf</a:t>
            </a:r>
            <a:r>
              <a:rPr lang="en-US" sz="1400" dirty="0"/>
              <a:t>, and</a:t>
            </a:r>
            <a:r>
              <a:rPr lang="en-US" sz="1400" b="1" dirty="0"/>
              <a:t> clear ipv6 ospf </a:t>
            </a:r>
            <a:r>
              <a:rPr lang="en-US" sz="1400" dirty="0"/>
              <a:t>[</a:t>
            </a:r>
            <a:r>
              <a:rPr lang="en-US" sz="1400" i="1" dirty="0"/>
              <a:t>process-id</a:t>
            </a:r>
            <a:r>
              <a:rPr lang="en-US" sz="1400" dirty="0"/>
              <a:t>]</a:t>
            </a:r>
            <a:r>
              <a:rPr lang="en-US" sz="1400" b="1" dirty="0"/>
              <a:t> process</a:t>
            </a:r>
            <a:r>
              <a:rPr lang="en-US" sz="1400" dirty="0"/>
              <a:t>.</a:t>
            </a:r>
          </a:p>
          <a:p>
            <a:endParaRPr lang="en-US" sz="1300" dirty="0"/>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Module </a:t>
            </a:r>
            <a:r>
              <a:rPr lang="en-US" dirty="0" smtClean="0">
                <a:latin typeface="Arial" charset="0"/>
              </a:rPr>
              <a:t>10: OSPF Tuning and Troubleshooting (Cont.)</a:t>
            </a:r>
            <a:endParaRPr lang="en-US" dirty="0">
              <a:latin typeface="Arial" charset="0"/>
            </a:endParaRPr>
          </a:p>
        </p:txBody>
      </p:sp>
    </p:spTree>
    <p:extLst>
      <p:ext uri="{BB962C8B-B14F-4D97-AF65-F5344CB8AC3E}">
        <p14:creationId xmlns:p14="http://schemas.microsoft.com/office/powerpoint/2010/main" val="2299528671"/>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6656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343456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6227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6066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r>
              <a:rPr lang="en-US" dirty="0"/>
              <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R3#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a:t>
            </a:r>
            <a:r>
              <a:rPr lang="en-US" sz="1200">
                <a:solidFill>
                  <a:schemeClr val="bg1"/>
                </a:solidFill>
                <a:latin typeface="Courier New" panose="02070309020205020404" pitchFamily="49" charset="0"/>
                <a:cs typeface="Courier New" panose="02070309020205020404" pitchFamily="49" charset="0"/>
              </a:rPr>
              <a:t>ID 3.3.3.3, </a:t>
            </a:r>
            <a:r>
              <a:rPr lang="en-US" sz="1200" dirty="0">
                <a:solidFill>
                  <a:schemeClr val="bg1"/>
                </a:solidFill>
                <a:latin typeface="Courier New" panose="02070309020205020404" pitchFamily="49" charset="0"/>
                <a:cs typeface="Courier New" panose="02070309020205020404" pitchFamily="49" charset="0"/>
              </a:rPr>
              <a:t>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227562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14752</TotalTime>
  <Words>4554</Words>
  <Application>Microsoft Office PowerPoint</Application>
  <PresentationFormat>On-screen Show (16:9)</PresentationFormat>
  <Paragraphs>526</Paragraphs>
  <Slides>43</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Arial</vt:lpstr>
      <vt:lpstr>Calibri</vt:lpstr>
      <vt:lpstr>CiscoSans</vt:lpstr>
      <vt:lpstr>CiscoSans ExtraLight</vt:lpstr>
      <vt:lpstr>CiscoSans Thin</vt:lpstr>
      <vt:lpstr>Courier New</vt:lpstr>
      <vt:lpstr>Wingdings</vt:lpstr>
      <vt:lpstr>Default Theme</vt:lpstr>
      <vt:lpstr>Module 10: OSPF Tuning and Troubleshooting</vt:lpstr>
      <vt:lpstr>Module 10 - Sections &amp; Objectives</vt:lpstr>
      <vt:lpstr>10.1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10.2 Advanced Single-Area OSPF Configurations</vt:lpstr>
      <vt:lpstr>Default Route Propagation Propagate a Default Static Route in OSPFv2</vt:lpstr>
      <vt:lpstr>Advanced Single-Area OSPF Configurations Propagating a Default Static Route in OSPFv3</vt:lpstr>
      <vt:lpstr>Default Route Propagation Verify the Propagated Default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Advanced Single-Area OSPF Configurations Modifying OSPFv3 Intervals</vt:lpstr>
      <vt:lpstr>Point-to-Point OSPF Networks Passive Interface</vt:lpstr>
      <vt:lpstr>Point-to-Point OSPF Networks Configure Passive Interfaces</vt:lpstr>
      <vt:lpstr>10.3 Troubleshooting Single-Area OSPF Implementations</vt:lpstr>
      <vt:lpstr>Troubleshooting Single-Area OSPF Implementations Components of Troubleshooting Single-Area OSPF</vt:lpstr>
      <vt:lpstr>Troubleshooting Single-Area OSPF Implementations OSPF States</vt:lpstr>
      <vt:lpstr>Troubleshooting Single-Area OSPF Implementations OSPF Troubleshooting Commands</vt:lpstr>
      <vt:lpstr>Troubleshooting Single-Area OSPF Implementations Components of Troubleshooting OSPF</vt:lpstr>
      <vt:lpstr>Troubleshooting Single-Area OSPF Implementations Troubleshooting Neighbor Issues</vt:lpstr>
      <vt:lpstr>Troubleshooting Single-Area OSPF Implementations Troubleshooting OSPFv2 Routing Table Issues</vt:lpstr>
      <vt:lpstr>Troubleshooting Single-Area OSPF Implementations OSPFv3 Troubleshooting Commands</vt:lpstr>
      <vt:lpstr>Troubleshooting Single-Area OSPF Implementations Troubleshooting OSPFv3</vt:lpstr>
      <vt:lpstr>Troubleshooting Single-Area OSPF Implementations Multiarea OSPF Troubleshooting Skills</vt:lpstr>
      <vt:lpstr>Troubleshooting Single-Area OSPF Implementations Multiarea OSPF Troubleshooting Data Structures</vt:lpstr>
      <vt:lpstr>10.4 Module Summary</vt:lpstr>
      <vt:lpstr>Conclusion Module 10: OSPF Tuning and Troubleshooting</vt:lpstr>
      <vt:lpstr>Conclusion Module 10: OSPF Tuning and Troubleshooting (Cont.)</vt:lpstr>
      <vt:lpstr>Conclusion Module 10: OSPF Tuning and Troubleshooting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Sri Banu Munisamy</cp:lastModifiedBy>
  <cp:revision>578</cp:revision>
  <cp:lastPrinted>2018-01-11T17:37:53Z</cp:lastPrinted>
  <dcterms:created xsi:type="dcterms:W3CDTF">2016-08-22T22:27:36Z</dcterms:created>
  <dcterms:modified xsi:type="dcterms:W3CDTF">2022-04-17T15:27:05Z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