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tags/tag10.xml" ContentType="application/vnd.openxmlformats-officedocument.presentationml.tags+xml"/>
  <Override PartName="/ppt/notesSlides/notesSlide27.xml" ContentType="application/vnd.openxmlformats-officedocument.presentationml.notesSlide+xml"/>
  <Override PartName="/ppt/tags/tag11.xml" ContentType="application/vnd.openxmlformats-officedocument.presentationml.tags+xml"/>
  <Override PartName="/ppt/notesSlides/notesSlide28.xml" ContentType="application/vnd.openxmlformats-officedocument.presentationml.notesSlide+xml"/>
  <Override PartName="/ppt/tags/tag12.xml" ContentType="application/vnd.openxmlformats-officedocument.presentationml.tags+xml"/>
  <Override PartName="/ppt/notesSlides/notesSlide29.xml" ContentType="application/vnd.openxmlformats-officedocument.presentationml.notesSlide+xml"/>
  <Override PartName="/ppt/tags/tag13.xml" ContentType="application/vnd.openxmlformats-officedocument.presentationml.tags+xml"/>
  <Override PartName="/ppt/notesSlides/notesSlide30.xml" ContentType="application/vnd.openxmlformats-officedocument.presentationml.notesSlide+xml"/>
  <Override PartName="/ppt/tags/tag14.xml" ContentType="application/vnd.openxmlformats-officedocument.presentationml.tags+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tags/tag16.xml" ContentType="application/vnd.openxmlformats-officedocument.presentationml.tags+xml"/>
  <Override PartName="/ppt/notesSlides/notesSlide33.xml" ContentType="application/vnd.openxmlformats-officedocument.presentationml.notesSlide+xml"/>
  <Override PartName="/ppt/tags/tag17.xml" ContentType="application/vnd.openxmlformats-officedocument.presentationml.tags+xml"/>
  <Override PartName="/ppt/notesSlides/notesSlide34.xml" ContentType="application/vnd.openxmlformats-officedocument.presentationml.notesSlide+xml"/>
  <Override PartName="/ppt/tags/tag18.xml" ContentType="application/vnd.openxmlformats-officedocument.presentationml.tags+xml"/>
  <Override PartName="/ppt/notesSlides/notesSlide35.xml" ContentType="application/vnd.openxmlformats-officedocument.presentationml.notesSlide+xml"/>
  <Override PartName="/ppt/tags/tag19.xml" ContentType="application/vnd.openxmlformats-officedocument.presentationml.tags+xml"/>
  <Override PartName="/ppt/notesSlides/notesSlide36.xml" ContentType="application/vnd.openxmlformats-officedocument.presentationml.notesSlide+xml"/>
  <Override PartName="/ppt/tags/tag20.xml" ContentType="application/vnd.openxmlformats-officedocument.presentationml.tags+xml"/>
  <Override PartName="/ppt/notesSlides/notesSlide37.xml" ContentType="application/vnd.openxmlformats-officedocument.presentationml.notesSlide+xml"/>
  <Override PartName="/ppt/tags/tag21.xml" ContentType="application/vnd.openxmlformats-officedocument.presentationml.tags+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tags/tag23.xml" ContentType="application/vnd.openxmlformats-officedocument.presentationml.tags+xml"/>
  <Override PartName="/ppt/notesSlides/notesSlide40.xml" ContentType="application/vnd.openxmlformats-officedocument.presentationml.notesSlide+xml"/>
  <Override PartName="/ppt/tags/tag24.xml" ContentType="application/vnd.openxmlformats-officedocument.presentationml.tags+xml"/>
  <Override PartName="/ppt/notesSlides/notesSlide41.xml" ContentType="application/vnd.openxmlformats-officedocument.presentationml.notesSlide+xml"/>
  <Override PartName="/ppt/tags/tag25.xml" ContentType="application/vnd.openxmlformats-officedocument.presentationml.tags+xml"/>
  <Override PartName="/ppt/notesSlides/notesSlide42.xml" ContentType="application/vnd.openxmlformats-officedocument.presentationml.notesSlide+xml"/>
  <Override PartName="/ppt/tags/tag26.xml" ContentType="application/vnd.openxmlformats-officedocument.presentationml.tags+xml"/>
  <Override PartName="/ppt/notesSlides/notesSlide43.xml" ContentType="application/vnd.openxmlformats-officedocument.presentationml.notesSlide+xml"/>
  <Override PartName="/ppt/tags/tag27.xml" ContentType="application/vnd.openxmlformats-officedocument.presentationml.tags+xml"/>
  <Override PartName="/ppt/notesSlides/notesSlide44.xml" ContentType="application/vnd.openxmlformats-officedocument.presentationml.notesSlide+xml"/>
  <Override PartName="/ppt/tags/tag28.xml" ContentType="application/vnd.openxmlformats-officedocument.presentationml.tags+xml"/>
  <Override PartName="/ppt/notesSlides/notesSlide45.xml" ContentType="application/vnd.openxmlformats-officedocument.presentationml.notesSlide+xml"/>
  <Override PartName="/ppt/tags/tag29.xml" ContentType="application/vnd.openxmlformats-officedocument.presentationml.tags+xml"/>
  <Override PartName="/ppt/notesSlides/notesSlide46.xml" ContentType="application/vnd.openxmlformats-officedocument.presentationml.notesSlide+xml"/>
  <Override PartName="/ppt/tags/tag30.xml" ContentType="application/vnd.openxmlformats-officedocument.presentationml.tags+xml"/>
  <Override PartName="/ppt/notesSlides/notesSlide47.xml" ContentType="application/vnd.openxmlformats-officedocument.presentationml.notesSlide+xml"/>
  <Override PartName="/ppt/tags/tag31.xml" ContentType="application/vnd.openxmlformats-officedocument.presentationml.tags+xml"/>
  <Override PartName="/ppt/notesSlides/notesSlide48.xml" ContentType="application/vnd.openxmlformats-officedocument.presentationml.notesSlide+xml"/>
  <Override PartName="/ppt/tags/tag32.xml" ContentType="application/vnd.openxmlformats-officedocument.presentationml.tags+xml"/>
  <Override PartName="/ppt/notesSlides/notesSlide49.xml" ContentType="application/vnd.openxmlformats-officedocument.presentationml.notesSlide+xml"/>
  <Override PartName="/ppt/tags/tag33.xml" ContentType="application/vnd.openxmlformats-officedocument.presentationml.tags+xml"/>
  <Override PartName="/ppt/notesSlides/notesSlide50.xml" ContentType="application/vnd.openxmlformats-officedocument.presentationml.notesSlide+xml"/>
  <Override PartName="/ppt/tags/tag34.xml" ContentType="application/vnd.openxmlformats-officedocument.presentationml.tags+xml"/>
  <Override PartName="/ppt/notesSlides/notesSlide51.xml" ContentType="application/vnd.openxmlformats-officedocument.presentationml.notesSlide+xml"/>
  <Override PartName="/ppt/tags/tag35.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36.xml" ContentType="application/vnd.openxmlformats-officedocument.presentationml.tags+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6"/>
  </p:notesMasterIdLst>
  <p:sldIdLst>
    <p:sldId id="876" r:id="rId2"/>
    <p:sldId id="860" r:id="rId3"/>
    <p:sldId id="759" r:id="rId4"/>
    <p:sldId id="1108" r:id="rId5"/>
    <p:sldId id="1210" r:id="rId6"/>
    <p:sldId id="1211" r:id="rId7"/>
    <p:sldId id="1212" r:id="rId8"/>
    <p:sldId id="1213" r:id="rId9"/>
    <p:sldId id="1214" r:id="rId10"/>
    <p:sldId id="1215" r:id="rId11"/>
    <p:sldId id="1216" r:id="rId12"/>
    <p:sldId id="1056" r:id="rId13"/>
    <p:sldId id="1217" r:id="rId14"/>
    <p:sldId id="1218" r:id="rId15"/>
    <p:sldId id="1219" r:id="rId16"/>
    <p:sldId id="1103" r:id="rId17"/>
    <p:sldId id="1231" r:id="rId18"/>
    <p:sldId id="1220" r:id="rId19"/>
    <p:sldId id="1221" r:id="rId20"/>
    <p:sldId id="1222" r:id="rId21"/>
    <p:sldId id="1223" r:id="rId22"/>
    <p:sldId id="1224" r:id="rId23"/>
    <p:sldId id="1225" r:id="rId24"/>
    <p:sldId id="1232" r:id="rId25"/>
    <p:sldId id="1233" r:id="rId26"/>
    <p:sldId id="1234" r:id="rId27"/>
    <p:sldId id="1235" r:id="rId28"/>
    <p:sldId id="1236" r:id="rId29"/>
    <p:sldId id="1237" r:id="rId30"/>
    <p:sldId id="1238" r:id="rId31"/>
    <p:sldId id="1239" r:id="rId32"/>
    <p:sldId id="1240" r:id="rId33"/>
    <p:sldId id="1241" r:id="rId34"/>
    <p:sldId id="1242" r:id="rId35"/>
    <p:sldId id="1243" r:id="rId36"/>
    <p:sldId id="1244" r:id="rId37"/>
    <p:sldId id="1245" r:id="rId38"/>
    <p:sldId id="1246" r:id="rId39"/>
    <p:sldId id="1247" r:id="rId40"/>
    <p:sldId id="1248" r:id="rId41"/>
    <p:sldId id="1249" r:id="rId42"/>
    <p:sldId id="1250" r:id="rId43"/>
    <p:sldId id="1251" r:id="rId44"/>
    <p:sldId id="1252" r:id="rId45"/>
    <p:sldId id="1253" r:id="rId46"/>
    <p:sldId id="1254" r:id="rId47"/>
    <p:sldId id="1255" r:id="rId48"/>
    <p:sldId id="1256" r:id="rId49"/>
    <p:sldId id="1257" r:id="rId50"/>
    <p:sldId id="1258" r:id="rId51"/>
    <p:sldId id="1259" r:id="rId52"/>
    <p:sldId id="1260" r:id="rId53"/>
    <p:sldId id="1261" r:id="rId54"/>
    <p:sldId id="1262" r:id="rId55"/>
    <p:sldId id="1263" r:id="rId56"/>
    <p:sldId id="1264" r:id="rId57"/>
    <p:sldId id="1265" r:id="rId58"/>
    <p:sldId id="1266" r:id="rId59"/>
    <p:sldId id="1271" r:id="rId60"/>
    <p:sldId id="1267" r:id="rId61"/>
    <p:sldId id="1268" r:id="rId62"/>
    <p:sldId id="1269" r:id="rId63"/>
    <p:sldId id="1270" r:id="rId64"/>
    <p:sldId id="291" r:id="rId65"/>
  </p:sldIdLst>
  <p:sldSz cx="9144000" cy="5143500" type="screen16x9"/>
  <p:notesSz cx="6858000" cy="9144000"/>
  <p:custDataLst>
    <p:tags r:id="rId6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86438" autoAdjust="0"/>
  </p:normalViewPr>
  <p:slideViewPr>
    <p:cSldViewPr snapToGrid="0" showGuides="1">
      <p:cViewPr varScale="1">
        <p:scale>
          <a:sx n="84" d="100"/>
          <a:sy n="84" d="100"/>
        </p:scale>
        <p:origin x="948" y="7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10/3/2021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 Single-Area OSPFv2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1.1.5 - Multiarea OSPF</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637807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1.1.6 - OSPFv3</a:t>
            </a:r>
          </a:p>
          <a:p>
            <a:r>
              <a:rPr lang="en-US" dirty="0"/>
              <a:t>1.1.7 - Check Your Understanding - OSPF Features and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547579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1.2.2 – Types of OSPF Packets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995586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1.2.3 – </a:t>
            </a:r>
            <a:r>
              <a:rPr lang="en-US" sz="1200" dirty="0"/>
              <a:t>Link-State Updates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898415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1.2.4 – Hello Packet</a:t>
            </a:r>
          </a:p>
          <a:p>
            <a:r>
              <a:rPr lang="en-US" dirty="0"/>
              <a:t>1.2.5 – Check Your Understanding – OSPF Packets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561652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1.3.2 - </a:t>
            </a:r>
            <a:r>
              <a:rPr lang="en-US" sz="1200" dirty="0"/>
              <a:t>OSPF Operational States</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247418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1.3.2 - </a:t>
            </a:r>
            <a:r>
              <a:rPr lang="en-US" sz="1200" dirty="0"/>
              <a:t>OSPF Operational States (Cont.)</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606954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1.3.3 - </a:t>
            </a:r>
            <a:r>
              <a:rPr lang="en-US" sz="1200" dirty="0"/>
              <a:t>Establish Neighbor Adjacencies</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31538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 – Single-Area OSPFv2</a:t>
            </a:r>
          </a:p>
          <a:p>
            <a:pPr>
              <a:buFontTx/>
              <a:buNone/>
            </a:pPr>
            <a:r>
              <a:rPr lang="en-GB" dirty="0"/>
              <a:t>1.0.2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1.3.3 - </a:t>
            </a:r>
            <a:r>
              <a:rPr lang="en-US" sz="1200" dirty="0"/>
              <a:t>Establish Neighbor Adjacencies (Cont.)</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52138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1.3.4 - </a:t>
            </a:r>
            <a:r>
              <a:rPr lang="en-US" sz="1200" dirty="0"/>
              <a:t>Synchronizing OSPF Databases</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242060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1.3.5 – </a:t>
            </a:r>
            <a:r>
              <a:rPr lang="en-US" sz="1200" dirty="0"/>
              <a:t>The Need for a DR</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609599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1.3.6 - </a:t>
            </a:r>
            <a:r>
              <a:rPr lang="en-US" sz="1200" dirty="0"/>
              <a:t>LSA Flooding with a DR</a:t>
            </a:r>
          </a:p>
          <a:p>
            <a:r>
              <a:rPr lang="en-US" sz="1200" b="0" dirty="0"/>
              <a:t>1.3.7 – Check Your Understanding – OSPF Operation</a:t>
            </a:r>
            <a:endParaRPr lang="en-US" b="0"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393897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186371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2.1.1 - OSPF Reference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0292852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2.1.2 - </a:t>
            </a:r>
            <a:r>
              <a:rPr lang="en-US" sz="1200" dirty="0"/>
              <a:t>Router Configuration Mode for OSPF</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97076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2.1.3 - Router IDs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798400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2.1.4 - </a:t>
            </a:r>
            <a:r>
              <a:rPr lang="en-US" sz="1200" dirty="0"/>
              <a:t>Router ID Order of Precedence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95088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2.1.5 – Configure a Loopback Interface as the </a:t>
            </a:r>
            <a:r>
              <a:rPr lang="en-US" sz="1200" dirty="0"/>
              <a:t>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4750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2.1.5 - </a:t>
            </a:r>
            <a:r>
              <a:rPr lang="en-US" sz="1200" dirty="0"/>
              <a:t>Configure a Loopback Interface as the 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950030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2.1.7 -  </a:t>
            </a:r>
            <a:r>
              <a:rPr lang="en-US" sz="1200" dirty="0"/>
              <a:t>Modify a Router ID</a:t>
            </a:r>
          </a:p>
          <a:p>
            <a:r>
              <a:rPr lang="en-US" sz="1200" dirty="0"/>
              <a:t>2.1.8 - Syntax Checker - Configure R2 and R3 Router IDs</a:t>
            </a:r>
          </a:p>
          <a:p>
            <a:r>
              <a:rPr lang="en-US" sz="1200" dirty="0"/>
              <a:t>2.1.9 - Check Your Understanding - OSPF 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2604889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7169766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2.2.1 - The network Command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89534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2.2.2 - The Wildcard Mask</a:t>
            </a:r>
          </a:p>
          <a:p>
            <a:r>
              <a:rPr lang="en-US" dirty="0"/>
              <a:t>2.2.3 - Check Your Understanding - The Wildcard Mask</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771182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2.2.4 - </a:t>
            </a:r>
            <a:r>
              <a:rPr lang="en-US" sz="1200" dirty="0"/>
              <a:t>Configure OSPF Using the network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0382252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2.2.4 - </a:t>
            </a:r>
            <a:r>
              <a:rPr lang="en-US" sz="1200" dirty="0"/>
              <a:t>Configure OSPF Using the network Command (Cont.)</a:t>
            </a:r>
            <a:endParaRPr lang="en-US" dirty="0"/>
          </a:p>
          <a:p>
            <a:r>
              <a:rPr lang="en-US" dirty="0"/>
              <a:t>2.2.5 - Syntax Checker - Configure R2 and R3 using the network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562706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2.2.6 - </a:t>
            </a:r>
            <a:r>
              <a:rPr lang="en-US" sz="1200" dirty="0"/>
              <a:t>Configure OSPF Using the </a:t>
            </a:r>
            <a:r>
              <a:rPr lang="en-US" sz="1200" dirty="0" err="1"/>
              <a:t>ip</a:t>
            </a:r>
            <a:r>
              <a:rPr lang="en-US" sz="1200" dirty="0"/>
              <a:t> </a:t>
            </a:r>
            <a:r>
              <a:rPr lang="en-US" sz="1200" dirty="0" err="1"/>
              <a:t>ospf</a:t>
            </a:r>
            <a:r>
              <a:rPr lang="en-US" sz="1200" dirty="0"/>
              <a:t> Command</a:t>
            </a:r>
            <a:endParaRPr lang="en-US" dirty="0"/>
          </a:p>
          <a:p>
            <a:r>
              <a:rPr lang="en-US" dirty="0"/>
              <a:t>2.2.7 - Syntax Checker - Configure R2 and R3 using the </a:t>
            </a:r>
            <a:r>
              <a:rPr lang="en-US" dirty="0" err="1"/>
              <a:t>ip</a:t>
            </a:r>
            <a:r>
              <a:rPr lang="en-US" dirty="0"/>
              <a:t> </a:t>
            </a:r>
            <a:r>
              <a:rPr lang="en-US" dirty="0" err="1"/>
              <a:t>ospf</a:t>
            </a:r>
            <a:r>
              <a:rPr lang="en-US" dirty="0"/>
              <a:t>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3550828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2.2.8 - Passive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5645543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2.2.9 - Configure Passive Interfaces</a:t>
            </a:r>
          </a:p>
          <a:p>
            <a:r>
              <a:rPr lang="en-US" dirty="0"/>
              <a:t>2.2.10 - Syntax Checker - Configure R2 and R3 Passive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667477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1.1.1 - Introduction to OSPF</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2.2.11 - </a:t>
            </a:r>
            <a:r>
              <a:rPr lang="en-US" sz="1200" dirty="0"/>
              <a:t>OSPF Point-to-Point Networks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8824345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2.2.11 - </a:t>
            </a:r>
            <a:r>
              <a:rPr lang="en-US" sz="1200" dirty="0"/>
              <a:t>OSPF Point-to-Point Networks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7191063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2.2.12 - </a:t>
            </a:r>
            <a:r>
              <a:rPr lang="en-US" sz="1200" dirty="0"/>
              <a:t>Loopbacks and Point-to-Point Networks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0777534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p:txBody>
      </p:sp>
      <p:sp>
        <p:nvSpPr>
          <p:cNvPr id="4" name="Slide Number Placeholder 3"/>
          <p:cNvSpPr>
            <a:spLocks noGrp="1"/>
          </p:cNvSpPr>
          <p:nvPr>
            <p:ph type="sldNum" sz="quarter" idx="10"/>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8005634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2.4.1 - Cisco OSPF Cost Metric</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127536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2.4.1 - Cisco OSPF Cost Metric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9242593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2510633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4396706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8456743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4266624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9163866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40470587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27039229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2.4.4 - </a:t>
            </a:r>
            <a:r>
              <a:rPr lang="en-US" sz="1200" dirty="0"/>
              <a:t>Manually Set OSPF Cost Value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468022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smtClean="0"/>
              <a:t>8 – Single-Area OSPF</a:t>
            </a:r>
          </a:p>
          <a:p>
            <a:pPr>
              <a:buFontTx/>
              <a:buNone/>
            </a:pPr>
            <a:r>
              <a:rPr lang="en-US" sz="1200" b="0" dirty="0" smtClean="0"/>
              <a:t>8.3 – Single-Area </a:t>
            </a:r>
            <a:r>
              <a:rPr lang="en-US" sz="1200" b="0" baseline="0" dirty="0" smtClean="0"/>
              <a:t>OSPFv3</a:t>
            </a:r>
            <a:endParaRPr lang="en-GB" b="0" dirty="0" smtClean="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8210657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54</a:t>
            </a:fld>
            <a:endParaRPr lang="en-US" altLang="en-US" sz="800" dirty="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smtClean="0"/>
              <a:t>8.3 – Single-Area </a:t>
            </a:r>
            <a:r>
              <a:rPr lang="en-US" sz="1200" b="0" baseline="0" dirty="0" smtClean="0"/>
              <a:t>OSPFv3</a:t>
            </a:r>
            <a:endParaRPr lang="en-GB" b="0" dirty="0" smtClean="0"/>
          </a:p>
          <a:p>
            <a:pPr>
              <a:buFontTx/>
              <a:buNone/>
            </a:pPr>
            <a:r>
              <a:rPr lang="en-US" sz="1200" b="0" dirty="0" smtClean="0"/>
              <a:t>8.3.1</a:t>
            </a:r>
            <a:r>
              <a:rPr lang="en-US" sz="1200" b="0" baseline="0" dirty="0" smtClean="0"/>
              <a:t> </a:t>
            </a:r>
            <a:r>
              <a:rPr lang="en-US" sz="1200" b="0" dirty="0" smtClean="0"/>
              <a:t>– OSPFv2 vs. OSPFv3</a:t>
            </a:r>
          </a:p>
          <a:p>
            <a:pPr>
              <a:buFontTx/>
              <a:buNone/>
            </a:pPr>
            <a:r>
              <a:rPr lang="en-US" sz="1200" b="0" dirty="0" smtClean="0"/>
              <a:t>8.3.1.1 – OSPFv3</a:t>
            </a:r>
            <a:endParaRPr lang="en-GB" b="0" dirty="0" smtClean="0"/>
          </a:p>
        </p:txBody>
      </p:sp>
    </p:spTree>
    <p:extLst>
      <p:ext uri="{BB962C8B-B14F-4D97-AF65-F5344CB8AC3E}">
        <p14:creationId xmlns:p14="http://schemas.microsoft.com/office/powerpoint/2010/main" val="31273425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55</a:t>
            </a:fld>
            <a:endParaRPr lang="en-US" altLang="en-US" sz="800" dirty="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smtClean="0"/>
              <a:t>8.3 – Single-Area </a:t>
            </a:r>
            <a:r>
              <a:rPr lang="en-US" sz="1200" b="0" baseline="0" dirty="0" smtClean="0"/>
              <a:t>OSPFv3</a:t>
            </a:r>
            <a:endParaRPr lang="en-GB" b="0" dirty="0" smtClean="0"/>
          </a:p>
          <a:p>
            <a:pPr>
              <a:buFontTx/>
              <a:buNone/>
            </a:pPr>
            <a:r>
              <a:rPr lang="en-US" sz="1200" b="0" dirty="0" smtClean="0"/>
              <a:t>8.3.1</a:t>
            </a:r>
            <a:r>
              <a:rPr lang="en-US" sz="1200" b="0" baseline="0" dirty="0" smtClean="0"/>
              <a:t> </a:t>
            </a:r>
            <a:r>
              <a:rPr lang="en-US" sz="1200" b="0" dirty="0" smtClean="0"/>
              <a:t>– OSPFv2 vs. OSPFv3</a:t>
            </a:r>
          </a:p>
          <a:p>
            <a:pPr>
              <a:buFontTx/>
              <a:buNone/>
            </a:pPr>
            <a:r>
              <a:rPr lang="en-US" sz="1200" b="0" dirty="0" smtClean="0"/>
              <a:t>8.3.1.2 – Similarities Between OSPFv2 to</a:t>
            </a:r>
            <a:r>
              <a:rPr lang="en-US" sz="1200" b="0" baseline="0" dirty="0" smtClean="0"/>
              <a:t> </a:t>
            </a:r>
            <a:r>
              <a:rPr lang="en-US" sz="1200" b="0" dirty="0" smtClean="0"/>
              <a:t>OSPFv3</a:t>
            </a:r>
            <a:endParaRPr lang="en-GB" b="0" dirty="0" smtClean="0"/>
          </a:p>
        </p:txBody>
      </p:sp>
    </p:spTree>
    <p:extLst>
      <p:ext uri="{BB962C8B-B14F-4D97-AF65-F5344CB8AC3E}">
        <p14:creationId xmlns:p14="http://schemas.microsoft.com/office/powerpoint/2010/main" val="12597190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56</a:t>
            </a:fld>
            <a:endParaRPr lang="en-US" altLang="en-US" sz="800" dirty="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smtClean="0"/>
              <a:t>8.3 – Single-Area </a:t>
            </a:r>
            <a:r>
              <a:rPr lang="en-US" sz="1200" b="0" baseline="0" dirty="0" smtClean="0"/>
              <a:t>OSPFv3</a:t>
            </a:r>
            <a:endParaRPr lang="en-GB" b="0" dirty="0" smtClean="0"/>
          </a:p>
          <a:p>
            <a:pPr>
              <a:buFontTx/>
              <a:buNone/>
            </a:pPr>
            <a:r>
              <a:rPr lang="en-US" sz="1200" b="0" dirty="0" smtClean="0"/>
              <a:t>8.3.1</a:t>
            </a:r>
            <a:r>
              <a:rPr lang="en-US" sz="1200" b="0" baseline="0" dirty="0" smtClean="0"/>
              <a:t> </a:t>
            </a:r>
            <a:r>
              <a:rPr lang="en-US" sz="1200" b="0" dirty="0" smtClean="0"/>
              <a:t>– OSPFv2 vs. OSPFv3</a:t>
            </a:r>
          </a:p>
          <a:p>
            <a:pPr>
              <a:buFontTx/>
              <a:buNone/>
            </a:pPr>
            <a:r>
              <a:rPr lang="en-US" sz="1200" b="0" dirty="0" smtClean="0"/>
              <a:t>8.3.1.3 – Differences Between OSPFv2 and</a:t>
            </a:r>
            <a:r>
              <a:rPr lang="en-US" sz="1200" b="0" baseline="0" dirty="0" smtClean="0"/>
              <a:t> </a:t>
            </a:r>
            <a:r>
              <a:rPr lang="en-US" sz="1200" b="0" dirty="0" smtClean="0"/>
              <a:t>OSPFv3</a:t>
            </a:r>
            <a:endParaRPr lang="en-GB" b="0" dirty="0" smtClean="0"/>
          </a:p>
        </p:txBody>
      </p:sp>
    </p:spTree>
    <p:extLst>
      <p:ext uri="{BB962C8B-B14F-4D97-AF65-F5344CB8AC3E}">
        <p14:creationId xmlns:p14="http://schemas.microsoft.com/office/powerpoint/2010/main" val="17492547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57</a:t>
            </a:fld>
            <a:endParaRPr lang="en-US" altLang="en-US" sz="800" dirty="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smtClean="0"/>
              <a:t>8.3 – Single-Area </a:t>
            </a:r>
            <a:r>
              <a:rPr lang="en-US" sz="1200" b="0" baseline="0" dirty="0" smtClean="0"/>
              <a:t>OSPFv3</a:t>
            </a:r>
            <a:endParaRPr lang="en-GB" b="0" dirty="0" smtClean="0"/>
          </a:p>
          <a:p>
            <a:pPr>
              <a:buFontTx/>
              <a:buNone/>
            </a:pPr>
            <a:r>
              <a:rPr lang="en-US" sz="1200" b="0" dirty="0" smtClean="0"/>
              <a:t>8.3.1</a:t>
            </a:r>
            <a:r>
              <a:rPr lang="en-US" sz="1200" b="0" baseline="0" dirty="0" smtClean="0"/>
              <a:t> </a:t>
            </a:r>
            <a:r>
              <a:rPr lang="en-US" sz="1200" b="0" dirty="0" smtClean="0"/>
              <a:t>– OSPFv2 vs. OSPFv3</a:t>
            </a:r>
          </a:p>
          <a:p>
            <a:pPr>
              <a:buFontTx/>
              <a:buNone/>
            </a:pPr>
            <a:r>
              <a:rPr lang="en-US" sz="1200" b="0" dirty="0" smtClean="0"/>
              <a:t>8.3.1.4 – Link-Local Addresses</a:t>
            </a:r>
            <a:endParaRPr lang="en-GB" b="0" dirty="0" smtClean="0"/>
          </a:p>
        </p:txBody>
      </p:sp>
    </p:spTree>
    <p:extLst>
      <p:ext uri="{BB962C8B-B14F-4D97-AF65-F5344CB8AC3E}">
        <p14:creationId xmlns:p14="http://schemas.microsoft.com/office/powerpoint/2010/main" val="10577366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58</a:t>
            </a:fld>
            <a:endParaRPr lang="en-US" altLang="en-US" sz="800" dirty="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smtClean="0"/>
              <a:t>8.3 – Single-Area </a:t>
            </a:r>
            <a:r>
              <a:rPr lang="en-US" sz="1200" b="0" baseline="0" dirty="0" smtClean="0"/>
              <a:t>OSPFv3</a:t>
            </a:r>
            <a:endParaRPr lang="en-GB" b="0" dirty="0" smtClean="0"/>
          </a:p>
          <a:p>
            <a:pPr>
              <a:buFontTx/>
              <a:buNone/>
            </a:pPr>
            <a:r>
              <a:rPr lang="en-US" sz="1200" b="0" dirty="0" smtClean="0"/>
              <a:t>8.3.2</a:t>
            </a:r>
            <a:r>
              <a:rPr lang="en-US" sz="1200" b="0" baseline="0" dirty="0" smtClean="0"/>
              <a:t> </a:t>
            </a:r>
            <a:r>
              <a:rPr lang="en-US" sz="1200" b="0" dirty="0" smtClean="0"/>
              <a:t>– Configuring OSPFv3</a:t>
            </a:r>
          </a:p>
          <a:p>
            <a:pPr>
              <a:buFontTx/>
              <a:buNone/>
            </a:pPr>
            <a:r>
              <a:rPr lang="en-US" sz="1200" b="0" dirty="0" smtClean="0"/>
              <a:t>8.3.2.1 – OSPFv3 Network Topology (Cont.)</a:t>
            </a:r>
            <a:endParaRPr lang="en-GB" b="0" dirty="0" smtClean="0"/>
          </a:p>
        </p:txBody>
      </p:sp>
    </p:spTree>
    <p:extLst>
      <p:ext uri="{BB962C8B-B14F-4D97-AF65-F5344CB8AC3E}">
        <p14:creationId xmlns:p14="http://schemas.microsoft.com/office/powerpoint/2010/main" val="5323081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smtClean="0"/>
              <a:t>8 – Single-Area OSPF</a:t>
            </a:r>
          </a:p>
          <a:p>
            <a:pPr>
              <a:buFontTx/>
              <a:buNone/>
            </a:pPr>
            <a:r>
              <a:rPr lang="en-US" sz="1200" b="0" dirty="0" smtClean="0"/>
              <a:t>8.3 – Single-Area </a:t>
            </a:r>
            <a:r>
              <a:rPr lang="en-US" sz="1200" b="0" baseline="0" dirty="0" smtClean="0"/>
              <a:t>OSPFv3</a:t>
            </a:r>
            <a:endParaRPr lang="en-GB" b="0" dirty="0" smtClean="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716018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40459888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60</a:t>
            </a:fld>
            <a:endParaRPr lang="en-US" altLang="en-US" sz="800" dirty="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smtClean="0"/>
              <a:t>8.2 – Single-Area OSPFv2</a:t>
            </a:r>
          </a:p>
          <a:p>
            <a:pPr>
              <a:buFontTx/>
              <a:buNone/>
            </a:pPr>
            <a:r>
              <a:rPr lang="en-US" sz="1200" b="0" dirty="0" smtClean="0"/>
              <a:t>8.2.4</a:t>
            </a:r>
            <a:r>
              <a:rPr lang="en-US" sz="1200" b="0" baseline="0" dirty="0" smtClean="0"/>
              <a:t> </a:t>
            </a:r>
            <a:r>
              <a:rPr lang="en-US" sz="1200" b="0" dirty="0" smtClean="0"/>
              <a:t>– Verify OSPF</a:t>
            </a:r>
          </a:p>
          <a:p>
            <a:pPr>
              <a:buFontTx/>
              <a:buNone/>
            </a:pPr>
            <a:r>
              <a:rPr lang="en-US" sz="1200" b="0" dirty="0" smtClean="0"/>
              <a:t>8.2.4.1 – Verify OSPF Neighbors</a:t>
            </a:r>
            <a:endParaRPr lang="en-GB" b="0" dirty="0" smtClean="0"/>
          </a:p>
        </p:txBody>
      </p:sp>
    </p:spTree>
    <p:extLst>
      <p:ext uri="{BB962C8B-B14F-4D97-AF65-F5344CB8AC3E}">
        <p14:creationId xmlns:p14="http://schemas.microsoft.com/office/powerpoint/2010/main" val="6632883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61</a:t>
            </a:fld>
            <a:endParaRPr lang="en-US" altLang="en-US" sz="800" dirty="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smtClean="0"/>
              <a:t>8.2 – Single-Area OSPFv2</a:t>
            </a:r>
          </a:p>
          <a:p>
            <a:pPr>
              <a:buFontTx/>
              <a:buNone/>
            </a:pPr>
            <a:r>
              <a:rPr lang="en-US" sz="1200" b="0" dirty="0" smtClean="0"/>
              <a:t>8.2.4</a:t>
            </a:r>
            <a:r>
              <a:rPr lang="en-US" sz="1200" b="0" baseline="0" dirty="0" smtClean="0"/>
              <a:t> </a:t>
            </a:r>
            <a:r>
              <a:rPr lang="en-US" sz="1200" b="0" dirty="0" smtClean="0"/>
              <a:t>– Verify OSPF</a:t>
            </a:r>
          </a:p>
          <a:p>
            <a:pPr>
              <a:buFontTx/>
              <a:buNone/>
            </a:pPr>
            <a:r>
              <a:rPr lang="en-US" sz="1200" b="0" dirty="0" smtClean="0"/>
              <a:t>8.2.4.2 – Verify OSPF Protocol Settings</a:t>
            </a:r>
            <a:endParaRPr lang="en-GB" b="0" dirty="0" smtClean="0"/>
          </a:p>
        </p:txBody>
      </p:sp>
    </p:spTree>
    <p:extLst>
      <p:ext uri="{BB962C8B-B14F-4D97-AF65-F5344CB8AC3E}">
        <p14:creationId xmlns:p14="http://schemas.microsoft.com/office/powerpoint/2010/main" val="905359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62</a:t>
            </a:fld>
            <a:endParaRPr lang="en-US" altLang="en-US" sz="800" dirty="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smtClean="0"/>
              <a:t>8.2 – Single-Area OSPFv2</a:t>
            </a:r>
          </a:p>
          <a:p>
            <a:pPr>
              <a:buFontTx/>
              <a:buNone/>
            </a:pPr>
            <a:r>
              <a:rPr lang="en-US" sz="1200" b="0" dirty="0" smtClean="0"/>
              <a:t>8.2.4</a:t>
            </a:r>
            <a:r>
              <a:rPr lang="en-US" sz="1200" b="0" baseline="0" dirty="0" smtClean="0"/>
              <a:t> </a:t>
            </a:r>
            <a:r>
              <a:rPr lang="en-US" sz="1200" b="0" dirty="0" smtClean="0"/>
              <a:t>– Verify OSPF</a:t>
            </a:r>
          </a:p>
          <a:p>
            <a:pPr>
              <a:buFontTx/>
              <a:buNone/>
            </a:pPr>
            <a:r>
              <a:rPr lang="en-US" sz="1200" b="0" dirty="0" smtClean="0"/>
              <a:t>8.2.4.3 – Verify OSPF Process Information</a:t>
            </a:r>
            <a:endParaRPr lang="en-GB" b="0" dirty="0" smtClean="0"/>
          </a:p>
        </p:txBody>
      </p:sp>
    </p:spTree>
    <p:extLst>
      <p:ext uri="{BB962C8B-B14F-4D97-AF65-F5344CB8AC3E}">
        <p14:creationId xmlns:p14="http://schemas.microsoft.com/office/powerpoint/2010/main" val="30298812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63</a:t>
            </a:fld>
            <a:endParaRPr lang="en-US" altLang="en-US" sz="800" dirty="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smtClean="0"/>
              <a:t>8.2 – Single-Area OSPFv2</a:t>
            </a:r>
          </a:p>
          <a:p>
            <a:pPr>
              <a:buFontTx/>
              <a:buNone/>
            </a:pPr>
            <a:r>
              <a:rPr lang="en-US" sz="1200" b="0" dirty="0" smtClean="0"/>
              <a:t>8.2.4</a:t>
            </a:r>
            <a:r>
              <a:rPr lang="en-US" sz="1200" b="0" baseline="0" dirty="0" smtClean="0"/>
              <a:t> </a:t>
            </a:r>
            <a:r>
              <a:rPr lang="en-US" sz="1200" b="0" dirty="0" smtClean="0"/>
              <a:t>– Verify OSPF</a:t>
            </a:r>
          </a:p>
          <a:p>
            <a:pPr>
              <a:buFontTx/>
              <a:buNone/>
            </a:pPr>
            <a:r>
              <a:rPr lang="en-US" sz="1200" b="0" dirty="0" smtClean="0"/>
              <a:t>8.2.4.4 – Verify OSPF Interface settings</a:t>
            </a:r>
            <a:endParaRPr lang="en-GB" b="0" dirty="0" smtClean="0"/>
          </a:p>
        </p:txBody>
      </p:sp>
    </p:spTree>
    <p:extLst>
      <p:ext uri="{BB962C8B-B14F-4D97-AF65-F5344CB8AC3E}">
        <p14:creationId xmlns:p14="http://schemas.microsoft.com/office/powerpoint/2010/main" val="14906428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4274613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1.1.3 - Link-State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901093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1.1.4 - Single-Area and Multiarea OSPF</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68285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1.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2.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0.xml"/><Relationship Id="rId1" Type="http://schemas.openxmlformats.org/officeDocument/2006/relationships/tags" Target="../tags/tag3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a:t>
            </a:r>
            <a:r>
              <a:rPr lang="en-US" dirty="0" smtClean="0">
                <a:solidFill>
                  <a:schemeClr val="accent5">
                    <a:lumMod val="40000"/>
                    <a:lumOff val="60000"/>
                  </a:schemeClr>
                </a:solidFill>
              </a:rPr>
              <a:t>8: </a:t>
            </a:r>
            <a:r>
              <a:rPr lang="en-US" dirty="0">
                <a:solidFill>
                  <a:schemeClr val="accent5">
                    <a:lumMod val="40000"/>
                    <a:lumOff val="60000"/>
                  </a:schemeClr>
                </a:solidFill>
              </a:rPr>
              <a:t>Single-Area </a:t>
            </a:r>
            <a:r>
              <a:rPr lang="en-US" dirty="0" smtClean="0">
                <a:solidFill>
                  <a:schemeClr val="accent5">
                    <a:lumMod val="40000"/>
                    <a:lumOff val="60000"/>
                  </a:schemeClr>
                </a:solidFill>
              </a:rPr>
              <a:t>OSPF</a:t>
            </a:r>
            <a:endParaRPr lang="en-US" dirty="0">
              <a:solidFill>
                <a:schemeClr val="accent5">
                  <a:lumMod val="40000"/>
                  <a:lumOff val="60000"/>
                </a:schemeClr>
              </a:solidFill>
            </a:endParaRP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r>
              <a:rPr lang="en-US" dirty="0"/>
              <a:t/>
            </a:r>
            <a:br>
              <a:rPr lang="en-US" dirty="0"/>
            </a:br>
            <a:r>
              <a:rPr lang="en-US" sz="2400" dirty="0"/>
              <a:t>Multiarea OSPF</a:t>
            </a:r>
          </a:p>
        </p:txBody>
      </p:sp>
      <p:sp>
        <p:nvSpPr>
          <p:cNvPr id="4" name="Content Placeholder 3">
            <a:extLst>
              <a:ext uri="{FF2B5EF4-FFF2-40B4-BE49-F238E27FC236}">
                <a16:creationId xmlns:a16="http://schemas.microsoft.com/office/drawing/2014/main" id="{551528B5-BD96-5248-BA8C-DFCAE1E87940}"/>
              </a:ext>
            </a:extLst>
          </p:cNvPr>
          <p:cNvSpPr>
            <a:spLocks noGrp="1"/>
          </p:cNvSpPr>
          <p:nvPr>
            <p:ph idx="1"/>
          </p:nvPr>
        </p:nvSpPr>
        <p:spPr>
          <a:xfrm>
            <a:off x="474662" y="731837"/>
            <a:ext cx="8280057" cy="2739801"/>
          </a:xfrm>
        </p:spPr>
        <p:txBody>
          <a:bodyPr/>
          <a:lstStyle/>
          <a:p>
            <a:pPr marL="285750" indent="-285750" algn="l">
              <a:buFont typeface="Arial" panose="020B0604020202020204" pitchFamily="34" charset="0"/>
              <a:buChar char="•"/>
            </a:pPr>
            <a:r>
              <a:rPr lang="en-US" sz="1600" dirty="0">
                <a:solidFill>
                  <a:srgbClr val="000000"/>
                </a:solidFill>
              </a:rPr>
              <a:t>The hierarchical-topology design options with multiarea OSPF can offer the following advantages.</a:t>
            </a:r>
          </a:p>
          <a:p>
            <a:pPr marL="358835" lvl="1" indent="-285750">
              <a:buFont typeface="Arial" panose="020B0604020202020204" pitchFamily="34" charset="0"/>
              <a:buChar char="•"/>
            </a:pPr>
            <a:r>
              <a:rPr lang="en-US" sz="1600" b="1" dirty="0">
                <a:solidFill>
                  <a:srgbClr val="000000"/>
                </a:solidFill>
              </a:rPr>
              <a:t>Smaller routing tables</a:t>
            </a:r>
            <a:r>
              <a:rPr lang="en-US" sz="1600" dirty="0">
                <a:solidFill>
                  <a:srgbClr val="000000"/>
                </a:solidFill>
              </a:rPr>
              <a:t> - Tables are smaller because there are fewer routing table entries. This is because network addresses can be summarized between areas. Route summarization is not enabled by default.</a:t>
            </a:r>
          </a:p>
          <a:p>
            <a:pPr marL="358835" lvl="1" indent="-285750">
              <a:buFont typeface="Arial" panose="020B0604020202020204" pitchFamily="34" charset="0"/>
              <a:buChar char="•"/>
            </a:pPr>
            <a:r>
              <a:rPr lang="en-US" sz="1600" b="1" dirty="0">
                <a:solidFill>
                  <a:srgbClr val="000000"/>
                </a:solidFill>
              </a:rPr>
              <a:t>Reduced link-state update overhead</a:t>
            </a:r>
            <a:r>
              <a:rPr lang="en-US" sz="1600" dirty="0">
                <a:solidFill>
                  <a:srgbClr val="000000"/>
                </a:solidFill>
              </a:rPr>
              <a:t> - Designing multiarea OSPF with smaller areas minimizes processing and memory requirements.</a:t>
            </a:r>
          </a:p>
          <a:p>
            <a:pPr marL="358835" lvl="1" indent="-285750">
              <a:buFont typeface="Arial" panose="020B0604020202020204" pitchFamily="34" charset="0"/>
              <a:buChar char="•"/>
            </a:pPr>
            <a:r>
              <a:rPr lang="en-US" sz="1600" b="1" dirty="0">
                <a:solidFill>
                  <a:srgbClr val="000000"/>
                </a:solidFill>
              </a:rPr>
              <a:t>Reduced frequency of SPF calculations</a:t>
            </a:r>
            <a:r>
              <a:rPr lang="en-US" sz="1600" dirty="0">
                <a:solidFill>
                  <a:srgbClr val="000000"/>
                </a:solidFill>
              </a:rPr>
              <a:t> -– Multiarea OSPF localize the impact of a topology change within an area. For instance, it minimizes routing update impact because LSA flooding stops at the area boundary.</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D151DFD1-C780-4728-9C74-2D8F8237C46A}"/>
              </a:ext>
            </a:extLst>
          </p:cNvPr>
          <p:cNvPicPr>
            <a:picLocks noChangeAspect="1"/>
          </p:cNvPicPr>
          <p:nvPr/>
        </p:nvPicPr>
        <p:blipFill>
          <a:blip r:embed="rId3"/>
          <a:stretch>
            <a:fillRect/>
          </a:stretch>
        </p:blipFill>
        <p:spPr>
          <a:xfrm>
            <a:off x="2012494" y="3564238"/>
            <a:ext cx="3336515" cy="1239399"/>
          </a:xfrm>
          <a:prstGeom prst="rect">
            <a:avLst/>
          </a:prstGeom>
        </p:spPr>
      </p:pic>
    </p:spTree>
    <p:extLst>
      <p:ext uri="{BB962C8B-B14F-4D97-AF65-F5344CB8AC3E}">
        <p14:creationId xmlns:p14="http://schemas.microsoft.com/office/powerpoint/2010/main" val="377933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r>
              <a:rPr lang="en-US" dirty="0"/>
              <a:t/>
            </a:r>
            <a:br>
              <a:rPr lang="en-US" dirty="0"/>
            </a:br>
            <a:r>
              <a:rPr lang="en-US" sz="2400" dirty="0"/>
              <a:t>OSPFv3</a:t>
            </a:r>
          </a:p>
        </p:txBody>
      </p:sp>
      <p:sp>
        <p:nvSpPr>
          <p:cNvPr id="5" name="Content Placeholder 4">
            <a:extLst>
              <a:ext uri="{FF2B5EF4-FFF2-40B4-BE49-F238E27FC236}">
                <a16:creationId xmlns:a16="http://schemas.microsoft.com/office/drawing/2014/main" id="{C61DCC6F-93E7-9746-996A-D15CF20AB95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OSPFv3 is the OSPFv2 equivalent for exchanging IPv6 prefixes. OSPFv3 exchanges routing information to populate the IPv6 routing table with remote prefixes.</a:t>
            </a:r>
          </a:p>
          <a:p>
            <a:pPr marL="342900" indent="-342900" algn="l">
              <a:buFont typeface="Arial" panose="020B0604020202020204" pitchFamily="34" charset="0"/>
              <a:buChar char="•"/>
            </a:pPr>
            <a:r>
              <a:rPr lang="en-US" sz="1600" dirty="0" smtClean="0">
                <a:solidFill>
                  <a:srgbClr val="000000"/>
                </a:solidFill>
              </a:rPr>
              <a:t>OSPFv3 </a:t>
            </a:r>
            <a:r>
              <a:rPr lang="en-US" sz="1600" dirty="0">
                <a:solidFill>
                  <a:srgbClr val="000000"/>
                </a:solidFill>
              </a:rPr>
              <a:t>has the same functionality as OSPFv2, but uses IPv6 as the network layer transport, communicating with OSPFv3 peers and advertising IPv6 routes. OSPFv3 also uses the SPF algorithm as the computation engine to determine the best paths throughout the routing domain.</a:t>
            </a:r>
          </a:p>
          <a:p>
            <a:pPr marL="342900" indent="-342900" algn="l">
              <a:buFont typeface="Arial" panose="020B0604020202020204" pitchFamily="34" charset="0"/>
              <a:buChar char="•"/>
            </a:pPr>
            <a:r>
              <a:rPr lang="en-US" sz="1600" dirty="0">
                <a:solidFill>
                  <a:srgbClr val="000000"/>
                </a:solidFill>
              </a:rPr>
              <a:t>OSPFv3 has separate processes from its IPv4 counterpart. The processes and operations are basically the same as in the IPv4 routing protocol, but run independently. </a:t>
            </a:r>
          </a:p>
        </p:txBody>
      </p:sp>
    </p:spTree>
    <p:extLst>
      <p:ext uri="{BB962C8B-B14F-4D97-AF65-F5344CB8AC3E}">
        <p14:creationId xmlns:p14="http://schemas.microsoft.com/office/powerpoint/2010/main" val="138468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a:t>
            </a:r>
            <a:r>
              <a:rPr lang="en-US" dirty="0" smtClean="0">
                <a:solidFill>
                  <a:schemeClr val="accent5">
                    <a:lumMod val="40000"/>
                    <a:lumOff val="60000"/>
                  </a:schemeClr>
                </a:solidFill>
              </a:rPr>
              <a:t>.2 </a:t>
            </a:r>
            <a:r>
              <a:rPr lang="en-US" dirty="0">
                <a:solidFill>
                  <a:schemeClr val="accent5">
                    <a:lumMod val="40000"/>
                    <a:lumOff val="60000"/>
                  </a:schemeClr>
                </a:solidFill>
              </a:rPr>
              <a:t>OSPF Packets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r>
              <a:rPr lang="en-US" dirty="0"/>
              <a:t/>
            </a:r>
            <a:br>
              <a:rPr lang="en-US" dirty="0"/>
            </a:br>
            <a:r>
              <a:rPr lang="en-US" sz="2400" dirty="0"/>
              <a:t>Types of OSPF Packets</a:t>
            </a:r>
          </a:p>
        </p:txBody>
      </p:sp>
      <p:sp>
        <p:nvSpPr>
          <p:cNvPr id="5" name="Content Placeholder 4">
            <a:extLst>
              <a:ext uri="{FF2B5EF4-FFF2-40B4-BE49-F238E27FC236}">
                <a16:creationId xmlns:a16="http://schemas.microsoft.com/office/drawing/2014/main" id="{694E527F-BF98-4A2C-875A-0B7869C1788C}"/>
              </a:ext>
            </a:extLst>
          </p:cNvPr>
          <p:cNvSpPr>
            <a:spLocks noGrp="1"/>
          </p:cNvSpPr>
          <p:nvPr>
            <p:ph idx="1"/>
          </p:nvPr>
        </p:nvSpPr>
        <p:spPr>
          <a:xfrm>
            <a:off x="474662" y="731838"/>
            <a:ext cx="8280057" cy="645550"/>
          </a:xfrm>
        </p:spPr>
        <p:txBody>
          <a:bodyPr/>
          <a:lstStyle/>
          <a:p>
            <a:pPr marL="0" indent="0" algn="l"/>
            <a:r>
              <a:rPr lang="en-US" sz="1600" dirty="0">
                <a:solidFill>
                  <a:srgbClr val="000000"/>
                </a:solidFill>
              </a:rPr>
              <a:t>The table summarizes the five different types of Link State Packets (LSPs) used by OSPFv2. OSPFv3 has similar packet types.</a:t>
            </a:r>
          </a:p>
        </p:txBody>
      </p:sp>
      <p:graphicFrame>
        <p:nvGraphicFramePr>
          <p:cNvPr id="6" name="Table 6">
            <a:extLst>
              <a:ext uri="{FF2B5EF4-FFF2-40B4-BE49-F238E27FC236}">
                <a16:creationId xmlns:a16="http://schemas.microsoft.com/office/drawing/2014/main" id="{0FDFA63D-A8CB-4C1C-BF6C-D20F28D63967}"/>
              </a:ext>
            </a:extLst>
          </p:cNvPr>
          <p:cNvGraphicFramePr>
            <a:graphicFrameLocks noGrp="1"/>
          </p:cNvGraphicFramePr>
          <p:nvPr>
            <p:extLst>
              <p:ext uri="{D42A27DB-BD31-4B8C-83A1-F6EECF244321}">
                <p14:modId xmlns:p14="http://schemas.microsoft.com/office/powerpoint/2010/main" val="2476414893"/>
              </p:ext>
            </p:extLst>
          </p:nvPr>
        </p:nvGraphicFramePr>
        <p:xfrm>
          <a:off x="474661" y="1463674"/>
          <a:ext cx="8379971" cy="2225040"/>
        </p:xfrm>
        <a:graphic>
          <a:graphicData uri="http://schemas.openxmlformats.org/drawingml/2006/table">
            <a:tbl>
              <a:tblPr firstRow="1" bandRow="1">
                <a:tableStyleId>{5C22544A-7EE6-4342-B048-85BDC9FD1C3A}</a:tableStyleId>
              </a:tblPr>
              <a:tblGrid>
                <a:gridCol w="570589">
                  <a:extLst>
                    <a:ext uri="{9D8B030D-6E8A-4147-A177-3AD203B41FA5}">
                      <a16:colId xmlns:a16="http://schemas.microsoft.com/office/drawing/2014/main" val="437161920"/>
                    </a:ext>
                  </a:extLst>
                </a:gridCol>
                <a:gridCol w="3029039">
                  <a:extLst>
                    <a:ext uri="{9D8B030D-6E8A-4147-A177-3AD203B41FA5}">
                      <a16:colId xmlns:a16="http://schemas.microsoft.com/office/drawing/2014/main" val="383234256"/>
                    </a:ext>
                  </a:extLst>
                </a:gridCol>
                <a:gridCol w="4780343">
                  <a:extLst>
                    <a:ext uri="{9D8B030D-6E8A-4147-A177-3AD203B41FA5}">
                      <a16:colId xmlns:a16="http://schemas.microsoft.com/office/drawing/2014/main" val="642217950"/>
                    </a:ext>
                  </a:extLst>
                </a:gridCol>
              </a:tblGrid>
              <a:tr h="370840">
                <a:tc>
                  <a:txBody>
                    <a:bodyPr/>
                    <a:lstStyle/>
                    <a:p>
                      <a:pPr algn="l" fontAlgn="ctr"/>
                      <a:r>
                        <a:rPr lang="en-US" b="1" dirty="0">
                          <a:effectLst/>
                        </a:rPr>
                        <a:t>Type</a:t>
                      </a:r>
                      <a:endParaRPr lang="en-US" dirty="0">
                        <a:effectLst/>
                      </a:endParaRPr>
                    </a:p>
                  </a:txBody>
                  <a:tcPr marL="47625" marR="47625" marT="47625" marB="47625" anchor="ctr"/>
                </a:tc>
                <a:tc>
                  <a:txBody>
                    <a:bodyPr/>
                    <a:lstStyle/>
                    <a:p>
                      <a:pPr algn="l" fontAlgn="ctr"/>
                      <a:r>
                        <a:rPr lang="en-US" b="1">
                          <a:effectLst/>
                        </a:rPr>
                        <a:t>Packet Name</a:t>
                      </a:r>
                      <a:endParaRPr lang="en-US">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827652468"/>
                  </a:ext>
                </a:extLst>
              </a:tr>
              <a:tr h="370840">
                <a:tc>
                  <a:txBody>
                    <a:bodyPr/>
                    <a:lstStyle/>
                    <a:p>
                      <a:pPr fontAlgn="ctr"/>
                      <a:r>
                        <a:rPr lang="en-US" b="0">
                          <a:effectLst/>
                        </a:rPr>
                        <a:t>1</a:t>
                      </a:r>
                    </a:p>
                  </a:txBody>
                  <a:tcPr marL="47625" marR="47625" marT="47625" marB="47625" anchor="ctr"/>
                </a:tc>
                <a:tc>
                  <a:txBody>
                    <a:bodyPr/>
                    <a:lstStyle/>
                    <a:p>
                      <a:pPr fontAlgn="ctr"/>
                      <a:r>
                        <a:rPr lang="en-US" b="0" dirty="0">
                          <a:effectLst/>
                        </a:rPr>
                        <a:t>Hello</a:t>
                      </a:r>
                    </a:p>
                  </a:txBody>
                  <a:tcPr marL="47625" marR="47625" marT="47625" marB="47625" anchor="ctr"/>
                </a:tc>
                <a:tc>
                  <a:txBody>
                    <a:bodyPr/>
                    <a:lstStyle/>
                    <a:p>
                      <a:pPr fontAlgn="ctr"/>
                      <a:r>
                        <a:rPr lang="en-US" b="0">
                          <a:effectLst/>
                        </a:rPr>
                        <a:t>Discovers neighbors and builds adjacencies between them</a:t>
                      </a:r>
                    </a:p>
                  </a:txBody>
                  <a:tcPr marL="47625" marR="47625" marT="47625" marB="47625" anchor="ctr"/>
                </a:tc>
                <a:extLst>
                  <a:ext uri="{0D108BD9-81ED-4DB2-BD59-A6C34878D82A}">
                    <a16:rowId xmlns:a16="http://schemas.microsoft.com/office/drawing/2014/main" val="4133330987"/>
                  </a:ext>
                </a:extLst>
              </a:tr>
              <a:tr h="370840">
                <a:tc>
                  <a:txBody>
                    <a:bodyPr/>
                    <a:lstStyle/>
                    <a:p>
                      <a:pPr fontAlgn="ctr"/>
                      <a:r>
                        <a:rPr lang="en-US" b="0">
                          <a:effectLst/>
                        </a:rPr>
                        <a:t>2</a:t>
                      </a:r>
                    </a:p>
                  </a:txBody>
                  <a:tcPr marL="47625" marR="47625" marT="47625" marB="47625" anchor="ctr"/>
                </a:tc>
                <a:tc>
                  <a:txBody>
                    <a:bodyPr/>
                    <a:lstStyle/>
                    <a:p>
                      <a:pPr fontAlgn="ctr"/>
                      <a:r>
                        <a:rPr lang="en-US" b="0">
                          <a:effectLst/>
                        </a:rPr>
                        <a:t>Database Description (DBD)</a:t>
                      </a:r>
                    </a:p>
                  </a:txBody>
                  <a:tcPr marL="47625" marR="47625" marT="47625" marB="47625" anchor="ctr"/>
                </a:tc>
                <a:tc>
                  <a:txBody>
                    <a:bodyPr/>
                    <a:lstStyle/>
                    <a:p>
                      <a:pPr fontAlgn="ctr"/>
                      <a:r>
                        <a:rPr lang="en-US" b="0">
                          <a:effectLst/>
                        </a:rPr>
                        <a:t>Checks for database synchronization between routers</a:t>
                      </a:r>
                    </a:p>
                  </a:txBody>
                  <a:tcPr marL="47625" marR="47625" marT="47625" marB="47625" anchor="ctr"/>
                </a:tc>
                <a:extLst>
                  <a:ext uri="{0D108BD9-81ED-4DB2-BD59-A6C34878D82A}">
                    <a16:rowId xmlns:a16="http://schemas.microsoft.com/office/drawing/2014/main" val="2426783081"/>
                  </a:ext>
                </a:extLst>
              </a:tr>
              <a:tr h="370840">
                <a:tc>
                  <a:txBody>
                    <a:bodyPr/>
                    <a:lstStyle/>
                    <a:p>
                      <a:pPr fontAlgn="ctr"/>
                      <a:r>
                        <a:rPr lang="en-US" b="0">
                          <a:effectLst/>
                        </a:rPr>
                        <a:t>3</a:t>
                      </a:r>
                    </a:p>
                  </a:txBody>
                  <a:tcPr marL="47625" marR="47625" marT="47625" marB="47625" anchor="ctr"/>
                </a:tc>
                <a:tc>
                  <a:txBody>
                    <a:bodyPr/>
                    <a:lstStyle/>
                    <a:p>
                      <a:pPr fontAlgn="ctr"/>
                      <a:r>
                        <a:rPr lang="en-US" b="0">
                          <a:effectLst/>
                        </a:rPr>
                        <a:t>Link-State Request (LSR)</a:t>
                      </a:r>
                    </a:p>
                  </a:txBody>
                  <a:tcPr marL="47625" marR="47625" marT="47625" marB="47625" anchor="ctr"/>
                </a:tc>
                <a:tc>
                  <a:txBody>
                    <a:bodyPr/>
                    <a:lstStyle/>
                    <a:p>
                      <a:pPr fontAlgn="ctr"/>
                      <a:r>
                        <a:rPr lang="en-US" b="0">
                          <a:effectLst/>
                        </a:rPr>
                        <a:t>Requests specific link-state records from router to router</a:t>
                      </a:r>
                    </a:p>
                  </a:txBody>
                  <a:tcPr marL="47625" marR="47625" marT="47625" marB="47625" anchor="ctr"/>
                </a:tc>
                <a:extLst>
                  <a:ext uri="{0D108BD9-81ED-4DB2-BD59-A6C34878D82A}">
                    <a16:rowId xmlns:a16="http://schemas.microsoft.com/office/drawing/2014/main" val="2444553229"/>
                  </a:ext>
                </a:extLst>
              </a:tr>
              <a:tr h="370840">
                <a:tc>
                  <a:txBody>
                    <a:bodyPr/>
                    <a:lstStyle/>
                    <a:p>
                      <a:pPr fontAlgn="ctr"/>
                      <a:r>
                        <a:rPr lang="en-US" b="0">
                          <a:effectLst/>
                        </a:rPr>
                        <a:t>4</a:t>
                      </a:r>
                    </a:p>
                  </a:txBody>
                  <a:tcPr marL="47625" marR="47625" marT="47625" marB="47625" anchor="ctr"/>
                </a:tc>
                <a:tc>
                  <a:txBody>
                    <a:bodyPr/>
                    <a:lstStyle/>
                    <a:p>
                      <a:pPr fontAlgn="ctr"/>
                      <a:r>
                        <a:rPr lang="en-US" b="0">
                          <a:effectLst/>
                        </a:rPr>
                        <a:t>Link-State Update (LSU)</a:t>
                      </a:r>
                    </a:p>
                  </a:txBody>
                  <a:tcPr marL="47625" marR="47625" marT="47625" marB="47625" anchor="ctr"/>
                </a:tc>
                <a:tc>
                  <a:txBody>
                    <a:bodyPr/>
                    <a:lstStyle/>
                    <a:p>
                      <a:pPr fontAlgn="ctr"/>
                      <a:r>
                        <a:rPr lang="en-US" b="0" dirty="0">
                          <a:effectLst/>
                        </a:rPr>
                        <a:t>Sends specifically requested link-state records</a:t>
                      </a:r>
                    </a:p>
                  </a:txBody>
                  <a:tcPr marL="47625" marR="47625" marT="47625" marB="47625" anchor="ctr"/>
                </a:tc>
                <a:extLst>
                  <a:ext uri="{0D108BD9-81ED-4DB2-BD59-A6C34878D82A}">
                    <a16:rowId xmlns:a16="http://schemas.microsoft.com/office/drawing/2014/main" val="652161687"/>
                  </a:ext>
                </a:extLst>
              </a:tr>
              <a:tr h="370840">
                <a:tc>
                  <a:txBody>
                    <a:bodyPr/>
                    <a:lstStyle/>
                    <a:p>
                      <a:pPr fontAlgn="ctr"/>
                      <a:r>
                        <a:rPr lang="en-US" b="0">
                          <a:effectLst/>
                        </a:rPr>
                        <a:t>5</a:t>
                      </a:r>
                    </a:p>
                  </a:txBody>
                  <a:tcPr marL="47625" marR="47625" marT="47625" marB="47625" anchor="ctr"/>
                </a:tc>
                <a:tc>
                  <a:txBody>
                    <a:bodyPr/>
                    <a:lstStyle/>
                    <a:p>
                      <a:pPr fontAlgn="ctr"/>
                      <a:r>
                        <a:rPr lang="en-US" b="0">
                          <a:effectLst/>
                        </a:rPr>
                        <a:t>Link-State Acknowledgment (LSAck)</a:t>
                      </a:r>
                    </a:p>
                  </a:txBody>
                  <a:tcPr marL="47625" marR="47625" marT="47625" marB="47625" anchor="ctr"/>
                </a:tc>
                <a:tc>
                  <a:txBody>
                    <a:bodyPr/>
                    <a:lstStyle/>
                    <a:p>
                      <a:pPr fontAlgn="ctr"/>
                      <a:r>
                        <a:rPr lang="en-US" b="0" dirty="0">
                          <a:effectLst/>
                        </a:rPr>
                        <a:t>Acknowledges the other packet types</a:t>
                      </a:r>
                    </a:p>
                  </a:txBody>
                  <a:tcPr marL="47625" marR="47625" marT="47625" marB="47625" anchor="ctr"/>
                </a:tc>
                <a:extLst>
                  <a:ext uri="{0D108BD9-81ED-4DB2-BD59-A6C34878D82A}">
                    <a16:rowId xmlns:a16="http://schemas.microsoft.com/office/drawing/2014/main" val="1835698426"/>
                  </a:ext>
                </a:extLst>
              </a:tr>
            </a:tbl>
          </a:graphicData>
        </a:graphic>
      </p:graphicFrame>
    </p:spTree>
    <p:extLst>
      <p:ext uri="{BB962C8B-B14F-4D97-AF65-F5344CB8AC3E}">
        <p14:creationId xmlns:p14="http://schemas.microsoft.com/office/powerpoint/2010/main" val="71787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r>
              <a:rPr lang="en-US" dirty="0"/>
              <a:t/>
            </a:r>
            <a:br>
              <a:rPr lang="en-US" dirty="0"/>
            </a:br>
            <a:r>
              <a:rPr lang="en-US" sz="2400" dirty="0"/>
              <a:t>Link-State Updates</a:t>
            </a:r>
          </a:p>
        </p:txBody>
      </p:sp>
      <p:sp>
        <p:nvSpPr>
          <p:cNvPr id="4" name="Content Placeholder 3">
            <a:extLst>
              <a:ext uri="{FF2B5EF4-FFF2-40B4-BE49-F238E27FC236}">
                <a16:creationId xmlns:a16="http://schemas.microsoft.com/office/drawing/2014/main" id="{7B548C0F-FA3A-4774-960B-6CE4F14D8E02}"/>
              </a:ext>
            </a:extLst>
          </p:cNvPr>
          <p:cNvSpPr>
            <a:spLocks noGrp="1"/>
          </p:cNvSpPr>
          <p:nvPr>
            <p:ph idx="1"/>
          </p:nvPr>
        </p:nvSpPr>
        <p:spPr>
          <a:xfrm>
            <a:off x="474662" y="731837"/>
            <a:ext cx="3608607" cy="3689897"/>
          </a:xfrm>
        </p:spPr>
        <p:txBody>
          <a:bodyPr/>
          <a:lstStyle/>
          <a:p>
            <a:pPr marL="342900" indent="-342900" algn="l">
              <a:buFont typeface="Arial" panose="020B0604020202020204" pitchFamily="34" charset="0"/>
              <a:buChar char="•"/>
            </a:pPr>
            <a:r>
              <a:rPr lang="en-US" sz="1600" dirty="0">
                <a:solidFill>
                  <a:srgbClr val="000000"/>
                </a:solidFill>
              </a:rPr>
              <a:t>LSUs are also used to forward OSPF routing updates. An LSU packet can contain 11 different types of OSPFv2 LSAs. OSPFv3 renamed several of these LSAs and also contains two additional LSAs.</a:t>
            </a:r>
          </a:p>
          <a:p>
            <a:pPr marL="342900" indent="-342900" algn="l">
              <a:buFont typeface="Arial" panose="020B0604020202020204" pitchFamily="34" charset="0"/>
              <a:buChar char="•"/>
            </a:pPr>
            <a:r>
              <a:rPr lang="en-US" sz="1600" dirty="0">
                <a:solidFill>
                  <a:srgbClr val="000000"/>
                </a:solidFill>
              </a:rPr>
              <a:t>LSU and LSA are often used interchangeably, but the correct hierarchy is LSU packets contain LSA messages.</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8749C2E8-66E2-41D9-BA0A-9184B52AEB03}"/>
              </a:ext>
            </a:extLst>
          </p:cNvPr>
          <p:cNvPicPr>
            <a:picLocks noChangeAspect="1"/>
          </p:cNvPicPr>
          <p:nvPr/>
        </p:nvPicPr>
        <p:blipFill>
          <a:blip r:embed="rId3"/>
          <a:stretch>
            <a:fillRect/>
          </a:stretch>
        </p:blipFill>
        <p:spPr>
          <a:xfrm>
            <a:off x="4459437" y="827689"/>
            <a:ext cx="4000134" cy="3748252"/>
          </a:xfrm>
          <a:prstGeom prst="rect">
            <a:avLst/>
          </a:prstGeom>
        </p:spPr>
      </p:pic>
    </p:spTree>
    <p:extLst>
      <p:ext uri="{BB962C8B-B14F-4D97-AF65-F5344CB8AC3E}">
        <p14:creationId xmlns:p14="http://schemas.microsoft.com/office/powerpoint/2010/main" val="348988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r>
              <a:rPr lang="en-US" dirty="0"/>
              <a:t/>
            </a:r>
            <a:br>
              <a:rPr lang="en-US" dirty="0"/>
            </a:br>
            <a:r>
              <a:rPr lang="en-US" sz="2400" dirty="0"/>
              <a:t>Hello Packet</a:t>
            </a:r>
          </a:p>
        </p:txBody>
      </p:sp>
      <p:sp>
        <p:nvSpPr>
          <p:cNvPr id="5" name="Content Placeholder 4">
            <a:extLst>
              <a:ext uri="{FF2B5EF4-FFF2-40B4-BE49-F238E27FC236}">
                <a16:creationId xmlns:a16="http://schemas.microsoft.com/office/drawing/2014/main" id="{4DAA6094-FDF9-4429-8779-C60409ABFA35}"/>
              </a:ext>
            </a:extLst>
          </p:cNvPr>
          <p:cNvSpPr>
            <a:spLocks noGrp="1"/>
          </p:cNvSpPr>
          <p:nvPr>
            <p:ph idx="1"/>
          </p:nvPr>
        </p:nvSpPr>
        <p:spPr>
          <a:xfrm>
            <a:off x="474662" y="731837"/>
            <a:ext cx="3427304" cy="3689897"/>
          </a:xfrm>
        </p:spPr>
        <p:txBody>
          <a:bodyPr/>
          <a:lstStyle/>
          <a:p>
            <a:pPr marL="0" indent="0" algn="l"/>
            <a:r>
              <a:rPr lang="en-US" sz="1600" dirty="0">
                <a:solidFill>
                  <a:srgbClr val="000000"/>
                </a:solidFill>
              </a:rPr>
              <a:t>The OSPF Type 1 packet is the Hello packet. Hello packets are used to do the following:</a:t>
            </a:r>
          </a:p>
          <a:p>
            <a:pPr marL="342900" indent="-342900" algn="l">
              <a:buFont typeface="Arial" panose="020B0604020202020204" pitchFamily="34" charset="0"/>
              <a:buChar char="•"/>
            </a:pPr>
            <a:r>
              <a:rPr lang="en-US" sz="1600" dirty="0">
                <a:solidFill>
                  <a:srgbClr val="000000"/>
                </a:solidFill>
              </a:rPr>
              <a:t>Discover OSPF neighbors and establish neighbor adjacencies.</a:t>
            </a:r>
          </a:p>
          <a:p>
            <a:pPr marL="342900" indent="-342900" algn="l">
              <a:buFont typeface="Arial" panose="020B0604020202020204" pitchFamily="34" charset="0"/>
              <a:buChar char="•"/>
            </a:pPr>
            <a:r>
              <a:rPr lang="en-US" sz="1600" dirty="0">
                <a:solidFill>
                  <a:srgbClr val="000000"/>
                </a:solidFill>
              </a:rPr>
              <a:t>Advertise parameters on which two routers must agree to become neighbors.</a:t>
            </a:r>
          </a:p>
          <a:p>
            <a:pPr marL="342900" indent="-342900" algn="l">
              <a:buFont typeface="Arial" panose="020B0604020202020204" pitchFamily="34" charset="0"/>
              <a:buChar char="•"/>
            </a:pPr>
            <a:r>
              <a:rPr lang="en-US" sz="1600" dirty="0">
                <a:solidFill>
                  <a:srgbClr val="000000"/>
                </a:solidFill>
              </a:rPr>
              <a:t>Elect the Designated Router (DR) and Backup Designated Router (BDR) on multiaccess networks like Ethernet. Point-to-point links do not require DR or BDR.</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2F9545A7-DA48-4D95-982A-E312EF695E6A}"/>
              </a:ext>
            </a:extLst>
          </p:cNvPr>
          <p:cNvPicPr>
            <a:picLocks noChangeAspect="1"/>
          </p:cNvPicPr>
          <p:nvPr/>
        </p:nvPicPr>
        <p:blipFill>
          <a:blip r:embed="rId3"/>
          <a:stretch>
            <a:fillRect/>
          </a:stretch>
        </p:blipFill>
        <p:spPr>
          <a:xfrm>
            <a:off x="4014020" y="974072"/>
            <a:ext cx="4851455" cy="3205426"/>
          </a:xfrm>
          <a:prstGeom prst="rect">
            <a:avLst/>
          </a:prstGeom>
        </p:spPr>
      </p:pic>
    </p:spTree>
    <p:extLst>
      <p:ext uri="{BB962C8B-B14F-4D97-AF65-F5344CB8AC3E}">
        <p14:creationId xmlns:p14="http://schemas.microsoft.com/office/powerpoint/2010/main" val="202677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a:t>
            </a:r>
            <a:r>
              <a:rPr lang="en-US" dirty="0" smtClean="0">
                <a:solidFill>
                  <a:schemeClr val="accent5">
                    <a:lumMod val="40000"/>
                    <a:lumOff val="60000"/>
                  </a:schemeClr>
                </a:solidFill>
              </a:rPr>
              <a:t>.3 </a:t>
            </a:r>
            <a:r>
              <a:rPr lang="en-US" dirty="0">
                <a:solidFill>
                  <a:schemeClr val="accent5">
                    <a:lumMod val="40000"/>
                    <a:lumOff val="60000"/>
                  </a:schemeClr>
                </a:solidFill>
              </a:rPr>
              <a:t>OSPF Operation</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r>
              <a:rPr lang="en-US" dirty="0"/>
              <a:t/>
            </a:r>
            <a:br>
              <a:rPr lang="en-US" dirty="0"/>
            </a:br>
            <a:r>
              <a:rPr lang="en-US" sz="2400" dirty="0"/>
              <a:t>OSPF Operational States</a:t>
            </a:r>
          </a:p>
        </p:txBody>
      </p:sp>
      <p:graphicFrame>
        <p:nvGraphicFramePr>
          <p:cNvPr id="6" name="Table 6">
            <a:extLst>
              <a:ext uri="{FF2B5EF4-FFF2-40B4-BE49-F238E27FC236}">
                <a16:creationId xmlns:a16="http://schemas.microsoft.com/office/drawing/2014/main" id="{7CC4ED20-1835-4E39-8129-20609E886A37}"/>
              </a:ext>
            </a:extLst>
          </p:cNvPr>
          <p:cNvGraphicFramePr>
            <a:graphicFrameLocks noGrp="1"/>
          </p:cNvGraphicFramePr>
          <p:nvPr>
            <p:ph idx="1"/>
            <p:extLst>
              <p:ext uri="{D42A27DB-BD31-4B8C-83A1-F6EECF244321}">
                <p14:modId xmlns:p14="http://schemas.microsoft.com/office/powerpoint/2010/main" val="37371438"/>
              </p:ext>
            </p:extLst>
          </p:nvPr>
        </p:nvGraphicFramePr>
        <p:xfrm>
          <a:off x="506194" y="793199"/>
          <a:ext cx="8280400" cy="2743200"/>
        </p:xfrm>
        <a:graphic>
          <a:graphicData uri="http://schemas.openxmlformats.org/drawingml/2006/table">
            <a:tbl>
              <a:tblPr firstRow="1" bandRow="1">
                <a:tableStyleId>{5C22544A-7EE6-4342-B048-85BDC9FD1C3A}</a:tableStyleId>
              </a:tblPr>
              <a:tblGrid>
                <a:gridCol w="1681421">
                  <a:extLst>
                    <a:ext uri="{9D8B030D-6E8A-4147-A177-3AD203B41FA5}">
                      <a16:colId xmlns:a16="http://schemas.microsoft.com/office/drawing/2014/main" val="1337402727"/>
                    </a:ext>
                  </a:extLst>
                </a:gridCol>
                <a:gridCol w="6598979">
                  <a:extLst>
                    <a:ext uri="{9D8B030D-6E8A-4147-A177-3AD203B41FA5}">
                      <a16:colId xmlns:a16="http://schemas.microsoft.com/office/drawing/2014/main" val="54742232"/>
                    </a:ext>
                  </a:extLst>
                </a:gridCol>
              </a:tblGrid>
              <a:tr h="214553">
                <a:tc>
                  <a:txBody>
                    <a:bodyPr/>
                    <a:lstStyle/>
                    <a:p>
                      <a:pPr algn="l" fontAlgn="ctr"/>
                      <a:r>
                        <a:rPr lang="en-US" sz="1100">
                          <a:effectLst/>
                        </a:rPr>
                        <a:t>State</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3210007909"/>
                  </a:ext>
                </a:extLst>
              </a:tr>
              <a:tr h="485778">
                <a:tc>
                  <a:txBody>
                    <a:bodyPr/>
                    <a:lstStyle/>
                    <a:p>
                      <a:pPr fontAlgn="ctr"/>
                      <a:r>
                        <a:rPr lang="en-US" sz="1600" b="1">
                          <a:effectLst/>
                        </a:rPr>
                        <a:t>Down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No Hello packets received = Down.</a:t>
                      </a:r>
                    </a:p>
                    <a:p>
                      <a:pPr fontAlgn="ctr">
                        <a:buFont typeface="Arial" panose="020B0604020202020204" pitchFamily="34" charset="0"/>
                        <a:buChar char="•"/>
                      </a:pPr>
                      <a:r>
                        <a:rPr lang="en-US" sz="1600" b="0" dirty="0">
                          <a:effectLst/>
                        </a:rPr>
                        <a:t>Router sends Hello packets.</a:t>
                      </a:r>
                    </a:p>
                    <a:p>
                      <a:pPr fontAlgn="ctr">
                        <a:buFont typeface="Arial" panose="020B0604020202020204" pitchFamily="34" charset="0"/>
                        <a:buChar char="•"/>
                      </a:pPr>
                      <a:r>
                        <a:rPr lang="en-US" sz="1600" b="0" dirty="0">
                          <a:effectLst/>
                        </a:rPr>
                        <a:t>Transition to Init state.</a:t>
                      </a:r>
                    </a:p>
                  </a:txBody>
                  <a:tcPr marL="47625" marR="47625" marT="47625" marB="47625" anchor="ctr"/>
                </a:tc>
                <a:extLst>
                  <a:ext uri="{0D108BD9-81ED-4DB2-BD59-A6C34878D82A}">
                    <a16:rowId xmlns:a16="http://schemas.microsoft.com/office/drawing/2014/main" val="2086309283"/>
                  </a:ext>
                </a:extLst>
              </a:tr>
              <a:tr h="485778">
                <a:tc>
                  <a:txBody>
                    <a:bodyPr/>
                    <a:lstStyle/>
                    <a:p>
                      <a:pPr fontAlgn="ctr"/>
                      <a:r>
                        <a:rPr lang="en-US" sz="1600" b="1">
                          <a:effectLst/>
                        </a:rPr>
                        <a:t>Init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Hello packets are received from the neighbor.</a:t>
                      </a:r>
                    </a:p>
                    <a:p>
                      <a:pPr fontAlgn="ctr">
                        <a:buFont typeface="Arial" panose="020B0604020202020204" pitchFamily="34" charset="0"/>
                        <a:buChar char="•"/>
                      </a:pPr>
                      <a:r>
                        <a:rPr lang="en-US" sz="1600" b="0" dirty="0">
                          <a:effectLst/>
                        </a:rPr>
                        <a:t>They contain the Router ID of the sending router.</a:t>
                      </a:r>
                    </a:p>
                    <a:p>
                      <a:pPr fontAlgn="ctr">
                        <a:buFont typeface="Arial" panose="020B0604020202020204" pitchFamily="34" charset="0"/>
                        <a:buChar char="•"/>
                      </a:pPr>
                      <a:r>
                        <a:rPr lang="en-US" sz="1600" b="0" dirty="0">
                          <a:effectLst/>
                        </a:rPr>
                        <a:t>Transition to Two-Way state.</a:t>
                      </a:r>
                    </a:p>
                  </a:txBody>
                  <a:tcPr marL="47625" marR="47625" marT="47625" marB="47625" anchor="ctr"/>
                </a:tc>
                <a:extLst>
                  <a:ext uri="{0D108BD9-81ED-4DB2-BD59-A6C34878D82A}">
                    <a16:rowId xmlns:a16="http://schemas.microsoft.com/office/drawing/2014/main" val="3251744716"/>
                  </a:ext>
                </a:extLst>
              </a:tr>
              <a:tr h="485778">
                <a:tc>
                  <a:txBody>
                    <a:bodyPr/>
                    <a:lstStyle/>
                    <a:p>
                      <a:pPr fontAlgn="ctr"/>
                      <a:r>
                        <a:rPr lang="en-US" sz="1600" b="1">
                          <a:effectLst/>
                        </a:rPr>
                        <a:t>Two-Way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In this state, communication between the two routers is bidirectional.</a:t>
                      </a:r>
                    </a:p>
                    <a:p>
                      <a:pPr fontAlgn="ctr">
                        <a:buFont typeface="Arial" panose="020B0604020202020204" pitchFamily="34" charset="0"/>
                        <a:buChar char="•"/>
                      </a:pPr>
                      <a:r>
                        <a:rPr lang="en-US" sz="1600" b="0" dirty="0">
                          <a:effectLst/>
                        </a:rPr>
                        <a:t>On </a:t>
                      </a:r>
                      <a:r>
                        <a:rPr lang="en-US" sz="1600" b="0" dirty="0" err="1">
                          <a:effectLst/>
                        </a:rPr>
                        <a:t>multiaccess</a:t>
                      </a:r>
                      <a:r>
                        <a:rPr lang="en-US" sz="1600" b="0" dirty="0">
                          <a:effectLst/>
                        </a:rPr>
                        <a:t> links, the routers elect a DR and a BDR.</a:t>
                      </a:r>
                    </a:p>
                    <a:p>
                      <a:pPr fontAlgn="ctr">
                        <a:buFont typeface="Arial" panose="020B0604020202020204" pitchFamily="34" charset="0"/>
                        <a:buChar char="•"/>
                      </a:pPr>
                      <a:r>
                        <a:rPr lang="en-US" sz="1600" b="0" dirty="0">
                          <a:effectLst/>
                        </a:rPr>
                        <a:t>Transition to </a:t>
                      </a:r>
                      <a:r>
                        <a:rPr lang="en-US" sz="1600" b="0" dirty="0" err="1">
                          <a:effectLst/>
                        </a:rPr>
                        <a:t>ExStart</a:t>
                      </a:r>
                      <a:r>
                        <a:rPr lang="en-US" sz="1600" b="0" dirty="0">
                          <a:effectLst/>
                        </a:rPr>
                        <a:t> state.</a:t>
                      </a:r>
                    </a:p>
                  </a:txBody>
                  <a:tcPr marL="47625" marR="47625" marT="47625" marB="47625" anchor="ctr"/>
                </a:tc>
                <a:extLst>
                  <a:ext uri="{0D108BD9-81ED-4DB2-BD59-A6C34878D82A}">
                    <a16:rowId xmlns:a16="http://schemas.microsoft.com/office/drawing/2014/main" val="3657586232"/>
                  </a:ext>
                </a:extLst>
              </a:tr>
            </a:tbl>
          </a:graphicData>
        </a:graphic>
      </p:graphicFrame>
    </p:spTree>
    <p:extLst>
      <p:ext uri="{BB962C8B-B14F-4D97-AF65-F5344CB8AC3E}">
        <p14:creationId xmlns:p14="http://schemas.microsoft.com/office/powerpoint/2010/main" val="327291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r>
              <a:rPr lang="en-US" dirty="0"/>
              <a:t/>
            </a:r>
            <a:br>
              <a:rPr lang="en-US" dirty="0"/>
            </a:br>
            <a:r>
              <a:rPr lang="en-US" sz="2400" dirty="0"/>
              <a:t>OSPF Operational States (Cont.)</a:t>
            </a:r>
          </a:p>
        </p:txBody>
      </p:sp>
      <p:graphicFrame>
        <p:nvGraphicFramePr>
          <p:cNvPr id="6" name="Table 6">
            <a:extLst>
              <a:ext uri="{FF2B5EF4-FFF2-40B4-BE49-F238E27FC236}">
                <a16:creationId xmlns:a16="http://schemas.microsoft.com/office/drawing/2014/main" id="{7CC4ED20-1835-4E39-8129-20609E886A37}"/>
              </a:ext>
            </a:extLst>
          </p:cNvPr>
          <p:cNvGraphicFramePr>
            <a:graphicFrameLocks noGrp="1"/>
          </p:cNvGraphicFramePr>
          <p:nvPr>
            <p:ph idx="1"/>
            <p:extLst>
              <p:ext uri="{D42A27DB-BD31-4B8C-83A1-F6EECF244321}">
                <p14:modId xmlns:p14="http://schemas.microsoft.com/office/powerpoint/2010/main" val="350220303"/>
              </p:ext>
            </p:extLst>
          </p:nvPr>
        </p:nvGraphicFramePr>
        <p:xfrm>
          <a:off x="506194" y="793199"/>
          <a:ext cx="8280400" cy="3082290"/>
        </p:xfrm>
        <a:graphic>
          <a:graphicData uri="http://schemas.openxmlformats.org/drawingml/2006/table">
            <a:tbl>
              <a:tblPr firstRow="1" bandRow="1">
                <a:tableStyleId>{5C22544A-7EE6-4342-B048-85BDC9FD1C3A}</a:tableStyleId>
              </a:tblPr>
              <a:tblGrid>
                <a:gridCol w="1542525">
                  <a:extLst>
                    <a:ext uri="{9D8B030D-6E8A-4147-A177-3AD203B41FA5}">
                      <a16:colId xmlns:a16="http://schemas.microsoft.com/office/drawing/2014/main" val="1337402727"/>
                    </a:ext>
                  </a:extLst>
                </a:gridCol>
                <a:gridCol w="6737875">
                  <a:extLst>
                    <a:ext uri="{9D8B030D-6E8A-4147-A177-3AD203B41FA5}">
                      <a16:colId xmlns:a16="http://schemas.microsoft.com/office/drawing/2014/main" val="54742232"/>
                    </a:ext>
                  </a:extLst>
                </a:gridCol>
              </a:tblGrid>
              <a:tr h="214553">
                <a:tc>
                  <a:txBody>
                    <a:bodyPr/>
                    <a:lstStyle/>
                    <a:p>
                      <a:pPr algn="l" fontAlgn="ctr"/>
                      <a:r>
                        <a:rPr lang="en-US" sz="1100">
                          <a:effectLst/>
                        </a:rPr>
                        <a:t>State</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3210007909"/>
                  </a:ext>
                </a:extLst>
              </a:tr>
              <a:tr h="349636">
                <a:tc>
                  <a:txBody>
                    <a:bodyPr/>
                    <a:lstStyle/>
                    <a:p>
                      <a:pPr fontAlgn="ctr"/>
                      <a:r>
                        <a:rPr lang="en-US" sz="1600" b="1" dirty="0" err="1">
                          <a:effectLst/>
                        </a:rPr>
                        <a:t>ExStart</a:t>
                      </a:r>
                      <a:r>
                        <a:rPr lang="en-US" sz="1600" b="1" dirty="0">
                          <a:effectLst/>
                        </a:rPr>
                        <a:t> State</a:t>
                      </a:r>
                      <a:endParaRPr lang="en-US" sz="1600" b="0" dirty="0">
                        <a:effectLst/>
                      </a:endParaRPr>
                    </a:p>
                  </a:txBody>
                  <a:tcPr marL="47625" marR="47625" marT="47625" marB="47625" anchor="ctr"/>
                </a:tc>
                <a:tc>
                  <a:txBody>
                    <a:bodyPr/>
                    <a:lstStyle/>
                    <a:p>
                      <a:pPr fontAlgn="ctr"/>
                      <a:r>
                        <a:rPr lang="en-US" sz="1600" b="0" dirty="0">
                          <a:effectLst/>
                        </a:rPr>
                        <a:t>On point-to-point networks, the two routers decide which router will initiate the DBD packet exchange and decide upon the initial DBD packet sequence number.</a:t>
                      </a:r>
                    </a:p>
                  </a:txBody>
                  <a:tcPr marL="47625" marR="47625" marT="47625" marB="47625" anchor="ctr"/>
                </a:tc>
                <a:extLst>
                  <a:ext uri="{0D108BD9-81ED-4DB2-BD59-A6C34878D82A}">
                    <a16:rowId xmlns:a16="http://schemas.microsoft.com/office/drawing/2014/main" val="1224079440"/>
                  </a:ext>
                </a:extLst>
              </a:tr>
              <a:tr h="467011">
                <a:tc>
                  <a:txBody>
                    <a:bodyPr/>
                    <a:lstStyle/>
                    <a:p>
                      <a:pPr fontAlgn="ctr"/>
                      <a:r>
                        <a:rPr lang="en-US" sz="1600" b="1">
                          <a:effectLst/>
                        </a:rPr>
                        <a:t>Exchange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Routers exchange DBD packets.</a:t>
                      </a:r>
                    </a:p>
                    <a:p>
                      <a:pPr fontAlgn="ctr">
                        <a:buFont typeface="Arial" panose="020B0604020202020204" pitchFamily="34" charset="0"/>
                        <a:buChar char="•"/>
                      </a:pPr>
                      <a:r>
                        <a:rPr lang="en-US" sz="1600" b="0" dirty="0">
                          <a:effectLst/>
                        </a:rPr>
                        <a:t>If additional router information is required then transition to Loading; otherwise, transition to the Full state.</a:t>
                      </a:r>
                    </a:p>
                  </a:txBody>
                  <a:tcPr marL="47625" marR="47625" marT="47625" marB="47625" anchor="ctr"/>
                </a:tc>
                <a:extLst>
                  <a:ext uri="{0D108BD9-81ED-4DB2-BD59-A6C34878D82A}">
                    <a16:rowId xmlns:a16="http://schemas.microsoft.com/office/drawing/2014/main" val="1822317577"/>
                  </a:ext>
                </a:extLst>
              </a:tr>
              <a:tr h="485778">
                <a:tc>
                  <a:txBody>
                    <a:bodyPr/>
                    <a:lstStyle/>
                    <a:p>
                      <a:pPr fontAlgn="ctr"/>
                      <a:r>
                        <a:rPr lang="en-US" sz="1600" b="1">
                          <a:effectLst/>
                        </a:rPr>
                        <a:t>Loading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LSRs and LSUs are used to gain additional route information.</a:t>
                      </a:r>
                    </a:p>
                    <a:p>
                      <a:pPr fontAlgn="ctr">
                        <a:buFont typeface="Arial" panose="020B0604020202020204" pitchFamily="34" charset="0"/>
                        <a:buChar char="•"/>
                      </a:pPr>
                      <a:r>
                        <a:rPr lang="en-US" sz="1600" b="0" dirty="0">
                          <a:effectLst/>
                        </a:rPr>
                        <a:t>Routes are processed using the SPF algorithm.</a:t>
                      </a:r>
                    </a:p>
                    <a:p>
                      <a:pPr fontAlgn="ctr">
                        <a:buFont typeface="Arial" panose="020B0604020202020204" pitchFamily="34" charset="0"/>
                        <a:buChar char="•"/>
                      </a:pPr>
                      <a:r>
                        <a:rPr lang="en-US" sz="1600" b="0" dirty="0">
                          <a:effectLst/>
                        </a:rPr>
                        <a:t>Transition to the Full state.</a:t>
                      </a:r>
                    </a:p>
                  </a:txBody>
                  <a:tcPr marL="47625" marR="47625" marT="47625" marB="47625" anchor="ctr"/>
                </a:tc>
                <a:extLst>
                  <a:ext uri="{0D108BD9-81ED-4DB2-BD59-A6C34878D82A}">
                    <a16:rowId xmlns:a16="http://schemas.microsoft.com/office/drawing/2014/main" val="2209947322"/>
                  </a:ext>
                </a:extLst>
              </a:tr>
              <a:tr h="214553">
                <a:tc>
                  <a:txBody>
                    <a:bodyPr/>
                    <a:lstStyle/>
                    <a:p>
                      <a:pPr fontAlgn="ctr"/>
                      <a:r>
                        <a:rPr lang="en-US" sz="1600" b="1">
                          <a:effectLst/>
                        </a:rPr>
                        <a:t>Full State</a:t>
                      </a:r>
                      <a:endParaRPr lang="en-US" sz="1600" b="0">
                        <a:effectLst/>
                      </a:endParaRPr>
                    </a:p>
                  </a:txBody>
                  <a:tcPr marL="47625" marR="47625" marT="47625" marB="47625" anchor="ctr"/>
                </a:tc>
                <a:tc>
                  <a:txBody>
                    <a:bodyPr/>
                    <a:lstStyle/>
                    <a:p>
                      <a:pPr fontAlgn="ctr"/>
                      <a:r>
                        <a:rPr lang="en-US" sz="1600" b="0" dirty="0">
                          <a:effectLst/>
                        </a:rPr>
                        <a:t>The link-state database of the router is fully synchronized.</a:t>
                      </a:r>
                    </a:p>
                  </a:txBody>
                  <a:tcPr marL="47625" marR="47625" marT="47625" marB="47625" anchor="ctr"/>
                </a:tc>
                <a:extLst>
                  <a:ext uri="{0D108BD9-81ED-4DB2-BD59-A6C34878D82A}">
                    <a16:rowId xmlns:a16="http://schemas.microsoft.com/office/drawing/2014/main" val="748123781"/>
                  </a:ext>
                </a:extLst>
              </a:tr>
            </a:tbl>
          </a:graphicData>
        </a:graphic>
      </p:graphicFrame>
    </p:spTree>
    <p:extLst>
      <p:ext uri="{BB962C8B-B14F-4D97-AF65-F5344CB8AC3E}">
        <p14:creationId xmlns:p14="http://schemas.microsoft.com/office/powerpoint/2010/main" val="369090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r>
              <a:rPr lang="en-US" dirty="0"/>
              <a:t/>
            </a:r>
            <a:br>
              <a:rPr lang="en-US" dirty="0"/>
            </a:br>
            <a:r>
              <a:rPr lang="en-US" sz="2400" dirty="0"/>
              <a:t>Establish Neighbor Adjacencies</a:t>
            </a:r>
          </a:p>
        </p:txBody>
      </p:sp>
      <p:sp>
        <p:nvSpPr>
          <p:cNvPr id="7" name="Content Placeholder 6">
            <a:extLst>
              <a:ext uri="{FF2B5EF4-FFF2-40B4-BE49-F238E27FC236}">
                <a16:creationId xmlns:a16="http://schemas.microsoft.com/office/drawing/2014/main" id="{AFBB3483-BC3B-4E63-A0E2-425C1166368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To determine if there is an OSPF neighbor on the link, the router sends a Hello packet that contains its router ID out all OSPF-enabled interfaces. The Hello packet is sent to the reserved All OSPF Routers IPv4 multicast address 224.0.0.5. Only OSPFv2 routers will process these packets. </a:t>
            </a:r>
          </a:p>
          <a:p>
            <a:pPr marL="342900" indent="-342900" algn="l">
              <a:buFont typeface="Arial" panose="020B0604020202020204" pitchFamily="34" charset="0"/>
              <a:buChar char="•"/>
            </a:pPr>
            <a:r>
              <a:rPr lang="en-US" sz="1600" dirty="0">
                <a:solidFill>
                  <a:srgbClr val="000000"/>
                </a:solidFill>
              </a:rPr>
              <a:t>The OSPF router ID is used by the OSPF process to uniquely identify each router in the OSPF area. A router ID is a 32-bit number formatted like an IPv4 address and assigned to uniquely identify a router among OSPF peers.</a:t>
            </a:r>
          </a:p>
          <a:p>
            <a:pPr marL="342900" indent="-342900" algn="l">
              <a:buFont typeface="Arial" panose="020B0604020202020204" pitchFamily="34" charset="0"/>
              <a:buChar char="•"/>
            </a:pPr>
            <a:r>
              <a:rPr lang="en-US" sz="1600" dirty="0">
                <a:solidFill>
                  <a:srgbClr val="000000"/>
                </a:solidFill>
              </a:rPr>
              <a:t>When a neighboring OSPF-enabled router receives a Hello packet with a router ID that is not within its neighbor list, the receiving router attempts to establish an adjacency with the initiating router.</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7475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dirty="0"/>
              <a:t>Single-Area OSPF Concepts</a:t>
            </a:r>
            <a:endParaRPr lang="en-US" altLang="en-US" sz="1400" dirty="0">
              <a:solidFill>
                <a:schemeClr val="tx1"/>
              </a:solidFill>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single-area OSPF operates in both point-to-point and broadcast multiaccess networks.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669489478"/>
              </p:ext>
            </p:extLst>
          </p:nvPr>
        </p:nvGraphicFramePr>
        <p:xfrm>
          <a:off x="450866" y="1968407"/>
          <a:ext cx="7896830" cy="2586990"/>
        </p:xfrm>
        <a:graphic>
          <a:graphicData uri="http://schemas.openxmlformats.org/drawingml/2006/table">
            <a:tbl>
              <a:tblPr firstRow="1" bandRow="1">
                <a:tableStyleId>{5C22544A-7EE6-4342-B048-85BDC9FD1C3A}</a:tableStyleId>
              </a:tblPr>
              <a:tblGrid>
                <a:gridCol w="2676156">
                  <a:extLst>
                    <a:ext uri="{9D8B030D-6E8A-4147-A177-3AD203B41FA5}">
                      <a16:colId xmlns:a16="http://schemas.microsoft.com/office/drawing/2014/main" val="2579019526"/>
                    </a:ext>
                  </a:extLst>
                </a:gridCol>
                <a:gridCol w="5220674">
                  <a:extLst>
                    <a:ext uri="{9D8B030D-6E8A-4147-A177-3AD203B41FA5}">
                      <a16:colId xmlns:a16="http://schemas.microsoft.com/office/drawing/2014/main" val="1764220437"/>
                    </a:ext>
                  </a:extLst>
                </a:gridCol>
              </a:tblGrid>
              <a:tr h="272843">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b="1">
                          <a:solidFill>
                            <a:schemeClr val="bg1"/>
                          </a:solidFill>
                          <a:effectLst/>
                        </a:rPr>
                        <a:t>OSPF Features and Characteristics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Describe basic OSPF features and characteristics.</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b="1">
                          <a:solidFill>
                            <a:schemeClr val="bg1"/>
                          </a:solidFill>
                          <a:effectLst/>
                        </a:rPr>
                        <a:t>OSPF Packets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Describe the OSPF packet types used in single-area OSPF.</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b="1" dirty="0">
                          <a:solidFill>
                            <a:schemeClr val="bg1"/>
                          </a:solidFill>
                          <a:effectLst/>
                        </a:rPr>
                        <a:t>OSPF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single-area OSPF operates.</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b="1" dirty="0">
                          <a:solidFill>
                            <a:schemeClr val="bg1"/>
                          </a:solidFill>
                          <a:effectLst/>
                        </a:rPr>
                        <a:t>OSPF Router ID</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an OSPFv2 router ID.</a:t>
                      </a:r>
                    </a:p>
                  </a:txBody>
                  <a:tcPr marL="47625" marR="47625" marT="47625" marB="47625" anchor="ctr"/>
                </a:tc>
                <a:extLst>
                  <a:ext uri="{0D108BD9-81ED-4DB2-BD59-A6C34878D82A}">
                    <a16:rowId xmlns:a16="http://schemas.microsoft.com/office/drawing/2014/main" val="3921666136"/>
                  </a:ext>
                </a:extLst>
              </a:tr>
              <a:tr h="272843">
                <a:tc>
                  <a:txBody>
                    <a:bodyPr/>
                    <a:lstStyle/>
                    <a:p>
                      <a:pPr fontAlgn="ctr"/>
                      <a:r>
                        <a:rPr lang="en-US" b="1">
                          <a:solidFill>
                            <a:schemeClr val="bg1"/>
                          </a:solidFill>
                          <a:effectLst/>
                        </a:rPr>
                        <a:t>Point-to-Point OSPF Networks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single-area OSPFv2 in a point-to-point network.</a:t>
                      </a:r>
                    </a:p>
                  </a:txBody>
                  <a:tcPr marL="47625" marR="47625" marT="47625" marB="47625" anchor="ctr"/>
                </a:tc>
                <a:extLst>
                  <a:ext uri="{0D108BD9-81ED-4DB2-BD59-A6C34878D82A}">
                    <a16:rowId xmlns:a16="http://schemas.microsoft.com/office/drawing/2014/main" val="214174603"/>
                  </a:ext>
                </a:extLst>
              </a:tr>
              <a:tr h="272843">
                <a:tc>
                  <a:txBody>
                    <a:bodyPr/>
                    <a:lstStyle/>
                    <a:p>
                      <a:pPr fontAlgn="ctr"/>
                      <a:r>
                        <a:rPr lang="en-US" b="1" dirty="0">
                          <a:solidFill>
                            <a:schemeClr val="bg1"/>
                          </a:solidFill>
                          <a:effectLst/>
                        </a:rPr>
                        <a:t>Modify Single-Area OSPFv2</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Implement modifications to change the operation of single-area OSPFv2.</a:t>
                      </a:r>
                    </a:p>
                  </a:txBody>
                  <a:tcPr marL="47625" marR="47625" marT="47625" marB="47625" anchor="ctr"/>
                </a:tc>
                <a:extLst>
                  <a:ext uri="{0D108BD9-81ED-4DB2-BD59-A6C34878D82A}">
                    <a16:rowId xmlns:a16="http://schemas.microsoft.com/office/drawing/2014/main" val="3247849144"/>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r>
              <a:rPr lang="en-US" dirty="0"/>
              <a:t/>
            </a:r>
            <a:br>
              <a:rPr lang="en-US" dirty="0"/>
            </a:br>
            <a:r>
              <a:rPr lang="en-US" sz="2400" dirty="0"/>
              <a:t>Establish Neighbor Adjacencies (Cont.)</a:t>
            </a:r>
          </a:p>
        </p:txBody>
      </p:sp>
      <p:sp>
        <p:nvSpPr>
          <p:cNvPr id="8" name="Rectangle 7">
            <a:extLst>
              <a:ext uri="{FF2B5EF4-FFF2-40B4-BE49-F238E27FC236}">
                <a16:creationId xmlns:a16="http://schemas.microsoft.com/office/drawing/2014/main" id="{021F3966-6D4B-473A-8A1B-10E36A124ED3}"/>
              </a:ext>
            </a:extLst>
          </p:cNvPr>
          <p:cNvSpPr/>
          <p:nvPr/>
        </p:nvSpPr>
        <p:spPr>
          <a:xfrm>
            <a:off x="420468" y="731837"/>
            <a:ext cx="7196959" cy="338554"/>
          </a:xfrm>
          <a:prstGeom prst="rect">
            <a:avLst/>
          </a:prstGeom>
        </p:spPr>
        <p:txBody>
          <a:bodyPr wrap="square">
            <a:spAutoFit/>
          </a:bodyPr>
          <a:lstStyle/>
          <a:p>
            <a:r>
              <a:rPr lang="en-US" sz="1600" dirty="0">
                <a:solidFill>
                  <a:srgbClr val="58585B"/>
                </a:solidFill>
                <a:latin typeface="+mn-lt"/>
              </a:rPr>
              <a:t>The process routers use to establish adjacency on a multiaccess network:</a:t>
            </a:r>
            <a:endParaRPr lang="en-US" sz="1600" dirty="0">
              <a:latin typeface="+mn-lt"/>
            </a:endParaRPr>
          </a:p>
        </p:txBody>
      </p:sp>
      <p:graphicFrame>
        <p:nvGraphicFramePr>
          <p:cNvPr id="5" name="Table 5">
            <a:extLst>
              <a:ext uri="{FF2B5EF4-FFF2-40B4-BE49-F238E27FC236}">
                <a16:creationId xmlns:a16="http://schemas.microsoft.com/office/drawing/2014/main" id="{9D8E6A32-8335-4314-B39B-1A0CDECB883C}"/>
              </a:ext>
            </a:extLst>
          </p:cNvPr>
          <p:cNvGraphicFramePr>
            <a:graphicFrameLocks noGrp="1"/>
          </p:cNvGraphicFramePr>
          <p:nvPr>
            <p:ph idx="1"/>
            <p:extLst>
              <p:ext uri="{D42A27DB-BD31-4B8C-83A1-F6EECF244321}">
                <p14:modId xmlns:p14="http://schemas.microsoft.com/office/powerpoint/2010/main" val="2844358377"/>
              </p:ext>
            </p:extLst>
          </p:nvPr>
        </p:nvGraphicFramePr>
        <p:xfrm>
          <a:off x="520943" y="1463674"/>
          <a:ext cx="8280401" cy="2560320"/>
        </p:xfrm>
        <a:graphic>
          <a:graphicData uri="http://schemas.openxmlformats.org/drawingml/2006/table">
            <a:tbl>
              <a:tblPr firstRow="1" bandRow="1">
                <a:tableStyleId>{69CF1AB2-1976-4502-BF36-3FF5EA218861}</a:tableStyleId>
              </a:tblPr>
              <a:tblGrid>
                <a:gridCol w="266316">
                  <a:extLst>
                    <a:ext uri="{9D8B030D-6E8A-4147-A177-3AD203B41FA5}">
                      <a16:colId xmlns:a16="http://schemas.microsoft.com/office/drawing/2014/main" val="3296650526"/>
                    </a:ext>
                  </a:extLst>
                </a:gridCol>
                <a:gridCol w="1813035">
                  <a:extLst>
                    <a:ext uri="{9D8B030D-6E8A-4147-A177-3AD203B41FA5}">
                      <a16:colId xmlns:a16="http://schemas.microsoft.com/office/drawing/2014/main" val="4059000616"/>
                    </a:ext>
                  </a:extLst>
                </a:gridCol>
                <a:gridCol w="6201050">
                  <a:extLst>
                    <a:ext uri="{9D8B030D-6E8A-4147-A177-3AD203B41FA5}">
                      <a16:colId xmlns:a16="http://schemas.microsoft.com/office/drawing/2014/main" val="36415615"/>
                    </a:ext>
                  </a:extLst>
                </a:gridCol>
              </a:tblGrid>
              <a:tr h="370840">
                <a:tc>
                  <a:txBody>
                    <a:bodyPr/>
                    <a:lstStyle/>
                    <a:p>
                      <a:r>
                        <a:rPr lang="en-US" sz="1200" b="0" dirty="0"/>
                        <a:t>1</a:t>
                      </a:r>
                    </a:p>
                  </a:txBody>
                  <a:tcPr/>
                </a:tc>
                <a:tc>
                  <a:txBody>
                    <a:bodyPr/>
                    <a:lstStyle/>
                    <a:p>
                      <a:r>
                        <a:rPr lang="en-US" sz="1200" b="0" dirty="0"/>
                        <a:t>Down to Init State</a:t>
                      </a:r>
                    </a:p>
                  </a:txBody>
                  <a:tcPr/>
                </a:tc>
                <a:tc>
                  <a:txBody>
                    <a:bodyPr/>
                    <a:lstStyle/>
                    <a:p>
                      <a:r>
                        <a:rPr lang="en-US" sz="1200" b="0" dirty="0"/>
                        <a:t>When OSPFv2 is enabled on the interface, R1 transitions from Down to Init and starts sending OSPFv2 Hellos out of the interface in an attempt to discover neighbors.</a:t>
                      </a:r>
                    </a:p>
                  </a:txBody>
                  <a:tcPr/>
                </a:tc>
                <a:extLst>
                  <a:ext uri="{0D108BD9-81ED-4DB2-BD59-A6C34878D82A}">
                    <a16:rowId xmlns:a16="http://schemas.microsoft.com/office/drawing/2014/main" val="1584428023"/>
                  </a:ext>
                </a:extLst>
              </a:tr>
              <a:tr h="370840">
                <a:tc>
                  <a:txBody>
                    <a:bodyPr/>
                    <a:lstStyle/>
                    <a:p>
                      <a:r>
                        <a:rPr lang="en-US" sz="1200" b="0" dirty="0"/>
                        <a:t>2</a:t>
                      </a:r>
                    </a:p>
                  </a:txBody>
                  <a:tcPr/>
                </a:tc>
                <a:tc>
                  <a:txBody>
                    <a:bodyPr/>
                    <a:lstStyle/>
                    <a:p>
                      <a:r>
                        <a:rPr lang="en-US" sz="1200" b="0" dirty="0"/>
                        <a:t>Init State</a:t>
                      </a:r>
                    </a:p>
                  </a:txBody>
                  <a:tcPr/>
                </a:tc>
                <a:tc>
                  <a:txBody>
                    <a:bodyPr/>
                    <a:lstStyle/>
                    <a:p>
                      <a:r>
                        <a:rPr lang="en-US" sz="1200" b="0" dirty="0"/>
                        <a:t>When a R2 receives a hello from the previously unknown router R1, it adds R1’s router ID to the neighbor list and responds with a Hello packet containing its own router ID.</a:t>
                      </a:r>
                    </a:p>
                  </a:txBody>
                  <a:tcPr/>
                </a:tc>
                <a:extLst>
                  <a:ext uri="{0D108BD9-81ED-4DB2-BD59-A6C34878D82A}">
                    <a16:rowId xmlns:a16="http://schemas.microsoft.com/office/drawing/2014/main" val="2934098518"/>
                  </a:ext>
                </a:extLst>
              </a:tr>
              <a:tr h="370840">
                <a:tc>
                  <a:txBody>
                    <a:bodyPr/>
                    <a:lstStyle/>
                    <a:p>
                      <a:r>
                        <a:rPr lang="en-US" sz="1200" b="0" dirty="0"/>
                        <a:t>3</a:t>
                      </a:r>
                    </a:p>
                  </a:txBody>
                  <a:tcPr/>
                </a:tc>
                <a:tc>
                  <a:txBody>
                    <a:bodyPr/>
                    <a:lstStyle/>
                    <a:p>
                      <a:r>
                        <a:rPr lang="en-US" sz="1200" b="0" dirty="0"/>
                        <a:t>Two-Way State</a:t>
                      </a:r>
                    </a:p>
                  </a:txBody>
                  <a:tcPr/>
                </a:tc>
                <a:tc>
                  <a:txBody>
                    <a:bodyPr/>
                    <a:lstStyle/>
                    <a:p>
                      <a:r>
                        <a:rPr lang="en-US" sz="1200" b="0" dirty="0"/>
                        <a:t>R1 receives R2’s hello and notices that the message contains the R1 router ID in the list of R2’s neighbors. R1 adds R2’s router ID to the neighbor list and transitions to the Two-Way State.</a:t>
                      </a:r>
                    </a:p>
                    <a:p>
                      <a:r>
                        <a:rPr lang="en-US" sz="1200" b="0" dirty="0"/>
                        <a:t>If R1 and R2 are connected with a point-to-point link, they transition to </a:t>
                      </a:r>
                      <a:r>
                        <a:rPr lang="en-US" sz="1200" b="0" dirty="0" err="1"/>
                        <a:t>ExStart</a:t>
                      </a:r>
                      <a:endParaRPr lang="en-US" sz="1200" b="0" dirty="0"/>
                    </a:p>
                    <a:p>
                      <a:r>
                        <a:rPr lang="en-US" sz="1200" b="0" dirty="0"/>
                        <a:t>If R1 and R2 are connected over a common Ethernet network, the DR/BDR election occurs.</a:t>
                      </a:r>
                    </a:p>
                  </a:txBody>
                  <a:tcPr/>
                </a:tc>
                <a:extLst>
                  <a:ext uri="{0D108BD9-81ED-4DB2-BD59-A6C34878D82A}">
                    <a16:rowId xmlns:a16="http://schemas.microsoft.com/office/drawing/2014/main" val="1602449379"/>
                  </a:ext>
                </a:extLst>
              </a:tr>
              <a:tr h="370840">
                <a:tc>
                  <a:txBody>
                    <a:bodyPr/>
                    <a:lstStyle/>
                    <a:p>
                      <a:r>
                        <a:rPr lang="en-US" sz="1200" b="0" dirty="0"/>
                        <a:t>4</a:t>
                      </a:r>
                    </a:p>
                  </a:txBody>
                  <a:tcPr/>
                </a:tc>
                <a:tc>
                  <a:txBody>
                    <a:bodyPr/>
                    <a:lstStyle/>
                    <a:p>
                      <a:r>
                        <a:rPr lang="en-US" sz="1200" b="0" dirty="0"/>
                        <a:t>Elect the DR &amp; BDR</a:t>
                      </a:r>
                    </a:p>
                  </a:txBody>
                  <a:tcPr/>
                </a:tc>
                <a:tc>
                  <a:txBody>
                    <a:bodyPr/>
                    <a:lstStyle/>
                    <a:p>
                      <a:r>
                        <a:rPr lang="en-US" sz="1200" b="0" dirty="0"/>
                        <a:t>The DR and BDR election occurs, where the router with the highest router ID or highest priority is elected as the DR, and second highest is the BDR</a:t>
                      </a:r>
                    </a:p>
                  </a:txBody>
                  <a:tcPr/>
                </a:tc>
                <a:extLst>
                  <a:ext uri="{0D108BD9-81ED-4DB2-BD59-A6C34878D82A}">
                    <a16:rowId xmlns:a16="http://schemas.microsoft.com/office/drawing/2014/main" val="1823193069"/>
                  </a:ext>
                </a:extLst>
              </a:tr>
            </a:tbl>
          </a:graphicData>
        </a:graphic>
      </p:graphicFrame>
    </p:spTree>
    <p:extLst>
      <p:ext uri="{BB962C8B-B14F-4D97-AF65-F5344CB8AC3E}">
        <p14:creationId xmlns:p14="http://schemas.microsoft.com/office/powerpoint/2010/main" val="184580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r>
              <a:rPr lang="en-US" dirty="0"/>
              <a:t/>
            </a:r>
            <a:br>
              <a:rPr lang="en-US" dirty="0"/>
            </a:br>
            <a:r>
              <a:rPr lang="en-US" sz="2400" dirty="0"/>
              <a:t>Synchronizing OSPF Databases</a:t>
            </a:r>
          </a:p>
        </p:txBody>
      </p:sp>
      <p:sp>
        <p:nvSpPr>
          <p:cNvPr id="4" name="Content Placeholder 3">
            <a:extLst>
              <a:ext uri="{FF2B5EF4-FFF2-40B4-BE49-F238E27FC236}">
                <a16:creationId xmlns:a16="http://schemas.microsoft.com/office/drawing/2014/main" id="{90654B0D-4339-4DE4-BAD7-3269435A87E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the Two-Way state, routers transition to database synchronization states. This is a three step process, as follows:</a:t>
            </a:r>
          </a:p>
          <a:p>
            <a:pPr lvl="1"/>
            <a:r>
              <a:rPr lang="en-US" sz="1600" dirty="0">
                <a:solidFill>
                  <a:srgbClr val="000000"/>
                </a:solidFill>
              </a:rPr>
              <a:t>Decide first router: The router with the highest router ID sends its DBD first.</a:t>
            </a:r>
          </a:p>
          <a:p>
            <a:pPr lvl="1"/>
            <a:r>
              <a:rPr lang="en-US" sz="1600" dirty="0">
                <a:solidFill>
                  <a:srgbClr val="000000"/>
                </a:solidFill>
              </a:rPr>
              <a:t>Exchange DBDs: As many as needed to convey the database. The other router must acknowledge each DBD with an </a:t>
            </a:r>
            <a:r>
              <a:rPr lang="en-US" sz="1600" dirty="0" err="1">
                <a:solidFill>
                  <a:srgbClr val="000000"/>
                </a:solidFill>
              </a:rPr>
              <a:t>LSAck</a:t>
            </a:r>
            <a:r>
              <a:rPr lang="en-US" sz="1600" dirty="0">
                <a:solidFill>
                  <a:srgbClr val="000000"/>
                </a:solidFill>
              </a:rPr>
              <a:t> packet.</a:t>
            </a:r>
          </a:p>
          <a:p>
            <a:pPr lvl="1"/>
            <a:r>
              <a:rPr lang="en-US" sz="1600" dirty="0">
                <a:solidFill>
                  <a:srgbClr val="000000"/>
                </a:solidFill>
              </a:rPr>
              <a:t>Send an LSR: Each router compares the DBD information with the local LSDB. If the DBD has more current link information, the router transitions to the loading state.</a:t>
            </a:r>
          </a:p>
          <a:p>
            <a:pPr lvl="1"/>
            <a:endParaRPr lang="en-US" sz="1600" dirty="0">
              <a:solidFill>
                <a:srgbClr val="000000"/>
              </a:solidFill>
            </a:endParaRPr>
          </a:p>
          <a:p>
            <a:pPr marL="142875" lvl="1" indent="0">
              <a:buNone/>
            </a:pPr>
            <a:r>
              <a:rPr lang="en-US" sz="1600" dirty="0">
                <a:solidFill>
                  <a:srgbClr val="000000"/>
                </a:solidFill>
              </a:rPr>
              <a:t>After all LSRs have been exchanged and satisfied, the routers are considered synchronized and in a full state. Updates (LSUs) are sent:</a:t>
            </a:r>
          </a:p>
          <a:p>
            <a:pPr lvl="1"/>
            <a:r>
              <a:rPr lang="en-US" sz="1600" dirty="0">
                <a:solidFill>
                  <a:srgbClr val="000000"/>
                </a:solidFill>
              </a:rPr>
              <a:t>When a change is perceived (incremental updates)</a:t>
            </a:r>
          </a:p>
          <a:p>
            <a:pPr lvl="1"/>
            <a:r>
              <a:rPr lang="en-US" sz="1600" dirty="0">
                <a:solidFill>
                  <a:srgbClr val="000000"/>
                </a:solidFill>
              </a:rPr>
              <a:t>Every 30 minutes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41861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r>
              <a:rPr lang="en-US" dirty="0"/>
              <a:t/>
            </a:r>
            <a:br>
              <a:rPr lang="en-US" dirty="0"/>
            </a:br>
            <a:r>
              <a:rPr lang="en-US" sz="2400" dirty="0"/>
              <a:t>The Need for a DR</a:t>
            </a:r>
          </a:p>
        </p:txBody>
      </p:sp>
      <p:sp>
        <p:nvSpPr>
          <p:cNvPr id="5" name="Content Placeholder 4">
            <a:extLst>
              <a:ext uri="{FF2B5EF4-FFF2-40B4-BE49-F238E27FC236}">
                <a16:creationId xmlns:a16="http://schemas.microsoft.com/office/drawing/2014/main" id="{6FE35820-8635-4B2D-A3DB-7BD408787B0D}"/>
              </a:ext>
            </a:extLst>
          </p:cNvPr>
          <p:cNvSpPr>
            <a:spLocks noGrp="1"/>
          </p:cNvSpPr>
          <p:nvPr>
            <p:ph idx="1"/>
          </p:nvPr>
        </p:nvSpPr>
        <p:spPr>
          <a:xfrm>
            <a:off x="474662" y="731837"/>
            <a:ext cx="4396883" cy="3689897"/>
          </a:xfrm>
        </p:spPr>
        <p:txBody>
          <a:bodyPr/>
          <a:lstStyle/>
          <a:p>
            <a:pPr marL="0" indent="0" algn="l"/>
            <a:r>
              <a:rPr lang="en-US" sz="1600" dirty="0">
                <a:solidFill>
                  <a:srgbClr val="000000"/>
                </a:solidFill>
              </a:rPr>
              <a:t>Multiaccess networks can create two challenges for OSPF regarding the flooding of LSAs, as follows:</a:t>
            </a:r>
          </a:p>
          <a:p>
            <a:pPr marL="342900" indent="-342900" algn="l">
              <a:buFont typeface="Arial" panose="020B0604020202020204" pitchFamily="34" charset="0"/>
              <a:buChar char="•"/>
            </a:pPr>
            <a:r>
              <a:rPr lang="en-US" sz="1600" b="1" dirty="0">
                <a:solidFill>
                  <a:srgbClr val="000000"/>
                </a:solidFill>
              </a:rPr>
              <a:t>Creation of multiple adjacencies</a:t>
            </a:r>
            <a:r>
              <a:rPr lang="en-US" sz="1600" dirty="0">
                <a:solidFill>
                  <a:srgbClr val="000000"/>
                </a:solidFill>
              </a:rPr>
              <a:t> - Ethernet networks could potentially interconnect many OSPF routers over a common link. Creating adjacencies with every router would lead to an excessive number of LSAs exchanged between routers on the same network.</a:t>
            </a:r>
          </a:p>
          <a:p>
            <a:pPr marL="342900" indent="-342900" algn="l">
              <a:buFont typeface="Arial" panose="020B0604020202020204" pitchFamily="34" charset="0"/>
              <a:buChar char="•"/>
            </a:pPr>
            <a:r>
              <a:rPr lang="en-US" sz="1600" b="1" dirty="0">
                <a:solidFill>
                  <a:srgbClr val="000000"/>
                </a:solidFill>
              </a:rPr>
              <a:t>Extensive flooding of LSAs</a:t>
            </a:r>
            <a:r>
              <a:rPr lang="en-US" sz="1600" dirty="0">
                <a:solidFill>
                  <a:srgbClr val="000000"/>
                </a:solidFill>
              </a:rPr>
              <a:t> - Link-state routers flood their LSAs any time OSPF is initialized, or when there is a change in the topology. This flooding can become excessive.</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F0CD712-95F4-4F34-A8FF-757F146E1655}"/>
              </a:ext>
            </a:extLst>
          </p:cNvPr>
          <p:cNvPicPr>
            <a:picLocks noChangeAspect="1"/>
          </p:cNvPicPr>
          <p:nvPr/>
        </p:nvPicPr>
        <p:blipFill>
          <a:blip r:embed="rId3"/>
          <a:stretch>
            <a:fillRect/>
          </a:stretch>
        </p:blipFill>
        <p:spPr>
          <a:xfrm>
            <a:off x="5025587" y="943248"/>
            <a:ext cx="3790950" cy="3267075"/>
          </a:xfrm>
          <a:prstGeom prst="rect">
            <a:avLst/>
          </a:prstGeom>
        </p:spPr>
      </p:pic>
    </p:spTree>
    <p:extLst>
      <p:ext uri="{BB962C8B-B14F-4D97-AF65-F5344CB8AC3E}">
        <p14:creationId xmlns:p14="http://schemas.microsoft.com/office/powerpoint/2010/main" val="240504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r>
              <a:rPr lang="en-US" dirty="0"/>
              <a:t/>
            </a:r>
            <a:br>
              <a:rPr lang="en-US" dirty="0"/>
            </a:br>
            <a:r>
              <a:rPr lang="en-US" sz="2400" dirty="0"/>
              <a:t>LSA Flooding with a DR</a:t>
            </a:r>
          </a:p>
        </p:txBody>
      </p:sp>
      <p:sp>
        <p:nvSpPr>
          <p:cNvPr id="4" name="Content Placeholder 3">
            <a:extLst>
              <a:ext uri="{FF2B5EF4-FFF2-40B4-BE49-F238E27FC236}">
                <a16:creationId xmlns:a16="http://schemas.microsoft.com/office/drawing/2014/main" id="{2637EE69-BADB-4D5F-9A7A-8130B3025BE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 increase in the number of routers on a multiaccess network also increases the number of LSAs exchanged between the routers. This flooding of LSAs significantly impacts the operation of OSPF.</a:t>
            </a:r>
          </a:p>
          <a:p>
            <a:pPr marL="342900" indent="-342900" algn="l">
              <a:buFont typeface="Arial" panose="020B0604020202020204" pitchFamily="34" charset="0"/>
              <a:buChar char="•"/>
            </a:pPr>
            <a:r>
              <a:rPr lang="en-US" sz="1600" dirty="0">
                <a:solidFill>
                  <a:srgbClr val="000000"/>
                </a:solidFill>
              </a:rPr>
              <a:t>If every router in a multiaccess network had to flood and acknowledge all received LSAs to all other routers on that same multiaccess network, the network traffic would become quite chaotic.</a:t>
            </a:r>
          </a:p>
          <a:p>
            <a:pPr marL="342900" indent="-342900" algn="l">
              <a:buFont typeface="Arial" panose="020B0604020202020204" pitchFamily="34" charset="0"/>
              <a:buChar char="•"/>
            </a:pPr>
            <a:r>
              <a:rPr lang="en-US" sz="1600" dirty="0">
                <a:solidFill>
                  <a:srgbClr val="000000"/>
                </a:solidFill>
              </a:rPr>
              <a:t>On multiaccess networks, OSPF elects a DR to be the collection and distribution point for LSAs sent and received. A BDR is also elected in case the DR fails. All other routers become DROTHERs. A DROTHER is a router that is neither the DR nor the BDR.</a:t>
            </a:r>
          </a:p>
          <a:p>
            <a:pPr marL="415985" lvl="1" indent="-342900">
              <a:buFont typeface="Arial" panose="020B0604020202020204" pitchFamily="34" charset="0"/>
              <a:buChar char="•"/>
            </a:pPr>
            <a:r>
              <a:rPr lang="en-US" b="1" dirty="0">
                <a:solidFill>
                  <a:srgbClr val="000000"/>
                </a:solidFill>
              </a:rPr>
              <a:t>Note</a:t>
            </a:r>
            <a:r>
              <a:rPr lang="en-US" dirty="0">
                <a:solidFill>
                  <a:srgbClr val="000000"/>
                </a:solidFill>
              </a:rPr>
              <a:t>: The DR is only used for the dissemination of LSAs. The router will still use the best next-hop router indicated in the routing table for the forwarding of all other packets.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70935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smtClean="0">
                <a:solidFill>
                  <a:schemeClr val="accent5">
                    <a:lumMod val="40000"/>
                    <a:lumOff val="60000"/>
                  </a:schemeClr>
                </a:solidFill>
              </a:rPr>
              <a:t>8.4 </a:t>
            </a:r>
            <a:r>
              <a:rPr lang="en-US" dirty="0">
                <a:solidFill>
                  <a:schemeClr val="accent5">
                    <a:lumMod val="40000"/>
                    <a:lumOff val="60000"/>
                  </a:schemeClr>
                </a:solidFill>
              </a:rPr>
              <a:t>OSPF Router ID</a:t>
            </a:r>
          </a:p>
        </p:txBody>
      </p:sp>
    </p:spTree>
    <p:custDataLst>
      <p:tags r:id="rId1"/>
    </p:custDataLst>
    <p:extLst>
      <p:ext uri="{BB962C8B-B14F-4D97-AF65-F5344CB8AC3E}">
        <p14:creationId xmlns:p14="http://schemas.microsoft.com/office/powerpoint/2010/main" val="390959423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r>
              <a:rPr lang="en-US" dirty="0"/>
              <a:t/>
            </a:r>
            <a:br>
              <a:rPr lang="en-US" dirty="0"/>
            </a:br>
            <a:r>
              <a:rPr lang="en-US" sz="2400" dirty="0"/>
              <a:t>OSPF Reference Topology</a:t>
            </a:r>
          </a:p>
        </p:txBody>
      </p:sp>
      <p:sp>
        <p:nvSpPr>
          <p:cNvPr id="5" name="Content Placeholder 4">
            <a:extLst>
              <a:ext uri="{FF2B5EF4-FFF2-40B4-BE49-F238E27FC236}">
                <a16:creationId xmlns:a16="http://schemas.microsoft.com/office/drawing/2014/main" id="{F5EFBA16-EDF5-AB45-B09F-7CA84D062B22}"/>
              </a:ext>
            </a:extLst>
          </p:cNvPr>
          <p:cNvSpPr>
            <a:spLocks noGrp="1"/>
          </p:cNvSpPr>
          <p:nvPr>
            <p:ph idx="1"/>
          </p:nvPr>
        </p:nvSpPr>
        <p:spPr>
          <a:xfrm>
            <a:off x="474662" y="731836"/>
            <a:ext cx="3070049" cy="3689897"/>
          </a:xfrm>
        </p:spPr>
        <p:txBody>
          <a:bodyPr/>
          <a:lstStyle/>
          <a:p>
            <a:pPr marL="0" indent="0" algn="l"/>
            <a:r>
              <a:rPr lang="en-US" sz="1600" dirty="0">
                <a:solidFill>
                  <a:srgbClr val="000000"/>
                </a:solidFill>
              </a:rPr>
              <a:t>The figure shows the topology used for configuring OSPFv2 in this module. The routers in the topology have a starting configuration, including interface addresses. There is currently no static routing or dynamic routing configured on any of the routers. All interfaces on R1, R2, and R3 (except the loopback 1 on R2) are within the OSPF backbone area. The ISP router is used as the gateway to the internet of the routing domain.</a:t>
            </a:r>
          </a:p>
        </p:txBody>
      </p:sp>
      <p:pic>
        <p:nvPicPr>
          <p:cNvPr id="4" name="Picture 3">
            <a:extLst>
              <a:ext uri="{FF2B5EF4-FFF2-40B4-BE49-F238E27FC236}">
                <a16:creationId xmlns:a16="http://schemas.microsoft.com/office/drawing/2014/main" id="{6A38926C-7B47-42BE-BD06-A358B76204F0}"/>
              </a:ext>
            </a:extLst>
          </p:cNvPr>
          <p:cNvPicPr>
            <a:picLocks noChangeAspect="1"/>
          </p:cNvPicPr>
          <p:nvPr/>
        </p:nvPicPr>
        <p:blipFill>
          <a:blip r:embed="rId4"/>
          <a:stretch>
            <a:fillRect/>
          </a:stretch>
        </p:blipFill>
        <p:spPr>
          <a:xfrm>
            <a:off x="4198421" y="1314671"/>
            <a:ext cx="4388553" cy="2514158"/>
          </a:xfrm>
          <a:prstGeom prst="rect">
            <a:avLst/>
          </a:prstGeom>
        </p:spPr>
      </p:pic>
    </p:spTree>
    <p:custDataLst>
      <p:tags r:id="rId1"/>
    </p:custDataLst>
    <p:extLst>
      <p:ext uri="{BB962C8B-B14F-4D97-AF65-F5344CB8AC3E}">
        <p14:creationId xmlns:p14="http://schemas.microsoft.com/office/powerpoint/2010/main" val="321125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r>
              <a:rPr lang="en-US" dirty="0"/>
              <a:t/>
            </a:r>
            <a:br>
              <a:rPr lang="en-US" dirty="0"/>
            </a:br>
            <a:r>
              <a:rPr lang="en-US" sz="2400" dirty="0"/>
              <a:t>Router Configuration Mode for OSPF</a:t>
            </a:r>
          </a:p>
        </p:txBody>
      </p:sp>
      <p:sp>
        <p:nvSpPr>
          <p:cNvPr id="4" name="Content Placeholder 3">
            <a:extLst>
              <a:ext uri="{FF2B5EF4-FFF2-40B4-BE49-F238E27FC236}">
                <a16:creationId xmlns:a16="http://schemas.microsoft.com/office/drawing/2014/main" id="{A43F360D-78C7-7948-8708-A4656A617EE2}"/>
              </a:ext>
            </a:extLst>
          </p:cNvPr>
          <p:cNvSpPr>
            <a:spLocks noGrp="1"/>
          </p:cNvSpPr>
          <p:nvPr>
            <p:ph idx="1"/>
          </p:nvPr>
        </p:nvSpPr>
        <p:spPr>
          <a:xfrm>
            <a:off x="474662" y="731837"/>
            <a:ext cx="8280057" cy="1046721"/>
          </a:xfrm>
        </p:spPr>
        <p:txBody>
          <a:bodyPr/>
          <a:lstStyle/>
          <a:p>
            <a:pPr marL="0" indent="0" algn="l"/>
            <a:r>
              <a:rPr lang="en-US" sz="1600" dirty="0">
                <a:solidFill>
                  <a:srgbClr val="000000"/>
                </a:solidFill>
              </a:rPr>
              <a:t>OSPFv2 is enabled using the </a:t>
            </a:r>
            <a:r>
              <a:rPr lang="en-US" sz="1600" b="1" dirty="0">
                <a:solidFill>
                  <a:srgbClr val="000000"/>
                </a:solidFill>
              </a:rPr>
              <a:t>router </a:t>
            </a:r>
            <a:r>
              <a:rPr lang="en-US" sz="1600" b="1" dirty="0" err="1">
                <a:solidFill>
                  <a:srgbClr val="000000"/>
                </a:solidFill>
              </a:rPr>
              <a:t>ospf</a:t>
            </a:r>
            <a:r>
              <a:rPr lang="en-US" sz="1600" dirty="0">
                <a:solidFill>
                  <a:srgbClr val="000000"/>
                </a:solidFill>
              </a:rPr>
              <a:t> </a:t>
            </a:r>
            <a:r>
              <a:rPr lang="en-US" sz="1600" i="1" dirty="0">
                <a:solidFill>
                  <a:srgbClr val="000000"/>
                </a:solidFill>
              </a:rPr>
              <a:t>process-id</a:t>
            </a:r>
            <a:r>
              <a:rPr lang="en-US" sz="1600" dirty="0">
                <a:solidFill>
                  <a:srgbClr val="000000"/>
                </a:solidFill>
              </a:rPr>
              <a:t> global configuration mode command. The </a:t>
            </a:r>
            <a:r>
              <a:rPr lang="en-US" sz="1600" i="1" dirty="0">
                <a:solidFill>
                  <a:srgbClr val="000000"/>
                </a:solidFill>
              </a:rPr>
              <a:t>process-id</a:t>
            </a:r>
            <a:r>
              <a:rPr lang="en-US" sz="1600" dirty="0">
                <a:solidFill>
                  <a:srgbClr val="000000"/>
                </a:solidFill>
              </a:rPr>
              <a:t> value represents a number between 1 and 65,535 and is selected by the network administrator. The </a:t>
            </a:r>
            <a:r>
              <a:rPr lang="en-US" sz="1600" i="1" dirty="0">
                <a:solidFill>
                  <a:srgbClr val="000000"/>
                </a:solidFill>
              </a:rPr>
              <a:t>process-id</a:t>
            </a:r>
            <a:r>
              <a:rPr lang="en-US" sz="1600" dirty="0">
                <a:solidFill>
                  <a:srgbClr val="000000"/>
                </a:solidFill>
              </a:rPr>
              <a:t> value is locally significant. It is considered best practice to use the same </a:t>
            </a:r>
            <a:r>
              <a:rPr lang="en-US" sz="1600" i="1" dirty="0">
                <a:solidFill>
                  <a:srgbClr val="000000"/>
                </a:solidFill>
              </a:rPr>
              <a:t>process-id</a:t>
            </a:r>
            <a:r>
              <a:rPr lang="en-US" sz="1600" dirty="0">
                <a:solidFill>
                  <a:srgbClr val="000000"/>
                </a:solidFill>
              </a:rPr>
              <a:t> on all OSPF routers.</a:t>
            </a:r>
          </a:p>
        </p:txBody>
      </p:sp>
      <p:sp>
        <p:nvSpPr>
          <p:cNvPr id="6" name="Rectangle 5">
            <a:extLst>
              <a:ext uri="{FF2B5EF4-FFF2-40B4-BE49-F238E27FC236}">
                <a16:creationId xmlns:a16="http://schemas.microsoft.com/office/drawing/2014/main" id="{C2BFB46E-91D6-1F43-AEAB-6A9B8E454B67}"/>
              </a:ext>
            </a:extLst>
          </p:cNvPr>
          <p:cNvSpPr/>
          <p:nvPr/>
        </p:nvSpPr>
        <p:spPr>
          <a:xfrm>
            <a:off x="474662" y="1860726"/>
            <a:ext cx="8195733" cy="2631490"/>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R1(config)# </a:t>
            </a:r>
            <a:r>
              <a:rPr lang="en-US" sz="1100" b="1" dirty="0">
                <a:solidFill>
                  <a:srgbClr val="FFFFFF"/>
                </a:solidFill>
                <a:latin typeface="Courier New" panose="02070309020205020404" pitchFamily="49" charset="0"/>
              </a:rPr>
              <a:t>router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10</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area 					OSPF area parameters </a:t>
            </a:r>
          </a:p>
          <a:p>
            <a:r>
              <a:rPr lang="en-US" sz="1100" dirty="0">
                <a:solidFill>
                  <a:srgbClr val="DFDFDF"/>
                </a:solidFill>
                <a:latin typeface="Courier New" panose="02070309020205020404" pitchFamily="49" charset="0"/>
              </a:rPr>
              <a:t>  auto-cost 				Calculate OSPF interface cost according to bandwidth </a:t>
            </a:r>
          </a:p>
          <a:p>
            <a:r>
              <a:rPr lang="en-US" sz="1100" dirty="0">
                <a:solidFill>
                  <a:srgbClr val="DFDFDF"/>
                </a:solidFill>
                <a:latin typeface="Courier New" panose="02070309020205020404" pitchFamily="49" charset="0"/>
              </a:rPr>
              <a:t>  default-information 		Control distribution of default information </a:t>
            </a:r>
          </a:p>
          <a:p>
            <a:r>
              <a:rPr lang="en-US" sz="1100" dirty="0">
                <a:solidFill>
                  <a:srgbClr val="DFDFDF"/>
                </a:solidFill>
                <a:latin typeface="Courier New" panose="02070309020205020404" pitchFamily="49" charset="0"/>
              </a:rPr>
              <a:t>  distance 				Define an administrative distance </a:t>
            </a:r>
          </a:p>
          <a:p>
            <a:r>
              <a:rPr lang="en-US" sz="1100" dirty="0">
                <a:solidFill>
                  <a:srgbClr val="DFDFDF"/>
                </a:solidFill>
                <a:latin typeface="Courier New" panose="02070309020205020404" pitchFamily="49" charset="0"/>
              </a:rPr>
              <a:t>  exit 					Exit from routing protocol configuration mode </a:t>
            </a:r>
          </a:p>
          <a:p>
            <a:r>
              <a:rPr lang="en-US" sz="1100" dirty="0">
                <a:solidFill>
                  <a:srgbClr val="DFDFDF"/>
                </a:solidFill>
                <a:latin typeface="Courier New" panose="02070309020205020404" pitchFamily="49" charset="0"/>
              </a:rPr>
              <a:t>  log-adjacency-changes 		Log changes in adjacency state </a:t>
            </a:r>
          </a:p>
          <a:p>
            <a:r>
              <a:rPr lang="en-US" sz="1100" dirty="0">
                <a:solidFill>
                  <a:srgbClr val="DFDFDF"/>
                </a:solidFill>
                <a:latin typeface="Courier New" panose="02070309020205020404" pitchFamily="49" charset="0"/>
              </a:rPr>
              <a:t>  neighbor 				Specify a neighbor router </a:t>
            </a:r>
          </a:p>
          <a:p>
            <a:r>
              <a:rPr lang="en-US" sz="1100" dirty="0">
                <a:solidFill>
                  <a:srgbClr val="DFDFDF"/>
                </a:solidFill>
                <a:latin typeface="Courier New" panose="02070309020205020404" pitchFamily="49" charset="0"/>
              </a:rPr>
              <a:t>  network 				Enable routing on an IP network </a:t>
            </a:r>
          </a:p>
          <a:p>
            <a:r>
              <a:rPr lang="en-US" sz="1100" dirty="0">
                <a:solidFill>
                  <a:srgbClr val="DFDFDF"/>
                </a:solidFill>
                <a:latin typeface="Courier New" panose="02070309020205020404" pitchFamily="49" charset="0"/>
              </a:rPr>
              <a:t>  no 					Negate a command or set its defaults </a:t>
            </a:r>
          </a:p>
          <a:p>
            <a:r>
              <a:rPr lang="en-US" sz="1100" dirty="0">
                <a:solidFill>
                  <a:srgbClr val="DFDFDF"/>
                </a:solidFill>
                <a:latin typeface="Courier New" panose="02070309020205020404" pitchFamily="49" charset="0"/>
              </a:rPr>
              <a:t>  passive-interface 		Suppress routing updates on an interface </a:t>
            </a:r>
          </a:p>
          <a:p>
            <a:r>
              <a:rPr lang="en-US" sz="1100" dirty="0">
                <a:solidFill>
                  <a:srgbClr val="DFDFDF"/>
                </a:solidFill>
                <a:latin typeface="Courier New" panose="02070309020205020404" pitchFamily="49" charset="0"/>
              </a:rPr>
              <a:t>  redistribute 			Redistribute information from another routing protocol </a:t>
            </a:r>
          </a:p>
          <a:p>
            <a:r>
              <a:rPr lang="en-US" sz="1100" dirty="0">
                <a:solidFill>
                  <a:srgbClr val="DFDFDF"/>
                </a:solidFill>
                <a:latin typeface="Courier New" panose="02070309020205020404" pitchFamily="49" charset="0"/>
              </a:rPr>
              <a:t>  router-id 				router-id for this OSPF process </a:t>
            </a:r>
          </a:p>
          <a:p>
            <a:r>
              <a:rPr lang="en-US" sz="1100" dirty="0">
                <a:solidFill>
                  <a:srgbClr val="DFDFDF"/>
                </a:solidFill>
                <a:latin typeface="Courier New" panose="02070309020205020404" pitchFamily="49" charset="0"/>
              </a:rPr>
              <a:t>R1(config-router)#</a:t>
            </a:r>
            <a:endParaRPr lang="en-US" sz="1100" dirty="0"/>
          </a:p>
        </p:txBody>
      </p:sp>
    </p:spTree>
    <p:custDataLst>
      <p:tags r:id="rId1"/>
    </p:custDataLst>
    <p:extLst>
      <p:ext uri="{BB962C8B-B14F-4D97-AF65-F5344CB8AC3E}">
        <p14:creationId xmlns:p14="http://schemas.microsoft.com/office/powerpoint/2010/main" val="327120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r>
              <a:rPr lang="en-US" dirty="0"/>
              <a:t/>
            </a:r>
            <a:br>
              <a:rPr lang="en-US" dirty="0"/>
            </a:br>
            <a:r>
              <a:rPr lang="en-US" sz="2400" dirty="0"/>
              <a:t>Router IDs</a:t>
            </a:r>
          </a:p>
        </p:txBody>
      </p:sp>
      <p:sp>
        <p:nvSpPr>
          <p:cNvPr id="5" name="Content Placeholder 4">
            <a:extLst>
              <a:ext uri="{FF2B5EF4-FFF2-40B4-BE49-F238E27FC236}">
                <a16:creationId xmlns:a16="http://schemas.microsoft.com/office/drawing/2014/main" id="{566C0EF6-26A2-F343-865F-3BA68DDFD11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 OSPF router ID is a 32-bit value, represented as an IPv4 address. It is used to uniquely identify an OSPF router, and all OSPF packets include the router ID of the originating router. </a:t>
            </a:r>
          </a:p>
          <a:p>
            <a:pPr marL="342900" indent="-342900" algn="l">
              <a:buFont typeface="Arial" panose="020B0604020202020204" pitchFamily="34" charset="0"/>
              <a:buChar char="•"/>
            </a:pPr>
            <a:r>
              <a:rPr lang="en-US" sz="1600" dirty="0">
                <a:solidFill>
                  <a:srgbClr val="000000"/>
                </a:solidFill>
              </a:rPr>
              <a:t>Every router requires a router ID to participate in an OSPF domain. It can be defined by an administrator or automatically assigned by the router. The router ID is used by an OSPF-enabled router to do the following:</a:t>
            </a:r>
          </a:p>
          <a:p>
            <a:pPr marL="415985" lvl="1" indent="-342900">
              <a:buFont typeface="Arial" panose="020B0604020202020204" pitchFamily="34" charset="0"/>
              <a:buChar char="•"/>
            </a:pPr>
            <a:r>
              <a:rPr lang="en-US" b="1" dirty="0">
                <a:solidFill>
                  <a:srgbClr val="000000"/>
                </a:solidFill>
              </a:rPr>
              <a:t>Participate in the synchronization of OSPF databases</a:t>
            </a:r>
            <a:r>
              <a:rPr lang="en-US" dirty="0">
                <a:solidFill>
                  <a:srgbClr val="000000"/>
                </a:solidFill>
              </a:rPr>
              <a:t> – During the Exchange State, the router with the highest router ID will send their database descriptor (DBD) packets first.</a:t>
            </a:r>
          </a:p>
          <a:p>
            <a:pPr marL="415985" lvl="1" indent="-342900">
              <a:buFont typeface="Arial" panose="020B0604020202020204" pitchFamily="34" charset="0"/>
              <a:buChar char="•"/>
            </a:pPr>
            <a:r>
              <a:rPr lang="en-US" b="1" dirty="0">
                <a:solidFill>
                  <a:srgbClr val="000000"/>
                </a:solidFill>
              </a:rPr>
              <a:t>Participate in the election of the designated router (DR)</a:t>
            </a:r>
            <a:r>
              <a:rPr lang="en-US" dirty="0">
                <a:solidFill>
                  <a:srgbClr val="000000"/>
                </a:solidFill>
              </a:rPr>
              <a:t> - In a multiaccess LAN environment, the router with the highest router ID is elected the DR. The routing device with the second highest router ID is elected the backup designated router (BDR).</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66206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r>
              <a:rPr lang="en-US" dirty="0"/>
              <a:t/>
            </a:r>
            <a:br>
              <a:rPr lang="en-US" dirty="0"/>
            </a:br>
            <a:r>
              <a:rPr lang="en-US" sz="2400" dirty="0"/>
              <a:t>Router ID Order of Precedence</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474662" y="731837"/>
            <a:ext cx="3826405" cy="3689897"/>
          </a:xfrm>
        </p:spPr>
        <p:txBody>
          <a:bodyPr/>
          <a:lstStyle/>
          <a:p>
            <a:pPr marL="0" indent="0" algn="l"/>
            <a:r>
              <a:rPr lang="en-US" sz="1600" dirty="0">
                <a:solidFill>
                  <a:srgbClr val="000000"/>
                </a:solidFill>
              </a:rPr>
              <a:t>Cisco routers derive the router ID based on one of three criteria, in the following preferential order:</a:t>
            </a:r>
          </a:p>
          <a:p>
            <a:pPr marL="342900" indent="-342900" algn="l">
              <a:buFont typeface="+mj-lt"/>
              <a:buAutoNum type="arabicPeriod"/>
            </a:pPr>
            <a:r>
              <a:rPr lang="en-US" sz="1600" dirty="0">
                <a:solidFill>
                  <a:srgbClr val="000000"/>
                </a:solidFill>
              </a:rPr>
              <a:t>The router ID is explicitly configured using the OSPF </a:t>
            </a:r>
            <a:r>
              <a:rPr lang="en-US" sz="1600" b="1" dirty="0">
                <a:solidFill>
                  <a:srgbClr val="000000"/>
                </a:solidFill>
              </a:rPr>
              <a:t>router-id</a:t>
            </a:r>
            <a:r>
              <a:rPr lang="en-US" sz="1600" dirty="0">
                <a:solidFill>
                  <a:srgbClr val="000000"/>
                </a:solidFill>
              </a:rPr>
              <a:t> </a:t>
            </a:r>
            <a:r>
              <a:rPr lang="en-US" sz="1600" i="1" dirty="0">
                <a:solidFill>
                  <a:srgbClr val="000000"/>
                </a:solidFill>
              </a:rPr>
              <a:t>rid</a:t>
            </a:r>
            <a:r>
              <a:rPr lang="en-US" sz="1600" dirty="0">
                <a:solidFill>
                  <a:srgbClr val="000000"/>
                </a:solidFill>
              </a:rPr>
              <a:t> router configuration mode command. This is the recommended method to assign a router ID.</a:t>
            </a:r>
          </a:p>
          <a:p>
            <a:pPr marL="342900" indent="-342900" algn="l">
              <a:buFont typeface="+mj-lt"/>
              <a:buAutoNum type="arabicPeriod"/>
            </a:pPr>
            <a:r>
              <a:rPr lang="en-US" sz="1600" dirty="0">
                <a:solidFill>
                  <a:srgbClr val="000000"/>
                </a:solidFill>
              </a:rPr>
              <a:t>The router chooses the highest IPv4 address of any of configured loopback interfaces.</a:t>
            </a:r>
          </a:p>
          <a:p>
            <a:pPr marL="342900" indent="-342900" algn="l">
              <a:buFont typeface="+mj-lt"/>
              <a:buAutoNum type="arabicPeriod"/>
            </a:pPr>
            <a:r>
              <a:rPr lang="en-US" sz="1600" dirty="0">
                <a:solidFill>
                  <a:srgbClr val="000000"/>
                </a:solidFill>
              </a:rPr>
              <a:t>The router chooses the highest active IPv4 address of any of its physical interfaces.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9F4EA764-AF1D-49C8-BDDA-B582BE8844CB}"/>
              </a:ext>
            </a:extLst>
          </p:cNvPr>
          <p:cNvPicPr>
            <a:picLocks noChangeAspect="1"/>
          </p:cNvPicPr>
          <p:nvPr/>
        </p:nvPicPr>
        <p:blipFill>
          <a:blip r:embed="rId4"/>
          <a:stretch>
            <a:fillRect/>
          </a:stretch>
        </p:blipFill>
        <p:spPr>
          <a:xfrm>
            <a:off x="4705350" y="1086123"/>
            <a:ext cx="3924300" cy="2981325"/>
          </a:xfrm>
          <a:prstGeom prst="rect">
            <a:avLst/>
          </a:prstGeom>
          <a:ln w="19050">
            <a:solidFill>
              <a:srgbClr val="000000"/>
            </a:solidFill>
          </a:ln>
        </p:spPr>
      </p:pic>
    </p:spTree>
    <p:custDataLst>
      <p:tags r:id="rId1"/>
    </p:custDataLst>
    <p:extLst>
      <p:ext uri="{BB962C8B-B14F-4D97-AF65-F5344CB8AC3E}">
        <p14:creationId xmlns:p14="http://schemas.microsoft.com/office/powerpoint/2010/main" val="111214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r>
              <a:rPr lang="en-US" dirty="0"/>
              <a:t/>
            </a:r>
            <a:br>
              <a:rPr lang="en-US" dirty="0"/>
            </a:br>
            <a:r>
              <a:rPr lang="en-US" sz="2400" dirty="0"/>
              <a:t>Configure a Loopback Interface as the Router ID</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474662" y="731838"/>
            <a:ext cx="8288338" cy="1582738"/>
          </a:xfrm>
        </p:spPr>
        <p:txBody>
          <a:bodyPr/>
          <a:lstStyle/>
          <a:p>
            <a:pPr marL="0" indent="0" algn="l"/>
            <a:r>
              <a:rPr lang="en-US" sz="1600" dirty="0">
                <a:solidFill>
                  <a:srgbClr val="000000"/>
                </a:solidFill>
              </a:rPr>
              <a:t>Instead of relying on physical interface, the router ID can be assigned to a loopback interface. Typically, the IPv4 address for this type of loopback interface should be configured using a 32-bit subnet mask (255.255.255.255). This effectively creates a host route. A 32-bit host route would not get advertised as a route to other OSPF routers.</a:t>
            </a:r>
          </a:p>
          <a:p>
            <a:pPr marL="0" indent="0" algn="l"/>
            <a:r>
              <a:rPr lang="en-US" sz="1600" dirty="0">
                <a:solidFill>
                  <a:srgbClr val="000000"/>
                </a:solidFill>
              </a:rPr>
              <a:t>OSPF does not need to be enabled on an interface for that interface to be chosen as the router ID.</a:t>
            </a:r>
          </a:p>
        </p:txBody>
      </p:sp>
      <p:pic>
        <p:nvPicPr>
          <p:cNvPr id="5" name="Picture 4">
            <a:extLst>
              <a:ext uri="{FF2B5EF4-FFF2-40B4-BE49-F238E27FC236}">
                <a16:creationId xmlns:a16="http://schemas.microsoft.com/office/drawing/2014/main" id="{A5BD7DE9-806F-4AE5-B5C0-6C9477277912}"/>
              </a:ext>
            </a:extLst>
          </p:cNvPr>
          <p:cNvPicPr>
            <a:picLocks noChangeAspect="1"/>
          </p:cNvPicPr>
          <p:nvPr/>
        </p:nvPicPr>
        <p:blipFill>
          <a:blip r:embed="rId4"/>
          <a:stretch>
            <a:fillRect/>
          </a:stretch>
        </p:blipFill>
        <p:spPr>
          <a:xfrm>
            <a:off x="665956" y="2947987"/>
            <a:ext cx="7905750" cy="1381125"/>
          </a:xfrm>
          <a:prstGeom prst="rect">
            <a:avLst/>
          </a:prstGeom>
        </p:spPr>
      </p:pic>
    </p:spTree>
    <p:custDataLst>
      <p:tags r:id="rId1"/>
    </p:custDataLst>
    <p:extLst>
      <p:ext uri="{BB962C8B-B14F-4D97-AF65-F5344CB8AC3E}">
        <p14:creationId xmlns:p14="http://schemas.microsoft.com/office/powerpoint/2010/main" val="137238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77387"/>
            <a:ext cx="7598042" cy="1340413"/>
          </a:xfrm>
        </p:spPr>
        <p:txBody>
          <a:bodyPr/>
          <a:lstStyle/>
          <a:p>
            <a:r>
              <a:rPr lang="en-US" dirty="0">
                <a:solidFill>
                  <a:schemeClr val="accent5">
                    <a:lumMod val="40000"/>
                    <a:lumOff val="60000"/>
                  </a:schemeClr>
                </a:solidFill>
              </a:rPr>
              <a:t>8</a:t>
            </a:r>
            <a:r>
              <a:rPr lang="en-US" dirty="0" smtClean="0">
                <a:solidFill>
                  <a:schemeClr val="accent5">
                    <a:lumMod val="40000"/>
                    <a:lumOff val="60000"/>
                  </a:schemeClr>
                </a:solidFill>
              </a:rPr>
              <a:t>.1 </a:t>
            </a:r>
            <a:r>
              <a:rPr lang="en-US" dirty="0">
                <a:solidFill>
                  <a:schemeClr val="accent5">
                    <a:lumMod val="40000"/>
                    <a:lumOff val="60000"/>
                  </a:schemeClr>
                </a:solidFill>
              </a:rPr>
              <a:t>OSPF Features and Characteristics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r>
              <a:rPr lang="en-US" dirty="0"/>
              <a:t/>
            </a:r>
            <a:br>
              <a:rPr lang="en-US" dirty="0"/>
            </a:br>
            <a:r>
              <a:rPr lang="en-US" sz="2400" dirty="0"/>
              <a:t>Explicitly Configure a Router ID</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1981218"/>
          </a:xfrm>
        </p:spPr>
        <p:txBody>
          <a:bodyPr/>
          <a:lstStyle/>
          <a:p>
            <a:pPr marL="0" indent="0" algn="l"/>
            <a:r>
              <a:rPr lang="en-US" sz="1600" dirty="0">
                <a:solidFill>
                  <a:srgbClr val="000000"/>
                </a:solidFill>
              </a:rPr>
              <a:t>In our reference topology the router ID for each router is assigned as follows:</a:t>
            </a:r>
          </a:p>
          <a:p>
            <a:pPr marL="285750" indent="-285750" algn="l">
              <a:buFont typeface="Arial" panose="020B0604020202020204" pitchFamily="34" charset="0"/>
              <a:buChar char="•"/>
            </a:pPr>
            <a:r>
              <a:rPr lang="en-US" sz="1600" dirty="0">
                <a:solidFill>
                  <a:srgbClr val="000000"/>
                </a:solidFill>
              </a:rPr>
              <a:t>R1 uses router ID 1.1.1.1</a:t>
            </a:r>
          </a:p>
          <a:p>
            <a:pPr marL="285750" indent="-285750" algn="l">
              <a:buFont typeface="Arial" panose="020B0604020202020204" pitchFamily="34" charset="0"/>
              <a:buChar char="•"/>
            </a:pPr>
            <a:r>
              <a:rPr lang="en-US" sz="1600" dirty="0">
                <a:solidFill>
                  <a:srgbClr val="000000"/>
                </a:solidFill>
              </a:rPr>
              <a:t>R2 uses router ID 2.2.2.2</a:t>
            </a:r>
          </a:p>
          <a:p>
            <a:pPr marL="285750" indent="-285750" algn="l">
              <a:buFont typeface="Arial" panose="020B0604020202020204" pitchFamily="34" charset="0"/>
              <a:buChar char="•"/>
            </a:pPr>
            <a:r>
              <a:rPr lang="en-US" sz="1600" dirty="0">
                <a:solidFill>
                  <a:srgbClr val="000000"/>
                </a:solidFill>
              </a:rPr>
              <a:t>R3 uses router ID 3.3.3.3</a:t>
            </a:r>
          </a:p>
          <a:p>
            <a:pPr marL="0" indent="0" algn="l"/>
            <a:r>
              <a:rPr lang="en-US" sz="1600" dirty="0">
                <a:solidFill>
                  <a:srgbClr val="000000"/>
                </a:solidFill>
              </a:rPr>
              <a:t>Use the </a:t>
            </a:r>
            <a:r>
              <a:rPr lang="en-US" sz="1600" b="1" dirty="0">
                <a:solidFill>
                  <a:srgbClr val="000000"/>
                </a:solidFill>
              </a:rPr>
              <a:t>router-id</a:t>
            </a:r>
            <a:r>
              <a:rPr lang="en-US" sz="1600" dirty="0">
                <a:solidFill>
                  <a:srgbClr val="000000"/>
                </a:solidFill>
              </a:rPr>
              <a:t> </a:t>
            </a:r>
            <a:r>
              <a:rPr lang="en-US" sz="1600" i="1" dirty="0">
                <a:solidFill>
                  <a:srgbClr val="000000"/>
                </a:solidFill>
              </a:rPr>
              <a:t>rid</a:t>
            </a:r>
            <a:r>
              <a:rPr lang="en-US" sz="1600" dirty="0">
                <a:solidFill>
                  <a:srgbClr val="000000"/>
                </a:solidFill>
              </a:rPr>
              <a:t> router configuration mode command to manually assign a router ID. In the example, the router ID 1.1.1.1 is assigned to R1.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protocols</a:t>
            </a:r>
            <a:r>
              <a:rPr lang="en-US" sz="1600" dirty="0">
                <a:solidFill>
                  <a:srgbClr val="000000"/>
                </a:solidFill>
              </a:rPr>
              <a:t> command to verify the router ID.</a:t>
            </a:r>
            <a:br>
              <a:rPr lang="en-US" sz="1600" dirty="0">
                <a:solidFill>
                  <a:srgbClr val="000000"/>
                </a:solidFill>
              </a:rPr>
            </a:br>
            <a:endParaRPr lang="en-US" sz="1600" dirty="0">
              <a:solidFill>
                <a:srgbClr val="000000"/>
              </a:solidFill>
            </a:endParaRPr>
          </a:p>
        </p:txBody>
      </p:sp>
      <p:sp>
        <p:nvSpPr>
          <p:cNvPr id="12" name="Rectangle 11">
            <a:extLst>
              <a:ext uri="{FF2B5EF4-FFF2-40B4-BE49-F238E27FC236}">
                <a16:creationId xmlns:a16="http://schemas.microsoft.com/office/drawing/2014/main" id="{D3C84838-09BE-C648-9E05-5415237984E5}"/>
              </a:ext>
            </a:extLst>
          </p:cNvPr>
          <p:cNvSpPr/>
          <p:nvPr/>
        </p:nvSpPr>
        <p:spPr>
          <a:xfrm>
            <a:off x="570431" y="2871536"/>
            <a:ext cx="8280057" cy="138499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router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FFFFFF"/>
                </a:solidFill>
                <a:latin typeface="Courier New" panose="02070309020205020404" pitchFamily="49" charset="0"/>
              </a:rPr>
              <a:t>router-id 1.1.1.1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FFFFF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*May 23 19:33:42.689: %SYS-5-CONFIG_I: Configured from console by console </a:t>
            </a:r>
          </a:p>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protocols | include Router ID</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  Router ID 1.1.1.1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a:t>
            </a:r>
            <a:endParaRPr lang="en-US" sz="1200" dirty="0"/>
          </a:p>
        </p:txBody>
      </p:sp>
    </p:spTree>
    <p:custDataLst>
      <p:tags r:id="rId1"/>
    </p:custDataLst>
    <p:extLst>
      <p:ext uri="{BB962C8B-B14F-4D97-AF65-F5344CB8AC3E}">
        <p14:creationId xmlns:p14="http://schemas.microsoft.com/office/powerpoint/2010/main" val="86073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r>
              <a:rPr lang="en-US" dirty="0"/>
              <a:t/>
            </a:r>
            <a:br>
              <a:rPr lang="en-US" dirty="0"/>
            </a:br>
            <a:r>
              <a:rPr lang="en-US" sz="2400" dirty="0"/>
              <a:t>Modify a Router ID</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927084"/>
          </a:xfrm>
        </p:spPr>
        <p:txBody>
          <a:bodyPr/>
          <a:lstStyle/>
          <a:p>
            <a:pPr marL="285750" indent="-285750" algn="l">
              <a:buFont typeface="Arial" panose="020B0604020202020204" pitchFamily="34" charset="0"/>
              <a:buChar char="•"/>
            </a:pPr>
            <a:r>
              <a:rPr lang="en-US" sz="1600" dirty="0">
                <a:solidFill>
                  <a:srgbClr val="000000"/>
                </a:solidFill>
              </a:rPr>
              <a:t>After a router selects a router ID, an active OSPF router does not allow the router ID to be changed until the router is reloaded or the OSPF process is reset.</a:t>
            </a:r>
          </a:p>
          <a:p>
            <a:pPr marL="285750" indent="-285750" algn="l">
              <a:buFont typeface="Arial" panose="020B0604020202020204" pitchFamily="34" charset="0"/>
              <a:buChar char="•"/>
            </a:pPr>
            <a:r>
              <a:rPr lang="en-US" sz="1600" dirty="0">
                <a:solidFill>
                  <a:srgbClr val="000000"/>
                </a:solidFill>
              </a:rPr>
              <a:t>Clearing the OSPF process is the preferred method to reset the router ID.</a:t>
            </a:r>
          </a:p>
        </p:txBody>
      </p:sp>
      <p:sp>
        <p:nvSpPr>
          <p:cNvPr id="2" name="Rectangle 1">
            <a:extLst>
              <a:ext uri="{FF2B5EF4-FFF2-40B4-BE49-F238E27FC236}">
                <a16:creationId xmlns:a16="http://schemas.microsoft.com/office/drawing/2014/main" id="{DE4EBB97-7741-4245-B53B-EB9B59E2FE79}"/>
              </a:ext>
            </a:extLst>
          </p:cNvPr>
          <p:cNvSpPr/>
          <p:nvPr/>
        </p:nvSpPr>
        <p:spPr>
          <a:xfrm>
            <a:off x="364687" y="1739307"/>
            <a:ext cx="8500005" cy="2970044"/>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protocols | include Router ID</a:t>
            </a:r>
            <a:r>
              <a:rPr lang="en-US" sz="1100" dirty="0">
                <a:solidFill>
                  <a:srgbClr val="DFDFDF"/>
                </a:solidFill>
                <a:latin typeface="Courier New" panose="02070309020205020404" pitchFamily="49" charset="0"/>
              </a:rPr>
              <a:t> </a:t>
            </a:r>
          </a:p>
          <a:p>
            <a:r>
              <a:rPr lang="en-US" sz="1100" dirty="0">
                <a:solidFill>
                  <a:srgbClr val="FBAB18"/>
                </a:solidFill>
                <a:latin typeface="Courier New" panose="02070309020205020404" pitchFamily="49" charset="0"/>
              </a:rPr>
              <a:t>Router ID 10.10.1.1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conf 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Enter configuration commands, one per line. End with CNTL/Z. </a:t>
            </a:r>
          </a:p>
          <a:p>
            <a:r>
              <a:rPr lang="en-US" sz="1100" dirty="0">
                <a:solidFill>
                  <a:srgbClr val="DFDFDF"/>
                </a:solidFill>
                <a:latin typeface="Courier New" panose="02070309020205020404" pitchFamily="49" charset="0"/>
              </a:rPr>
              <a:t>R1(config)# </a:t>
            </a:r>
            <a:r>
              <a:rPr lang="en-US" sz="1100" b="1" dirty="0">
                <a:solidFill>
                  <a:srgbClr val="FFFFFF"/>
                </a:solidFill>
                <a:latin typeface="Courier New" panose="02070309020205020404" pitchFamily="49" charset="0"/>
              </a:rPr>
              <a:t>router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10</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router-id 1.1.1.1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OSPF: Reload or use "clear </a:t>
            </a:r>
            <a:r>
              <a:rPr lang="en-US" sz="1100" dirty="0" err="1">
                <a:solidFill>
                  <a:srgbClr val="DFDFDF"/>
                </a:solidFill>
                <a:latin typeface="Courier New" panose="02070309020205020404" pitchFamily="49" charset="0"/>
              </a:rPr>
              <a:t>ip</a:t>
            </a:r>
            <a:r>
              <a:rPr lang="en-US" sz="1100" dirty="0">
                <a:solidFill>
                  <a:srgbClr val="DFDFDF"/>
                </a:solidFill>
                <a:latin typeface="Courier New" panose="02070309020205020404" pitchFamily="49" charset="0"/>
              </a:rPr>
              <a:t> </a:t>
            </a:r>
            <a:r>
              <a:rPr lang="en-US" sz="1100" dirty="0" err="1">
                <a:solidFill>
                  <a:srgbClr val="DFDFDF"/>
                </a:solidFill>
                <a:latin typeface="Courier New" panose="02070309020205020404" pitchFamily="49" charset="0"/>
              </a:rPr>
              <a:t>ospf</a:t>
            </a:r>
            <a:r>
              <a:rPr lang="en-US" sz="1100" dirty="0">
                <a:solidFill>
                  <a:srgbClr val="DFDFDF"/>
                </a:solidFill>
                <a:latin typeface="Courier New" panose="02070309020205020404" pitchFamily="49" charset="0"/>
              </a:rPr>
              <a:t> process" command, for this to take effect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end</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clear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process</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Reset ALL OSPF processes? [no]: </a:t>
            </a:r>
            <a:r>
              <a:rPr lang="en-US" sz="1100" b="1" dirty="0">
                <a:solidFill>
                  <a:srgbClr val="FFFFFF"/>
                </a:solidFill>
                <a:latin typeface="Courier New" panose="02070309020205020404" pitchFamily="49" charset="0"/>
              </a:rPr>
              <a:t>y</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*Jun 6 01:09:46.975: %OSPF-5-ADJCHG: Process 10, </a:t>
            </a:r>
            <a:r>
              <a:rPr lang="en-US" sz="1100" dirty="0" err="1">
                <a:solidFill>
                  <a:srgbClr val="DFDFDF"/>
                </a:solidFill>
                <a:latin typeface="Courier New" panose="02070309020205020404" pitchFamily="49" charset="0"/>
              </a:rPr>
              <a:t>Nbr</a:t>
            </a:r>
            <a:r>
              <a:rPr lang="en-US" sz="1100" dirty="0">
                <a:solidFill>
                  <a:srgbClr val="DFDFDF"/>
                </a:solidFill>
                <a:latin typeface="Courier New" panose="02070309020205020404" pitchFamily="49" charset="0"/>
              </a:rPr>
              <a:t> 3.3.3.3 on GigabitEthernet0/0/1 from FULL to DOWN, Neighbor Down: Interface down or detached </a:t>
            </a:r>
          </a:p>
          <a:p>
            <a:r>
              <a:rPr lang="en-US" sz="1100" dirty="0">
                <a:solidFill>
                  <a:srgbClr val="DFDFDF"/>
                </a:solidFill>
                <a:latin typeface="Courier New" panose="02070309020205020404" pitchFamily="49" charset="0"/>
              </a:rPr>
              <a:t>*Jun 6 01:09:46.981: %OSPF-5-ADJCHG: Process 10, </a:t>
            </a:r>
            <a:r>
              <a:rPr lang="en-US" sz="1100" dirty="0" err="1">
                <a:solidFill>
                  <a:srgbClr val="DFDFDF"/>
                </a:solidFill>
                <a:latin typeface="Courier New" panose="02070309020205020404" pitchFamily="49" charset="0"/>
              </a:rPr>
              <a:t>Nbr</a:t>
            </a:r>
            <a:r>
              <a:rPr lang="en-US" sz="1100" dirty="0">
                <a:solidFill>
                  <a:srgbClr val="DFDFDF"/>
                </a:solidFill>
                <a:latin typeface="Courier New" panose="02070309020205020404" pitchFamily="49" charset="0"/>
              </a:rPr>
              <a:t> 3.3.3.3 on GigabitEthernet0/0/1 from LOADING to FULL, Loading Done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protocols | include Router ID</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t>
            </a:r>
            <a:r>
              <a:rPr lang="en-US" sz="1100" dirty="0">
                <a:solidFill>
                  <a:srgbClr val="FBAB18"/>
                </a:solidFill>
                <a:latin typeface="Courier New" panose="02070309020205020404" pitchFamily="49" charset="0"/>
              </a:rPr>
              <a:t>Router ID 1.1.1.1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a:t>
            </a:r>
            <a:endParaRPr lang="en-US" sz="1100" dirty="0"/>
          </a:p>
        </p:txBody>
      </p:sp>
    </p:spTree>
    <p:custDataLst>
      <p:tags r:id="rId1"/>
    </p:custDataLst>
    <p:extLst>
      <p:ext uri="{BB962C8B-B14F-4D97-AF65-F5344CB8AC3E}">
        <p14:creationId xmlns:p14="http://schemas.microsoft.com/office/powerpoint/2010/main" val="391587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smtClean="0">
                <a:solidFill>
                  <a:schemeClr val="accent5">
                    <a:lumMod val="40000"/>
                    <a:lumOff val="60000"/>
                  </a:schemeClr>
                </a:solidFill>
              </a:rPr>
              <a:t>8.4 </a:t>
            </a:r>
            <a:r>
              <a:rPr lang="en-US" dirty="0">
                <a:solidFill>
                  <a:schemeClr val="accent5">
                    <a:lumMod val="40000"/>
                    <a:lumOff val="60000"/>
                  </a:schemeClr>
                </a:solidFill>
              </a:rPr>
              <a:t>Point-to-Point OSPF Networks</a:t>
            </a:r>
          </a:p>
        </p:txBody>
      </p:sp>
    </p:spTree>
    <p:custDataLst>
      <p:tags r:id="rId1"/>
    </p:custDataLst>
    <p:extLst>
      <p:ext uri="{BB962C8B-B14F-4D97-AF65-F5344CB8AC3E}">
        <p14:creationId xmlns:p14="http://schemas.microsoft.com/office/powerpoint/2010/main" val="50891012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Point-to-Point OSPF Networks</a:t>
            </a:r>
            <a:r>
              <a:rPr lang="en-US" dirty="0"/>
              <a:t/>
            </a:r>
            <a:br>
              <a:rPr lang="en-US" dirty="0"/>
            </a:br>
            <a:r>
              <a:rPr lang="en-US" sz="2400" dirty="0"/>
              <a:t>The network Command Syntax</a:t>
            </a:r>
          </a:p>
        </p:txBody>
      </p:sp>
      <p:sp>
        <p:nvSpPr>
          <p:cNvPr id="5" name="Content Placeholder 4">
            <a:extLst>
              <a:ext uri="{FF2B5EF4-FFF2-40B4-BE49-F238E27FC236}">
                <a16:creationId xmlns:a16="http://schemas.microsoft.com/office/drawing/2014/main" id="{40058272-C290-7A4A-9628-DFDC74E34B81}"/>
              </a:ext>
            </a:extLst>
          </p:cNvPr>
          <p:cNvSpPr>
            <a:spLocks noGrp="1"/>
          </p:cNvSpPr>
          <p:nvPr>
            <p:ph idx="1"/>
          </p:nvPr>
        </p:nvSpPr>
        <p:spPr>
          <a:xfrm>
            <a:off x="474662" y="731837"/>
            <a:ext cx="8280057" cy="1142119"/>
          </a:xfrm>
        </p:spPr>
        <p:txBody>
          <a:bodyPr/>
          <a:lstStyle/>
          <a:p>
            <a:pPr marL="342900" indent="-342900" algn="l">
              <a:buFont typeface="Arial" panose="020B0604020202020204" pitchFamily="34" charset="0"/>
              <a:buChar char="•"/>
            </a:pPr>
            <a:r>
              <a:rPr lang="en-US" sz="1600" dirty="0">
                <a:solidFill>
                  <a:srgbClr val="000000"/>
                </a:solidFill>
              </a:rPr>
              <a:t>You can specify the interfaces that belong to a point-to-point network by configuring the </a:t>
            </a:r>
            <a:r>
              <a:rPr lang="en-US" sz="1600" b="1" dirty="0">
                <a:solidFill>
                  <a:srgbClr val="000000"/>
                </a:solidFill>
              </a:rPr>
              <a:t>network</a:t>
            </a:r>
            <a:r>
              <a:rPr lang="en-US" sz="1600" dirty="0">
                <a:solidFill>
                  <a:srgbClr val="000000"/>
                </a:solidFill>
              </a:rPr>
              <a:t> command. You can also configure OSPF directly on the interface with the </a:t>
            </a:r>
            <a:r>
              <a:rPr lang="en-US" sz="1600" b="1" dirty="0">
                <a:solidFill>
                  <a:srgbClr val="000000"/>
                </a:solidFill>
              </a:rPr>
              <a:t>ip ospf</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basic syntax for the </a:t>
            </a:r>
            <a:r>
              <a:rPr lang="en-US" sz="1600" b="1" dirty="0">
                <a:solidFill>
                  <a:srgbClr val="000000"/>
                </a:solidFill>
              </a:rPr>
              <a:t>network</a:t>
            </a:r>
            <a:r>
              <a:rPr lang="en-US" sz="1600" dirty="0">
                <a:solidFill>
                  <a:srgbClr val="000000"/>
                </a:solidFill>
              </a:rPr>
              <a:t> command is as follows:</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7AC25281-3A40-FB44-923C-DCF9C2A5A02C}"/>
              </a:ext>
            </a:extLst>
          </p:cNvPr>
          <p:cNvSpPr/>
          <p:nvPr/>
        </p:nvSpPr>
        <p:spPr>
          <a:xfrm>
            <a:off x="479777" y="1962778"/>
            <a:ext cx="8184445" cy="307777"/>
          </a:xfrm>
          <a:prstGeom prst="rect">
            <a:avLst/>
          </a:prstGeom>
        </p:spPr>
        <p:txBody>
          <a:bodyPr wrap="square">
            <a:spAutoFit/>
          </a:bodyPr>
          <a:lstStyle/>
          <a:p>
            <a:r>
              <a:rPr lang="en-US" sz="1400" dirty="0">
                <a:solidFill>
                  <a:srgbClr val="000000"/>
                </a:solidFill>
                <a:latin typeface="Courier New" panose="02070309020205020404" pitchFamily="49" charset="0"/>
                <a:cs typeface="Courier New" panose="02070309020205020404" pitchFamily="49" charset="0"/>
              </a:rPr>
              <a:t>Router(config-router)# </a:t>
            </a:r>
            <a:r>
              <a:rPr lang="en-US" sz="1400" b="1" dirty="0">
                <a:solidFill>
                  <a:srgbClr val="000000"/>
                </a:solidFill>
                <a:latin typeface="Courier New" panose="02070309020205020404" pitchFamily="49" charset="0"/>
                <a:cs typeface="Courier New" panose="02070309020205020404" pitchFamily="49" charset="0"/>
              </a:rPr>
              <a:t>network</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network-address</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wildcard-mask</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area</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area-id</a:t>
            </a:r>
            <a:endParaRPr lang="en-US" sz="1400" dirty="0">
              <a:solidFill>
                <a:srgbClr val="0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522E85B-137D-9940-A3EC-0E49BDD183B4}"/>
              </a:ext>
            </a:extLst>
          </p:cNvPr>
          <p:cNvSpPr/>
          <p:nvPr/>
        </p:nvSpPr>
        <p:spPr>
          <a:xfrm>
            <a:off x="474662" y="2359377"/>
            <a:ext cx="8103303" cy="2111347"/>
          </a:xfrm>
          <a:prstGeom prst="rect">
            <a:avLst/>
          </a:prstGeom>
        </p:spPr>
        <p:txBody>
          <a:bodyPr wrap="square">
            <a:spAutoFit/>
          </a:bodyPr>
          <a:lstStyle/>
          <a:p>
            <a:pPr marL="342900" indent="-342900" defTabSz="457105" fontAlgn="auto">
              <a:spcBef>
                <a:spcPct val="20000"/>
              </a:spcBef>
              <a:spcAft>
                <a:spcPts val="0"/>
              </a:spcAft>
              <a:buFont typeface="Arial" panose="020B0604020202020204" pitchFamily="34" charset="0"/>
              <a:buChar char="•"/>
            </a:pPr>
            <a:r>
              <a:rPr lang="en-US" sz="1600" dirty="0">
                <a:solidFill>
                  <a:srgbClr val="000000"/>
                </a:solidFill>
                <a:latin typeface="+mn-lt"/>
                <a:ea typeface="ＭＳ Ｐゴシック" charset="0"/>
              </a:rPr>
              <a:t>The </a:t>
            </a:r>
            <a:r>
              <a:rPr lang="en-US" sz="1600" i="1" dirty="0">
                <a:solidFill>
                  <a:srgbClr val="000000"/>
                </a:solidFill>
                <a:latin typeface="+mn-lt"/>
                <a:ea typeface="ＭＳ Ｐゴシック" charset="0"/>
              </a:rPr>
              <a:t>network-address wildcard-mask</a:t>
            </a:r>
            <a:r>
              <a:rPr lang="en-US" sz="1600" dirty="0">
                <a:solidFill>
                  <a:srgbClr val="000000"/>
                </a:solidFill>
                <a:latin typeface="+mn-lt"/>
                <a:ea typeface="ＭＳ Ｐゴシック" charset="0"/>
              </a:rPr>
              <a:t> syntax is used to enable OSPF on interfaces. Any interfaces on a router that match this part of the command are enabled to send and receive OSPF packets.</a:t>
            </a:r>
          </a:p>
          <a:p>
            <a:pPr marL="342900" indent="-342900" defTabSz="457105" fontAlgn="auto">
              <a:spcBef>
                <a:spcPct val="20000"/>
              </a:spcBef>
              <a:spcAft>
                <a:spcPts val="0"/>
              </a:spcAft>
              <a:buFont typeface="Arial" panose="020B0604020202020204" pitchFamily="34" charset="0"/>
              <a:buChar char="•"/>
            </a:pPr>
            <a:r>
              <a:rPr lang="en-US" sz="1600" dirty="0">
                <a:solidFill>
                  <a:srgbClr val="000000"/>
                </a:solidFill>
                <a:latin typeface="+mn-lt"/>
                <a:ea typeface="ＭＳ Ｐゴシック" charset="0"/>
              </a:rPr>
              <a:t>The </a:t>
            </a:r>
            <a:r>
              <a:rPr lang="en-US" sz="1600" b="1" dirty="0">
                <a:solidFill>
                  <a:srgbClr val="000000"/>
                </a:solidFill>
                <a:latin typeface="+mn-lt"/>
                <a:ea typeface="ＭＳ Ｐゴシック" charset="0"/>
              </a:rPr>
              <a:t>area</a:t>
            </a:r>
            <a:r>
              <a:rPr lang="en-US" sz="1600" dirty="0">
                <a:solidFill>
                  <a:srgbClr val="000000"/>
                </a:solidFill>
                <a:latin typeface="+mn-lt"/>
                <a:ea typeface="ＭＳ Ｐゴシック" charset="0"/>
              </a:rPr>
              <a:t> </a:t>
            </a:r>
            <a:r>
              <a:rPr lang="en-US" sz="1600" i="1" dirty="0">
                <a:solidFill>
                  <a:srgbClr val="000000"/>
                </a:solidFill>
                <a:latin typeface="+mn-lt"/>
                <a:ea typeface="ＭＳ Ｐゴシック" charset="0"/>
              </a:rPr>
              <a:t>area-id</a:t>
            </a:r>
            <a:r>
              <a:rPr lang="en-US" sz="1600" dirty="0">
                <a:solidFill>
                  <a:srgbClr val="000000"/>
                </a:solidFill>
                <a:latin typeface="+mn-lt"/>
                <a:ea typeface="ＭＳ Ｐゴシック" charset="0"/>
              </a:rPr>
              <a:t> syntax refers to the OSPF area. When configuring single-area OSPFv2, the </a:t>
            </a:r>
            <a:r>
              <a:rPr lang="en-US" sz="1600" b="1" dirty="0">
                <a:solidFill>
                  <a:srgbClr val="000000"/>
                </a:solidFill>
                <a:latin typeface="+mn-lt"/>
                <a:ea typeface="ＭＳ Ｐゴシック" charset="0"/>
              </a:rPr>
              <a:t>network</a:t>
            </a:r>
            <a:r>
              <a:rPr lang="en-US" sz="1600" dirty="0">
                <a:solidFill>
                  <a:srgbClr val="000000"/>
                </a:solidFill>
                <a:latin typeface="+mn-lt"/>
                <a:ea typeface="ＭＳ Ｐゴシック" charset="0"/>
              </a:rPr>
              <a:t> command must be configured with the same </a:t>
            </a:r>
            <a:r>
              <a:rPr lang="en-US" sz="1600" i="1" dirty="0">
                <a:solidFill>
                  <a:srgbClr val="000000"/>
                </a:solidFill>
                <a:latin typeface="+mn-lt"/>
                <a:ea typeface="ＭＳ Ｐゴシック" charset="0"/>
              </a:rPr>
              <a:t>area-id </a:t>
            </a:r>
            <a:r>
              <a:rPr lang="en-US" sz="1600" dirty="0">
                <a:solidFill>
                  <a:srgbClr val="000000"/>
                </a:solidFill>
                <a:latin typeface="+mn-lt"/>
                <a:ea typeface="ＭＳ Ｐゴシック" charset="0"/>
              </a:rPr>
              <a:t>value on all routers. Although any area ID can be used, it is good practice to use an area ID of 0 with single-area OSPFv2. This convention makes it easier if the network is later altered to support multiarea OSPFv2.</a:t>
            </a:r>
          </a:p>
        </p:txBody>
      </p:sp>
    </p:spTree>
    <p:custDataLst>
      <p:tags r:id="rId1"/>
    </p:custDataLst>
    <p:extLst>
      <p:ext uri="{BB962C8B-B14F-4D97-AF65-F5344CB8AC3E}">
        <p14:creationId xmlns:p14="http://schemas.microsoft.com/office/powerpoint/2010/main" val="346159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r>
              <a:rPr lang="en-US" dirty="0"/>
              <a:t/>
            </a:r>
            <a:br>
              <a:rPr lang="en-US" dirty="0"/>
            </a:br>
            <a:r>
              <a:rPr lang="en-US" sz="2400" dirty="0"/>
              <a:t>The Wildcard Mask</a:t>
            </a:r>
          </a:p>
        </p:txBody>
      </p:sp>
      <p:sp>
        <p:nvSpPr>
          <p:cNvPr id="4" name="Content Placeholder 3">
            <a:extLst>
              <a:ext uri="{FF2B5EF4-FFF2-40B4-BE49-F238E27FC236}">
                <a16:creationId xmlns:a16="http://schemas.microsoft.com/office/drawing/2014/main" id="{AEC12A31-C2DD-0F47-9E8E-88A672C81279}"/>
              </a:ext>
            </a:extLst>
          </p:cNvPr>
          <p:cNvSpPr>
            <a:spLocks noGrp="1"/>
          </p:cNvSpPr>
          <p:nvPr>
            <p:ph idx="1"/>
          </p:nvPr>
        </p:nvSpPr>
        <p:spPr>
          <a:xfrm>
            <a:off x="474662" y="731838"/>
            <a:ext cx="8280057" cy="1219730"/>
          </a:xfrm>
        </p:spPr>
        <p:txBody>
          <a:bodyPr/>
          <a:lstStyle/>
          <a:p>
            <a:pPr marL="342900" indent="-342900" algn="l">
              <a:buFont typeface="Arial" panose="020B0604020202020204" pitchFamily="34" charset="0"/>
              <a:buChar char="•"/>
            </a:pPr>
            <a:r>
              <a:rPr lang="en-US" sz="1600" dirty="0">
                <a:solidFill>
                  <a:srgbClr val="000000"/>
                </a:solidFill>
              </a:rPr>
              <a:t>The wildcard mask is typically the inverse of the subnet mask configured on that interface. </a:t>
            </a:r>
          </a:p>
          <a:p>
            <a:pPr marL="342900" indent="-342900" algn="l">
              <a:buFont typeface="Arial" panose="020B0604020202020204" pitchFamily="34" charset="0"/>
              <a:buChar char="•"/>
            </a:pPr>
            <a:r>
              <a:rPr lang="en-US" sz="1600" dirty="0">
                <a:solidFill>
                  <a:srgbClr val="000000"/>
                </a:solidFill>
              </a:rPr>
              <a:t>The easiest method for calculating a wildcard mask is to subtract the network subnet mask from 255.255.255.255, as shown for /24 and /26 subnet masks in the figure.</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DA03CD66-5785-C24B-9968-C250ECB37B04}"/>
              </a:ext>
            </a:extLst>
          </p:cNvPr>
          <p:cNvPicPr>
            <a:picLocks noChangeAspect="1"/>
          </p:cNvPicPr>
          <p:nvPr/>
        </p:nvPicPr>
        <p:blipFill>
          <a:blip r:embed="rId4"/>
          <a:stretch>
            <a:fillRect/>
          </a:stretch>
        </p:blipFill>
        <p:spPr>
          <a:xfrm>
            <a:off x="2280355" y="1961615"/>
            <a:ext cx="3793066" cy="2667000"/>
          </a:xfrm>
          <a:prstGeom prst="rect">
            <a:avLst/>
          </a:prstGeom>
        </p:spPr>
      </p:pic>
    </p:spTree>
    <p:custDataLst>
      <p:tags r:id="rId1"/>
    </p:custDataLst>
    <p:extLst>
      <p:ext uri="{BB962C8B-B14F-4D97-AF65-F5344CB8AC3E}">
        <p14:creationId xmlns:p14="http://schemas.microsoft.com/office/powerpoint/2010/main" val="315485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r>
              <a:rPr lang="en-US" dirty="0"/>
              <a:t/>
            </a:r>
            <a:br>
              <a:rPr lang="en-US" dirty="0"/>
            </a:br>
            <a:r>
              <a:rPr lang="en-US" sz="2400" dirty="0"/>
              <a:t>Configure OSPF Using the network Command</a:t>
            </a:r>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0" indent="0" algn="l"/>
            <a:r>
              <a:rPr lang="en-US" sz="1600" dirty="0">
                <a:solidFill>
                  <a:srgbClr val="000000"/>
                </a:solidFill>
              </a:rPr>
              <a:t>Within routing configuration mode, there are two ways to identify the interfaces that will participate in the OSPFv2 routing process.</a:t>
            </a:r>
          </a:p>
          <a:p>
            <a:pPr marL="342900" indent="-342900" algn="l">
              <a:buFont typeface="Arial" panose="020B0604020202020204" pitchFamily="34" charset="0"/>
              <a:buChar char="•"/>
            </a:pPr>
            <a:r>
              <a:rPr lang="en-US" sz="1600" dirty="0">
                <a:solidFill>
                  <a:srgbClr val="000000"/>
                </a:solidFill>
              </a:rPr>
              <a:t>In the first example, the wildcard mask identifies the interface based on the network addresses. Any active interface that is configured with an IPv4 address belonging to that network will participate in the OSPFv2 routing process.</a:t>
            </a:r>
          </a:p>
          <a:p>
            <a:pPr marL="342900" indent="-342900" algn="l">
              <a:buFont typeface="Arial" panose="020B0604020202020204" pitchFamily="34" charset="0"/>
              <a:buChar char="•"/>
            </a:pPr>
            <a:r>
              <a:rPr lang="en-US" sz="1600" b="1" dirty="0">
                <a:solidFill>
                  <a:srgbClr val="000000"/>
                </a:solidFill>
              </a:rPr>
              <a:t>Note</a:t>
            </a:r>
            <a:r>
              <a:rPr lang="en-US" sz="1600" dirty="0">
                <a:solidFill>
                  <a:srgbClr val="000000"/>
                </a:solidFill>
              </a:rPr>
              <a:t>: Some IOS versions allow the subnet mask to be entered instead of the wildcard mask. The IOS then converts the subnet mask to the wildcard mask format.</a:t>
            </a:r>
          </a:p>
        </p:txBody>
      </p:sp>
      <p:sp>
        <p:nvSpPr>
          <p:cNvPr id="6" name="Rectangle 5">
            <a:extLst>
              <a:ext uri="{FF2B5EF4-FFF2-40B4-BE49-F238E27FC236}">
                <a16:creationId xmlns:a16="http://schemas.microsoft.com/office/drawing/2014/main" id="{6A71963E-3016-304B-9292-B0205FFFC035}"/>
              </a:ext>
            </a:extLst>
          </p:cNvPr>
          <p:cNvSpPr/>
          <p:nvPr/>
        </p:nvSpPr>
        <p:spPr>
          <a:xfrm>
            <a:off x="1137712" y="3055057"/>
            <a:ext cx="6953956"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10.10.1.0 0.0.0.255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10.1.1.4 0.0.0.3 area 0</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10.1.1.12 0.0.0.3 area 0</a:t>
            </a:r>
          </a:p>
          <a:p>
            <a:r>
              <a:rPr lang="en-US" sz="1200" dirty="0">
                <a:solidFill>
                  <a:srgbClr val="DFDFDF"/>
                </a:solidFill>
                <a:latin typeface="Courier New" panose="02070309020205020404" pitchFamily="49" charset="0"/>
              </a:rPr>
              <a:t>R1(config-router)#</a:t>
            </a:r>
            <a:endParaRPr lang="en-US" sz="1200" dirty="0"/>
          </a:p>
        </p:txBody>
      </p:sp>
    </p:spTree>
    <p:custDataLst>
      <p:tags r:id="rId1"/>
    </p:custDataLst>
    <p:extLst>
      <p:ext uri="{BB962C8B-B14F-4D97-AF65-F5344CB8AC3E}">
        <p14:creationId xmlns:p14="http://schemas.microsoft.com/office/powerpoint/2010/main" val="205816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r>
              <a:rPr lang="en-US" dirty="0"/>
              <a:t/>
            </a:r>
            <a:br>
              <a:rPr lang="en-US" dirty="0"/>
            </a:br>
            <a:r>
              <a:rPr lang="en-US" sz="2400" dirty="0"/>
              <a:t>Configure OSPF Using the network Command (Cont.)</a:t>
            </a:r>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285750" indent="-285750" algn="l">
              <a:buFont typeface="Arial" panose="020B0604020202020204" pitchFamily="34" charset="0"/>
              <a:buChar char="•"/>
            </a:pPr>
            <a:r>
              <a:rPr lang="en-US" sz="1600" dirty="0">
                <a:solidFill>
                  <a:srgbClr val="000000"/>
                </a:solidFill>
              </a:rPr>
              <a:t>As an alternative, OSPFv2 can be enabled by specifying the exact interface IPv4 address using a quad zero wildcard mask. Entering </a:t>
            </a:r>
            <a:r>
              <a:rPr lang="en-US" sz="1600" b="1" dirty="0">
                <a:solidFill>
                  <a:srgbClr val="000000"/>
                </a:solidFill>
              </a:rPr>
              <a:t>network 10.1.1.5 0.0.0.0 area 0</a:t>
            </a:r>
            <a:r>
              <a:rPr lang="en-US" sz="1600" dirty="0">
                <a:solidFill>
                  <a:srgbClr val="000000"/>
                </a:solidFill>
              </a:rPr>
              <a:t> on R1 tells the router to enable interface Gigabit Ethernet 0/0/0 for the routing process. </a:t>
            </a:r>
          </a:p>
          <a:p>
            <a:pPr marL="342900" indent="-342900" algn="l">
              <a:buFont typeface="Arial" panose="020B0604020202020204" pitchFamily="34" charset="0"/>
              <a:buChar char="•"/>
            </a:pPr>
            <a:r>
              <a:rPr lang="en-US" sz="1600" dirty="0">
                <a:solidFill>
                  <a:srgbClr val="000000"/>
                </a:solidFill>
              </a:rPr>
              <a:t>The advantage of specifying the interface is that the wildcard mask calculation is not necessary. Notice that in all cases, the </a:t>
            </a:r>
            <a:r>
              <a:rPr lang="en-US" sz="1600" b="1" dirty="0">
                <a:solidFill>
                  <a:srgbClr val="000000"/>
                </a:solidFill>
              </a:rPr>
              <a:t>area</a:t>
            </a:r>
            <a:r>
              <a:rPr lang="en-US" sz="1600" dirty="0">
                <a:solidFill>
                  <a:srgbClr val="000000"/>
                </a:solidFill>
              </a:rPr>
              <a:t> argument specifies area 0.</a:t>
            </a:r>
          </a:p>
        </p:txBody>
      </p:sp>
      <p:sp>
        <p:nvSpPr>
          <p:cNvPr id="2" name="Rectangle 1">
            <a:extLst>
              <a:ext uri="{FF2B5EF4-FFF2-40B4-BE49-F238E27FC236}">
                <a16:creationId xmlns:a16="http://schemas.microsoft.com/office/drawing/2014/main" id="{6098E0DC-DB1E-7D4E-98AE-0DF055B29409}"/>
              </a:ext>
            </a:extLst>
          </p:cNvPr>
          <p:cNvSpPr/>
          <p:nvPr/>
        </p:nvSpPr>
        <p:spPr>
          <a:xfrm>
            <a:off x="867922" y="2962282"/>
            <a:ext cx="6587065"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10.10.1.1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10.1.1.5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10.1.1.14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a:t>
            </a:r>
            <a:endParaRPr lang="en-US" sz="1200" dirty="0"/>
          </a:p>
        </p:txBody>
      </p:sp>
    </p:spTree>
    <p:custDataLst>
      <p:tags r:id="rId1"/>
    </p:custDataLst>
    <p:extLst>
      <p:ext uri="{BB962C8B-B14F-4D97-AF65-F5344CB8AC3E}">
        <p14:creationId xmlns:p14="http://schemas.microsoft.com/office/powerpoint/2010/main" val="81734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r>
              <a:rPr lang="en-US" dirty="0"/>
              <a:t/>
            </a:r>
            <a:br>
              <a:rPr lang="en-US" dirty="0"/>
            </a:br>
            <a:r>
              <a:rPr lang="en-US" sz="2400" dirty="0"/>
              <a:t>Configure OSPF Using the </a:t>
            </a:r>
            <a:r>
              <a:rPr lang="en-US" sz="2400" dirty="0" err="1"/>
              <a:t>ip</a:t>
            </a:r>
            <a:r>
              <a:rPr lang="en-US" sz="2400" dirty="0"/>
              <a:t> </a:t>
            </a:r>
            <a:r>
              <a:rPr lang="en-US" sz="2400" dirty="0" err="1"/>
              <a:t>ospf</a:t>
            </a:r>
            <a:r>
              <a:rPr lang="en-US" sz="2400" dirty="0"/>
              <a:t> Command</a:t>
            </a:r>
          </a:p>
        </p:txBody>
      </p:sp>
      <p:sp>
        <p:nvSpPr>
          <p:cNvPr id="6" name="Content Placeholder 5">
            <a:extLst>
              <a:ext uri="{FF2B5EF4-FFF2-40B4-BE49-F238E27FC236}">
                <a16:creationId xmlns:a16="http://schemas.microsoft.com/office/drawing/2014/main" id="{A710073F-F923-FA4A-BD61-DF89775D1969}"/>
              </a:ext>
            </a:extLst>
          </p:cNvPr>
          <p:cNvSpPr>
            <a:spLocks noGrp="1"/>
          </p:cNvSpPr>
          <p:nvPr>
            <p:ph idx="1"/>
          </p:nvPr>
        </p:nvSpPr>
        <p:spPr>
          <a:xfrm>
            <a:off x="474662" y="743126"/>
            <a:ext cx="8280057" cy="584775"/>
          </a:xfrm>
        </p:spPr>
        <p:txBody>
          <a:bodyPr/>
          <a:lstStyle/>
          <a:p>
            <a:pPr marL="0" indent="0" algn="l"/>
            <a:r>
              <a:rPr lang="en-US" sz="1600" dirty="0">
                <a:solidFill>
                  <a:srgbClr val="000000"/>
                </a:solidFill>
              </a:rPr>
              <a:t>To configure OSPF directly on the interface, use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dirty="0">
                <a:solidFill>
                  <a:srgbClr val="000000"/>
                </a:solidFill>
              </a:rPr>
              <a:t> interface configuration mode command. The syntax is as follows:</a:t>
            </a:r>
          </a:p>
        </p:txBody>
      </p:sp>
      <p:sp>
        <p:nvSpPr>
          <p:cNvPr id="7" name="Rectangle 6">
            <a:extLst>
              <a:ext uri="{FF2B5EF4-FFF2-40B4-BE49-F238E27FC236}">
                <a16:creationId xmlns:a16="http://schemas.microsoft.com/office/drawing/2014/main" id="{29FA2C85-7005-4343-8C9A-A4BCC0135D8F}"/>
              </a:ext>
            </a:extLst>
          </p:cNvPr>
          <p:cNvSpPr/>
          <p:nvPr/>
        </p:nvSpPr>
        <p:spPr>
          <a:xfrm>
            <a:off x="474660" y="1393899"/>
            <a:ext cx="7642049" cy="338554"/>
          </a:xfrm>
          <a:prstGeom prst="rect">
            <a:avLst/>
          </a:prstGeom>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Router(config-if)# </a:t>
            </a:r>
            <a:r>
              <a:rPr lang="en-US" sz="1600" b="1" dirty="0" err="1">
                <a:solidFill>
                  <a:srgbClr val="000000"/>
                </a:solidFill>
                <a:latin typeface="Courier New" panose="02070309020205020404" pitchFamily="49" charset="0"/>
                <a:cs typeface="Courier New" panose="02070309020205020404" pitchFamily="49" charset="0"/>
              </a:rPr>
              <a:t>ip</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ospf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process-id</a:t>
            </a: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0000"/>
                </a:solidFill>
                <a:latin typeface="Courier New" panose="02070309020205020404" pitchFamily="49" charset="0"/>
                <a:cs typeface="Courier New" panose="02070309020205020404" pitchFamily="49" charset="0"/>
              </a:rPr>
              <a:t>area</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area-id</a:t>
            </a:r>
            <a:endParaRPr lang="en-US" sz="1600" dirty="0">
              <a:solidFill>
                <a:srgbClr val="000000"/>
              </a:solidFill>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F17F8B18-28FC-4333-8E65-06B5E24515F0}"/>
              </a:ext>
            </a:extLst>
          </p:cNvPr>
          <p:cNvSpPr/>
          <p:nvPr/>
        </p:nvSpPr>
        <p:spPr>
          <a:xfrm>
            <a:off x="474660" y="1804973"/>
            <a:ext cx="7642048" cy="584775"/>
          </a:xfrm>
          <a:prstGeom prst="rect">
            <a:avLst/>
          </a:prstGeom>
        </p:spPr>
        <p:txBody>
          <a:bodyPr wrap="square">
            <a:spAutoFit/>
          </a:bodyPr>
          <a:lstStyle/>
          <a:p>
            <a:r>
              <a:rPr lang="en-US" sz="1600" dirty="0">
                <a:solidFill>
                  <a:srgbClr val="000000"/>
                </a:solidFill>
              </a:rPr>
              <a:t>Remove the network commands using the </a:t>
            </a:r>
            <a:r>
              <a:rPr lang="en-US" sz="1600" b="1" dirty="0">
                <a:solidFill>
                  <a:srgbClr val="000000"/>
                </a:solidFill>
              </a:rPr>
              <a:t>no </a:t>
            </a:r>
            <a:r>
              <a:rPr lang="en-US" sz="1600" dirty="0">
                <a:solidFill>
                  <a:srgbClr val="000000"/>
                </a:solidFill>
              </a:rPr>
              <a:t>form of the command. Then go to each interface and configure the </a:t>
            </a:r>
            <a:r>
              <a:rPr lang="en-US" sz="1600" b="1" dirty="0">
                <a:solidFill>
                  <a:srgbClr val="000000"/>
                </a:solidFill>
              </a:rPr>
              <a:t>ip ospf</a:t>
            </a:r>
            <a:r>
              <a:rPr lang="en-US" sz="1600" dirty="0">
                <a:solidFill>
                  <a:srgbClr val="000000"/>
                </a:solidFill>
              </a:rPr>
              <a:t> command</a:t>
            </a:r>
          </a:p>
        </p:txBody>
      </p:sp>
      <p:sp>
        <p:nvSpPr>
          <p:cNvPr id="9" name="Rectangle 8">
            <a:extLst>
              <a:ext uri="{FF2B5EF4-FFF2-40B4-BE49-F238E27FC236}">
                <a16:creationId xmlns:a16="http://schemas.microsoft.com/office/drawing/2014/main" id="{4C821749-4067-2041-A80D-7A6788351F03}"/>
              </a:ext>
            </a:extLst>
          </p:cNvPr>
          <p:cNvSpPr/>
          <p:nvPr/>
        </p:nvSpPr>
        <p:spPr>
          <a:xfrm>
            <a:off x="1110633" y="2652990"/>
            <a:ext cx="6101644" cy="2123658"/>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10.10.1.1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10.1.1.5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10.1.1.14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interface Loopback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a:t>
            </a:r>
            <a:endParaRPr lang="en-US" sz="1200" dirty="0"/>
          </a:p>
        </p:txBody>
      </p:sp>
    </p:spTree>
    <p:custDataLst>
      <p:tags r:id="rId1"/>
    </p:custDataLst>
    <p:extLst>
      <p:ext uri="{BB962C8B-B14F-4D97-AF65-F5344CB8AC3E}">
        <p14:creationId xmlns:p14="http://schemas.microsoft.com/office/powerpoint/2010/main" val="414885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r>
              <a:rPr lang="en-US" dirty="0"/>
              <a:t/>
            </a:r>
            <a:br>
              <a:rPr lang="en-US" dirty="0"/>
            </a:br>
            <a:r>
              <a:rPr lang="en-US" sz="2400" dirty="0"/>
              <a:t>Passive Interface</a:t>
            </a:r>
          </a:p>
        </p:txBody>
      </p:sp>
      <p:sp>
        <p:nvSpPr>
          <p:cNvPr id="4" name="Content Placeholder 3">
            <a:extLst>
              <a:ext uri="{FF2B5EF4-FFF2-40B4-BE49-F238E27FC236}">
                <a16:creationId xmlns:a16="http://schemas.microsoft.com/office/drawing/2014/main" id="{AB72E156-A14E-F742-99BD-7F6D1141E944}"/>
              </a:ext>
            </a:extLst>
          </p:cNvPr>
          <p:cNvSpPr>
            <a:spLocks noGrp="1"/>
          </p:cNvSpPr>
          <p:nvPr>
            <p:ph idx="1"/>
          </p:nvPr>
        </p:nvSpPr>
        <p:spPr>
          <a:xfrm>
            <a:off x="474662" y="743126"/>
            <a:ext cx="8280057" cy="3678608"/>
          </a:xfrm>
        </p:spPr>
        <p:txBody>
          <a:bodyPr/>
          <a:lstStyle/>
          <a:p>
            <a:pPr marL="0" indent="0" algn="l"/>
            <a:r>
              <a:rPr lang="en-US" sz="1600" dirty="0">
                <a:solidFill>
                  <a:srgbClr val="000000"/>
                </a:solidFill>
              </a:rPr>
              <a:t>By default, OSPF messages are forwarded out all OSPF-enabled interfaces. However, these messages only need to be sent out interfaces that are connecting to other OSPF-enabled routers.</a:t>
            </a:r>
          </a:p>
          <a:p>
            <a:pPr marL="0" indent="0" algn="l"/>
            <a:r>
              <a:rPr lang="en-US" sz="1600" dirty="0">
                <a:solidFill>
                  <a:srgbClr val="000000"/>
                </a:solidFill>
              </a:rPr>
              <a:t>Sending out unneeded messages on a LAN affects the network in three ways:</a:t>
            </a:r>
          </a:p>
          <a:p>
            <a:pPr marL="285750" indent="-285750" algn="l">
              <a:buFont typeface="Arial" panose="020B0604020202020204" pitchFamily="34" charset="0"/>
              <a:buChar char="•"/>
            </a:pPr>
            <a:r>
              <a:rPr lang="en-US" sz="1600" b="1" dirty="0">
                <a:solidFill>
                  <a:srgbClr val="000000"/>
                </a:solidFill>
              </a:rPr>
              <a:t>Inefficient Use of Bandwidth</a:t>
            </a:r>
            <a:r>
              <a:rPr lang="en-US" sz="1600" dirty="0">
                <a:solidFill>
                  <a:srgbClr val="000000"/>
                </a:solidFill>
              </a:rPr>
              <a:t> - Available bandwidth is consumed transporting unnecessary messages.</a:t>
            </a:r>
          </a:p>
          <a:p>
            <a:pPr marL="285750" indent="-285750" algn="l">
              <a:buFont typeface="Arial" panose="020B0604020202020204" pitchFamily="34" charset="0"/>
              <a:buChar char="•"/>
            </a:pPr>
            <a:r>
              <a:rPr lang="en-US" sz="1600" b="1" dirty="0">
                <a:solidFill>
                  <a:srgbClr val="000000"/>
                </a:solidFill>
              </a:rPr>
              <a:t>Inefficient Use of Resources</a:t>
            </a:r>
            <a:r>
              <a:rPr lang="en-US" sz="1600" dirty="0">
                <a:solidFill>
                  <a:srgbClr val="000000"/>
                </a:solidFill>
              </a:rPr>
              <a:t> - All devices on the LAN must process and eventually discard the message.</a:t>
            </a:r>
          </a:p>
          <a:p>
            <a:pPr marL="285750" indent="-285750" algn="l">
              <a:buFont typeface="Arial" panose="020B0604020202020204" pitchFamily="34" charset="0"/>
              <a:buChar char="•"/>
            </a:pPr>
            <a:r>
              <a:rPr lang="en-US" sz="1600" b="1" dirty="0">
                <a:solidFill>
                  <a:srgbClr val="000000"/>
                </a:solidFill>
              </a:rPr>
              <a:t>Increased Security Risk</a:t>
            </a:r>
            <a:r>
              <a:rPr lang="en-US" sz="1600" dirty="0">
                <a:solidFill>
                  <a:srgbClr val="000000"/>
                </a:solidFill>
              </a:rPr>
              <a:t> - Without additional OSPF security configurations, OSPF messages can be intercepted with packet sniffing software. Routing updates can be modified and sent back to the router, corrupting the routing table with false metrics that misdirect traffic.</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90467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r>
              <a:rPr lang="en-US" dirty="0"/>
              <a:t/>
            </a:r>
            <a:br>
              <a:rPr lang="en-US" dirty="0"/>
            </a:br>
            <a:r>
              <a:rPr lang="en-US" sz="2400" dirty="0"/>
              <a:t>Configure Passive Interfaces</a:t>
            </a:r>
          </a:p>
        </p:txBody>
      </p:sp>
      <p:sp>
        <p:nvSpPr>
          <p:cNvPr id="5" name="Content Placeholder 4">
            <a:extLst>
              <a:ext uri="{FF2B5EF4-FFF2-40B4-BE49-F238E27FC236}">
                <a16:creationId xmlns:a16="http://schemas.microsoft.com/office/drawing/2014/main" id="{EB0BDB27-D916-344D-802C-6AE1E967CC9E}"/>
              </a:ext>
            </a:extLst>
          </p:cNvPr>
          <p:cNvSpPr>
            <a:spLocks noGrp="1"/>
          </p:cNvSpPr>
          <p:nvPr>
            <p:ph idx="1"/>
          </p:nvPr>
        </p:nvSpPr>
        <p:spPr>
          <a:xfrm>
            <a:off x="474662" y="743126"/>
            <a:ext cx="3284537" cy="3678608"/>
          </a:xfrm>
        </p:spPr>
        <p:txBody>
          <a:bodyPr/>
          <a:lstStyle/>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passive-interface</a:t>
            </a:r>
            <a:r>
              <a:rPr lang="en-US" sz="1600" dirty="0">
                <a:solidFill>
                  <a:srgbClr val="000000"/>
                </a:solidFill>
              </a:rPr>
              <a:t> router configuration mode command to prevent the transmission of routing messages through a router interface, but still allow that network to be advertised to other routers. </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protocols</a:t>
            </a:r>
            <a:r>
              <a:rPr lang="en-US" sz="1600" dirty="0">
                <a:solidFill>
                  <a:srgbClr val="000000"/>
                </a:solidFill>
              </a:rPr>
              <a:t> command is then used to verify that the interface is listed as passive.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D2833F6F-6EDB-644E-85EB-2727E0D430C9}"/>
              </a:ext>
            </a:extLst>
          </p:cNvPr>
          <p:cNvPicPr>
            <a:picLocks noChangeAspect="1"/>
          </p:cNvPicPr>
          <p:nvPr/>
        </p:nvPicPr>
        <p:blipFill>
          <a:blip r:embed="rId4"/>
          <a:stretch>
            <a:fillRect/>
          </a:stretch>
        </p:blipFill>
        <p:spPr>
          <a:xfrm>
            <a:off x="4097867" y="665877"/>
            <a:ext cx="4798483" cy="4185258"/>
          </a:xfrm>
          <a:prstGeom prst="rect">
            <a:avLst/>
          </a:prstGeom>
        </p:spPr>
      </p:pic>
    </p:spTree>
    <p:custDataLst>
      <p:tags r:id="rId1"/>
    </p:custDataLst>
    <p:extLst>
      <p:ext uri="{BB962C8B-B14F-4D97-AF65-F5344CB8AC3E}">
        <p14:creationId xmlns:p14="http://schemas.microsoft.com/office/powerpoint/2010/main" val="425639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r>
              <a:rPr lang="en-US" dirty="0"/>
              <a:t/>
            </a:r>
            <a:br>
              <a:rPr lang="en-US" dirty="0"/>
            </a:br>
            <a:r>
              <a:rPr lang="en-US" sz="2400" dirty="0"/>
              <a:t>Introduction to OSPF</a:t>
            </a:r>
          </a:p>
        </p:txBody>
      </p:sp>
      <p:sp>
        <p:nvSpPr>
          <p:cNvPr id="4" name="Content Placeholder 3">
            <a:extLst>
              <a:ext uri="{FF2B5EF4-FFF2-40B4-BE49-F238E27FC236}">
                <a16:creationId xmlns:a16="http://schemas.microsoft.com/office/drawing/2014/main" id="{DD0E5AD1-958B-4947-B0A4-0EAFF13D8826}"/>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 is a link-state routing protocol that was developed as an alternative for the distance vector Routing Information Protocol (RIP). OSPF has significant advantages over RIP in that it offers faster convergence and scales to much larger network implementations.</a:t>
            </a:r>
          </a:p>
          <a:p>
            <a:pPr marL="342900" indent="-342900" algn="l">
              <a:buFont typeface="Arial" panose="020B0604020202020204" pitchFamily="34" charset="0"/>
              <a:buChar char="•"/>
            </a:pPr>
            <a:r>
              <a:rPr lang="en-US" sz="1600" dirty="0">
                <a:solidFill>
                  <a:srgbClr val="000000"/>
                </a:solidFill>
              </a:rPr>
              <a:t>OSPF is a link-state routing protocol that uses the concept of areas. A network administrator can divide the routing domain into distinct areas that help control routing update traffic. </a:t>
            </a:r>
          </a:p>
          <a:p>
            <a:pPr marL="415985" lvl="1" indent="-342900">
              <a:buFont typeface="Arial" panose="020B0604020202020204" pitchFamily="34" charset="0"/>
              <a:buChar char="•"/>
            </a:pPr>
            <a:r>
              <a:rPr lang="en-US" sz="1600" dirty="0">
                <a:solidFill>
                  <a:srgbClr val="000000"/>
                </a:solidFill>
              </a:rPr>
              <a:t>A link is an interface on a router, a network segment that connects two routers, or a stub network such as an Ethernet LAN that is connected to a single router. </a:t>
            </a:r>
          </a:p>
          <a:p>
            <a:pPr marL="415985" lvl="1" indent="-342900">
              <a:buFont typeface="Arial" panose="020B0604020202020204" pitchFamily="34" charset="0"/>
              <a:buChar char="•"/>
            </a:pPr>
            <a:r>
              <a:rPr lang="en-US" sz="1600" dirty="0">
                <a:solidFill>
                  <a:srgbClr val="000000"/>
                </a:solidFill>
              </a:rPr>
              <a:t>Information about the state of a link is known as a link-state. All link-state information includes the network prefix, prefix length, and cost</a:t>
            </a:r>
            <a:r>
              <a:rPr lang="en-US" sz="1600" dirty="0" smtClean="0">
                <a:solidFill>
                  <a:srgbClr val="000000"/>
                </a:solidFill>
              </a:rPr>
              <a:t>.</a:t>
            </a: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r>
              <a:rPr lang="en-US" dirty="0"/>
              <a:t/>
            </a:r>
            <a:br>
              <a:rPr lang="en-US" dirty="0"/>
            </a:br>
            <a:r>
              <a:rPr lang="en-US" sz="2400" dirty="0"/>
              <a:t>OSPF Point-to-Point Networks</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474662" y="743126"/>
            <a:ext cx="8280057" cy="1387125"/>
          </a:xfrm>
        </p:spPr>
        <p:txBody>
          <a:bodyPr/>
          <a:lstStyle/>
          <a:p>
            <a:pPr marL="0" indent="0" algn="l"/>
            <a:r>
              <a:rPr lang="en-US" sz="1600" dirty="0">
                <a:solidFill>
                  <a:srgbClr val="000000"/>
                </a:solidFill>
              </a:rPr>
              <a:t>By default, Cisco routers elect a DR and BDR on Ethernet interfaces, even if there is only one other device on the link. You can verify this with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The DR/ BDR election process is unnecessary as there can only be two routers on the point-to-point network between R1 and R2. Notice in the output that the router has designated the network type as BROADCAST. </a:t>
            </a:r>
          </a:p>
        </p:txBody>
      </p:sp>
      <p:sp>
        <p:nvSpPr>
          <p:cNvPr id="6" name="Rectangle 5">
            <a:extLst>
              <a:ext uri="{FF2B5EF4-FFF2-40B4-BE49-F238E27FC236}">
                <a16:creationId xmlns:a16="http://schemas.microsoft.com/office/drawing/2014/main" id="{DD83802F-65B3-0A43-977D-F6A2EB5CB8AE}"/>
              </a:ext>
            </a:extLst>
          </p:cNvPr>
          <p:cNvSpPr/>
          <p:nvPr/>
        </p:nvSpPr>
        <p:spPr>
          <a:xfrm>
            <a:off x="677597" y="2203294"/>
            <a:ext cx="7874186"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interface </a:t>
            </a:r>
            <a:r>
              <a:rPr lang="en-US" sz="1200" b="1" dirty="0" err="1">
                <a:solidFill>
                  <a:srgbClr val="FFFFFF"/>
                </a:solidFill>
                <a:latin typeface="Courier New" panose="02070309020205020404" pitchFamily="49" charset="0"/>
              </a:rPr>
              <a:t>GigabitEthernet</a:t>
            </a:r>
            <a:r>
              <a:rPr lang="en-US" sz="1200" b="1" dirty="0">
                <a:solidFill>
                  <a:srgbClr val="FFFFFF"/>
                </a:solidFill>
                <a:latin typeface="Courier New" panose="02070309020205020404" pitchFamily="49" charset="0"/>
              </a:rPr>
              <a:t> 0/0/0</a:t>
            </a:r>
          </a:p>
          <a:p>
            <a:r>
              <a:rPr lang="en-US" sz="1200" dirty="0">
                <a:solidFill>
                  <a:srgbClr val="DFDFDF"/>
                </a:solidFill>
                <a:latin typeface="Courier New" panose="02070309020205020404" pitchFamily="49" charset="0"/>
              </a:rPr>
              <a:t>GigabitEthernet0/0/0 is up, line protocol is up </a:t>
            </a:r>
          </a:p>
          <a:p>
            <a:r>
              <a:rPr lang="en-US" sz="1200" dirty="0">
                <a:solidFill>
                  <a:srgbClr val="DFDFDF"/>
                </a:solidFill>
                <a:latin typeface="Courier New" panose="02070309020205020404" pitchFamily="49" charset="0"/>
              </a:rPr>
              <a:t>  Internet Address 10.1.1.5/30, Area 0, Attached via Interface Enable</a:t>
            </a:r>
          </a:p>
          <a:p>
            <a:r>
              <a:rPr lang="en-US" sz="1200" dirty="0">
                <a:solidFill>
                  <a:srgbClr val="DFDFDF"/>
                </a:solidFill>
                <a:latin typeface="Courier New" panose="02070309020205020404" pitchFamily="49" charset="0"/>
              </a:rPr>
              <a:t>  Process ID 10, Router ID 1.1.1.1, </a:t>
            </a:r>
            <a:r>
              <a:rPr lang="en-US" sz="1200" dirty="0">
                <a:solidFill>
                  <a:srgbClr val="FBAB18"/>
                </a:solidFill>
                <a:latin typeface="Courier New" panose="02070309020205020404" pitchFamily="49" charset="0"/>
              </a:rPr>
              <a:t>Network Type BROADCAST</a:t>
            </a:r>
            <a:r>
              <a:rPr lang="en-US" sz="1200" dirty="0">
                <a:solidFill>
                  <a:srgbClr val="DFDFDF"/>
                </a:solidFill>
                <a:latin typeface="Courier New" panose="02070309020205020404" pitchFamily="49" charset="0"/>
              </a:rPr>
              <a:t>, Cost: 1 </a:t>
            </a:r>
          </a:p>
          <a:p>
            <a:r>
              <a:rPr lang="en-US" sz="1200" dirty="0">
                <a:solidFill>
                  <a:srgbClr val="DFDFDF"/>
                </a:solidFill>
                <a:latin typeface="Courier New" panose="02070309020205020404" pitchFamily="49" charset="0"/>
              </a:rPr>
              <a:t>  Topology-MTID    Cost    Disabled    Shutdown    Topology Name </a:t>
            </a:r>
          </a:p>
          <a:p>
            <a:r>
              <a:rPr lang="en-US" sz="1200" dirty="0">
                <a:solidFill>
                  <a:srgbClr val="DFDFDF"/>
                </a:solidFill>
                <a:latin typeface="Courier New" panose="02070309020205020404" pitchFamily="49" charset="0"/>
              </a:rPr>
              <a:t>        0           1        no           no          Base </a:t>
            </a:r>
          </a:p>
          <a:p>
            <a:r>
              <a:rPr lang="en-US" sz="1200" dirty="0">
                <a:solidFill>
                  <a:srgbClr val="DFDFDF"/>
                </a:solidFill>
                <a:latin typeface="Courier New" panose="02070309020205020404" pitchFamily="49" charset="0"/>
              </a:rPr>
              <a:t>  Enabled by interface config, including secondary </a:t>
            </a:r>
            <a:r>
              <a:rPr lang="en-US" sz="1200" dirty="0" err="1">
                <a:solidFill>
                  <a:srgbClr val="DFDFDF"/>
                </a:solidFill>
                <a:latin typeface="Courier New" panose="02070309020205020404" pitchFamily="49" charset="0"/>
              </a:rPr>
              <a:t>ip</a:t>
            </a:r>
            <a:r>
              <a:rPr lang="en-US" sz="1200" dirty="0">
                <a:solidFill>
                  <a:srgbClr val="DFDFDF"/>
                </a:solidFill>
                <a:latin typeface="Courier New" panose="02070309020205020404" pitchFamily="49" charset="0"/>
              </a:rPr>
              <a:t> addresses </a:t>
            </a:r>
          </a:p>
          <a:p>
            <a:r>
              <a:rPr lang="en-US" sz="1200" dirty="0">
                <a:solidFill>
                  <a:srgbClr val="DFDFDF"/>
                </a:solidFill>
                <a:latin typeface="Courier New" panose="02070309020205020404" pitchFamily="49" charset="0"/>
              </a:rPr>
              <a:t>  Transmit Delay is 1 sec, State BDR, Priority 1 </a:t>
            </a:r>
          </a:p>
          <a:p>
            <a:r>
              <a:rPr lang="en-US" sz="1200" dirty="0">
                <a:solidFill>
                  <a:srgbClr val="FBAB18"/>
                </a:solidFill>
                <a:latin typeface="Courier New" panose="02070309020205020404" pitchFamily="49" charset="0"/>
              </a:rPr>
              <a:t>  Designated Router (ID) 2.2.2.2, Interface address 10.1.1.6</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  Backup Designated router (ID) 1.1.1.1, Interface address 10.1.1.5</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  Timer intervals configured, Hello 10, Dead 40, Wait 40, Retransmit 5 </a:t>
            </a:r>
          </a:p>
          <a:p>
            <a:r>
              <a:rPr lang="en-US" sz="1200" dirty="0">
                <a:solidFill>
                  <a:srgbClr val="DFDFDF"/>
                </a:solidFill>
                <a:latin typeface="Courier New" panose="02070309020205020404" pitchFamily="49" charset="0"/>
              </a:rPr>
              <a:t>    </a:t>
            </a:r>
            <a:r>
              <a:rPr lang="en-US" sz="1200" dirty="0" err="1">
                <a:solidFill>
                  <a:srgbClr val="DFDFDF"/>
                </a:solidFill>
                <a:latin typeface="Courier New" panose="02070309020205020404" pitchFamily="49" charset="0"/>
              </a:rPr>
              <a:t>oob</a:t>
            </a:r>
            <a:r>
              <a:rPr lang="en-US" sz="1200" dirty="0">
                <a:solidFill>
                  <a:srgbClr val="DFDFDF"/>
                </a:solidFill>
                <a:latin typeface="Courier New" panose="02070309020205020404" pitchFamily="49" charset="0"/>
              </a:rPr>
              <a:t>-resync timeout 40</a:t>
            </a:r>
            <a:endParaRPr lang="en-US" sz="1200" dirty="0"/>
          </a:p>
        </p:txBody>
      </p:sp>
    </p:spTree>
    <p:custDataLst>
      <p:tags r:id="rId1"/>
    </p:custDataLst>
    <p:extLst>
      <p:ext uri="{BB962C8B-B14F-4D97-AF65-F5344CB8AC3E}">
        <p14:creationId xmlns:p14="http://schemas.microsoft.com/office/powerpoint/2010/main" val="378745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r>
              <a:rPr lang="en-US" dirty="0"/>
              <a:t/>
            </a:r>
            <a:br>
              <a:rPr lang="en-US" dirty="0"/>
            </a:br>
            <a:r>
              <a:rPr lang="en-US" sz="2400" dirty="0"/>
              <a:t>OSPF Point-to-Point Networks (Cont.)</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474662" y="743126"/>
            <a:ext cx="8280057" cy="955045"/>
          </a:xfrm>
        </p:spPr>
        <p:txBody>
          <a:bodyPr/>
          <a:lstStyle/>
          <a:p>
            <a:pPr marL="0" indent="0" algn="l"/>
            <a:r>
              <a:rPr lang="en-US" sz="1600" dirty="0">
                <a:solidFill>
                  <a:srgbClr val="000000"/>
                </a:solidFill>
              </a:rPr>
              <a:t>To change this to a point-to-point network, use the interface configuration command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network point-to-point</a:t>
            </a:r>
            <a:r>
              <a:rPr lang="en-US" sz="1600" dirty="0">
                <a:solidFill>
                  <a:srgbClr val="000000"/>
                </a:solidFill>
              </a:rPr>
              <a:t> on all interfaces where you want to disable the DR/BDR election process.</a:t>
            </a:r>
          </a:p>
        </p:txBody>
      </p:sp>
      <p:sp>
        <p:nvSpPr>
          <p:cNvPr id="2" name="Rectangle 1">
            <a:extLst>
              <a:ext uri="{FF2B5EF4-FFF2-40B4-BE49-F238E27FC236}">
                <a16:creationId xmlns:a16="http://schemas.microsoft.com/office/drawing/2014/main" id="{E379BD30-E987-794E-B130-51F180599D7E}"/>
              </a:ext>
            </a:extLst>
          </p:cNvPr>
          <p:cNvSpPr/>
          <p:nvPr/>
        </p:nvSpPr>
        <p:spPr>
          <a:xfrm>
            <a:off x="304801" y="1797321"/>
            <a:ext cx="8636000"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network point-to-point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*Jun 6 00:44:05.208: %OSPF-5-ADJCHG: Process 10, </a:t>
            </a:r>
            <a:r>
              <a:rPr lang="en-US" sz="1200" dirty="0" err="1">
                <a:solidFill>
                  <a:srgbClr val="DFDFDF"/>
                </a:solidFill>
                <a:latin typeface="Courier New" panose="02070309020205020404" pitchFamily="49" charset="0"/>
              </a:rPr>
              <a:t>Nbr</a:t>
            </a:r>
            <a:r>
              <a:rPr lang="en-US" sz="1200" dirty="0">
                <a:solidFill>
                  <a:srgbClr val="DFDFDF"/>
                </a:solidFill>
                <a:latin typeface="Courier New" panose="02070309020205020404" pitchFamily="49" charset="0"/>
              </a:rPr>
              <a:t> 2.2.2.2 on GigabitEthernet0/0/0 from FULL to DOWN, Neighbor Down: Interface down or detached </a:t>
            </a:r>
          </a:p>
          <a:p>
            <a:r>
              <a:rPr lang="en-US" sz="1200" dirty="0">
                <a:solidFill>
                  <a:srgbClr val="DFDFDF"/>
                </a:solidFill>
                <a:latin typeface="Courier New" panose="02070309020205020404" pitchFamily="49" charset="0"/>
              </a:rPr>
              <a:t>*Jun 6 00:44:05.211: %OSPF-5-ADJCHG: Process 10, </a:t>
            </a:r>
            <a:r>
              <a:rPr lang="en-US" sz="1200" dirty="0" err="1">
                <a:solidFill>
                  <a:srgbClr val="DFDFDF"/>
                </a:solidFill>
                <a:latin typeface="Courier New" panose="02070309020205020404" pitchFamily="49" charset="0"/>
              </a:rPr>
              <a:t>Nbr</a:t>
            </a:r>
            <a:r>
              <a:rPr lang="en-US" sz="1200" dirty="0">
                <a:solidFill>
                  <a:srgbClr val="DFDFDF"/>
                </a:solidFill>
                <a:latin typeface="Courier New" panose="02070309020205020404" pitchFamily="49" charset="0"/>
              </a:rPr>
              <a:t> 2.2.2.2 on GigabitEthernet0/0/0 from LOADING to FULL, Loading Done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 </a:t>
            </a:r>
            <a:r>
              <a:rPr lang="en-US" sz="1200" b="1" dirty="0">
                <a:solidFill>
                  <a:srgbClr val="DFDFDF"/>
                </a:solidFill>
                <a:latin typeface="Courier New" panose="02070309020205020404" pitchFamily="49" charset="0"/>
              </a:rPr>
              <a:t>show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p>
          <a:p>
            <a:r>
              <a:rPr lang="en-US" sz="1200" dirty="0">
                <a:solidFill>
                  <a:srgbClr val="DFDFDF"/>
                </a:solidFill>
                <a:latin typeface="Courier New" panose="02070309020205020404" pitchFamily="49" charset="0"/>
              </a:rPr>
              <a:t>GigabitEthernet0/0/0 is up, line protocol is up </a:t>
            </a:r>
          </a:p>
          <a:p>
            <a:r>
              <a:rPr lang="en-US" sz="1200" dirty="0">
                <a:solidFill>
                  <a:srgbClr val="DFDFDF"/>
                </a:solidFill>
                <a:latin typeface="Courier New" panose="02070309020205020404" pitchFamily="49" charset="0"/>
              </a:rPr>
              <a:t>  Internet Address 10.1.1.5/30, Area 0, Attached via Interface Enable</a:t>
            </a:r>
          </a:p>
          <a:p>
            <a:r>
              <a:rPr lang="en-US" sz="1200" dirty="0">
                <a:solidFill>
                  <a:srgbClr val="DFDFDF"/>
                </a:solidFill>
                <a:latin typeface="Courier New" panose="02070309020205020404" pitchFamily="49" charset="0"/>
              </a:rPr>
              <a:t>  Process ID 10, Router ID 1.1.1.1, </a:t>
            </a:r>
            <a:r>
              <a:rPr lang="en-US" sz="1200" dirty="0">
                <a:solidFill>
                  <a:srgbClr val="FBAB18"/>
                </a:solidFill>
                <a:latin typeface="Courier New" panose="02070309020205020404" pitchFamily="49" charset="0"/>
              </a:rPr>
              <a:t>Network Type POINT_TO_POINT</a:t>
            </a:r>
            <a:r>
              <a:rPr lang="en-US" sz="1200" dirty="0">
                <a:solidFill>
                  <a:srgbClr val="DFDFDF"/>
                </a:solidFill>
                <a:latin typeface="Courier New" panose="02070309020205020404" pitchFamily="49" charset="0"/>
              </a:rPr>
              <a:t>, Cost: 1                      </a:t>
            </a:r>
          </a:p>
          <a:p>
            <a:r>
              <a:rPr lang="en-US" sz="1200" dirty="0">
                <a:solidFill>
                  <a:srgbClr val="DFDFDF"/>
                </a:solidFill>
                <a:latin typeface="Courier New" panose="02070309020205020404" pitchFamily="49" charset="0"/>
              </a:rPr>
              <a:t>  Topology-MTID    Cost    Disabled    Shutdown    Topology Name</a:t>
            </a:r>
            <a:endParaRPr lang="en-US" sz="1200" dirty="0"/>
          </a:p>
        </p:txBody>
      </p:sp>
    </p:spTree>
    <p:custDataLst>
      <p:tags r:id="rId1"/>
    </p:custDataLst>
    <p:extLst>
      <p:ext uri="{BB962C8B-B14F-4D97-AF65-F5344CB8AC3E}">
        <p14:creationId xmlns:p14="http://schemas.microsoft.com/office/powerpoint/2010/main" val="292284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r>
              <a:rPr lang="en-US" dirty="0"/>
              <a:t/>
            </a:r>
            <a:br>
              <a:rPr lang="en-US" dirty="0"/>
            </a:br>
            <a:r>
              <a:rPr lang="en-US" sz="2400" dirty="0"/>
              <a:t>Loopbacks and Point-to-Point Networks</a:t>
            </a:r>
          </a:p>
        </p:txBody>
      </p:sp>
      <p:sp>
        <p:nvSpPr>
          <p:cNvPr id="6" name="Content Placeholder 5">
            <a:extLst>
              <a:ext uri="{FF2B5EF4-FFF2-40B4-BE49-F238E27FC236}">
                <a16:creationId xmlns:a16="http://schemas.microsoft.com/office/drawing/2014/main" id="{A35935EC-CBDC-CA44-911E-FF320B5E2330}"/>
              </a:ext>
            </a:extLst>
          </p:cNvPr>
          <p:cNvSpPr>
            <a:spLocks noGrp="1"/>
          </p:cNvSpPr>
          <p:nvPr>
            <p:ph idx="1"/>
          </p:nvPr>
        </p:nvSpPr>
        <p:spPr>
          <a:xfrm>
            <a:off x="474662" y="743125"/>
            <a:ext cx="8280057" cy="1352375"/>
          </a:xfrm>
        </p:spPr>
        <p:txBody>
          <a:bodyPr/>
          <a:lstStyle/>
          <a:p>
            <a:pPr marL="342900" indent="-342900" algn="l">
              <a:buFont typeface="Arial" panose="020B0604020202020204" pitchFamily="34" charset="0"/>
              <a:buChar char="•"/>
            </a:pPr>
            <a:r>
              <a:rPr lang="en-US" sz="1600" dirty="0">
                <a:solidFill>
                  <a:srgbClr val="000000"/>
                </a:solidFill>
              </a:rPr>
              <a:t>Use loopbacks to provide additional interfaces for a variety of purposes. By default, loopback interfaces are advertised as /32 host routes.</a:t>
            </a:r>
          </a:p>
          <a:p>
            <a:pPr marL="342900" indent="-342900" algn="l">
              <a:buFont typeface="Arial" panose="020B0604020202020204" pitchFamily="34" charset="0"/>
              <a:buChar char="•"/>
            </a:pPr>
            <a:r>
              <a:rPr lang="en-US" sz="1600" dirty="0">
                <a:solidFill>
                  <a:srgbClr val="000000"/>
                </a:solidFill>
              </a:rPr>
              <a:t>To simulate a real LAN, the loopback interface can be configured as a point-to-point network to advertise the full network.</a:t>
            </a:r>
          </a:p>
          <a:p>
            <a:pPr marL="342900" indent="-342900" algn="l">
              <a:buFont typeface="Arial" panose="020B0604020202020204" pitchFamily="34" charset="0"/>
              <a:buChar char="•"/>
            </a:pPr>
            <a:r>
              <a:rPr lang="en-US" sz="1600" dirty="0">
                <a:solidFill>
                  <a:srgbClr val="000000"/>
                </a:solidFill>
              </a:rPr>
              <a:t>What R2 sees when R1 advertises the loopback interface as-is:</a:t>
            </a:r>
          </a:p>
        </p:txBody>
      </p:sp>
      <p:sp>
        <p:nvSpPr>
          <p:cNvPr id="7" name="Rectangle 6">
            <a:extLst>
              <a:ext uri="{FF2B5EF4-FFF2-40B4-BE49-F238E27FC236}">
                <a16:creationId xmlns:a16="http://schemas.microsoft.com/office/drawing/2014/main" id="{BC6E8652-745D-624D-A856-771EE65438E9}"/>
              </a:ext>
            </a:extLst>
          </p:cNvPr>
          <p:cNvSpPr/>
          <p:nvPr/>
        </p:nvSpPr>
        <p:spPr>
          <a:xfrm>
            <a:off x="714643" y="2197251"/>
            <a:ext cx="7800093"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R2#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route | include 10.10.1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O 	10.10.1.1/</a:t>
            </a:r>
            <a:r>
              <a:rPr lang="en-US" sz="1200" dirty="0">
                <a:solidFill>
                  <a:srgbClr val="FBAB18"/>
                </a:solidFill>
                <a:latin typeface="Courier New" panose="02070309020205020404" pitchFamily="49" charset="0"/>
              </a:rPr>
              <a:t>32</a:t>
            </a:r>
            <a:r>
              <a:rPr lang="en-US" sz="1200" dirty="0">
                <a:solidFill>
                  <a:srgbClr val="DFDFDF"/>
                </a:solidFill>
                <a:latin typeface="Courier New" panose="02070309020205020404" pitchFamily="49" charset="0"/>
              </a:rPr>
              <a:t> [110/2] via 10.1.1.5, 00:03:05, GigabitEthernet0/0/0</a:t>
            </a:r>
            <a:endParaRPr lang="en-US" sz="1200" dirty="0"/>
          </a:p>
        </p:txBody>
      </p:sp>
      <p:sp>
        <p:nvSpPr>
          <p:cNvPr id="8" name="TextBox 7">
            <a:extLst>
              <a:ext uri="{FF2B5EF4-FFF2-40B4-BE49-F238E27FC236}">
                <a16:creationId xmlns:a16="http://schemas.microsoft.com/office/drawing/2014/main" id="{52A1F3B3-8B68-D947-96BF-7959DB6A7EC1}"/>
              </a:ext>
            </a:extLst>
          </p:cNvPr>
          <p:cNvSpPr txBox="1"/>
          <p:nvPr/>
        </p:nvSpPr>
        <p:spPr>
          <a:xfrm>
            <a:off x="474662" y="2822222"/>
            <a:ext cx="3026791"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rgbClr val="000000"/>
                </a:solidFill>
              </a:rPr>
              <a:t>Configuration change at R1:</a:t>
            </a:r>
          </a:p>
        </p:txBody>
      </p:sp>
      <p:sp>
        <p:nvSpPr>
          <p:cNvPr id="9" name="Rectangle 8">
            <a:extLst>
              <a:ext uri="{FF2B5EF4-FFF2-40B4-BE49-F238E27FC236}">
                <a16:creationId xmlns:a16="http://schemas.microsoft.com/office/drawing/2014/main" id="{FB55CE70-0397-4943-84BE-EA9C138A4F90}"/>
              </a:ext>
            </a:extLst>
          </p:cNvPr>
          <p:cNvSpPr/>
          <p:nvPr/>
        </p:nvSpPr>
        <p:spPr>
          <a:xfrm>
            <a:off x="714643" y="3210164"/>
            <a:ext cx="5875867"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R1(config-if)# </a:t>
            </a:r>
            <a:r>
              <a:rPr lang="en-US" sz="1200" b="1" dirty="0">
                <a:solidFill>
                  <a:srgbClr val="FFFFFF"/>
                </a:solidFill>
                <a:latin typeface="Courier New" panose="02070309020205020404" pitchFamily="49" charset="0"/>
              </a:rPr>
              <a:t>interface Loopback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network point-to-point</a:t>
            </a:r>
            <a:endParaRPr lang="en-US" sz="1200" dirty="0"/>
          </a:p>
        </p:txBody>
      </p:sp>
      <p:sp>
        <p:nvSpPr>
          <p:cNvPr id="10" name="TextBox 9">
            <a:extLst>
              <a:ext uri="{FF2B5EF4-FFF2-40B4-BE49-F238E27FC236}">
                <a16:creationId xmlns:a16="http://schemas.microsoft.com/office/drawing/2014/main" id="{D0D64700-6F57-324E-98F7-BB905EDAC6D7}"/>
              </a:ext>
            </a:extLst>
          </p:cNvPr>
          <p:cNvSpPr txBox="1"/>
          <p:nvPr/>
        </p:nvSpPr>
        <p:spPr>
          <a:xfrm>
            <a:off x="474661" y="3767194"/>
            <a:ext cx="1659429"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rgbClr val="000000"/>
                </a:solidFill>
              </a:rPr>
              <a:t>Result at R2:</a:t>
            </a:r>
          </a:p>
        </p:txBody>
      </p:sp>
      <p:sp>
        <p:nvSpPr>
          <p:cNvPr id="11" name="Rectangle 10">
            <a:extLst>
              <a:ext uri="{FF2B5EF4-FFF2-40B4-BE49-F238E27FC236}">
                <a16:creationId xmlns:a16="http://schemas.microsoft.com/office/drawing/2014/main" id="{2680B196-E483-E642-AFC9-43C75D70C226}"/>
              </a:ext>
            </a:extLst>
          </p:cNvPr>
          <p:cNvSpPr/>
          <p:nvPr/>
        </p:nvSpPr>
        <p:spPr>
          <a:xfrm>
            <a:off x="714643" y="4094402"/>
            <a:ext cx="7800093"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R2#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route | include 10.10.1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O 	10.10.1.0/</a:t>
            </a:r>
            <a:r>
              <a:rPr lang="en-US" sz="1200" dirty="0">
                <a:solidFill>
                  <a:srgbClr val="FBAB18"/>
                </a:solidFill>
                <a:latin typeface="Courier New" panose="02070309020205020404" pitchFamily="49" charset="0"/>
              </a:rPr>
              <a:t>24</a:t>
            </a:r>
            <a:r>
              <a:rPr lang="en-US" sz="1200" dirty="0">
                <a:solidFill>
                  <a:srgbClr val="DFDFDF"/>
                </a:solidFill>
                <a:latin typeface="Courier New" panose="02070309020205020404" pitchFamily="49" charset="0"/>
              </a:rPr>
              <a:t> [110/2] via 10.1.1.5, 00:03:05, GigabitEthernet0/0/0</a:t>
            </a:r>
            <a:endParaRPr lang="en-US" sz="1200" dirty="0"/>
          </a:p>
        </p:txBody>
      </p:sp>
    </p:spTree>
    <p:custDataLst>
      <p:tags r:id="rId1"/>
    </p:custDataLst>
    <p:extLst>
      <p:ext uri="{BB962C8B-B14F-4D97-AF65-F5344CB8AC3E}">
        <p14:creationId xmlns:p14="http://schemas.microsoft.com/office/powerpoint/2010/main" val="60320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smtClean="0">
                <a:solidFill>
                  <a:schemeClr val="accent5">
                    <a:lumMod val="40000"/>
                    <a:lumOff val="60000"/>
                  </a:schemeClr>
                </a:solidFill>
              </a:rPr>
              <a:t>8.5 </a:t>
            </a:r>
            <a:r>
              <a:rPr lang="en-US" dirty="0">
                <a:solidFill>
                  <a:schemeClr val="accent5">
                    <a:lumMod val="40000"/>
                    <a:lumOff val="60000"/>
                  </a:schemeClr>
                </a:solidFill>
              </a:rPr>
              <a:t>Modify Single-Area OSPFv2</a:t>
            </a:r>
          </a:p>
        </p:txBody>
      </p:sp>
    </p:spTree>
    <p:custDataLst>
      <p:tags r:id="rId1"/>
    </p:custDataLst>
    <p:extLst>
      <p:ext uri="{BB962C8B-B14F-4D97-AF65-F5344CB8AC3E}">
        <p14:creationId xmlns:p14="http://schemas.microsoft.com/office/powerpoint/2010/main" val="76133775"/>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r>
              <a:rPr lang="en-US" dirty="0"/>
              <a:t/>
            </a:r>
            <a:br>
              <a:rPr lang="en-US" dirty="0"/>
            </a:br>
            <a:r>
              <a:rPr lang="en-US" sz="2400" dirty="0"/>
              <a:t>Cisco OSPF Cost Metric</a:t>
            </a:r>
          </a:p>
        </p:txBody>
      </p:sp>
      <p:sp>
        <p:nvSpPr>
          <p:cNvPr id="5" name="Content Placeholder 4">
            <a:extLst>
              <a:ext uri="{FF2B5EF4-FFF2-40B4-BE49-F238E27FC236}">
                <a16:creationId xmlns:a16="http://schemas.microsoft.com/office/drawing/2014/main" id="{022BF72F-42D9-854E-9755-0FD47C53F56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Routing protocols use a metric to determine the best path of a packet across a network. OSPF uses cost as a metric. A lower cost indicates a better path.</a:t>
            </a:r>
          </a:p>
          <a:p>
            <a:pPr marL="342900" indent="-342900" algn="l">
              <a:buFont typeface="Arial" panose="020B0604020202020204" pitchFamily="34" charset="0"/>
              <a:buChar char="•"/>
            </a:pPr>
            <a:r>
              <a:rPr lang="en-US" sz="1600" dirty="0">
                <a:solidFill>
                  <a:srgbClr val="000000"/>
                </a:solidFill>
              </a:rPr>
              <a:t>The Cisco cost of an interface is inversely proportional to the bandwidth of the interface. Therefore, a higher bandwidth indicates a lower cost. The formula used to calculate the OSPF cost is:</a:t>
            </a:r>
          </a:p>
          <a:p>
            <a:pPr marL="0" indent="0" algn="l"/>
            <a:r>
              <a:rPr lang="en-US" sz="1600" b="1" dirty="0">
                <a:solidFill>
                  <a:srgbClr val="000000"/>
                </a:solidFill>
              </a:rPr>
              <a:t>			Cost = reference bandwidth / interface bandwidth</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The default reference bandwidth is 10</a:t>
            </a:r>
            <a:r>
              <a:rPr lang="en-US" sz="1600" baseline="30000" dirty="0">
                <a:solidFill>
                  <a:srgbClr val="000000"/>
                </a:solidFill>
              </a:rPr>
              <a:t>8</a:t>
            </a:r>
            <a:r>
              <a:rPr lang="en-US" sz="1600" dirty="0">
                <a:solidFill>
                  <a:srgbClr val="000000"/>
                </a:solidFill>
              </a:rPr>
              <a:t> (100,000,000); therefore, the formula is:</a:t>
            </a:r>
          </a:p>
          <a:p>
            <a:pPr marL="0" indent="0" algn="l"/>
            <a:r>
              <a:rPr lang="en-US" sz="1600" b="1" dirty="0">
                <a:solidFill>
                  <a:srgbClr val="000000"/>
                </a:solidFill>
              </a:rPr>
              <a:t>			Cost = 100,000,000 bps / interface bandwidth in bps</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Because the OSPF cost value must be an integer, </a:t>
            </a:r>
            <a:r>
              <a:rPr lang="en-US" sz="1600" dirty="0" err="1">
                <a:solidFill>
                  <a:srgbClr val="000000"/>
                </a:solidFill>
              </a:rPr>
              <a:t>FastEthernet</a:t>
            </a:r>
            <a:r>
              <a:rPr lang="en-US" sz="1600" dirty="0">
                <a:solidFill>
                  <a:srgbClr val="000000"/>
                </a:solidFill>
              </a:rPr>
              <a:t>, Gigabit Ethernet, and 10 GigE interfaces share the same cost. To correct this situation, you can:</a:t>
            </a:r>
          </a:p>
          <a:p>
            <a:pPr marL="415985" lvl="1" indent="-342900">
              <a:buFont typeface="Arial" panose="020B0604020202020204" pitchFamily="34" charset="0"/>
              <a:buChar char="•"/>
            </a:pPr>
            <a:r>
              <a:rPr lang="en-US" dirty="0">
                <a:solidFill>
                  <a:srgbClr val="000000"/>
                </a:solidFill>
              </a:rPr>
              <a:t>Adjust the reference bandwidth with the </a:t>
            </a:r>
            <a:r>
              <a:rPr lang="en-US" b="1" dirty="0">
                <a:solidFill>
                  <a:srgbClr val="000000"/>
                </a:solidFill>
              </a:rPr>
              <a:t>auto-cost reference-bandwidth</a:t>
            </a:r>
            <a:r>
              <a:rPr lang="en-US" dirty="0">
                <a:solidFill>
                  <a:srgbClr val="000000"/>
                </a:solidFill>
              </a:rPr>
              <a:t> command on each OSPF router.</a:t>
            </a:r>
          </a:p>
          <a:p>
            <a:pPr marL="415985" lvl="1" indent="-342900">
              <a:buFont typeface="Arial" panose="020B0604020202020204" pitchFamily="34" charset="0"/>
              <a:buChar char="•"/>
            </a:pPr>
            <a:r>
              <a:rPr lang="en-US" dirty="0">
                <a:solidFill>
                  <a:srgbClr val="000000"/>
                </a:solidFill>
              </a:rPr>
              <a:t>Manually set the OSPF cost value with the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cost</a:t>
            </a:r>
            <a:r>
              <a:rPr lang="en-US" dirty="0">
                <a:solidFill>
                  <a:srgbClr val="000000"/>
                </a:solidFill>
              </a:rPr>
              <a:t> command on necessary interfaces.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422618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r>
              <a:rPr lang="en-US" dirty="0"/>
              <a:t/>
            </a:r>
            <a:br>
              <a:rPr lang="en-US" dirty="0"/>
            </a:br>
            <a:r>
              <a:rPr lang="en-US" sz="2400" dirty="0"/>
              <a:t>Cisco OSPF Cost Metric (Cont.)</a:t>
            </a:r>
          </a:p>
        </p:txBody>
      </p:sp>
      <p:sp>
        <p:nvSpPr>
          <p:cNvPr id="4" name="Content Placeholder 3">
            <a:extLst>
              <a:ext uri="{FF2B5EF4-FFF2-40B4-BE49-F238E27FC236}">
                <a16:creationId xmlns:a16="http://schemas.microsoft.com/office/drawing/2014/main" id="{06D7E699-B623-A046-AEEE-6523BA6AF2BD}"/>
              </a:ext>
            </a:extLst>
          </p:cNvPr>
          <p:cNvSpPr>
            <a:spLocks noGrp="1"/>
          </p:cNvSpPr>
          <p:nvPr>
            <p:ph idx="1"/>
          </p:nvPr>
        </p:nvSpPr>
        <p:spPr>
          <a:xfrm>
            <a:off x="474662" y="731837"/>
            <a:ext cx="8280057" cy="3689897"/>
          </a:xfrm>
        </p:spPr>
        <p:txBody>
          <a:bodyPr/>
          <a:lstStyle/>
          <a:p>
            <a:pPr algn="l"/>
            <a:r>
              <a:rPr lang="en-US" sz="1600" dirty="0">
                <a:solidFill>
                  <a:srgbClr val="000000"/>
                </a:solidFill>
              </a:rPr>
              <a:t>Refer to the table for a breakdown of the cost calculation</a:t>
            </a:r>
          </a:p>
        </p:txBody>
      </p:sp>
      <p:pic>
        <p:nvPicPr>
          <p:cNvPr id="7" name="Picture 6">
            <a:extLst>
              <a:ext uri="{FF2B5EF4-FFF2-40B4-BE49-F238E27FC236}">
                <a16:creationId xmlns:a16="http://schemas.microsoft.com/office/drawing/2014/main" id="{CE6C8D2F-A400-D746-B4CD-275786861297}"/>
              </a:ext>
            </a:extLst>
          </p:cNvPr>
          <p:cNvPicPr>
            <a:picLocks noChangeAspect="1"/>
          </p:cNvPicPr>
          <p:nvPr/>
        </p:nvPicPr>
        <p:blipFill>
          <a:blip r:embed="rId4"/>
          <a:stretch>
            <a:fillRect/>
          </a:stretch>
        </p:blipFill>
        <p:spPr>
          <a:xfrm>
            <a:off x="882231" y="1238250"/>
            <a:ext cx="7379537" cy="2362906"/>
          </a:xfrm>
          <a:prstGeom prst="rect">
            <a:avLst/>
          </a:prstGeom>
        </p:spPr>
      </p:pic>
    </p:spTree>
    <p:custDataLst>
      <p:tags r:id="rId1"/>
    </p:custDataLst>
    <p:extLst>
      <p:ext uri="{BB962C8B-B14F-4D97-AF65-F5344CB8AC3E}">
        <p14:creationId xmlns:p14="http://schemas.microsoft.com/office/powerpoint/2010/main" val="203923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r>
              <a:rPr lang="en-US" dirty="0"/>
              <a:t/>
            </a:r>
            <a:br>
              <a:rPr lang="en-US" dirty="0"/>
            </a:br>
            <a:r>
              <a:rPr lang="en-US" sz="2400" dirty="0"/>
              <a:t>Adjust the Reference Bandwidth</a:t>
            </a:r>
          </a:p>
        </p:txBody>
      </p:sp>
      <p:sp>
        <p:nvSpPr>
          <p:cNvPr id="5" name="Content Placeholder 4">
            <a:extLst>
              <a:ext uri="{FF2B5EF4-FFF2-40B4-BE49-F238E27FC236}">
                <a16:creationId xmlns:a16="http://schemas.microsoft.com/office/drawing/2014/main" id="{CFDB6E04-DEBF-C843-9BDE-F82F4090E1B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cost value must be an integer. If something less than an integer is calculated, OSPF rounds up to the nearest integer. Therefore, the OSPF cost assigned to a Gigabit Ethernet interface with the default reference bandwidth of 100,000,000 bps would equal 1, because the nearest integer for 0.1 is 0 instead of 1.</a:t>
            </a:r>
          </a:p>
          <a:p>
            <a:pPr marL="0" indent="0" algn="l"/>
            <a:r>
              <a:rPr lang="en-US" sz="1600" b="1" dirty="0">
                <a:solidFill>
                  <a:srgbClr val="000000"/>
                </a:solidFill>
              </a:rPr>
              <a:t>			Cost = 100,000,000 bps / 1,000,000,000 = 1</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For this reason, all interfaces faster than Fast Ethernet will have the same cost value of 1 as a Fast Ethernet interface. </a:t>
            </a:r>
          </a:p>
          <a:p>
            <a:pPr marL="342900" indent="-342900" algn="l">
              <a:buFont typeface="Arial" panose="020B0604020202020204" pitchFamily="34" charset="0"/>
              <a:buChar char="•"/>
            </a:pPr>
            <a:r>
              <a:rPr lang="en-US" sz="1600" dirty="0">
                <a:solidFill>
                  <a:srgbClr val="000000"/>
                </a:solidFill>
              </a:rPr>
              <a:t>To assist OSPF in making the correct path determination, the reference bandwidth must be changed to a higher value to accommodate networks with links faster than 100 Mbps.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16407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r>
              <a:rPr lang="en-US" dirty="0"/>
              <a:t/>
            </a:r>
            <a:br>
              <a:rPr lang="en-US" dirty="0"/>
            </a:br>
            <a:r>
              <a:rPr lang="en-US" sz="2400" dirty="0"/>
              <a:t>Adjust the Reference Bandwidth (Cont.)</a:t>
            </a:r>
          </a:p>
        </p:txBody>
      </p:sp>
      <p:sp>
        <p:nvSpPr>
          <p:cNvPr id="4" name="Content Placeholder 3">
            <a:extLst>
              <a:ext uri="{FF2B5EF4-FFF2-40B4-BE49-F238E27FC236}">
                <a16:creationId xmlns:a16="http://schemas.microsoft.com/office/drawing/2014/main" id="{383A279B-574C-B04D-9A5E-6F3D7F2B922A}"/>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Changing the reference bandwidth does not actually affect the bandwidth capacity on the link; rather, it simply affects the calculation used to determine the metric. </a:t>
            </a:r>
          </a:p>
          <a:p>
            <a:pPr marL="285750" indent="-285750" algn="l">
              <a:buFont typeface="Arial" panose="020B0604020202020204" pitchFamily="34" charset="0"/>
              <a:buChar char="•"/>
            </a:pPr>
            <a:r>
              <a:rPr lang="en-US" sz="1600" dirty="0">
                <a:solidFill>
                  <a:srgbClr val="000000"/>
                </a:solidFill>
              </a:rPr>
              <a:t>To adjust the reference bandwidth, use the </a:t>
            </a:r>
            <a:r>
              <a:rPr lang="en-US" sz="1600" b="1" dirty="0">
                <a:solidFill>
                  <a:srgbClr val="000000"/>
                </a:solidFill>
              </a:rPr>
              <a:t>auto-cost reference-bandwidth</a:t>
            </a:r>
            <a:r>
              <a:rPr lang="en-US" sz="1600" dirty="0">
                <a:solidFill>
                  <a:srgbClr val="000000"/>
                </a:solidFill>
              </a:rPr>
              <a:t> </a:t>
            </a:r>
            <a:r>
              <a:rPr lang="en-US" sz="1600" i="1" dirty="0">
                <a:solidFill>
                  <a:srgbClr val="000000"/>
                </a:solidFill>
              </a:rPr>
              <a:t>Mbps</a:t>
            </a:r>
            <a:r>
              <a:rPr lang="en-US" sz="1600" dirty="0">
                <a:solidFill>
                  <a:srgbClr val="000000"/>
                </a:solidFill>
              </a:rPr>
              <a:t> router configuration command.</a:t>
            </a:r>
          </a:p>
          <a:p>
            <a:pPr marL="358835" lvl="1" indent="-285750">
              <a:buFont typeface="Arial" panose="020B0604020202020204" pitchFamily="34" charset="0"/>
              <a:buChar char="•"/>
            </a:pPr>
            <a:r>
              <a:rPr lang="en-US" dirty="0">
                <a:solidFill>
                  <a:srgbClr val="000000"/>
                </a:solidFill>
              </a:rPr>
              <a:t>This command must be configured on every router in the OSPF domain. </a:t>
            </a:r>
          </a:p>
          <a:p>
            <a:pPr marL="358835" lvl="1" indent="-285750">
              <a:buFont typeface="Arial" panose="020B0604020202020204" pitchFamily="34" charset="0"/>
              <a:buChar char="•"/>
            </a:pPr>
            <a:r>
              <a:rPr lang="en-US" dirty="0">
                <a:solidFill>
                  <a:srgbClr val="000000"/>
                </a:solidFill>
              </a:rPr>
              <a:t>Notice in the command that the value is expressed in Mbps; therefore, to adjust the costs for Gigabit Ethernet, use the command </a:t>
            </a:r>
            <a:r>
              <a:rPr lang="en-US" b="1" dirty="0">
                <a:solidFill>
                  <a:srgbClr val="000000"/>
                </a:solidFill>
              </a:rPr>
              <a:t>auto-cost reference-bandwidth 1000. </a:t>
            </a:r>
            <a:r>
              <a:rPr lang="en-US" dirty="0">
                <a:solidFill>
                  <a:srgbClr val="000000"/>
                </a:solidFill>
              </a:rPr>
              <a:t>For 10 Gigabit Ethernet, use the command </a:t>
            </a:r>
            <a:r>
              <a:rPr lang="en-US" b="1" dirty="0">
                <a:solidFill>
                  <a:srgbClr val="000000"/>
                </a:solidFill>
              </a:rPr>
              <a:t>auto-cost reference-bandwidth 10000.</a:t>
            </a:r>
            <a:endParaRPr lang="en-US" dirty="0">
              <a:solidFill>
                <a:srgbClr val="000000"/>
              </a:solidFill>
            </a:endParaRPr>
          </a:p>
          <a:p>
            <a:pPr marL="358835" lvl="1" indent="-285750">
              <a:buFont typeface="Arial" panose="020B0604020202020204" pitchFamily="34" charset="0"/>
              <a:buChar char="•"/>
            </a:pPr>
            <a:r>
              <a:rPr lang="en-US" dirty="0">
                <a:solidFill>
                  <a:srgbClr val="000000"/>
                </a:solidFill>
              </a:rPr>
              <a:t>To return to the default reference bandwidth, use the </a:t>
            </a:r>
            <a:r>
              <a:rPr lang="en-US" b="1" dirty="0">
                <a:solidFill>
                  <a:srgbClr val="000000"/>
                </a:solidFill>
              </a:rPr>
              <a:t>auto-cost reference-bandwidth 100</a:t>
            </a:r>
            <a:r>
              <a:rPr lang="en-US"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Another option is to change the cost on one specific interface using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cost </a:t>
            </a:r>
            <a:r>
              <a:rPr lang="en-US" sz="1600" i="1" dirty="0">
                <a:solidFill>
                  <a:srgbClr val="000000"/>
                </a:solidFill>
              </a:rPr>
              <a:t>cost</a:t>
            </a:r>
            <a:r>
              <a:rPr lang="en-US" sz="1600" dirty="0">
                <a:solidFill>
                  <a:srgbClr val="000000"/>
                </a:solidFill>
              </a:rPr>
              <a:t> command.</a:t>
            </a:r>
          </a:p>
        </p:txBody>
      </p:sp>
    </p:spTree>
    <p:custDataLst>
      <p:tags r:id="rId1"/>
    </p:custDataLst>
    <p:extLst>
      <p:ext uri="{BB962C8B-B14F-4D97-AF65-F5344CB8AC3E}">
        <p14:creationId xmlns:p14="http://schemas.microsoft.com/office/powerpoint/2010/main" val="243902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r>
              <a:rPr lang="en-US" dirty="0"/>
              <a:t/>
            </a:r>
            <a:br>
              <a:rPr lang="en-US" dirty="0"/>
            </a:br>
            <a:r>
              <a:rPr lang="en-US" sz="2400" dirty="0"/>
              <a:t>Adjust the Reference Bandwidth (Cont.)</a:t>
            </a:r>
          </a:p>
        </p:txBody>
      </p:sp>
      <p:sp>
        <p:nvSpPr>
          <p:cNvPr id="5" name="Content Placeholder 4">
            <a:extLst>
              <a:ext uri="{FF2B5EF4-FFF2-40B4-BE49-F238E27FC236}">
                <a16:creationId xmlns:a16="http://schemas.microsoft.com/office/drawing/2014/main" id="{97D3524B-BA51-A74D-B052-27635665449A}"/>
              </a:ext>
            </a:extLst>
          </p:cNvPr>
          <p:cNvSpPr>
            <a:spLocks noGrp="1"/>
          </p:cNvSpPr>
          <p:nvPr>
            <p:ph idx="1"/>
          </p:nvPr>
        </p:nvSpPr>
        <p:spPr>
          <a:xfrm>
            <a:off x="474662" y="731837"/>
            <a:ext cx="8280057" cy="1839913"/>
          </a:xfrm>
        </p:spPr>
        <p:txBody>
          <a:bodyPr/>
          <a:lstStyle/>
          <a:p>
            <a:pPr marL="285750" indent="-285750" algn="l">
              <a:buFont typeface="Arial" panose="020B0604020202020204" pitchFamily="34" charset="0"/>
              <a:buChar char="•"/>
            </a:pPr>
            <a:r>
              <a:rPr lang="en-US" sz="1600" dirty="0">
                <a:solidFill>
                  <a:srgbClr val="000000"/>
                </a:solidFill>
              </a:rPr>
              <a:t>Whichever method is used, it is important to apply the configuration to all routers in the OSPF routing domain. </a:t>
            </a:r>
          </a:p>
          <a:p>
            <a:pPr marL="285750" indent="-285750" algn="l">
              <a:buFont typeface="Arial" panose="020B0604020202020204" pitchFamily="34" charset="0"/>
              <a:buChar char="•"/>
            </a:pPr>
            <a:r>
              <a:rPr lang="en-US" sz="1600" dirty="0">
                <a:solidFill>
                  <a:srgbClr val="000000"/>
                </a:solidFill>
              </a:rPr>
              <a:t>The table shows the OSPF cost if the reference bandwidth is adjusted to accommodate 10 Gigabit Ethernet links. The reference bandwidth should be adjusted anytime there are links faster than </a:t>
            </a:r>
            <a:r>
              <a:rPr lang="en-US" sz="1600" dirty="0" err="1">
                <a:solidFill>
                  <a:srgbClr val="000000"/>
                </a:solidFill>
              </a:rPr>
              <a:t>FastEthernet</a:t>
            </a:r>
            <a:r>
              <a:rPr lang="en-US" sz="1600" dirty="0">
                <a:solidFill>
                  <a:srgbClr val="000000"/>
                </a:solidFill>
              </a:rPr>
              <a:t> (100 Mbps).</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 </a:t>
            </a:r>
            <a:r>
              <a:rPr lang="en-US" sz="1600" dirty="0">
                <a:solidFill>
                  <a:srgbClr val="000000"/>
                </a:solidFill>
              </a:rPr>
              <a:t>command to verify the current OSPFv2 cost assigned to the interface.</a:t>
            </a:r>
          </a:p>
        </p:txBody>
      </p:sp>
      <p:pic>
        <p:nvPicPr>
          <p:cNvPr id="7" name="Picture 6">
            <a:extLst>
              <a:ext uri="{FF2B5EF4-FFF2-40B4-BE49-F238E27FC236}">
                <a16:creationId xmlns:a16="http://schemas.microsoft.com/office/drawing/2014/main" id="{CCD1363B-141C-8F44-9B3B-1051CF10A50F}"/>
              </a:ext>
            </a:extLst>
          </p:cNvPr>
          <p:cNvPicPr>
            <a:picLocks noChangeAspect="1"/>
          </p:cNvPicPr>
          <p:nvPr/>
        </p:nvPicPr>
        <p:blipFill>
          <a:blip r:embed="rId4"/>
          <a:stretch>
            <a:fillRect/>
          </a:stretch>
        </p:blipFill>
        <p:spPr>
          <a:xfrm>
            <a:off x="1710269" y="2722475"/>
            <a:ext cx="4181371" cy="2180872"/>
          </a:xfrm>
          <a:prstGeom prst="rect">
            <a:avLst/>
          </a:prstGeom>
        </p:spPr>
      </p:pic>
    </p:spTree>
    <p:custDataLst>
      <p:tags r:id="rId1"/>
    </p:custDataLst>
    <p:extLst>
      <p:ext uri="{BB962C8B-B14F-4D97-AF65-F5344CB8AC3E}">
        <p14:creationId xmlns:p14="http://schemas.microsoft.com/office/powerpoint/2010/main" val="30530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r>
              <a:rPr lang="en-US" dirty="0"/>
              <a:t/>
            </a:r>
            <a:br>
              <a:rPr lang="en-US" dirty="0"/>
            </a:br>
            <a:r>
              <a:rPr lang="en-US" sz="2400" dirty="0"/>
              <a:t>OSPF Accumulates Cost</a:t>
            </a:r>
          </a:p>
        </p:txBody>
      </p:sp>
      <p:sp>
        <p:nvSpPr>
          <p:cNvPr id="4" name="Content Placeholder 3">
            <a:extLst>
              <a:ext uri="{FF2B5EF4-FFF2-40B4-BE49-F238E27FC236}">
                <a16:creationId xmlns:a16="http://schemas.microsoft.com/office/drawing/2014/main" id="{FC3B99E2-7DFC-454B-8B64-8E523733C16C}"/>
              </a:ext>
            </a:extLst>
          </p:cNvPr>
          <p:cNvSpPr>
            <a:spLocks noGrp="1"/>
          </p:cNvSpPr>
          <p:nvPr>
            <p:ph idx="1"/>
          </p:nvPr>
        </p:nvSpPr>
        <p:spPr>
          <a:xfrm>
            <a:off x="474662" y="731837"/>
            <a:ext cx="3182937" cy="3689897"/>
          </a:xfrm>
        </p:spPr>
        <p:txBody>
          <a:bodyPr/>
          <a:lstStyle/>
          <a:p>
            <a:pPr marL="285750" indent="-285750" algn="l">
              <a:buFont typeface="Arial" panose="020B0604020202020204" pitchFamily="34" charset="0"/>
              <a:buChar char="•"/>
            </a:pPr>
            <a:r>
              <a:rPr lang="en-US" sz="1600" dirty="0">
                <a:solidFill>
                  <a:srgbClr val="000000"/>
                </a:solidFill>
              </a:rPr>
              <a:t>The cost of an OSPF route is the accumulated value from one router to the destination network. </a:t>
            </a:r>
          </a:p>
          <a:p>
            <a:pPr marL="285750" indent="-285750" algn="l">
              <a:buFont typeface="Arial" panose="020B0604020202020204" pitchFamily="34" charset="0"/>
              <a:buChar char="•"/>
            </a:pPr>
            <a:r>
              <a:rPr lang="en-US" sz="1600" dirty="0">
                <a:solidFill>
                  <a:srgbClr val="000000"/>
                </a:solidFill>
              </a:rPr>
              <a:t>Assuming the </a:t>
            </a:r>
            <a:r>
              <a:rPr lang="en-US" sz="1600" b="1" dirty="0">
                <a:solidFill>
                  <a:srgbClr val="000000"/>
                </a:solidFill>
              </a:rPr>
              <a:t>auto-cost reference-bandwidth 10000</a:t>
            </a:r>
            <a:r>
              <a:rPr lang="en-US" sz="1600" dirty="0">
                <a:solidFill>
                  <a:srgbClr val="000000"/>
                </a:solidFill>
              </a:rPr>
              <a:t> command has been configured on all three routers, the cost of the links between each router is now 10. The loopback interfaces have a default cost of 1.</a:t>
            </a:r>
          </a:p>
        </p:txBody>
      </p:sp>
      <p:pic>
        <p:nvPicPr>
          <p:cNvPr id="8" name="Picture 7">
            <a:extLst>
              <a:ext uri="{FF2B5EF4-FFF2-40B4-BE49-F238E27FC236}">
                <a16:creationId xmlns:a16="http://schemas.microsoft.com/office/drawing/2014/main" id="{EA90EB87-890B-E44F-AB53-B27B06F6D3FE}"/>
              </a:ext>
            </a:extLst>
          </p:cNvPr>
          <p:cNvPicPr>
            <a:picLocks noChangeAspect="1"/>
          </p:cNvPicPr>
          <p:nvPr/>
        </p:nvPicPr>
        <p:blipFill>
          <a:blip r:embed="rId4"/>
          <a:stretch>
            <a:fillRect/>
          </a:stretch>
        </p:blipFill>
        <p:spPr>
          <a:xfrm>
            <a:off x="3738739" y="956734"/>
            <a:ext cx="5143500" cy="2959100"/>
          </a:xfrm>
          <a:prstGeom prst="rect">
            <a:avLst/>
          </a:prstGeom>
        </p:spPr>
      </p:pic>
    </p:spTree>
    <p:custDataLst>
      <p:tags r:id="rId1"/>
    </p:custDataLst>
    <p:extLst>
      <p:ext uri="{BB962C8B-B14F-4D97-AF65-F5344CB8AC3E}">
        <p14:creationId xmlns:p14="http://schemas.microsoft.com/office/powerpoint/2010/main" val="8643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r>
              <a:rPr lang="en-US" dirty="0"/>
              <a:t/>
            </a:r>
            <a:br>
              <a:rPr lang="en-US" dirty="0"/>
            </a:br>
            <a:r>
              <a:rPr lang="en-US" sz="2400" dirty="0"/>
              <a:t>Components of OSPF</a:t>
            </a:r>
          </a:p>
        </p:txBody>
      </p:sp>
      <p:sp>
        <p:nvSpPr>
          <p:cNvPr id="5" name="Content Placeholder 4">
            <a:extLst>
              <a:ext uri="{FF2B5EF4-FFF2-40B4-BE49-F238E27FC236}">
                <a16:creationId xmlns:a16="http://schemas.microsoft.com/office/drawing/2014/main" id="{B8BC75F8-236A-4F4A-82D3-B7E423740AAE}"/>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All routing protocols share similar components. They all use routing protocol messages to exchange route information. The messages help build data structures, which are then processed using a routing algorithm.</a:t>
            </a:r>
          </a:p>
          <a:p>
            <a:pPr marL="285750" indent="-285750" algn="l">
              <a:buFont typeface="Arial" panose="020B0604020202020204" pitchFamily="34" charset="0"/>
              <a:buChar char="•"/>
            </a:pPr>
            <a:r>
              <a:rPr lang="en-US" sz="1600" dirty="0">
                <a:solidFill>
                  <a:srgbClr val="000000"/>
                </a:solidFill>
              </a:rPr>
              <a:t>Routers running OSPF exchange messages to convey routing information using five types of packets:</a:t>
            </a:r>
          </a:p>
          <a:p>
            <a:pPr marL="415985" lvl="1" indent="-342900">
              <a:buFont typeface="Arial" panose="020B0604020202020204" pitchFamily="34" charset="0"/>
              <a:buChar char="•"/>
            </a:pPr>
            <a:r>
              <a:rPr lang="en-US" dirty="0">
                <a:solidFill>
                  <a:srgbClr val="000000"/>
                </a:solidFill>
              </a:rPr>
              <a:t>Hello packet</a:t>
            </a:r>
          </a:p>
          <a:p>
            <a:pPr marL="415985" lvl="1" indent="-342900">
              <a:buFont typeface="Arial" panose="020B0604020202020204" pitchFamily="34" charset="0"/>
              <a:buChar char="•"/>
            </a:pPr>
            <a:r>
              <a:rPr lang="en-US" dirty="0">
                <a:solidFill>
                  <a:srgbClr val="000000"/>
                </a:solidFill>
              </a:rPr>
              <a:t>Database description packet</a:t>
            </a:r>
          </a:p>
          <a:p>
            <a:pPr marL="415985" lvl="1" indent="-342900">
              <a:buFont typeface="Arial" panose="020B0604020202020204" pitchFamily="34" charset="0"/>
              <a:buChar char="•"/>
            </a:pPr>
            <a:r>
              <a:rPr lang="en-US" dirty="0">
                <a:solidFill>
                  <a:srgbClr val="000000"/>
                </a:solidFill>
              </a:rPr>
              <a:t>Link-state request packet</a:t>
            </a:r>
          </a:p>
          <a:p>
            <a:pPr marL="415985" lvl="1" indent="-342900">
              <a:buFont typeface="Arial" panose="020B0604020202020204" pitchFamily="34" charset="0"/>
              <a:buChar char="•"/>
            </a:pPr>
            <a:r>
              <a:rPr lang="en-US" dirty="0">
                <a:solidFill>
                  <a:srgbClr val="000000"/>
                </a:solidFill>
              </a:rPr>
              <a:t>Link-state update packet</a:t>
            </a:r>
          </a:p>
          <a:p>
            <a:pPr marL="415985" lvl="1" indent="-342900">
              <a:buFont typeface="Arial" panose="020B0604020202020204" pitchFamily="34" charset="0"/>
              <a:buChar char="•"/>
            </a:pPr>
            <a:r>
              <a:rPr lang="en-US" dirty="0">
                <a:solidFill>
                  <a:srgbClr val="000000"/>
                </a:solidFill>
              </a:rPr>
              <a:t>Link-state acknowledgment packet</a:t>
            </a:r>
          </a:p>
          <a:p>
            <a:pPr marL="285750" indent="-285750" algn="l">
              <a:buFont typeface="Arial" panose="020B0604020202020204" pitchFamily="34" charset="0"/>
              <a:buChar char="•"/>
            </a:pPr>
            <a:r>
              <a:rPr lang="en-US" sz="1600" dirty="0">
                <a:solidFill>
                  <a:srgbClr val="000000"/>
                </a:solidFill>
              </a:rPr>
              <a:t>These packets are used to discover neighboring routers and also to exchange routing information to maintain accurate information about the network.</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1111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r>
              <a:rPr lang="en-US" dirty="0"/>
              <a:t/>
            </a:r>
            <a:br>
              <a:rPr lang="en-US" dirty="0"/>
            </a:br>
            <a:r>
              <a:rPr lang="en-US" sz="2400" dirty="0"/>
              <a:t>OSPF Accumulates Cost (Cont.)</a:t>
            </a:r>
          </a:p>
        </p:txBody>
      </p:sp>
      <p:sp>
        <p:nvSpPr>
          <p:cNvPr id="4" name="Content Placeholder 3">
            <a:extLst>
              <a:ext uri="{FF2B5EF4-FFF2-40B4-BE49-F238E27FC236}">
                <a16:creationId xmlns:a16="http://schemas.microsoft.com/office/drawing/2014/main" id="{FC3B99E2-7DFC-454B-8B64-8E523733C16C}"/>
              </a:ext>
            </a:extLst>
          </p:cNvPr>
          <p:cNvSpPr>
            <a:spLocks noGrp="1"/>
          </p:cNvSpPr>
          <p:nvPr>
            <p:ph idx="1"/>
          </p:nvPr>
        </p:nvSpPr>
        <p:spPr>
          <a:xfrm>
            <a:off x="474662" y="731837"/>
            <a:ext cx="3182937" cy="3689897"/>
          </a:xfrm>
        </p:spPr>
        <p:txBody>
          <a:bodyPr/>
          <a:lstStyle/>
          <a:p>
            <a:pPr marL="285750" indent="-285750" algn="l">
              <a:buFont typeface="Arial" panose="020B0604020202020204" pitchFamily="34" charset="0"/>
              <a:buChar char="•"/>
            </a:pPr>
            <a:r>
              <a:rPr lang="en-US" sz="1600" dirty="0">
                <a:solidFill>
                  <a:srgbClr val="000000"/>
                </a:solidFill>
              </a:rPr>
              <a:t>You can calculate the cost for each router to reach each network. </a:t>
            </a:r>
          </a:p>
          <a:p>
            <a:pPr marL="285750" indent="-285750" algn="l">
              <a:buFont typeface="Arial" panose="020B0604020202020204" pitchFamily="34" charset="0"/>
              <a:buChar char="•"/>
            </a:pPr>
            <a:r>
              <a:rPr lang="en-US" sz="1600" dirty="0">
                <a:solidFill>
                  <a:srgbClr val="000000"/>
                </a:solidFill>
              </a:rPr>
              <a:t>For example, the total cost for R1 to reach the 10.10.2.0/24 network is 11. This is because the link to R2 cost = 10 and the loopback default cost = 1. 10 + 1 = 11.</a:t>
            </a:r>
          </a:p>
          <a:p>
            <a:pPr marL="285750" indent="-285750" algn="l">
              <a:buFont typeface="Arial" panose="020B0604020202020204" pitchFamily="34" charset="0"/>
              <a:buChar char="•"/>
            </a:pPr>
            <a:r>
              <a:rPr lang="en-US" sz="1600" dirty="0">
                <a:solidFill>
                  <a:srgbClr val="000000"/>
                </a:solidFill>
              </a:rPr>
              <a:t>You can verify this with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route </a:t>
            </a:r>
            <a:r>
              <a:rPr lang="en-US" sz="1600" dirty="0">
                <a:solidFill>
                  <a:srgbClr val="000000"/>
                </a:solidFill>
              </a:rPr>
              <a:t>command.</a:t>
            </a:r>
          </a:p>
        </p:txBody>
      </p:sp>
      <p:pic>
        <p:nvPicPr>
          <p:cNvPr id="8" name="Picture 7">
            <a:extLst>
              <a:ext uri="{FF2B5EF4-FFF2-40B4-BE49-F238E27FC236}">
                <a16:creationId xmlns:a16="http://schemas.microsoft.com/office/drawing/2014/main" id="{EA90EB87-890B-E44F-AB53-B27B06F6D3FE}"/>
              </a:ext>
            </a:extLst>
          </p:cNvPr>
          <p:cNvPicPr>
            <a:picLocks noChangeAspect="1"/>
          </p:cNvPicPr>
          <p:nvPr/>
        </p:nvPicPr>
        <p:blipFill>
          <a:blip r:embed="rId4"/>
          <a:stretch>
            <a:fillRect/>
          </a:stretch>
        </p:blipFill>
        <p:spPr>
          <a:xfrm>
            <a:off x="3738739" y="956734"/>
            <a:ext cx="5143500" cy="2959100"/>
          </a:xfrm>
          <a:prstGeom prst="rect">
            <a:avLst/>
          </a:prstGeom>
        </p:spPr>
      </p:pic>
    </p:spTree>
    <p:custDataLst>
      <p:tags r:id="rId1"/>
    </p:custDataLst>
    <p:extLst>
      <p:ext uri="{BB962C8B-B14F-4D97-AF65-F5344CB8AC3E}">
        <p14:creationId xmlns:p14="http://schemas.microsoft.com/office/powerpoint/2010/main" val="88310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r>
              <a:rPr lang="en-US" dirty="0"/>
              <a:t/>
            </a:r>
            <a:br>
              <a:rPr lang="en-US" dirty="0"/>
            </a:br>
            <a:r>
              <a:rPr lang="en-US" sz="2400" dirty="0"/>
              <a:t>OSPF Accumulates Cost (Cont.)</a:t>
            </a:r>
          </a:p>
        </p:txBody>
      </p:sp>
      <p:sp>
        <p:nvSpPr>
          <p:cNvPr id="5" name="Content Placeholder 4">
            <a:extLst>
              <a:ext uri="{FF2B5EF4-FFF2-40B4-BE49-F238E27FC236}">
                <a16:creationId xmlns:a16="http://schemas.microsoft.com/office/drawing/2014/main" id="{153E1937-79A2-1941-881F-2E9AD18EE04F}"/>
              </a:ext>
            </a:extLst>
          </p:cNvPr>
          <p:cNvSpPr>
            <a:spLocks noGrp="1"/>
          </p:cNvSpPr>
          <p:nvPr>
            <p:ph idx="1"/>
          </p:nvPr>
        </p:nvSpPr>
        <p:spPr>
          <a:xfrm>
            <a:off x="431971" y="896233"/>
            <a:ext cx="8280057" cy="400004"/>
          </a:xfrm>
        </p:spPr>
        <p:txBody>
          <a:bodyPr/>
          <a:lstStyle/>
          <a:p>
            <a:pPr marL="0" indent="0" algn="l"/>
            <a:r>
              <a:rPr lang="en-US" sz="1600" dirty="0">
                <a:solidFill>
                  <a:srgbClr val="000000"/>
                </a:solidFill>
              </a:rPr>
              <a:t>Verifying the accumulated cost for the path to the 10.10.2.0/24 network:</a:t>
            </a:r>
          </a:p>
        </p:txBody>
      </p:sp>
      <p:sp>
        <p:nvSpPr>
          <p:cNvPr id="6" name="Rectangle 5">
            <a:extLst>
              <a:ext uri="{FF2B5EF4-FFF2-40B4-BE49-F238E27FC236}">
                <a16:creationId xmlns:a16="http://schemas.microsoft.com/office/drawing/2014/main" id="{CD47A738-02F7-9047-9296-7991B6D7307B}"/>
              </a:ext>
            </a:extLst>
          </p:cNvPr>
          <p:cNvSpPr/>
          <p:nvPr/>
        </p:nvSpPr>
        <p:spPr>
          <a:xfrm>
            <a:off x="431971" y="1448365"/>
            <a:ext cx="8345488" cy="1938992"/>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include 10.10.2.0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O 		  10.10.2.0/24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a:t>
            </a:r>
            <a:r>
              <a:rPr lang="en-US" sz="1200" dirty="0">
                <a:solidFill>
                  <a:schemeClr val="bg1"/>
                </a:solidFill>
                <a:latin typeface="Courier New" panose="02070309020205020404" pitchFamily="49" charset="0"/>
                <a:cs typeface="Courier New" panose="02070309020205020404" pitchFamily="49" charset="0"/>
              </a:rPr>
              <a:t>] via 10.1.1.6, 01:05:02, GigabitEthernet0/0/0 </a:t>
            </a:r>
          </a:p>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10.10.2.0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Routing entry for 10.10.2.0/24 </a:t>
            </a:r>
          </a:p>
          <a:p>
            <a:r>
              <a:rPr lang="en-US" sz="1200" dirty="0">
                <a:solidFill>
                  <a:schemeClr val="bg1"/>
                </a:solidFill>
                <a:latin typeface="Courier New" panose="02070309020205020404" pitchFamily="49" charset="0"/>
                <a:cs typeface="Courier New" panose="02070309020205020404" pitchFamily="49" charset="0"/>
              </a:rPr>
              <a:t>  Known via "</a:t>
            </a:r>
            <a:r>
              <a:rPr lang="en-US" sz="1200" dirty="0" err="1">
                <a:solidFill>
                  <a:schemeClr val="bg1"/>
                </a:solidFill>
                <a:latin typeface="Courier New" panose="02070309020205020404" pitchFamily="49" charset="0"/>
                <a:cs typeface="Courier New" panose="02070309020205020404" pitchFamily="49" charset="0"/>
              </a:rPr>
              <a:t>ospf</a:t>
            </a:r>
            <a:r>
              <a:rPr lang="en-US" sz="1200" dirty="0">
                <a:solidFill>
                  <a:schemeClr val="bg1"/>
                </a:solidFill>
                <a:latin typeface="Courier New" panose="02070309020205020404" pitchFamily="49" charset="0"/>
                <a:cs typeface="Courier New" panose="02070309020205020404" pitchFamily="49" charset="0"/>
              </a:rPr>
              <a:t> 10", distance 110,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metric 11</a:t>
            </a:r>
            <a:r>
              <a:rPr lang="en-US" sz="1200" dirty="0">
                <a:solidFill>
                  <a:schemeClr val="bg1"/>
                </a:solidFill>
                <a:latin typeface="Courier New" panose="02070309020205020404" pitchFamily="49" charset="0"/>
                <a:cs typeface="Courier New" panose="02070309020205020404" pitchFamily="49" charset="0"/>
              </a:rPr>
              <a:t>, type intra area </a:t>
            </a:r>
          </a:p>
          <a:p>
            <a:r>
              <a:rPr lang="en-US" sz="1200" dirty="0">
                <a:solidFill>
                  <a:schemeClr val="bg1"/>
                </a:solidFill>
                <a:latin typeface="Courier New" panose="02070309020205020404" pitchFamily="49" charset="0"/>
                <a:cs typeface="Courier New" panose="02070309020205020404" pitchFamily="49" charset="0"/>
              </a:rPr>
              <a:t>  Last update from 10.1.1.6 on GigabitEthernet0/0/0, 01:05:13 ago </a:t>
            </a:r>
          </a:p>
          <a:p>
            <a:r>
              <a:rPr lang="en-US" sz="1200" dirty="0">
                <a:solidFill>
                  <a:schemeClr val="bg1"/>
                </a:solidFill>
                <a:latin typeface="Courier New" panose="02070309020205020404" pitchFamily="49" charset="0"/>
                <a:cs typeface="Courier New" panose="02070309020205020404" pitchFamily="49" charset="0"/>
              </a:rPr>
              <a:t>  Routing Descriptor Blocks: </a:t>
            </a:r>
          </a:p>
          <a:p>
            <a:r>
              <a:rPr lang="en-US" sz="1200" dirty="0">
                <a:solidFill>
                  <a:schemeClr val="bg1"/>
                </a:solidFill>
                <a:latin typeface="Courier New" panose="02070309020205020404" pitchFamily="49" charset="0"/>
                <a:cs typeface="Courier New" panose="02070309020205020404" pitchFamily="49" charset="0"/>
              </a:rPr>
              <a:t>  * 10.1.1.6, from 2.2.2.2, 01:05:13 ago, via GigabitEthernet0/0/0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Route metric is 11</a:t>
            </a:r>
            <a:r>
              <a:rPr lang="en-US" sz="1200" dirty="0">
                <a:solidFill>
                  <a:schemeClr val="bg1"/>
                </a:solidFill>
                <a:latin typeface="Courier New" panose="02070309020205020404" pitchFamily="49" charset="0"/>
                <a:cs typeface="Courier New" panose="02070309020205020404" pitchFamily="49" charset="0"/>
              </a:rPr>
              <a:t>, traffic share count is 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124472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r>
              <a:rPr lang="en-US" dirty="0"/>
              <a:t/>
            </a:r>
            <a:br>
              <a:rPr lang="en-US" dirty="0"/>
            </a:br>
            <a:r>
              <a:rPr lang="en-US" sz="2400" dirty="0"/>
              <a:t>Manually Set OSPF Cost Value</a:t>
            </a:r>
          </a:p>
        </p:txBody>
      </p:sp>
      <p:sp>
        <p:nvSpPr>
          <p:cNvPr id="4" name="Content Placeholder 3">
            <a:extLst>
              <a:ext uri="{FF2B5EF4-FFF2-40B4-BE49-F238E27FC236}">
                <a16:creationId xmlns:a16="http://schemas.microsoft.com/office/drawing/2014/main" id="{B8F5B567-5A1D-3A44-9B90-7FCCCC3576EE}"/>
              </a:ext>
            </a:extLst>
          </p:cNvPr>
          <p:cNvSpPr>
            <a:spLocks noGrp="1"/>
          </p:cNvSpPr>
          <p:nvPr>
            <p:ph idx="1"/>
          </p:nvPr>
        </p:nvSpPr>
        <p:spPr>
          <a:xfrm>
            <a:off x="474662" y="731838"/>
            <a:ext cx="8280057" cy="2031460"/>
          </a:xfrm>
        </p:spPr>
        <p:txBody>
          <a:bodyPr/>
          <a:lstStyle/>
          <a:p>
            <a:pPr marL="0" indent="0" algn="l"/>
            <a:r>
              <a:rPr lang="en-US" sz="1600" dirty="0">
                <a:solidFill>
                  <a:srgbClr val="000000"/>
                </a:solidFill>
              </a:rPr>
              <a:t>Reasons to manually set the cost value include:</a:t>
            </a:r>
          </a:p>
          <a:p>
            <a:pPr marL="415985" lvl="1" indent="-342900">
              <a:buFont typeface="Arial" panose="020B0604020202020204" pitchFamily="34" charset="0"/>
              <a:buChar char="•"/>
            </a:pPr>
            <a:r>
              <a:rPr lang="en-US" dirty="0">
                <a:solidFill>
                  <a:srgbClr val="000000"/>
                </a:solidFill>
              </a:rPr>
              <a:t>The Administrator may want to influence path selection within OSPF, causing different paths to be selected than what normally would given default costs and cost accumulation.</a:t>
            </a:r>
          </a:p>
          <a:p>
            <a:pPr marL="415985" lvl="1" indent="-342900">
              <a:buFont typeface="Arial" panose="020B0604020202020204" pitchFamily="34" charset="0"/>
              <a:buChar char="•"/>
            </a:pPr>
            <a:r>
              <a:rPr lang="en-US" dirty="0">
                <a:solidFill>
                  <a:srgbClr val="000000"/>
                </a:solidFill>
              </a:rPr>
              <a:t>Connections to equipment from other vendors who use a different formula to calculate OSPF cost.</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To change the cost value reported by the local OSPF router to other OSPF routers, use the interface configuration command </a:t>
            </a:r>
            <a:r>
              <a:rPr lang="en-US" sz="1600" b="1" dirty="0">
                <a:solidFill>
                  <a:srgbClr val="000000"/>
                </a:solidFill>
              </a:rPr>
              <a:t>ip ospf cost</a:t>
            </a:r>
            <a:r>
              <a:rPr lang="en-US" sz="1600" dirty="0">
                <a:solidFill>
                  <a:srgbClr val="000000"/>
                </a:solidFill>
              </a:rPr>
              <a:t> </a:t>
            </a:r>
            <a:r>
              <a:rPr lang="en-US" sz="1600" i="1" dirty="0">
                <a:solidFill>
                  <a:srgbClr val="000000"/>
                </a:solidFill>
              </a:rPr>
              <a:t>value</a:t>
            </a:r>
            <a:r>
              <a:rPr lang="en-US" sz="1600" dirty="0">
                <a:solidFill>
                  <a:srgbClr val="000000"/>
                </a:solidFill>
              </a:rPr>
              <a:t>.</a:t>
            </a:r>
          </a:p>
        </p:txBody>
      </p:sp>
      <p:sp>
        <p:nvSpPr>
          <p:cNvPr id="7" name="Rectangle 6">
            <a:extLst>
              <a:ext uri="{FF2B5EF4-FFF2-40B4-BE49-F238E27FC236}">
                <a16:creationId xmlns:a16="http://schemas.microsoft.com/office/drawing/2014/main" id="{833368B8-E60A-3641-B455-DBAC0440D770}"/>
              </a:ext>
            </a:extLst>
          </p:cNvPr>
          <p:cNvSpPr/>
          <p:nvPr/>
        </p:nvSpPr>
        <p:spPr>
          <a:xfrm>
            <a:off x="2128089" y="2955208"/>
            <a:ext cx="4679244"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g0/0/1</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cost 30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a:solidFill>
                  <a:schemeClr val="bg1"/>
                </a:solidFill>
                <a:latin typeface="Courier New" panose="02070309020205020404" pitchFamily="49" charset="0"/>
                <a:cs typeface="Courier New" panose="02070309020205020404" pitchFamily="49" charset="0"/>
              </a:rPr>
              <a:t>interface lo0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cost 10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a:solidFill>
                  <a:schemeClr val="bg1"/>
                </a:solidFill>
                <a:latin typeface="Courier New" panose="02070309020205020404" pitchFamily="49" charset="0"/>
                <a:cs typeface="Courier New" panose="02070309020205020404" pitchFamily="49" charset="0"/>
              </a:rPr>
              <a:t>end</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18808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sz="4000" dirty="0" smtClean="0"/>
              <a:t>8.6 </a:t>
            </a:r>
            <a:r>
              <a:rPr lang="en-US" sz="4000" dirty="0" smtClean="0"/>
              <a:t>Single-Area OSPFv3</a:t>
            </a:r>
            <a:endParaRPr lang="en-US" sz="4000" dirty="0"/>
          </a:p>
        </p:txBody>
      </p:sp>
    </p:spTree>
    <p:extLst>
      <p:ext uri="{BB962C8B-B14F-4D97-AF65-F5344CB8AC3E}">
        <p14:creationId xmlns:p14="http://schemas.microsoft.com/office/powerpoint/2010/main" val="1463073445"/>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smtClean="0"/>
              <a:t>OSPFv2 vs. OSPFv3</a:t>
            </a:r>
            <a:r>
              <a:rPr lang="en-US" altLang="en-US" dirty="0" smtClean="0"/>
              <a:t/>
            </a:r>
            <a:br>
              <a:rPr lang="en-US" altLang="en-US" dirty="0" smtClean="0"/>
            </a:br>
            <a:r>
              <a:rPr lang="en-US" altLang="en-US" dirty="0" err="1" smtClean="0"/>
              <a:t>OSPFv3</a:t>
            </a:r>
            <a:endParaRPr lang="en-US" altLang="en-US" dirty="0" smtClean="0"/>
          </a:p>
        </p:txBody>
      </p:sp>
      <p:sp>
        <p:nvSpPr>
          <p:cNvPr id="4" name="Rectangle 6"/>
          <p:cNvSpPr>
            <a:spLocks noGrp="1" noChangeArrowheads="1"/>
          </p:cNvSpPr>
          <p:nvPr>
            <p:ph idx="1"/>
          </p:nvPr>
        </p:nvSpPr>
        <p:spPr>
          <a:xfrm>
            <a:off x="480447" y="809071"/>
            <a:ext cx="8226583" cy="4181383"/>
          </a:xfrm>
        </p:spPr>
        <p:txBody>
          <a:bodyPr/>
          <a:lstStyle/>
          <a:p>
            <a:r>
              <a:rPr lang="en-US" altLang="ja-JP" dirty="0" smtClean="0"/>
              <a:t>OSPFv3 is used to exchange IPv6 prefixes and build an IPv6 routing table.</a:t>
            </a:r>
          </a:p>
          <a:p>
            <a:r>
              <a:rPr lang="en-US" altLang="ja-JP" dirty="0" smtClean="0"/>
              <a:t>OSPFv3 builds three OSPF tables – neighbor table, topology table, and routing table.</a:t>
            </a:r>
          </a:p>
        </p:txBody>
      </p:sp>
      <p:pic>
        <p:nvPicPr>
          <p:cNvPr id="3" name="Picture 2"/>
          <p:cNvPicPr>
            <a:picLocks noChangeAspect="1"/>
          </p:cNvPicPr>
          <p:nvPr/>
        </p:nvPicPr>
        <p:blipFill>
          <a:blip r:embed="rId3"/>
          <a:stretch>
            <a:fillRect/>
          </a:stretch>
        </p:blipFill>
        <p:spPr>
          <a:xfrm>
            <a:off x="1371599" y="1661608"/>
            <a:ext cx="5885562" cy="3083537"/>
          </a:xfrm>
          <a:prstGeom prst="rect">
            <a:avLst/>
          </a:prstGeom>
        </p:spPr>
      </p:pic>
    </p:spTree>
    <p:extLst>
      <p:ext uri="{BB962C8B-B14F-4D97-AF65-F5344CB8AC3E}">
        <p14:creationId xmlns:p14="http://schemas.microsoft.com/office/powerpoint/2010/main" val="3909563951"/>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smtClean="0"/>
              <a:t>OSPFv2 vs. OSPFv3</a:t>
            </a:r>
            <a:r>
              <a:rPr lang="en-US" altLang="en-US" dirty="0" smtClean="0"/>
              <a:t/>
            </a:r>
            <a:br>
              <a:rPr lang="en-US" altLang="en-US" dirty="0" smtClean="0"/>
            </a:br>
            <a:r>
              <a:rPr lang="en-US" altLang="en-US" dirty="0" smtClean="0"/>
              <a:t>Similarities Between OSPFv2 and OSPFv3</a:t>
            </a:r>
          </a:p>
        </p:txBody>
      </p:sp>
      <p:graphicFrame>
        <p:nvGraphicFramePr>
          <p:cNvPr id="5" name="Table 4"/>
          <p:cNvGraphicFramePr>
            <a:graphicFrameLocks noGrp="1"/>
          </p:cNvGraphicFramePr>
          <p:nvPr>
            <p:extLst/>
          </p:nvPr>
        </p:nvGraphicFramePr>
        <p:xfrm>
          <a:off x="1015140" y="1079858"/>
          <a:ext cx="6927741" cy="2709907"/>
        </p:xfrm>
        <a:graphic>
          <a:graphicData uri="http://schemas.openxmlformats.org/drawingml/2006/table">
            <a:tbl>
              <a:tblPr firstRow="1" bandRow="1">
                <a:tableStyleId>{7DF18680-E054-41AD-8BC1-D1AEF772440D}</a:tableStyleId>
              </a:tblPr>
              <a:tblGrid>
                <a:gridCol w="1518833">
                  <a:extLst>
                    <a:ext uri="{9D8B030D-6E8A-4147-A177-3AD203B41FA5}">
                      <a16:colId xmlns:a16="http://schemas.microsoft.com/office/drawing/2014/main" val="20000"/>
                    </a:ext>
                  </a:extLst>
                </a:gridCol>
                <a:gridCol w="5408908">
                  <a:extLst>
                    <a:ext uri="{9D8B030D-6E8A-4147-A177-3AD203B41FA5}">
                      <a16:colId xmlns:a16="http://schemas.microsoft.com/office/drawing/2014/main" val="20001"/>
                    </a:ext>
                  </a:extLst>
                </a:gridCol>
              </a:tblGrid>
              <a:tr h="0">
                <a:tc>
                  <a:txBody>
                    <a:bodyPr/>
                    <a:lstStyle/>
                    <a:p>
                      <a:r>
                        <a:rPr lang="en-US" sz="1200" dirty="0" smtClean="0"/>
                        <a:t>Feature</a:t>
                      </a:r>
                      <a:endParaRPr lang="en-US" sz="1200" dirty="0"/>
                    </a:p>
                  </a:txBody>
                  <a:tcPr/>
                </a:tc>
                <a:tc>
                  <a:txBody>
                    <a:bodyPr/>
                    <a:lstStyle/>
                    <a:p>
                      <a:r>
                        <a:rPr lang="en-US" sz="1200" dirty="0" smtClean="0"/>
                        <a:t>Comments</a:t>
                      </a:r>
                      <a:endParaRPr lang="en-US" sz="1200" dirty="0"/>
                    </a:p>
                  </a:txBody>
                  <a:tcPr/>
                </a:tc>
                <a:extLst>
                  <a:ext uri="{0D108BD9-81ED-4DB2-BD59-A6C34878D82A}">
                    <a16:rowId xmlns:a16="http://schemas.microsoft.com/office/drawing/2014/main" val="10000"/>
                  </a:ext>
                </a:extLst>
              </a:tr>
              <a:tr h="214436">
                <a:tc>
                  <a:txBody>
                    <a:bodyPr/>
                    <a:lstStyle/>
                    <a:p>
                      <a:r>
                        <a:rPr lang="en-US" sz="1200" dirty="0" smtClean="0"/>
                        <a:t>Link-State</a:t>
                      </a:r>
                      <a:endParaRPr lang="en-US" sz="1200" dirty="0"/>
                    </a:p>
                  </a:txBody>
                  <a:tcPr/>
                </a:tc>
                <a:tc>
                  <a:txBody>
                    <a:bodyPr/>
                    <a:lstStyle/>
                    <a:p>
                      <a:r>
                        <a:rPr lang="en-US" sz="1200" dirty="0" smtClean="0"/>
                        <a:t>Both are this type of routing protocol</a:t>
                      </a:r>
                      <a:endParaRPr lang="en-US" sz="1200" dirty="0"/>
                    </a:p>
                  </a:txBody>
                  <a:tcPr/>
                </a:tc>
                <a:extLst>
                  <a:ext uri="{0D108BD9-81ED-4DB2-BD59-A6C34878D82A}">
                    <a16:rowId xmlns:a16="http://schemas.microsoft.com/office/drawing/2014/main" val="10001"/>
                  </a:ext>
                </a:extLst>
              </a:tr>
              <a:tr h="214436">
                <a:tc>
                  <a:txBody>
                    <a:bodyPr/>
                    <a:lstStyle/>
                    <a:p>
                      <a:r>
                        <a:rPr lang="en-US" sz="1200" dirty="0" smtClean="0"/>
                        <a:t>Routing algorithm</a:t>
                      </a:r>
                      <a:endParaRPr lang="en-US" sz="1200" dirty="0"/>
                    </a:p>
                  </a:txBody>
                  <a:tcPr/>
                </a:tc>
                <a:tc>
                  <a:txBody>
                    <a:bodyPr/>
                    <a:lstStyle/>
                    <a:p>
                      <a:r>
                        <a:rPr lang="en-US" sz="1200" dirty="0" smtClean="0"/>
                        <a:t>Shortest Path First (SPF)</a:t>
                      </a:r>
                      <a:endParaRPr lang="en-US" sz="1200" dirty="0"/>
                    </a:p>
                  </a:txBody>
                  <a:tcPr/>
                </a:tc>
                <a:extLst>
                  <a:ext uri="{0D108BD9-81ED-4DB2-BD59-A6C34878D82A}">
                    <a16:rowId xmlns:a16="http://schemas.microsoft.com/office/drawing/2014/main" val="10002"/>
                  </a:ext>
                </a:extLst>
              </a:tr>
              <a:tr h="214436">
                <a:tc>
                  <a:txBody>
                    <a:bodyPr/>
                    <a:lstStyle/>
                    <a:p>
                      <a:r>
                        <a:rPr lang="en-US" sz="1200" dirty="0" smtClean="0"/>
                        <a:t>Metric</a:t>
                      </a:r>
                      <a:endParaRPr lang="en-US" sz="1200" dirty="0"/>
                    </a:p>
                  </a:txBody>
                  <a:tcPr/>
                </a:tc>
                <a:tc>
                  <a:txBody>
                    <a:bodyPr/>
                    <a:lstStyle/>
                    <a:p>
                      <a:r>
                        <a:rPr lang="en-US" sz="1200" dirty="0" smtClean="0"/>
                        <a:t>Cost</a:t>
                      </a:r>
                      <a:endParaRPr lang="en-US" sz="1200" dirty="0"/>
                    </a:p>
                  </a:txBody>
                  <a:tcPr/>
                </a:tc>
                <a:extLst>
                  <a:ext uri="{0D108BD9-81ED-4DB2-BD59-A6C34878D82A}">
                    <a16:rowId xmlns:a16="http://schemas.microsoft.com/office/drawing/2014/main" val="10003"/>
                  </a:ext>
                </a:extLst>
              </a:tr>
              <a:tr h="292930">
                <a:tc>
                  <a:txBody>
                    <a:bodyPr/>
                    <a:lstStyle/>
                    <a:p>
                      <a:r>
                        <a:rPr lang="en-US" sz="1200" dirty="0" smtClean="0"/>
                        <a:t>Areas</a:t>
                      </a:r>
                      <a:endParaRPr lang="en-US" sz="1200" dirty="0"/>
                    </a:p>
                  </a:txBody>
                  <a:tcPr/>
                </a:tc>
                <a:tc>
                  <a:txBody>
                    <a:bodyPr/>
                    <a:lstStyle/>
                    <a:p>
                      <a:r>
                        <a:rPr lang="en-US" sz="1200" dirty="0" smtClean="0"/>
                        <a:t>Both use and support a two-level hierarchy with areas</a:t>
                      </a:r>
                      <a:r>
                        <a:rPr lang="en-US" sz="1200" baseline="0" dirty="0" smtClean="0"/>
                        <a:t> connecting to Area 0</a:t>
                      </a:r>
                      <a:endParaRPr lang="en-US" sz="1200" dirty="0"/>
                    </a:p>
                  </a:txBody>
                  <a:tcPr/>
                </a:tc>
                <a:extLst>
                  <a:ext uri="{0D108BD9-81ED-4DB2-BD59-A6C34878D82A}">
                    <a16:rowId xmlns:a16="http://schemas.microsoft.com/office/drawing/2014/main" val="10004"/>
                  </a:ext>
                </a:extLst>
              </a:tr>
              <a:tr h="214436">
                <a:tc>
                  <a:txBody>
                    <a:bodyPr/>
                    <a:lstStyle/>
                    <a:p>
                      <a:r>
                        <a:rPr lang="en-US" sz="1200" dirty="0" smtClean="0"/>
                        <a:t>Packet types</a:t>
                      </a:r>
                      <a:endParaRPr lang="en-US" sz="1200" dirty="0"/>
                    </a:p>
                  </a:txBody>
                  <a:tcPr/>
                </a:tc>
                <a:tc>
                  <a:txBody>
                    <a:bodyPr/>
                    <a:lstStyle/>
                    <a:p>
                      <a:r>
                        <a:rPr lang="en-US" sz="1200" dirty="0" smtClean="0"/>
                        <a:t>Both</a:t>
                      </a:r>
                      <a:r>
                        <a:rPr lang="en-US" sz="1200" baseline="0" dirty="0" smtClean="0"/>
                        <a:t> use the same Hello, DBD, LSR, LSU, and </a:t>
                      </a:r>
                      <a:r>
                        <a:rPr lang="en-US" sz="1200" baseline="0" dirty="0" err="1" smtClean="0"/>
                        <a:t>LSAck</a:t>
                      </a:r>
                      <a:r>
                        <a:rPr lang="en-US" sz="1200" baseline="0" dirty="0" smtClean="0"/>
                        <a:t> packets</a:t>
                      </a:r>
                      <a:endParaRPr lang="en-US" sz="1200" dirty="0"/>
                    </a:p>
                  </a:txBody>
                  <a:tcPr/>
                </a:tc>
                <a:extLst>
                  <a:ext uri="{0D108BD9-81ED-4DB2-BD59-A6C34878D82A}">
                    <a16:rowId xmlns:a16="http://schemas.microsoft.com/office/drawing/2014/main" val="10005"/>
                  </a:ext>
                </a:extLst>
              </a:tr>
              <a:tr h="348459">
                <a:tc>
                  <a:txBody>
                    <a:bodyPr/>
                    <a:lstStyle/>
                    <a:p>
                      <a:r>
                        <a:rPr lang="en-US" sz="1200" dirty="0" smtClean="0"/>
                        <a:t>Neighbor discovery</a:t>
                      </a:r>
                      <a:endParaRPr lang="en-US" sz="1200" dirty="0"/>
                    </a:p>
                  </a:txBody>
                  <a:tcPr/>
                </a:tc>
                <a:tc>
                  <a:txBody>
                    <a:bodyPr/>
                    <a:lstStyle/>
                    <a:p>
                      <a:r>
                        <a:rPr lang="en-US" sz="1200" dirty="0" smtClean="0"/>
                        <a:t>Transitions through the same states using Hello packets</a:t>
                      </a:r>
                      <a:endParaRPr lang="en-US" sz="1200" dirty="0"/>
                    </a:p>
                  </a:txBody>
                  <a:tcPr/>
                </a:tc>
                <a:extLst>
                  <a:ext uri="{0D108BD9-81ED-4DB2-BD59-A6C34878D82A}">
                    <a16:rowId xmlns:a16="http://schemas.microsoft.com/office/drawing/2014/main" val="10006"/>
                  </a:ext>
                </a:extLst>
              </a:tr>
              <a:tr h="348459">
                <a:tc>
                  <a:txBody>
                    <a:bodyPr/>
                    <a:lstStyle/>
                    <a:p>
                      <a:r>
                        <a:rPr lang="en-US" sz="1200" dirty="0" smtClean="0"/>
                        <a:t>DR/BDR</a:t>
                      </a:r>
                      <a:endParaRPr lang="en-US" sz="1200" dirty="0"/>
                    </a:p>
                  </a:txBody>
                  <a:tcPr/>
                </a:tc>
                <a:tc>
                  <a:txBody>
                    <a:bodyPr/>
                    <a:lstStyle/>
                    <a:p>
                      <a:r>
                        <a:rPr lang="en-US" sz="1200" dirty="0" smtClean="0"/>
                        <a:t>Function and election process is the same</a:t>
                      </a:r>
                      <a:endParaRPr lang="en-US" sz="1200" dirty="0"/>
                    </a:p>
                  </a:txBody>
                  <a:tcPr/>
                </a:tc>
                <a:extLst>
                  <a:ext uri="{0D108BD9-81ED-4DB2-BD59-A6C34878D82A}">
                    <a16:rowId xmlns:a16="http://schemas.microsoft.com/office/drawing/2014/main" val="10007"/>
                  </a:ext>
                </a:extLst>
              </a:tr>
              <a:tr h="348459">
                <a:tc>
                  <a:txBody>
                    <a:bodyPr/>
                    <a:lstStyle/>
                    <a:p>
                      <a:r>
                        <a:rPr lang="en-US" sz="1200" dirty="0" smtClean="0"/>
                        <a:t>Router ID</a:t>
                      </a:r>
                      <a:endParaRPr lang="en-US" sz="1200" dirty="0"/>
                    </a:p>
                  </a:txBody>
                  <a:tcPr/>
                </a:tc>
                <a:tc>
                  <a:txBody>
                    <a:bodyPr/>
                    <a:lstStyle/>
                    <a:p>
                      <a:r>
                        <a:rPr lang="en-US" sz="1200" dirty="0" smtClean="0"/>
                        <a:t>Both</a:t>
                      </a:r>
                      <a:r>
                        <a:rPr lang="en-US" sz="1200" baseline="0" dirty="0" smtClean="0"/>
                        <a:t> use a 32-bit router ID; determined by the same process</a:t>
                      </a:r>
                      <a:endParaRPr lang="en-US" sz="12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15491145"/>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smtClean="0"/>
              <a:t>OSPFv2 vs. OSPFv3</a:t>
            </a:r>
            <a:r>
              <a:rPr lang="en-US" altLang="en-US" dirty="0" smtClean="0"/>
              <a:t/>
            </a:r>
            <a:br>
              <a:rPr lang="en-US" altLang="en-US" dirty="0" smtClean="0"/>
            </a:br>
            <a:r>
              <a:rPr lang="en-US" altLang="en-US" dirty="0" smtClean="0"/>
              <a:t>Differences Between OSPFv2 and OSPFv3</a:t>
            </a:r>
          </a:p>
        </p:txBody>
      </p:sp>
      <p:graphicFrame>
        <p:nvGraphicFramePr>
          <p:cNvPr id="5" name="Table 4"/>
          <p:cNvGraphicFramePr>
            <a:graphicFrameLocks noGrp="1"/>
          </p:cNvGraphicFramePr>
          <p:nvPr>
            <p:extLst/>
          </p:nvPr>
        </p:nvGraphicFramePr>
        <p:xfrm>
          <a:off x="650929" y="800889"/>
          <a:ext cx="7377192" cy="3457419"/>
        </p:xfrm>
        <a:graphic>
          <a:graphicData uri="http://schemas.openxmlformats.org/drawingml/2006/table">
            <a:tbl>
              <a:tblPr firstRow="1" bandRow="1">
                <a:tableStyleId>{7DF18680-E054-41AD-8BC1-D1AEF772440D}</a:tableStyleId>
              </a:tblPr>
              <a:tblGrid>
                <a:gridCol w="1247613">
                  <a:extLst>
                    <a:ext uri="{9D8B030D-6E8A-4147-A177-3AD203B41FA5}">
                      <a16:colId xmlns:a16="http://schemas.microsoft.com/office/drawing/2014/main" val="20000"/>
                    </a:ext>
                  </a:extLst>
                </a:gridCol>
                <a:gridCol w="3033628">
                  <a:extLst>
                    <a:ext uri="{9D8B030D-6E8A-4147-A177-3AD203B41FA5}">
                      <a16:colId xmlns:a16="http://schemas.microsoft.com/office/drawing/2014/main" val="20001"/>
                    </a:ext>
                  </a:extLst>
                </a:gridCol>
                <a:gridCol w="3095951">
                  <a:extLst>
                    <a:ext uri="{9D8B030D-6E8A-4147-A177-3AD203B41FA5}">
                      <a16:colId xmlns:a16="http://schemas.microsoft.com/office/drawing/2014/main" val="20002"/>
                    </a:ext>
                  </a:extLst>
                </a:gridCol>
              </a:tblGrid>
              <a:tr h="0">
                <a:tc>
                  <a:txBody>
                    <a:bodyPr/>
                    <a:lstStyle/>
                    <a:p>
                      <a:r>
                        <a:rPr lang="en-US" sz="1200" dirty="0" smtClean="0"/>
                        <a:t>Feature</a:t>
                      </a:r>
                      <a:endParaRPr lang="en-US" sz="1200" dirty="0"/>
                    </a:p>
                  </a:txBody>
                  <a:tcPr/>
                </a:tc>
                <a:tc>
                  <a:txBody>
                    <a:bodyPr/>
                    <a:lstStyle/>
                    <a:p>
                      <a:r>
                        <a:rPr lang="en-US" sz="1200" dirty="0" smtClean="0"/>
                        <a:t>OSPFv2</a:t>
                      </a:r>
                      <a:endParaRPr lang="en-US" sz="1200" dirty="0"/>
                    </a:p>
                  </a:txBody>
                  <a:tcPr/>
                </a:tc>
                <a:tc>
                  <a:txBody>
                    <a:bodyPr/>
                    <a:lstStyle/>
                    <a:p>
                      <a:r>
                        <a:rPr lang="en-US" sz="1200" dirty="0" smtClean="0"/>
                        <a:t>OSPFv3</a:t>
                      </a:r>
                      <a:endParaRPr lang="en-US" sz="1200" dirty="0"/>
                    </a:p>
                  </a:txBody>
                  <a:tcPr/>
                </a:tc>
                <a:extLst>
                  <a:ext uri="{0D108BD9-81ED-4DB2-BD59-A6C34878D82A}">
                    <a16:rowId xmlns:a16="http://schemas.microsoft.com/office/drawing/2014/main" val="10000"/>
                  </a:ext>
                </a:extLst>
              </a:tr>
              <a:tr h="214436">
                <a:tc>
                  <a:txBody>
                    <a:bodyPr/>
                    <a:lstStyle/>
                    <a:p>
                      <a:r>
                        <a:rPr lang="en-US" sz="1200" dirty="0" smtClean="0"/>
                        <a:t>Advertisements</a:t>
                      </a:r>
                      <a:endParaRPr lang="en-US" sz="1200" dirty="0"/>
                    </a:p>
                  </a:txBody>
                  <a:tcPr/>
                </a:tc>
                <a:tc>
                  <a:txBody>
                    <a:bodyPr/>
                    <a:lstStyle/>
                    <a:p>
                      <a:r>
                        <a:rPr lang="en-US" sz="1200" dirty="0" smtClean="0"/>
                        <a:t>IPv4 networks</a:t>
                      </a:r>
                      <a:endParaRPr lang="en-US" sz="1200" dirty="0"/>
                    </a:p>
                  </a:txBody>
                  <a:tcPr/>
                </a:tc>
                <a:tc>
                  <a:txBody>
                    <a:bodyPr/>
                    <a:lstStyle/>
                    <a:p>
                      <a:r>
                        <a:rPr lang="en-US" sz="1200" dirty="0" smtClean="0"/>
                        <a:t>IPv6 prefixes</a:t>
                      </a:r>
                      <a:endParaRPr lang="en-US" sz="1200" dirty="0"/>
                    </a:p>
                  </a:txBody>
                  <a:tcPr/>
                </a:tc>
                <a:extLst>
                  <a:ext uri="{0D108BD9-81ED-4DB2-BD59-A6C34878D82A}">
                    <a16:rowId xmlns:a16="http://schemas.microsoft.com/office/drawing/2014/main" val="10001"/>
                  </a:ext>
                </a:extLst>
              </a:tr>
              <a:tr h="214436">
                <a:tc>
                  <a:txBody>
                    <a:bodyPr/>
                    <a:lstStyle/>
                    <a:p>
                      <a:r>
                        <a:rPr lang="en-US" sz="1200" dirty="0" smtClean="0"/>
                        <a:t>Source address</a:t>
                      </a:r>
                      <a:endParaRPr lang="en-US" sz="1200" dirty="0"/>
                    </a:p>
                  </a:txBody>
                  <a:tcPr/>
                </a:tc>
                <a:tc>
                  <a:txBody>
                    <a:bodyPr/>
                    <a:lstStyle/>
                    <a:p>
                      <a:r>
                        <a:rPr lang="en-US" sz="1200" dirty="0" smtClean="0"/>
                        <a:t>IPv4 source address</a:t>
                      </a:r>
                      <a:endParaRPr lang="en-US" sz="1200" dirty="0"/>
                    </a:p>
                  </a:txBody>
                  <a:tcPr/>
                </a:tc>
                <a:tc>
                  <a:txBody>
                    <a:bodyPr/>
                    <a:lstStyle/>
                    <a:p>
                      <a:r>
                        <a:rPr lang="en-US" sz="1200" dirty="0" smtClean="0"/>
                        <a:t>IPv6</a:t>
                      </a:r>
                      <a:r>
                        <a:rPr lang="en-US" sz="1200" baseline="0" dirty="0" smtClean="0"/>
                        <a:t> link-local address</a:t>
                      </a:r>
                      <a:endParaRPr lang="en-US" sz="1200" dirty="0"/>
                    </a:p>
                  </a:txBody>
                  <a:tcPr/>
                </a:tc>
                <a:extLst>
                  <a:ext uri="{0D108BD9-81ED-4DB2-BD59-A6C34878D82A}">
                    <a16:rowId xmlns:a16="http://schemas.microsoft.com/office/drawing/2014/main" val="10002"/>
                  </a:ext>
                </a:extLst>
              </a:tr>
              <a:tr h="214436">
                <a:tc>
                  <a:txBody>
                    <a:bodyPr/>
                    <a:lstStyle/>
                    <a:p>
                      <a:r>
                        <a:rPr lang="en-US" sz="1200" dirty="0" smtClean="0"/>
                        <a:t>Destination address</a:t>
                      </a:r>
                      <a:endParaRPr lang="en-US" sz="1200" dirty="0"/>
                    </a:p>
                  </a:txBody>
                  <a:tcPr/>
                </a:tc>
                <a:tc>
                  <a:txBody>
                    <a:bodyPr/>
                    <a:lstStyle/>
                    <a:p>
                      <a:r>
                        <a:rPr lang="en-US" sz="1200" dirty="0" smtClean="0"/>
                        <a:t>Choice of:</a:t>
                      </a:r>
                    </a:p>
                    <a:p>
                      <a:pPr marL="171450" indent="-171450">
                        <a:buFont typeface="Arial" panose="020B0604020202020204" pitchFamily="34" charset="0"/>
                        <a:buChar char="•"/>
                      </a:pPr>
                      <a:r>
                        <a:rPr lang="en-US" sz="1200" dirty="0" smtClean="0"/>
                        <a:t>Neighbor IPv4 unicast address</a:t>
                      </a:r>
                    </a:p>
                    <a:p>
                      <a:pPr marL="171450" indent="-171450">
                        <a:buFont typeface="Arial" panose="020B0604020202020204" pitchFamily="34" charset="0"/>
                        <a:buChar char="•"/>
                      </a:pPr>
                      <a:r>
                        <a:rPr lang="en-US" sz="1200" dirty="0" smtClean="0"/>
                        <a:t>224.0.0.5</a:t>
                      </a:r>
                      <a:r>
                        <a:rPr lang="en-US" sz="1200" baseline="0" dirty="0" smtClean="0"/>
                        <a:t> all-OSPF-routers multicast address</a:t>
                      </a:r>
                    </a:p>
                    <a:p>
                      <a:pPr marL="171450" indent="-171450">
                        <a:buFont typeface="Arial" panose="020B0604020202020204" pitchFamily="34" charset="0"/>
                        <a:buChar char="•"/>
                      </a:pPr>
                      <a:r>
                        <a:rPr lang="en-US" sz="1200" baseline="0" dirty="0" smtClean="0"/>
                        <a:t>224.0.0.6 DR/BDR multicast address</a:t>
                      </a:r>
                      <a:endParaRPr lang="en-US" sz="1200" dirty="0"/>
                    </a:p>
                  </a:txBody>
                  <a:tcPr/>
                </a:tc>
                <a:tc>
                  <a:txBody>
                    <a:bodyPr/>
                    <a:lstStyle/>
                    <a:p>
                      <a:r>
                        <a:rPr lang="en-US" sz="1200" dirty="0" smtClean="0"/>
                        <a:t>Choice of:</a:t>
                      </a:r>
                    </a:p>
                    <a:p>
                      <a:pPr marL="171450" indent="-171450">
                        <a:buFont typeface="Arial" panose="020B0604020202020204" pitchFamily="34" charset="0"/>
                        <a:buChar char="•"/>
                      </a:pPr>
                      <a:r>
                        <a:rPr lang="en-US" sz="1200" dirty="0" smtClean="0"/>
                        <a:t>Neighbor IPv6 link-local address</a:t>
                      </a:r>
                    </a:p>
                    <a:p>
                      <a:pPr marL="171450" indent="-171450">
                        <a:buFont typeface="Arial" panose="020B0604020202020204" pitchFamily="34" charset="0"/>
                        <a:buChar char="•"/>
                      </a:pPr>
                      <a:r>
                        <a:rPr lang="en-US" sz="1200" dirty="0" smtClean="0"/>
                        <a:t>FF02::5</a:t>
                      </a:r>
                      <a:r>
                        <a:rPr lang="en-US" sz="1200" baseline="0" dirty="0" smtClean="0"/>
                        <a:t> all-OSPF-routers multicast address</a:t>
                      </a:r>
                    </a:p>
                    <a:p>
                      <a:pPr marL="171450" indent="-171450">
                        <a:buFont typeface="Arial" panose="020B0604020202020204" pitchFamily="34" charset="0"/>
                        <a:buChar char="•"/>
                      </a:pPr>
                      <a:r>
                        <a:rPr lang="en-US" sz="1200" baseline="0" dirty="0" smtClean="0"/>
                        <a:t>FF02::6 DR/BDR multicast address</a:t>
                      </a:r>
                      <a:endParaRPr lang="en-US" sz="1200" dirty="0" smtClean="0"/>
                    </a:p>
                  </a:txBody>
                  <a:tcPr/>
                </a:tc>
                <a:extLst>
                  <a:ext uri="{0D108BD9-81ED-4DB2-BD59-A6C34878D82A}">
                    <a16:rowId xmlns:a16="http://schemas.microsoft.com/office/drawing/2014/main" val="10003"/>
                  </a:ext>
                </a:extLst>
              </a:tr>
              <a:tr h="517272">
                <a:tc>
                  <a:txBody>
                    <a:bodyPr/>
                    <a:lstStyle/>
                    <a:p>
                      <a:r>
                        <a:rPr lang="en-US" sz="1200" dirty="0" smtClean="0"/>
                        <a:t>Advertise networks</a:t>
                      </a:r>
                      <a:endParaRPr lang="en-US" sz="1200" dirty="0"/>
                    </a:p>
                  </a:txBody>
                  <a:tcPr/>
                </a:tc>
                <a:tc>
                  <a:txBody>
                    <a:bodyPr/>
                    <a:lstStyle/>
                    <a:p>
                      <a:r>
                        <a:rPr lang="en-US" sz="1200" dirty="0" smtClean="0"/>
                        <a:t>Configured using the </a:t>
                      </a:r>
                      <a:r>
                        <a:rPr lang="en-US" sz="1200" b="1" dirty="0" smtClean="0"/>
                        <a:t>network </a:t>
                      </a:r>
                      <a:r>
                        <a:rPr lang="en-US" sz="1200" b="0" dirty="0" smtClean="0"/>
                        <a:t>router configuration command</a:t>
                      </a:r>
                      <a:endParaRPr lang="en-US" sz="1200" dirty="0"/>
                    </a:p>
                  </a:txBody>
                  <a:tcPr/>
                </a:tc>
                <a:tc>
                  <a:txBody>
                    <a:bodyPr/>
                    <a:lstStyle/>
                    <a:p>
                      <a:r>
                        <a:rPr lang="en-US" sz="1200" dirty="0" smtClean="0"/>
                        <a:t>Configured using the </a:t>
                      </a:r>
                      <a:r>
                        <a:rPr lang="en-US" sz="1200" b="1" dirty="0" smtClean="0"/>
                        <a:t>ipv6 </a:t>
                      </a:r>
                      <a:r>
                        <a:rPr lang="en-US" sz="1200" b="1" dirty="0" err="1" smtClean="0"/>
                        <a:t>ospf</a:t>
                      </a:r>
                      <a:r>
                        <a:rPr lang="en-US" sz="1200" b="1" dirty="0" smtClean="0"/>
                        <a:t> </a:t>
                      </a:r>
                      <a:r>
                        <a:rPr lang="en-US" sz="1200" b="0" i="1" dirty="0" smtClean="0"/>
                        <a:t>process-id </a:t>
                      </a:r>
                      <a:r>
                        <a:rPr lang="en-US" sz="1200" b="1" i="0" dirty="0" smtClean="0"/>
                        <a:t>area </a:t>
                      </a:r>
                      <a:r>
                        <a:rPr lang="en-US" sz="1200" b="0" i="1" dirty="0" smtClean="0"/>
                        <a:t>area-id</a:t>
                      </a:r>
                      <a:r>
                        <a:rPr lang="en-US" sz="1200" b="0" i="0" dirty="0" smtClean="0"/>
                        <a:t> interface configuration command</a:t>
                      </a:r>
                      <a:endParaRPr lang="en-US" sz="1200" dirty="0"/>
                    </a:p>
                  </a:txBody>
                  <a:tcPr/>
                </a:tc>
                <a:extLst>
                  <a:ext uri="{0D108BD9-81ED-4DB2-BD59-A6C34878D82A}">
                    <a16:rowId xmlns:a16="http://schemas.microsoft.com/office/drawing/2014/main" val="10004"/>
                  </a:ext>
                </a:extLst>
              </a:tr>
              <a:tr h="214436">
                <a:tc>
                  <a:txBody>
                    <a:bodyPr/>
                    <a:lstStyle/>
                    <a:p>
                      <a:r>
                        <a:rPr lang="en-US" sz="1200" dirty="0" smtClean="0"/>
                        <a:t>IP unicast routing</a:t>
                      </a:r>
                      <a:endParaRPr lang="en-US" sz="1200" dirty="0"/>
                    </a:p>
                  </a:txBody>
                  <a:tcPr/>
                </a:tc>
                <a:tc>
                  <a:txBody>
                    <a:bodyPr/>
                    <a:lstStyle/>
                    <a:p>
                      <a:r>
                        <a:rPr lang="en-US" sz="1200" dirty="0" smtClean="0"/>
                        <a:t>IPv4 unicast routing is enabled by default</a:t>
                      </a:r>
                      <a:endParaRPr lang="en-US" sz="1200" dirty="0"/>
                    </a:p>
                  </a:txBody>
                  <a:tcPr/>
                </a:tc>
                <a:tc>
                  <a:txBody>
                    <a:bodyPr/>
                    <a:lstStyle/>
                    <a:p>
                      <a:r>
                        <a:rPr lang="en-US" sz="1200" dirty="0" smtClean="0"/>
                        <a:t>IPv6 unicast forwarding is not enabled by default. Use the </a:t>
                      </a:r>
                      <a:r>
                        <a:rPr lang="en-US" sz="1200" b="1" dirty="0" smtClean="0"/>
                        <a:t>ipv6 unicast-routing </a:t>
                      </a:r>
                      <a:r>
                        <a:rPr lang="en-US" sz="1200" b="0" dirty="0" smtClean="0"/>
                        <a:t>global</a:t>
                      </a:r>
                      <a:r>
                        <a:rPr lang="en-US" sz="1200" b="0" baseline="0" dirty="0" smtClean="0"/>
                        <a:t> </a:t>
                      </a:r>
                      <a:r>
                        <a:rPr lang="en-US" sz="1200" b="0" dirty="0" smtClean="0"/>
                        <a:t>configuration command to enable.</a:t>
                      </a:r>
                      <a:endParaRPr lang="en-US" sz="1200" dirty="0"/>
                    </a:p>
                  </a:txBody>
                  <a:tcPr/>
                </a:tc>
                <a:extLst>
                  <a:ext uri="{0D108BD9-81ED-4DB2-BD59-A6C34878D82A}">
                    <a16:rowId xmlns:a16="http://schemas.microsoft.com/office/drawing/2014/main" val="10005"/>
                  </a:ext>
                </a:extLst>
              </a:tr>
              <a:tr h="348459">
                <a:tc>
                  <a:txBody>
                    <a:bodyPr/>
                    <a:lstStyle/>
                    <a:p>
                      <a:r>
                        <a:rPr lang="en-US" sz="1200" dirty="0" smtClean="0"/>
                        <a:t>Authentication</a:t>
                      </a:r>
                      <a:endParaRPr lang="en-US" sz="1200" dirty="0"/>
                    </a:p>
                  </a:txBody>
                  <a:tcPr/>
                </a:tc>
                <a:tc>
                  <a:txBody>
                    <a:bodyPr/>
                    <a:lstStyle/>
                    <a:p>
                      <a:r>
                        <a:rPr lang="en-US" sz="1200" dirty="0" smtClean="0"/>
                        <a:t>Plain</a:t>
                      </a:r>
                      <a:r>
                        <a:rPr lang="en-US" sz="1200" baseline="0" dirty="0" smtClean="0"/>
                        <a:t> text and MD5</a:t>
                      </a:r>
                      <a:endParaRPr lang="en-US" sz="1200" dirty="0"/>
                    </a:p>
                  </a:txBody>
                  <a:tcPr/>
                </a:tc>
                <a:tc>
                  <a:txBody>
                    <a:bodyPr/>
                    <a:lstStyle/>
                    <a:p>
                      <a:r>
                        <a:rPr lang="en-US" sz="1200" dirty="0" smtClean="0"/>
                        <a:t>IPv6 authentication (IPsec)</a:t>
                      </a:r>
                      <a:endParaRPr lang="en-US" sz="12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65725514"/>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smtClean="0"/>
              <a:t>OSPFv2 vs. OSPFv3</a:t>
            </a:r>
            <a:r>
              <a:rPr lang="en-US" altLang="en-US" dirty="0" smtClean="0"/>
              <a:t/>
            </a:r>
            <a:br>
              <a:rPr lang="en-US" altLang="en-US" dirty="0" smtClean="0"/>
            </a:br>
            <a:r>
              <a:rPr lang="en-US" altLang="en-US" dirty="0" smtClean="0"/>
              <a:t>Link-Local Addresses</a:t>
            </a:r>
          </a:p>
        </p:txBody>
      </p:sp>
      <p:sp>
        <p:nvSpPr>
          <p:cNvPr id="4" name="Rectangle 6"/>
          <p:cNvSpPr>
            <a:spLocks noGrp="1" noChangeArrowheads="1"/>
          </p:cNvSpPr>
          <p:nvPr>
            <p:ph idx="1"/>
          </p:nvPr>
        </p:nvSpPr>
        <p:spPr>
          <a:xfrm>
            <a:off x="480447" y="809071"/>
            <a:ext cx="8226583" cy="4181383"/>
          </a:xfrm>
        </p:spPr>
        <p:txBody>
          <a:bodyPr/>
          <a:lstStyle/>
          <a:p>
            <a:r>
              <a:rPr lang="en-US" altLang="ja-JP" dirty="0" smtClean="0"/>
              <a:t>An IPv6-link-local address enables a device to communicate with other IPv6-enabled devices on the same link and only on that link (subnet).</a:t>
            </a:r>
          </a:p>
          <a:p>
            <a:pPr lvl="1"/>
            <a:r>
              <a:rPr lang="en-US" altLang="ja-JP" dirty="0" smtClean="0"/>
              <a:t>Packets with a source or destination link-local address cannot be routed beyond the link from where the packet originated.</a:t>
            </a:r>
          </a:p>
          <a:p>
            <a:r>
              <a:rPr lang="en-US" altLang="ja-JP" dirty="0" smtClean="0"/>
              <a:t>IPv6 link-local address are used to exchange OSPFv3 messages</a:t>
            </a:r>
          </a:p>
        </p:txBody>
      </p:sp>
      <p:pic>
        <p:nvPicPr>
          <p:cNvPr id="2" name="Picture 1"/>
          <p:cNvPicPr>
            <a:picLocks noChangeAspect="1"/>
          </p:cNvPicPr>
          <p:nvPr/>
        </p:nvPicPr>
        <p:blipFill>
          <a:blip r:embed="rId3"/>
          <a:stretch>
            <a:fillRect/>
          </a:stretch>
        </p:blipFill>
        <p:spPr>
          <a:xfrm>
            <a:off x="2089353" y="2246007"/>
            <a:ext cx="4300618" cy="2643201"/>
          </a:xfrm>
          <a:prstGeom prst="rect">
            <a:avLst/>
          </a:prstGeom>
        </p:spPr>
      </p:pic>
    </p:spTree>
    <p:extLst>
      <p:ext uri="{BB962C8B-B14F-4D97-AF65-F5344CB8AC3E}">
        <p14:creationId xmlns:p14="http://schemas.microsoft.com/office/powerpoint/2010/main" val="142275794"/>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smtClean="0"/>
              <a:t>Configuring OSPFv3</a:t>
            </a:r>
            <a:r>
              <a:rPr lang="en-US" altLang="en-US" dirty="0" smtClean="0"/>
              <a:t/>
            </a:r>
            <a:br>
              <a:rPr lang="en-US" altLang="en-US" dirty="0" smtClean="0"/>
            </a:br>
            <a:r>
              <a:rPr lang="en-US" altLang="en-US" dirty="0" err="1" smtClean="0"/>
              <a:t>OSPFv3</a:t>
            </a:r>
            <a:r>
              <a:rPr lang="en-US" altLang="en-US" dirty="0" smtClean="0"/>
              <a:t> Network Topology (Cont.)</a:t>
            </a:r>
          </a:p>
        </p:txBody>
      </p:sp>
      <p:sp>
        <p:nvSpPr>
          <p:cNvPr id="4" name="Rectangle 6"/>
          <p:cNvSpPr>
            <a:spLocks noGrp="1" noChangeArrowheads="1"/>
          </p:cNvSpPr>
          <p:nvPr>
            <p:ph idx="1"/>
          </p:nvPr>
        </p:nvSpPr>
        <p:spPr>
          <a:xfrm>
            <a:off x="480447" y="809071"/>
            <a:ext cx="8226583" cy="4181383"/>
          </a:xfrm>
        </p:spPr>
        <p:txBody>
          <a:bodyPr/>
          <a:lstStyle/>
          <a:p>
            <a:pPr marL="0" indent="0">
              <a:buNone/>
            </a:pPr>
            <a:r>
              <a:rPr lang="en-US" altLang="ja-JP" dirty="0" smtClean="0"/>
              <a:t>Steps to Configure OSPFv3</a:t>
            </a:r>
          </a:p>
          <a:p>
            <a:pPr marL="342900" indent="-342900">
              <a:buFont typeface="+mj-lt"/>
              <a:buAutoNum type="arabicPeriod"/>
            </a:pPr>
            <a:r>
              <a:rPr lang="en-US" altLang="ja-JP" dirty="0" smtClean="0"/>
              <a:t>Enable IPv6 unicast routing in global configuration mode – </a:t>
            </a:r>
            <a:r>
              <a:rPr lang="en-US" altLang="ja-JP" b="1" dirty="0" smtClean="0"/>
              <a:t>ipv6 unicast-routing</a:t>
            </a:r>
          </a:p>
          <a:p>
            <a:pPr marL="342900" indent="-342900">
              <a:buFont typeface="+mj-lt"/>
              <a:buAutoNum type="arabicPeriod"/>
            </a:pPr>
            <a:r>
              <a:rPr lang="en-US" altLang="ja-JP" dirty="0" smtClean="0"/>
              <a:t>(Optional) Configure link-local addresses.</a:t>
            </a:r>
          </a:p>
          <a:p>
            <a:pPr marL="342900" indent="-342900">
              <a:buFont typeface="+mj-lt"/>
              <a:buAutoNum type="arabicPeriod"/>
            </a:pPr>
            <a:r>
              <a:rPr lang="en-US" altLang="ja-JP" dirty="0" smtClean="0"/>
              <a:t>Configure a 32-bit router ID in OSPFv3 router configuration mode – </a:t>
            </a:r>
            <a:r>
              <a:rPr lang="en-US" altLang="ja-JP" b="1" dirty="0" smtClean="0"/>
              <a:t>router-id </a:t>
            </a:r>
            <a:r>
              <a:rPr lang="en-US" altLang="ja-JP" i="1" dirty="0" smtClean="0"/>
              <a:t>rid</a:t>
            </a:r>
            <a:endParaRPr lang="en-US" altLang="ja-JP" dirty="0" smtClean="0"/>
          </a:p>
          <a:p>
            <a:pPr marL="342900" indent="-342900">
              <a:buFont typeface="+mj-lt"/>
              <a:buAutoNum type="arabicPeriod"/>
            </a:pPr>
            <a:r>
              <a:rPr lang="en-US" altLang="ja-JP" dirty="0" smtClean="0"/>
              <a:t>Configure optional routing specifics such as adjusting the reference bandwidth.</a:t>
            </a:r>
          </a:p>
          <a:p>
            <a:pPr marL="342900" indent="-342900">
              <a:buFont typeface="+mj-lt"/>
              <a:buAutoNum type="arabicPeriod"/>
            </a:pPr>
            <a:r>
              <a:rPr lang="en-US" altLang="ja-JP" dirty="0" smtClean="0"/>
              <a:t>(Optional, but optimum) Configure OSPFv3 interface specific settings such as setting the interface bandwidth on serial links.</a:t>
            </a:r>
          </a:p>
          <a:p>
            <a:pPr marL="342900" indent="-342900">
              <a:buFont typeface="+mj-lt"/>
              <a:buAutoNum type="arabicPeriod"/>
            </a:pPr>
            <a:r>
              <a:rPr lang="en-US" altLang="ja-JP" dirty="0" smtClean="0"/>
              <a:t>Enable OSPFv3 routing in interface configuration mode – </a:t>
            </a:r>
            <a:r>
              <a:rPr lang="en-US" altLang="ja-JP" b="1" dirty="0" smtClean="0"/>
              <a:t>ipv6 </a:t>
            </a:r>
            <a:r>
              <a:rPr lang="en-US" altLang="ja-JP" b="1" dirty="0" err="1" smtClean="0"/>
              <a:t>ospf</a:t>
            </a:r>
            <a:r>
              <a:rPr lang="en-US" altLang="ja-JP" b="1" dirty="0" smtClean="0"/>
              <a:t> area</a:t>
            </a:r>
            <a:endParaRPr lang="en-US" altLang="ja-JP" dirty="0" smtClean="0"/>
          </a:p>
        </p:txBody>
      </p:sp>
    </p:spTree>
    <p:extLst>
      <p:ext uri="{BB962C8B-B14F-4D97-AF65-F5344CB8AC3E}">
        <p14:creationId xmlns:p14="http://schemas.microsoft.com/office/powerpoint/2010/main" val="508842731"/>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sz="4000" dirty="0" smtClean="0"/>
              <a:t>8.7 Verifying OSPF</a:t>
            </a:r>
            <a:endParaRPr lang="en-US" sz="4000" dirty="0"/>
          </a:p>
        </p:txBody>
      </p:sp>
    </p:spTree>
    <p:extLst>
      <p:ext uri="{BB962C8B-B14F-4D97-AF65-F5344CB8AC3E}">
        <p14:creationId xmlns:p14="http://schemas.microsoft.com/office/powerpoint/2010/main" val="221946475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r>
              <a:rPr lang="en-US" dirty="0"/>
              <a:t/>
            </a:r>
            <a:br>
              <a:rPr lang="en-US" dirty="0"/>
            </a:br>
            <a:r>
              <a:rPr lang="en-US" sz="2400" dirty="0"/>
              <a:t>Components of OSPF (Cont.)</a:t>
            </a:r>
          </a:p>
        </p:txBody>
      </p:sp>
      <p:sp>
        <p:nvSpPr>
          <p:cNvPr id="4" name="Content Placeholder 3">
            <a:extLst>
              <a:ext uri="{FF2B5EF4-FFF2-40B4-BE49-F238E27FC236}">
                <a16:creationId xmlns:a16="http://schemas.microsoft.com/office/drawing/2014/main" id="{82C8487E-8BE8-D94D-B214-C7B6C1D8DC0E}"/>
              </a:ext>
            </a:extLst>
          </p:cNvPr>
          <p:cNvSpPr>
            <a:spLocks noGrp="1"/>
          </p:cNvSpPr>
          <p:nvPr>
            <p:ph idx="1"/>
          </p:nvPr>
        </p:nvSpPr>
        <p:spPr>
          <a:xfrm>
            <a:off x="474662" y="731838"/>
            <a:ext cx="8280057" cy="506654"/>
          </a:xfrm>
        </p:spPr>
        <p:txBody>
          <a:bodyPr/>
          <a:lstStyle/>
          <a:p>
            <a:pPr marL="0" indent="0" algn="l"/>
            <a:r>
              <a:rPr lang="en-US" sz="1600" dirty="0">
                <a:solidFill>
                  <a:srgbClr val="000000"/>
                </a:solidFill>
              </a:rPr>
              <a:t>OSPF messages are used to create and maintain three OSPF databases, as follows:</a:t>
            </a:r>
          </a:p>
          <a:p>
            <a:pPr marL="0" indent="0" algn="l"/>
            <a:endParaRPr lang="en-US" sz="1600" dirty="0">
              <a:solidFill>
                <a:srgbClr val="000000"/>
              </a:solidFill>
            </a:endParaRPr>
          </a:p>
        </p:txBody>
      </p:sp>
      <p:graphicFrame>
        <p:nvGraphicFramePr>
          <p:cNvPr id="6" name="Table 5">
            <a:extLst>
              <a:ext uri="{FF2B5EF4-FFF2-40B4-BE49-F238E27FC236}">
                <a16:creationId xmlns:a16="http://schemas.microsoft.com/office/drawing/2014/main" id="{C035E0F6-1590-2743-ACDB-974CED43EA7C}"/>
              </a:ext>
            </a:extLst>
          </p:cNvPr>
          <p:cNvGraphicFramePr>
            <a:graphicFrameLocks noGrp="1"/>
          </p:cNvGraphicFramePr>
          <p:nvPr>
            <p:extLst>
              <p:ext uri="{D42A27DB-BD31-4B8C-83A1-F6EECF244321}">
                <p14:modId xmlns:p14="http://schemas.microsoft.com/office/powerpoint/2010/main" val="2199423130"/>
              </p:ext>
            </p:extLst>
          </p:nvPr>
        </p:nvGraphicFramePr>
        <p:xfrm>
          <a:off x="389281" y="1364841"/>
          <a:ext cx="8280057" cy="2831248"/>
        </p:xfrm>
        <a:graphic>
          <a:graphicData uri="http://schemas.openxmlformats.org/drawingml/2006/table">
            <a:tbl>
              <a:tblPr firstRow="1" bandRow="1">
                <a:tableStyleId>{5C22544A-7EE6-4342-B048-85BDC9FD1C3A}</a:tableStyleId>
              </a:tblPr>
              <a:tblGrid>
                <a:gridCol w="987963">
                  <a:extLst>
                    <a:ext uri="{9D8B030D-6E8A-4147-A177-3AD203B41FA5}">
                      <a16:colId xmlns:a16="http://schemas.microsoft.com/office/drawing/2014/main" val="3422732320"/>
                    </a:ext>
                  </a:extLst>
                </a:gridCol>
                <a:gridCol w="993423">
                  <a:extLst>
                    <a:ext uri="{9D8B030D-6E8A-4147-A177-3AD203B41FA5}">
                      <a16:colId xmlns:a16="http://schemas.microsoft.com/office/drawing/2014/main" val="2245351421"/>
                    </a:ext>
                  </a:extLst>
                </a:gridCol>
                <a:gridCol w="6298671">
                  <a:extLst>
                    <a:ext uri="{9D8B030D-6E8A-4147-A177-3AD203B41FA5}">
                      <a16:colId xmlns:a16="http://schemas.microsoft.com/office/drawing/2014/main" val="2633712722"/>
                    </a:ext>
                  </a:extLst>
                </a:gridCol>
              </a:tblGrid>
              <a:tr h="210894">
                <a:tc>
                  <a:txBody>
                    <a:bodyPr/>
                    <a:lstStyle/>
                    <a:p>
                      <a:pPr algn="l" fontAlgn="ctr"/>
                      <a:r>
                        <a:rPr lang="en-US" sz="1200" dirty="0">
                          <a:effectLst/>
                        </a:rPr>
                        <a:t>Database</a:t>
                      </a:r>
                    </a:p>
                  </a:txBody>
                  <a:tcPr marL="47625" marR="47625" marT="47625" marB="47625" anchor="ctr"/>
                </a:tc>
                <a:tc>
                  <a:txBody>
                    <a:bodyPr/>
                    <a:lstStyle/>
                    <a:p>
                      <a:pPr algn="l" fontAlgn="ctr"/>
                      <a:r>
                        <a:rPr lang="en-US" sz="1200">
                          <a:effectLst/>
                        </a:rPr>
                        <a:t>Table</a:t>
                      </a:r>
                    </a:p>
                  </a:txBody>
                  <a:tcPr marL="47625" marR="47625" marT="47625" marB="47625" anchor="ctr"/>
                </a:tc>
                <a:tc>
                  <a:txBody>
                    <a:bodyPr/>
                    <a:lstStyle/>
                    <a:p>
                      <a:pPr algn="l" fontAlgn="ctr"/>
                      <a:r>
                        <a:rPr lang="en-US" sz="1200">
                          <a:effectLst/>
                        </a:rPr>
                        <a:t>Description</a:t>
                      </a:r>
                    </a:p>
                  </a:txBody>
                  <a:tcPr marL="47625" marR="47625" marT="47625" marB="47625" anchor="ctr"/>
                </a:tc>
                <a:extLst>
                  <a:ext uri="{0D108BD9-81ED-4DB2-BD59-A6C34878D82A}">
                    <a16:rowId xmlns:a16="http://schemas.microsoft.com/office/drawing/2014/main" val="2223893512"/>
                  </a:ext>
                </a:extLst>
              </a:tr>
              <a:tr h="790595">
                <a:tc>
                  <a:txBody>
                    <a:bodyPr/>
                    <a:lstStyle/>
                    <a:p>
                      <a:pPr fontAlgn="ctr"/>
                      <a:r>
                        <a:rPr lang="en-US" sz="1200" b="0">
                          <a:effectLst/>
                        </a:rPr>
                        <a:t>Adjacency Database</a:t>
                      </a:r>
                    </a:p>
                  </a:txBody>
                  <a:tcPr marL="47625" marR="47625" marT="47625" marB="47625" anchor="ctr"/>
                </a:tc>
                <a:tc>
                  <a:txBody>
                    <a:bodyPr/>
                    <a:lstStyle/>
                    <a:p>
                      <a:pPr fontAlgn="ctr"/>
                      <a:r>
                        <a:rPr lang="en-US" sz="1200" b="0">
                          <a:effectLst/>
                        </a:rPr>
                        <a:t>Neighbor Table</a:t>
                      </a:r>
                    </a:p>
                  </a:txBody>
                  <a:tcPr marL="47625" marR="47625" marT="47625" marB="47625" anchor="ctr"/>
                </a:tc>
                <a:tc>
                  <a:txBody>
                    <a:bodyPr/>
                    <a:lstStyle/>
                    <a:p>
                      <a:pPr fontAlgn="ctr">
                        <a:buFont typeface="Arial" panose="020B0604020202020204" pitchFamily="34" charset="0"/>
                        <a:buChar char="•"/>
                      </a:pPr>
                      <a:r>
                        <a:rPr lang="en-US" sz="1200" b="0" dirty="0">
                          <a:effectLst/>
                        </a:rPr>
                        <a:t>List of all neighbor routers to which a router has established bi-directional communication.</a:t>
                      </a:r>
                    </a:p>
                    <a:p>
                      <a:pPr fontAlgn="ctr">
                        <a:buFont typeface="Arial" panose="020B0604020202020204" pitchFamily="34" charset="0"/>
                        <a:buChar char="•"/>
                      </a:pPr>
                      <a:r>
                        <a:rPr lang="en-US" sz="1200" b="0" dirty="0">
                          <a:effectLst/>
                        </a:rPr>
                        <a:t>This table is unique for each router.</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a:t>
                      </a:r>
                      <a:r>
                        <a:rPr lang="en-US" sz="1200" b="1" i="0" dirty="0" err="1">
                          <a:effectLst/>
                          <a:latin typeface="Courier New" panose="02070309020205020404" pitchFamily="49" charset="0"/>
                          <a:cs typeface="Courier New" panose="02070309020205020404" pitchFamily="49" charset="0"/>
                        </a:rPr>
                        <a:t>ospf</a:t>
                      </a:r>
                      <a:r>
                        <a:rPr lang="en-US" sz="1200" b="1" i="0" dirty="0">
                          <a:effectLst/>
                          <a:latin typeface="Courier New" panose="02070309020205020404" pitchFamily="49" charset="0"/>
                          <a:cs typeface="Courier New" panose="02070309020205020404" pitchFamily="49" charset="0"/>
                        </a:rPr>
                        <a:t> neighbor </a:t>
                      </a:r>
                      <a:r>
                        <a:rPr lang="en-US" sz="1200" b="0" dirty="0">
                          <a:effectLst/>
                        </a:rPr>
                        <a:t>command.</a:t>
                      </a:r>
                    </a:p>
                  </a:txBody>
                  <a:tcPr marL="47625" marR="47625" marT="47625" marB="47625" anchor="ctr"/>
                </a:tc>
                <a:extLst>
                  <a:ext uri="{0D108BD9-81ED-4DB2-BD59-A6C34878D82A}">
                    <a16:rowId xmlns:a16="http://schemas.microsoft.com/office/drawing/2014/main" val="1168337165"/>
                  </a:ext>
                </a:extLst>
              </a:tr>
              <a:tr h="790595">
                <a:tc>
                  <a:txBody>
                    <a:bodyPr/>
                    <a:lstStyle/>
                    <a:p>
                      <a:pPr fontAlgn="ctr"/>
                      <a:r>
                        <a:rPr lang="en-US" sz="1200" b="0">
                          <a:effectLst/>
                        </a:rPr>
                        <a:t>Link-state Database (LSDB)</a:t>
                      </a:r>
                    </a:p>
                  </a:txBody>
                  <a:tcPr marL="47625" marR="47625" marT="47625" marB="47625" anchor="ctr"/>
                </a:tc>
                <a:tc>
                  <a:txBody>
                    <a:bodyPr/>
                    <a:lstStyle/>
                    <a:p>
                      <a:pPr fontAlgn="ctr"/>
                      <a:r>
                        <a:rPr lang="en-US" sz="1200" b="0">
                          <a:effectLst/>
                        </a:rPr>
                        <a:t>Topology Table</a:t>
                      </a:r>
                    </a:p>
                  </a:txBody>
                  <a:tcPr marL="47625" marR="47625" marT="47625" marB="47625" anchor="ctr"/>
                </a:tc>
                <a:tc>
                  <a:txBody>
                    <a:bodyPr/>
                    <a:lstStyle/>
                    <a:p>
                      <a:pPr fontAlgn="ctr">
                        <a:buFont typeface="Arial" panose="020B0604020202020204" pitchFamily="34" charset="0"/>
                        <a:buChar char="•"/>
                      </a:pPr>
                      <a:r>
                        <a:rPr lang="en-US" sz="1200" b="0" dirty="0">
                          <a:effectLst/>
                        </a:rPr>
                        <a:t>Lists information about all other routers in the network.</a:t>
                      </a:r>
                    </a:p>
                    <a:p>
                      <a:pPr fontAlgn="ctr">
                        <a:buFont typeface="Arial" panose="020B0604020202020204" pitchFamily="34" charset="0"/>
                        <a:buChar char="•"/>
                      </a:pPr>
                      <a:r>
                        <a:rPr lang="en-US" sz="1200" b="0" dirty="0">
                          <a:effectLst/>
                        </a:rPr>
                        <a:t>The database represents the network LSDB.</a:t>
                      </a:r>
                    </a:p>
                    <a:p>
                      <a:pPr fontAlgn="ctr">
                        <a:buFont typeface="Arial" panose="020B0604020202020204" pitchFamily="34" charset="0"/>
                        <a:buChar char="•"/>
                      </a:pPr>
                      <a:r>
                        <a:rPr lang="en-US" sz="1200" b="0" dirty="0">
                          <a:effectLst/>
                        </a:rPr>
                        <a:t>All routers within an area have identical LSDB.</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a:t>
                      </a:r>
                      <a:r>
                        <a:rPr lang="en-US" sz="1200" b="1" i="0" dirty="0" err="1">
                          <a:effectLst/>
                          <a:latin typeface="Courier New" panose="02070309020205020404" pitchFamily="49" charset="0"/>
                          <a:cs typeface="Courier New" panose="02070309020205020404" pitchFamily="49" charset="0"/>
                        </a:rPr>
                        <a:t>ospf</a:t>
                      </a:r>
                      <a:r>
                        <a:rPr lang="en-US" sz="1200" b="1" i="0" dirty="0">
                          <a:effectLst/>
                          <a:latin typeface="Courier New" panose="02070309020205020404" pitchFamily="49" charset="0"/>
                          <a:cs typeface="Courier New" panose="02070309020205020404" pitchFamily="49" charset="0"/>
                        </a:rPr>
                        <a:t> database </a:t>
                      </a:r>
                      <a:r>
                        <a:rPr lang="en-US" sz="1200" b="0" dirty="0">
                          <a:effectLst/>
                        </a:rPr>
                        <a:t>command.</a:t>
                      </a:r>
                    </a:p>
                  </a:txBody>
                  <a:tcPr marL="47625" marR="47625" marT="47625" marB="47625" anchor="ctr"/>
                </a:tc>
                <a:extLst>
                  <a:ext uri="{0D108BD9-81ED-4DB2-BD59-A6C34878D82A}">
                    <a16:rowId xmlns:a16="http://schemas.microsoft.com/office/drawing/2014/main" val="1226137261"/>
                  </a:ext>
                </a:extLst>
              </a:tr>
              <a:tr h="935753">
                <a:tc>
                  <a:txBody>
                    <a:bodyPr/>
                    <a:lstStyle/>
                    <a:p>
                      <a:pPr fontAlgn="ctr"/>
                      <a:r>
                        <a:rPr lang="en-US" sz="1200" b="0">
                          <a:effectLst/>
                        </a:rPr>
                        <a:t>Forwarding Database</a:t>
                      </a:r>
                    </a:p>
                  </a:txBody>
                  <a:tcPr marL="47625" marR="47625" marT="47625" marB="47625" anchor="ctr"/>
                </a:tc>
                <a:tc>
                  <a:txBody>
                    <a:bodyPr/>
                    <a:lstStyle/>
                    <a:p>
                      <a:pPr fontAlgn="ctr"/>
                      <a:r>
                        <a:rPr lang="en-US" sz="1200" b="0">
                          <a:effectLst/>
                        </a:rPr>
                        <a:t>Routing Table</a:t>
                      </a:r>
                    </a:p>
                  </a:txBody>
                  <a:tcPr marL="47625" marR="47625" marT="47625" marB="47625" anchor="ctr"/>
                </a:tc>
                <a:tc>
                  <a:txBody>
                    <a:bodyPr/>
                    <a:lstStyle/>
                    <a:p>
                      <a:pPr fontAlgn="ctr">
                        <a:buFont typeface="Arial" panose="020B0604020202020204" pitchFamily="34" charset="0"/>
                        <a:buChar char="•"/>
                      </a:pPr>
                      <a:r>
                        <a:rPr lang="en-US" sz="1200" b="0" dirty="0">
                          <a:effectLst/>
                        </a:rPr>
                        <a:t>List of routes generated when an algorithm is run on the link-state database.</a:t>
                      </a:r>
                    </a:p>
                    <a:p>
                      <a:pPr fontAlgn="ctr">
                        <a:buFont typeface="Arial" panose="020B0604020202020204" pitchFamily="34" charset="0"/>
                        <a:buChar char="•"/>
                      </a:pPr>
                      <a:r>
                        <a:rPr lang="en-US" sz="1200" b="0" dirty="0">
                          <a:effectLst/>
                        </a:rPr>
                        <a:t>Each router's routing table is unique and contains information on how and where to send packets to other routers.</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route </a:t>
                      </a:r>
                      <a:r>
                        <a:rPr lang="en-US" sz="1200" b="0" dirty="0">
                          <a:effectLst/>
                        </a:rPr>
                        <a:t>command.</a:t>
                      </a:r>
                    </a:p>
                  </a:txBody>
                  <a:tcPr marL="47625" marR="47625" marT="47625" marB="47625" anchor="ctr"/>
                </a:tc>
                <a:extLst>
                  <a:ext uri="{0D108BD9-81ED-4DB2-BD59-A6C34878D82A}">
                    <a16:rowId xmlns:a16="http://schemas.microsoft.com/office/drawing/2014/main" val="1793819037"/>
                  </a:ext>
                </a:extLst>
              </a:tr>
            </a:tbl>
          </a:graphicData>
        </a:graphic>
      </p:graphicFrame>
    </p:spTree>
    <p:extLst>
      <p:ext uri="{BB962C8B-B14F-4D97-AF65-F5344CB8AC3E}">
        <p14:creationId xmlns:p14="http://schemas.microsoft.com/office/powerpoint/2010/main" val="279068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smtClean="0"/>
              <a:t>Verify OSPF</a:t>
            </a:r>
            <a:r>
              <a:rPr lang="en-US" altLang="en-US" dirty="0" smtClean="0"/>
              <a:t/>
            </a:r>
            <a:br>
              <a:rPr lang="en-US" altLang="en-US" dirty="0" smtClean="0"/>
            </a:br>
            <a:r>
              <a:rPr lang="en-US" altLang="en-US" dirty="0" smtClean="0"/>
              <a:t>Verify OSPF Neighbors</a:t>
            </a:r>
          </a:p>
        </p:txBody>
      </p:sp>
      <p:sp>
        <p:nvSpPr>
          <p:cNvPr id="4" name="Rectangle 6"/>
          <p:cNvSpPr>
            <a:spLocks noGrp="1" noChangeArrowheads="1"/>
          </p:cNvSpPr>
          <p:nvPr>
            <p:ph idx="1"/>
          </p:nvPr>
        </p:nvSpPr>
        <p:spPr>
          <a:xfrm>
            <a:off x="480447" y="809071"/>
            <a:ext cx="8226583" cy="4181383"/>
          </a:xfrm>
        </p:spPr>
        <p:txBody>
          <a:bodyPr/>
          <a:lstStyle/>
          <a:p>
            <a:r>
              <a:rPr lang="en-US" altLang="ja-JP" dirty="0" smtClean="0"/>
              <a:t>Use the </a:t>
            </a:r>
            <a:r>
              <a:rPr lang="en-US" altLang="ja-JP" b="1" dirty="0" smtClean="0"/>
              <a:t>show </a:t>
            </a:r>
            <a:r>
              <a:rPr lang="en-US" altLang="ja-JP" b="1" dirty="0" err="1" smtClean="0"/>
              <a:t>ip</a:t>
            </a:r>
            <a:r>
              <a:rPr lang="en-US" altLang="ja-JP" b="1" dirty="0" smtClean="0"/>
              <a:t> </a:t>
            </a:r>
            <a:r>
              <a:rPr lang="en-US" altLang="ja-JP" b="1" dirty="0" err="1" smtClean="0"/>
              <a:t>ospf</a:t>
            </a:r>
            <a:r>
              <a:rPr lang="en-US" altLang="ja-JP" b="1" dirty="0" smtClean="0"/>
              <a:t> neighbor </a:t>
            </a:r>
            <a:r>
              <a:rPr lang="en-US" altLang="ja-JP" dirty="0" smtClean="0"/>
              <a:t>to verify the router has formed an adjacency with a directly-connected router. </a:t>
            </a:r>
          </a:p>
        </p:txBody>
      </p:sp>
      <p:pic>
        <p:nvPicPr>
          <p:cNvPr id="2" name="Picture 1"/>
          <p:cNvPicPr>
            <a:picLocks noChangeAspect="1"/>
          </p:cNvPicPr>
          <p:nvPr/>
        </p:nvPicPr>
        <p:blipFill>
          <a:blip r:embed="rId3"/>
          <a:stretch>
            <a:fillRect/>
          </a:stretch>
        </p:blipFill>
        <p:spPr>
          <a:xfrm>
            <a:off x="387457" y="1765565"/>
            <a:ext cx="2934749" cy="1968478"/>
          </a:xfrm>
          <a:prstGeom prst="rect">
            <a:avLst/>
          </a:prstGeom>
        </p:spPr>
      </p:pic>
      <p:pic>
        <p:nvPicPr>
          <p:cNvPr id="3" name="Picture 2"/>
          <p:cNvPicPr>
            <a:picLocks noChangeAspect="1"/>
          </p:cNvPicPr>
          <p:nvPr/>
        </p:nvPicPr>
        <p:blipFill>
          <a:blip r:embed="rId4"/>
          <a:stretch>
            <a:fillRect/>
          </a:stretch>
        </p:blipFill>
        <p:spPr>
          <a:xfrm>
            <a:off x="4122549" y="1295522"/>
            <a:ext cx="3603112" cy="691328"/>
          </a:xfrm>
          <a:prstGeom prst="rect">
            <a:avLst/>
          </a:prstGeom>
        </p:spPr>
      </p:pic>
      <p:graphicFrame>
        <p:nvGraphicFramePr>
          <p:cNvPr id="9" name="Table 8"/>
          <p:cNvGraphicFramePr>
            <a:graphicFrameLocks noGrp="1"/>
          </p:cNvGraphicFramePr>
          <p:nvPr>
            <p:extLst/>
          </p:nvPr>
        </p:nvGraphicFramePr>
        <p:xfrm>
          <a:off x="3440624" y="2092270"/>
          <a:ext cx="5354664" cy="2510727"/>
        </p:xfrm>
        <a:graphic>
          <a:graphicData uri="http://schemas.openxmlformats.org/drawingml/2006/table">
            <a:tbl>
              <a:tblPr firstRow="1" bandRow="1">
                <a:tableStyleId>{7DF18680-E054-41AD-8BC1-D1AEF772440D}</a:tableStyleId>
              </a:tblPr>
              <a:tblGrid>
                <a:gridCol w="896307">
                  <a:extLst>
                    <a:ext uri="{9D8B030D-6E8A-4147-A177-3AD203B41FA5}">
                      <a16:colId xmlns:a16="http://schemas.microsoft.com/office/drawing/2014/main" val="20000"/>
                    </a:ext>
                  </a:extLst>
                </a:gridCol>
                <a:gridCol w="4458357">
                  <a:extLst>
                    <a:ext uri="{9D8B030D-6E8A-4147-A177-3AD203B41FA5}">
                      <a16:colId xmlns:a16="http://schemas.microsoft.com/office/drawing/2014/main" val="20001"/>
                    </a:ext>
                  </a:extLst>
                </a:gridCol>
              </a:tblGrid>
              <a:tr h="239818">
                <a:tc>
                  <a:txBody>
                    <a:bodyPr/>
                    <a:lstStyle/>
                    <a:p>
                      <a:r>
                        <a:rPr lang="en-US" sz="1000" dirty="0" smtClean="0"/>
                        <a:t>Output</a:t>
                      </a:r>
                      <a:endParaRPr lang="en-US" sz="1000" dirty="0"/>
                    </a:p>
                  </a:txBody>
                  <a:tcPr/>
                </a:tc>
                <a:tc>
                  <a:txBody>
                    <a:bodyPr/>
                    <a:lstStyle/>
                    <a:p>
                      <a:r>
                        <a:rPr lang="en-US" sz="1000" dirty="0" smtClean="0"/>
                        <a:t>Description</a:t>
                      </a:r>
                      <a:endParaRPr lang="en-US" sz="1000" dirty="0"/>
                    </a:p>
                  </a:txBody>
                  <a:tcPr/>
                </a:tc>
                <a:extLst>
                  <a:ext uri="{0D108BD9-81ED-4DB2-BD59-A6C34878D82A}">
                    <a16:rowId xmlns:a16="http://schemas.microsoft.com/office/drawing/2014/main" val="10000"/>
                  </a:ext>
                </a:extLst>
              </a:tr>
              <a:tr h="236609">
                <a:tc>
                  <a:txBody>
                    <a:bodyPr/>
                    <a:lstStyle/>
                    <a:p>
                      <a:r>
                        <a:rPr lang="en-US" sz="1000" dirty="0" smtClean="0"/>
                        <a:t>Neighbor ID</a:t>
                      </a:r>
                      <a:endParaRPr lang="en-US" sz="1000" dirty="0"/>
                    </a:p>
                  </a:txBody>
                  <a:tcPr/>
                </a:tc>
                <a:tc>
                  <a:txBody>
                    <a:bodyPr/>
                    <a:lstStyle/>
                    <a:p>
                      <a:r>
                        <a:rPr lang="en-US" sz="1000" dirty="0" smtClean="0"/>
                        <a:t>The router ID of the neighbor router</a:t>
                      </a:r>
                      <a:endParaRPr lang="en-US" sz="1000" dirty="0"/>
                    </a:p>
                  </a:txBody>
                  <a:tcPr/>
                </a:tc>
                <a:extLst>
                  <a:ext uri="{0D108BD9-81ED-4DB2-BD59-A6C34878D82A}">
                    <a16:rowId xmlns:a16="http://schemas.microsoft.com/office/drawing/2014/main" val="10001"/>
                  </a:ext>
                </a:extLst>
              </a:tr>
              <a:tr h="248491">
                <a:tc>
                  <a:txBody>
                    <a:bodyPr/>
                    <a:lstStyle/>
                    <a:p>
                      <a:r>
                        <a:rPr lang="en-US" sz="1000" dirty="0" smtClean="0"/>
                        <a:t>Pri</a:t>
                      </a:r>
                      <a:endParaRPr lang="en-US" sz="1000" dirty="0"/>
                    </a:p>
                  </a:txBody>
                  <a:tcPr/>
                </a:tc>
                <a:tc>
                  <a:txBody>
                    <a:bodyPr/>
                    <a:lstStyle/>
                    <a:p>
                      <a:r>
                        <a:rPr lang="en-US" sz="1000" dirty="0" smtClean="0"/>
                        <a:t>The OSPFv2</a:t>
                      </a:r>
                      <a:r>
                        <a:rPr lang="en-US" sz="1000" baseline="0" dirty="0" smtClean="0"/>
                        <a:t> priority of the interface used in the DR/BDR election process</a:t>
                      </a:r>
                      <a:endParaRPr lang="en-US" sz="1000" dirty="0"/>
                    </a:p>
                  </a:txBody>
                  <a:tcPr/>
                </a:tc>
                <a:extLst>
                  <a:ext uri="{0D108BD9-81ED-4DB2-BD59-A6C34878D82A}">
                    <a16:rowId xmlns:a16="http://schemas.microsoft.com/office/drawing/2014/main" val="10002"/>
                  </a:ext>
                </a:extLst>
              </a:tr>
              <a:tr h="719453">
                <a:tc>
                  <a:txBody>
                    <a:bodyPr/>
                    <a:lstStyle/>
                    <a:p>
                      <a:r>
                        <a:rPr lang="en-US" sz="1000" dirty="0" smtClean="0"/>
                        <a:t>State</a:t>
                      </a:r>
                      <a:endParaRPr lang="en-US" sz="1000" dirty="0"/>
                    </a:p>
                  </a:txBody>
                  <a:tcPr/>
                </a:tc>
                <a:tc>
                  <a:txBody>
                    <a:bodyPr/>
                    <a:lstStyle/>
                    <a:p>
                      <a:r>
                        <a:rPr lang="en-US" sz="1000" dirty="0" smtClean="0"/>
                        <a:t>The OSPFv2 state – Full means that the link-state database has had the algorithm executed and the neighbor router and R1 have identical LSDBs. Ethernet</a:t>
                      </a:r>
                      <a:r>
                        <a:rPr lang="en-US" sz="1000" baseline="0" dirty="0" smtClean="0"/>
                        <a:t> multi-access interfaces may show as 2WAY. The dash indicates that no DR/BDR is required.</a:t>
                      </a:r>
                      <a:endParaRPr lang="en-US" sz="1000" dirty="0"/>
                    </a:p>
                  </a:txBody>
                  <a:tcPr/>
                </a:tc>
                <a:extLst>
                  <a:ext uri="{0D108BD9-81ED-4DB2-BD59-A6C34878D82A}">
                    <a16:rowId xmlns:a16="http://schemas.microsoft.com/office/drawing/2014/main" val="10003"/>
                  </a:ext>
                </a:extLst>
              </a:tr>
              <a:tr h="559575">
                <a:tc>
                  <a:txBody>
                    <a:bodyPr/>
                    <a:lstStyle/>
                    <a:p>
                      <a:r>
                        <a:rPr lang="en-US" sz="1000" dirty="0" smtClean="0"/>
                        <a:t>Dead time</a:t>
                      </a:r>
                      <a:endParaRPr lang="en-US" sz="1000" dirty="0"/>
                    </a:p>
                  </a:txBody>
                  <a:tcPr/>
                </a:tc>
                <a:tc>
                  <a:txBody>
                    <a:bodyPr/>
                    <a:lstStyle/>
                    <a:p>
                      <a:r>
                        <a:rPr lang="en-US" sz="1000" dirty="0" smtClean="0"/>
                        <a:t>Amount of time remaining before expecting to receive a hello packet from the neighbor</a:t>
                      </a:r>
                      <a:r>
                        <a:rPr lang="en-US" sz="1000" baseline="0" dirty="0" smtClean="0"/>
                        <a:t> before declaring the neighbor down. This value is reset when a hello packet is received.</a:t>
                      </a:r>
                      <a:endParaRPr lang="en-US" sz="1000" dirty="0"/>
                    </a:p>
                  </a:txBody>
                  <a:tcPr/>
                </a:tc>
                <a:extLst>
                  <a:ext uri="{0D108BD9-81ED-4DB2-BD59-A6C34878D82A}">
                    <a16:rowId xmlns:a16="http://schemas.microsoft.com/office/drawing/2014/main" val="10004"/>
                  </a:ext>
                </a:extLst>
              </a:tr>
              <a:tr h="240161">
                <a:tc>
                  <a:txBody>
                    <a:bodyPr/>
                    <a:lstStyle/>
                    <a:p>
                      <a:r>
                        <a:rPr lang="en-US" sz="1000" dirty="0" smtClean="0"/>
                        <a:t>Address</a:t>
                      </a:r>
                      <a:endParaRPr lang="en-US" sz="1000" dirty="0"/>
                    </a:p>
                  </a:txBody>
                  <a:tcPr/>
                </a:tc>
                <a:tc>
                  <a:txBody>
                    <a:bodyPr/>
                    <a:lstStyle/>
                    <a:p>
                      <a:r>
                        <a:rPr lang="en-US" sz="1000" dirty="0" smtClean="0"/>
                        <a:t>The address of the neighbor’s directly-connected interface</a:t>
                      </a:r>
                      <a:endParaRPr lang="en-US" sz="1000" dirty="0"/>
                    </a:p>
                  </a:txBody>
                  <a:tcPr/>
                </a:tc>
                <a:extLst>
                  <a:ext uri="{0D108BD9-81ED-4DB2-BD59-A6C34878D82A}">
                    <a16:rowId xmlns:a16="http://schemas.microsoft.com/office/drawing/2014/main" val="10005"/>
                  </a:ext>
                </a:extLst>
              </a:tr>
              <a:tr h="251688">
                <a:tc>
                  <a:txBody>
                    <a:bodyPr/>
                    <a:lstStyle/>
                    <a:p>
                      <a:r>
                        <a:rPr lang="en-US" sz="1000" dirty="0" smtClean="0"/>
                        <a:t>Interface</a:t>
                      </a:r>
                      <a:endParaRPr lang="en-US" sz="1000" dirty="0"/>
                    </a:p>
                  </a:txBody>
                  <a:tcPr/>
                </a:tc>
                <a:tc>
                  <a:txBody>
                    <a:bodyPr/>
                    <a:lstStyle/>
                    <a:p>
                      <a:r>
                        <a:rPr lang="en-US" sz="1000" dirty="0" smtClean="0"/>
                        <a:t>The interface on R1 used to form an adjacency with the neighbor router</a:t>
                      </a:r>
                      <a:endParaRPr lang="en-US" sz="10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65188652"/>
      </p:ext>
    </p:extLst>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smtClean="0"/>
              <a:t>Verify OSPF</a:t>
            </a:r>
            <a:r>
              <a:rPr lang="en-US" altLang="en-US" dirty="0" smtClean="0"/>
              <a:t/>
            </a:r>
            <a:br>
              <a:rPr lang="en-US" altLang="en-US" dirty="0" smtClean="0"/>
            </a:br>
            <a:r>
              <a:rPr lang="en-US" altLang="en-US" dirty="0" smtClean="0"/>
              <a:t>Verify OSPF Protocol Settings</a:t>
            </a:r>
          </a:p>
        </p:txBody>
      </p:sp>
      <p:sp>
        <p:nvSpPr>
          <p:cNvPr id="4" name="Rectangle 6"/>
          <p:cNvSpPr>
            <a:spLocks noGrp="1" noChangeArrowheads="1"/>
          </p:cNvSpPr>
          <p:nvPr>
            <p:ph idx="1"/>
          </p:nvPr>
        </p:nvSpPr>
        <p:spPr>
          <a:xfrm>
            <a:off x="480447" y="809071"/>
            <a:ext cx="8226583" cy="4181383"/>
          </a:xfrm>
        </p:spPr>
        <p:txBody>
          <a:bodyPr/>
          <a:lstStyle/>
          <a:p>
            <a:r>
              <a:rPr lang="en-US" altLang="ja-JP" dirty="0" smtClean="0"/>
              <a:t>The </a:t>
            </a:r>
            <a:r>
              <a:rPr lang="en-US" altLang="ja-JP" b="1" dirty="0" smtClean="0"/>
              <a:t>show </a:t>
            </a:r>
            <a:r>
              <a:rPr lang="en-US" altLang="ja-JP" b="1" dirty="0" err="1" smtClean="0"/>
              <a:t>ip</a:t>
            </a:r>
            <a:r>
              <a:rPr lang="en-US" altLang="ja-JP" b="1" dirty="0" smtClean="0"/>
              <a:t> protocols </a:t>
            </a:r>
            <a:r>
              <a:rPr lang="en-US" altLang="ja-JP" dirty="0" smtClean="0"/>
              <a:t>command is used to verify the OSPFv2 process ID, router ID, networks being advertised by the router, neighbors that are sending OSPF updates, and the administrative distance (110 by default).</a:t>
            </a:r>
          </a:p>
        </p:txBody>
      </p:sp>
      <p:pic>
        <p:nvPicPr>
          <p:cNvPr id="2" name="Picture 1"/>
          <p:cNvPicPr>
            <a:picLocks noChangeAspect="1"/>
          </p:cNvPicPr>
          <p:nvPr/>
        </p:nvPicPr>
        <p:blipFill>
          <a:blip r:embed="rId3"/>
          <a:stretch>
            <a:fillRect/>
          </a:stretch>
        </p:blipFill>
        <p:spPr>
          <a:xfrm>
            <a:off x="480447" y="1951544"/>
            <a:ext cx="3407447" cy="2285539"/>
          </a:xfrm>
          <a:prstGeom prst="rect">
            <a:avLst/>
          </a:prstGeom>
        </p:spPr>
      </p:pic>
      <p:pic>
        <p:nvPicPr>
          <p:cNvPr id="5" name="Picture 4"/>
          <p:cNvPicPr>
            <a:picLocks noChangeAspect="1"/>
          </p:cNvPicPr>
          <p:nvPr/>
        </p:nvPicPr>
        <p:blipFill>
          <a:blip r:embed="rId4"/>
          <a:stretch>
            <a:fillRect/>
          </a:stretch>
        </p:blipFill>
        <p:spPr>
          <a:xfrm>
            <a:off x="4533254" y="1395254"/>
            <a:ext cx="3984436" cy="3314293"/>
          </a:xfrm>
          <a:prstGeom prst="rect">
            <a:avLst/>
          </a:prstGeom>
        </p:spPr>
      </p:pic>
    </p:spTree>
    <p:extLst>
      <p:ext uri="{BB962C8B-B14F-4D97-AF65-F5344CB8AC3E}">
        <p14:creationId xmlns:p14="http://schemas.microsoft.com/office/powerpoint/2010/main" val="765720182"/>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smtClean="0"/>
              <a:t>Verify OSPF</a:t>
            </a:r>
            <a:r>
              <a:rPr lang="en-US" altLang="en-US" dirty="0" smtClean="0"/>
              <a:t/>
            </a:r>
            <a:br>
              <a:rPr lang="en-US" altLang="en-US" dirty="0" smtClean="0"/>
            </a:br>
            <a:r>
              <a:rPr lang="en-US" altLang="en-US" dirty="0" smtClean="0"/>
              <a:t>Verify OSPF Process Information</a:t>
            </a:r>
          </a:p>
        </p:txBody>
      </p:sp>
      <p:sp>
        <p:nvSpPr>
          <p:cNvPr id="4" name="Rectangle 6"/>
          <p:cNvSpPr>
            <a:spLocks noGrp="1" noChangeArrowheads="1"/>
          </p:cNvSpPr>
          <p:nvPr>
            <p:ph idx="1"/>
          </p:nvPr>
        </p:nvSpPr>
        <p:spPr>
          <a:xfrm>
            <a:off x="480447" y="809071"/>
            <a:ext cx="8226583" cy="4181383"/>
          </a:xfrm>
        </p:spPr>
        <p:txBody>
          <a:bodyPr/>
          <a:lstStyle/>
          <a:p>
            <a:r>
              <a:rPr lang="en-US" altLang="ja-JP" dirty="0" smtClean="0"/>
              <a:t>The </a:t>
            </a:r>
            <a:r>
              <a:rPr lang="en-US" altLang="ja-JP" b="1" dirty="0" smtClean="0"/>
              <a:t>show </a:t>
            </a:r>
            <a:r>
              <a:rPr lang="en-US" altLang="ja-JP" b="1" dirty="0" err="1" smtClean="0"/>
              <a:t>ip</a:t>
            </a:r>
            <a:r>
              <a:rPr lang="en-US" altLang="ja-JP" b="1" dirty="0" smtClean="0"/>
              <a:t> </a:t>
            </a:r>
            <a:r>
              <a:rPr lang="en-US" altLang="ja-JP" b="1" dirty="0" err="1" smtClean="0"/>
              <a:t>ospf</a:t>
            </a:r>
            <a:r>
              <a:rPr lang="en-US" altLang="ja-JP" b="1" dirty="0" smtClean="0"/>
              <a:t> </a:t>
            </a:r>
            <a:r>
              <a:rPr lang="en-US" altLang="ja-JP" dirty="0" smtClean="0"/>
              <a:t>command is another way to see the OSPFv2 process ID and router ID.</a:t>
            </a:r>
          </a:p>
        </p:txBody>
      </p:sp>
      <p:pic>
        <p:nvPicPr>
          <p:cNvPr id="3" name="Picture 2"/>
          <p:cNvPicPr>
            <a:picLocks noChangeAspect="1"/>
          </p:cNvPicPr>
          <p:nvPr/>
        </p:nvPicPr>
        <p:blipFill>
          <a:blip r:embed="rId3"/>
          <a:stretch>
            <a:fillRect/>
          </a:stretch>
        </p:blipFill>
        <p:spPr>
          <a:xfrm>
            <a:off x="923741" y="1301855"/>
            <a:ext cx="3915543" cy="3580109"/>
          </a:xfrm>
          <a:prstGeom prst="rect">
            <a:avLst/>
          </a:prstGeom>
        </p:spPr>
      </p:pic>
      <p:pic>
        <p:nvPicPr>
          <p:cNvPr id="6" name="Picture 5"/>
          <p:cNvPicPr>
            <a:picLocks noChangeAspect="1"/>
          </p:cNvPicPr>
          <p:nvPr/>
        </p:nvPicPr>
        <p:blipFill>
          <a:blip r:embed="rId4"/>
          <a:stretch>
            <a:fillRect/>
          </a:stretch>
        </p:blipFill>
        <p:spPr>
          <a:xfrm>
            <a:off x="5292020" y="1759057"/>
            <a:ext cx="3744622" cy="2338791"/>
          </a:xfrm>
          <a:prstGeom prst="rect">
            <a:avLst/>
          </a:prstGeom>
        </p:spPr>
      </p:pic>
      <p:cxnSp>
        <p:nvCxnSpPr>
          <p:cNvPr id="8" name="Elbow Connector 7"/>
          <p:cNvCxnSpPr/>
          <p:nvPr/>
        </p:nvCxnSpPr>
        <p:spPr>
          <a:xfrm flipV="1">
            <a:off x="1371600" y="1828802"/>
            <a:ext cx="3952068" cy="2975673"/>
          </a:xfrm>
          <a:prstGeom prst="bentConnector3">
            <a:avLst>
              <a:gd name="adj1" fmla="val 84706"/>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020485"/>
      </p:ext>
    </p:extLst>
  </p:cSld>
  <p:clrMapOvr>
    <a:masterClrMapping/>
  </p:clrMapOvr>
  <p:transition spd="slow">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smtClean="0"/>
              <a:t>Verify OSPF</a:t>
            </a:r>
            <a:r>
              <a:rPr lang="en-US" altLang="en-US" dirty="0" smtClean="0"/>
              <a:t/>
            </a:r>
            <a:br>
              <a:rPr lang="en-US" altLang="en-US" dirty="0" smtClean="0"/>
            </a:br>
            <a:r>
              <a:rPr lang="en-US" altLang="en-US" dirty="0" smtClean="0"/>
              <a:t>Verify OSPF Interface Settings</a:t>
            </a:r>
          </a:p>
        </p:txBody>
      </p:sp>
      <p:sp>
        <p:nvSpPr>
          <p:cNvPr id="4" name="Rectangle 6"/>
          <p:cNvSpPr>
            <a:spLocks noGrp="1" noChangeArrowheads="1"/>
          </p:cNvSpPr>
          <p:nvPr>
            <p:ph idx="1"/>
          </p:nvPr>
        </p:nvSpPr>
        <p:spPr>
          <a:xfrm>
            <a:off x="480447" y="809071"/>
            <a:ext cx="8226583" cy="4181383"/>
          </a:xfrm>
        </p:spPr>
        <p:txBody>
          <a:bodyPr/>
          <a:lstStyle/>
          <a:p>
            <a:r>
              <a:rPr lang="en-US" altLang="ja-JP" dirty="0" smtClean="0"/>
              <a:t>Use the </a:t>
            </a:r>
            <a:r>
              <a:rPr lang="en-US" altLang="ja-JP" b="1" dirty="0" smtClean="0"/>
              <a:t>show </a:t>
            </a:r>
            <a:r>
              <a:rPr lang="en-US" altLang="ja-JP" b="1" dirty="0" err="1" smtClean="0"/>
              <a:t>ip</a:t>
            </a:r>
            <a:r>
              <a:rPr lang="en-US" altLang="ja-JP" b="1" dirty="0" smtClean="0"/>
              <a:t> </a:t>
            </a:r>
            <a:r>
              <a:rPr lang="en-US" altLang="ja-JP" b="1" dirty="0" err="1" smtClean="0"/>
              <a:t>ospf</a:t>
            </a:r>
            <a:r>
              <a:rPr lang="en-US" altLang="ja-JP" b="1" dirty="0" smtClean="0"/>
              <a:t> interface </a:t>
            </a:r>
            <a:r>
              <a:rPr lang="en-US" altLang="ja-JP" dirty="0" smtClean="0"/>
              <a:t>command to see details for every OSPFv2-enabled interface especially to see if the network statements were correctly composed.</a:t>
            </a:r>
          </a:p>
          <a:p>
            <a:r>
              <a:rPr lang="en-US" altLang="ja-JP" dirty="0" smtClean="0"/>
              <a:t>Use the </a:t>
            </a:r>
            <a:r>
              <a:rPr lang="en-US" altLang="ja-JP" b="1" dirty="0" smtClean="0"/>
              <a:t>show </a:t>
            </a:r>
            <a:r>
              <a:rPr lang="en-US" altLang="ja-JP" b="1" dirty="0" err="1" smtClean="0"/>
              <a:t>ip</a:t>
            </a:r>
            <a:r>
              <a:rPr lang="en-US" altLang="ja-JP" b="1" dirty="0" smtClean="0"/>
              <a:t> </a:t>
            </a:r>
            <a:r>
              <a:rPr lang="en-US" altLang="ja-JP" b="1" dirty="0" err="1" smtClean="0"/>
              <a:t>ospf</a:t>
            </a:r>
            <a:r>
              <a:rPr lang="en-US" altLang="ja-JP" b="1" dirty="0" smtClean="0"/>
              <a:t> interface brief </a:t>
            </a:r>
            <a:r>
              <a:rPr lang="en-US" altLang="ja-JP" dirty="0" smtClean="0"/>
              <a:t>command to see key information about OSPFv2-enabled interfaces on a particular router.</a:t>
            </a:r>
          </a:p>
        </p:txBody>
      </p:sp>
      <p:pic>
        <p:nvPicPr>
          <p:cNvPr id="2" name="Picture 1"/>
          <p:cNvPicPr>
            <a:picLocks noChangeAspect="1"/>
          </p:cNvPicPr>
          <p:nvPr/>
        </p:nvPicPr>
        <p:blipFill>
          <a:blip r:embed="rId3"/>
          <a:stretch>
            <a:fillRect/>
          </a:stretch>
        </p:blipFill>
        <p:spPr>
          <a:xfrm>
            <a:off x="1900641" y="2371079"/>
            <a:ext cx="5048250" cy="1238250"/>
          </a:xfrm>
          <a:prstGeom prst="rect">
            <a:avLst/>
          </a:prstGeom>
        </p:spPr>
      </p:pic>
    </p:spTree>
    <p:extLst>
      <p:ext uri="{BB962C8B-B14F-4D97-AF65-F5344CB8AC3E}">
        <p14:creationId xmlns:p14="http://schemas.microsoft.com/office/powerpoint/2010/main" val="4245169243"/>
      </p:ext>
    </p:extLst>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r>
              <a:rPr lang="en-US" dirty="0"/>
              <a:t/>
            </a:r>
            <a:br>
              <a:rPr lang="en-US" dirty="0"/>
            </a:br>
            <a:r>
              <a:rPr lang="en-US" sz="2400" dirty="0"/>
              <a:t>Components of OSPF (Cont.)</a:t>
            </a:r>
          </a:p>
        </p:txBody>
      </p:sp>
      <p:sp>
        <p:nvSpPr>
          <p:cNvPr id="5" name="Content Placeholder 4">
            <a:extLst>
              <a:ext uri="{FF2B5EF4-FFF2-40B4-BE49-F238E27FC236}">
                <a16:creationId xmlns:a16="http://schemas.microsoft.com/office/drawing/2014/main" id="{153383C8-4130-674A-8D44-C5C315B52B8C}"/>
              </a:ext>
            </a:extLst>
          </p:cNvPr>
          <p:cNvSpPr>
            <a:spLocks noGrp="1"/>
          </p:cNvSpPr>
          <p:nvPr>
            <p:ph idx="1"/>
          </p:nvPr>
        </p:nvSpPr>
        <p:spPr>
          <a:xfrm>
            <a:off x="474662" y="731837"/>
            <a:ext cx="8280057" cy="1907191"/>
          </a:xfrm>
        </p:spPr>
        <p:txBody>
          <a:bodyPr/>
          <a:lstStyle/>
          <a:p>
            <a:pPr marL="342900" indent="-342900" algn="l">
              <a:buFont typeface="Arial" panose="020B0604020202020204" pitchFamily="34" charset="0"/>
              <a:buChar char="•"/>
            </a:pPr>
            <a:r>
              <a:rPr lang="en-US" sz="1600" dirty="0">
                <a:solidFill>
                  <a:srgbClr val="000000"/>
                </a:solidFill>
              </a:rPr>
              <a:t>The router builds the topology table using results of calculations based on the Dijkstra shortest-path first (SPF) algorithm. The SPF algorithm is based on the cumulative cost to reach a destination.</a:t>
            </a:r>
          </a:p>
          <a:p>
            <a:pPr marL="342900" indent="-342900" algn="l">
              <a:buFont typeface="Arial" panose="020B0604020202020204" pitchFamily="34" charset="0"/>
              <a:buChar char="•"/>
            </a:pPr>
            <a:r>
              <a:rPr lang="en-US" sz="1600" dirty="0">
                <a:solidFill>
                  <a:srgbClr val="000000"/>
                </a:solidFill>
              </a:rPr>
              <a:t>The SPF algorithm creates an SPF tree by placing each router at the root of the tree and calculating the shortest path to each node. The SPF tree is then used to calculate the best routes. OSPF places the best routes into the forwarding database, which is used to make the routing table.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CC28FC46-44B4-9345-A41F-879539E5341C}"/>
              </a:ext>
            </a:extLst>
          </p:cNvPr>
          <p:cNvPicPr>
            <a:picLocks noChangeAspect="1"/>
          </p:cNvPicPr>
          <p:nvPr/>
        </p:nvPicPr>
        <p:blipFill>
          <a:blip r:embed="rId3"/>
          <a:stretch>
            <a:fillRect/>
          </a:stretch>
        </p:blipFill>
        <p:spPr>
          <a:xfrm>
            <a:off x="2040555" y="2729793"/>
            <a:ext cx="4487124" cy="1503539"/>
          </a:xfrm>
          <a:prstGeom prst="rect">
            <a:avLst/>
          </a:prstGeom>
        </p:spPr>
      </p:pic>
    </p:spTree>
    <p:extLst>
      <p:ext uri="{BB962C8B-B14F-4D97-AF65-F5344CB8AC3E}">
        <p14:creationId xmlns:p14="http://schemas.microsoft.com/office/powerpoint/2010/main" val="370780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r>
              <a:rPr lang="en-US" dirty="0"/>
              <a:t/>
            </a:r>
            <a:br>
              <a:rPr lang="en-US" dirty="0"/>
            </a:br>
            <a:r>
              <a:rPr lang="en-US" sz="2400" dirty="0"/>
              <a:t>Link-State Operation</a:t>
            </a:r>
          </a:p>
        </p:txBody>
      </p:sp>
      <p:sp>
        <p:nvSpPr>
          <p:cNvPr id="4" name="Content Placeholder 3">
            <a:extLst>
              <a:ext uri="{FF2B5EF4-FFF2-40B4-BE49-F238E27FC236}">
                <a16:creationId xmlns:a16="http://schemas.microsoft.com/office/drawing/2014/main" id="{18C4A81B-1B6D-2D44-8E46-EED127FF970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maintain routing information, OSPF routers complete a generic link-state routing process to reach a state of convergence. The following are the link-state routing steps that are completed by a router:</a:t>
            </a:r>
          </a:p>
          <a:p>
            <a:pPr marL="342900" indent="-342900" algn="l">
              <a:buFont typeface="+mj-lt"/>
              <a:buAutoNum type="arabicPeriod"/>
            </a:pPr>
            <a:r>
              <a:rPr lang="en-US" sz="1600" dirty="0">
                <a:solidFill>
                  <a:srgbClr val="000000"/>
                </a:solidFill>
              </a:rPr>
              <a:t>Establish Neighbor Adjacencies</a:t>
            </a:r>
          </a:p>
          <a:p>
            <a:pPr marL="342900" indent="-342900" algn="l">
              <a:buFont typeface="+mj-lt"/>
              <a:buAutoNum type="arabicPeriod"/>
            </a:pPr>
            <a:r>
              <a:rPr lang="en-US" sz="1600" dirty="0">
                <a:solidFill>
                  <a:srgbClr val="000000"/>
                </a:solidFill>
              </a:rPr>
              <a:t>Exchange Link-State Advertisements</a:t>
            </a:r>
          </a:p>
          <a:p>
            <a:pPr marL="342900" indent="-342900" algn="l">
              <a:buFont typeface="+mj-lt"/>
              <a:buAutoNum type="arabicPeriod"/>
            </a:pPr>
            <a:r>
              <a:rPr lang="en-US" sz="1600" dirty="0">
                <a:solidFill>
                  <a:srgbClr val="000000"/>
                </a:solidFill>
              </a:rPr>
              <a:t>Build the Link State Database</a:t>
            </a:r>
          </a:p>
          <a:p>
            <a:pPr marL="342900" indent="-342900" algn="l">
              <a:buFont typeface="+mj-lt"/>
              <a:buAutoNum type="arabicPeriod"/>
            </a:pPr>
            <a:r>
              <a:rPr lang="en-US" sz="1600" dirty="0">
                <a:solidFill>
                  <a:srgbClr val="000000"/>
                </a:solidFill>
              </a:rPr>
              <a:t>Execute the SPF Algorithm</a:t>
            </a:r>
          </a:p>
          <a:p>
            <a:pPr marL="342900" indent="-342900" algn="l">
              <a:buFont typeface="+mj-lt"/>
              <a:buAutoNum type="arabicPeriod"/>
            </a:pPr>
            <a:r>
              <a:rPr lang="en-US" sz="1600" dirty="0">
                <a:solidFill>
                  <a:srgbClr val="000000"/>
                </a:solidFill>
              </a:rPr>
              <a:t>Choose the Best Route</a:t>
            </a:r>
          </a:p>
          <a:p>
            <a:pPr marL="0" indent="0" algn="l"/>
            <a:endParaRPr lang="en-US" sz="1600" dirty="0">
              <a:solidFill>
                <a:srgbClr val="000000"/>
              </a:solidFill>
            </a:endParaRPr>
          </a:p>
        </p:txBody>
      </p:sp>
    </p:spTree>
    <p:extLst>
      <p:ext uri="{BB962C8B-B14F-4D97-AF65-F5344CB8AC3E}">
        <p14:creationId xmlns:p14="http://schemas.microsoft.com/office/powerpoint/2010/main" val="237311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r>
              <a:rPr lang="en-US" dirty="0"/>
              <a:t/>
            </a:r>
            <a:br>
              <a:rPr lang="en-US" dirty="0"/>
            </a:br>
            <a:r>
              <a:rPr lang="en-US" sz="2400" dirty="0"/>
              <a:t>Single-Area and Multiarea OSPF</a:t>
            </a:r>
          </a:p>
        </p:txBody>
      </p:sp>
      <p:sp>
        <p:nvSpPr>
          <p:cNvPr id="5" name="Content Placeholder 4">
            <a:extLst>
              <a:ext uri="{FF2B5EF4-FFF2-40B4-BE49-F238E27FC236}">
                <a16:creationId xmlns:a16="http://schemas.microsoft.com/office/drawing/2014/main" id="{71662DEC-E6AB-4A4A-8C71-80C68C9D81FB}"/>
              </a:ext>
            </a:extLst>
          </p:cNvPr>
          <p:cNvSpPr>
            <a:spLocks noGrp="1"/>
          </p:cNvSpPr>
          <p:nvPr>
            <p:ph idx="1"/>
          </p:nvPr>
        </p:nvSpPr>
        <p:spPr>
          <a:xfrm>
            <a:off x="474662" y="731838"/>
            <a:ext cx="8280057" cy="2196558"/>
          </a:xfrm>
        </p:spPr>
        <p:txBody>
          <a:bodyPr/>
          <a:lstStyle/>
          <a:p>
            <a:pPr marL="0" indent="0" algn="l"/>
            <a:r>
              <a:rPr lang="en-US" sz="1600" dirty="0">
                <a:solidFill>
                  <a:srgbClr val="000000"/>
                </a:solidFill>
              </a:rPr>
              <a:t>To make OSPF more efficient and scalable, OSPF supports hierarchical routing using areas. An OSPF area is a group of routers that share the same link-state information in their LSDBs. OSPF can be implemented in one of two ways, as follows:</a:t>
            </a:r>
          </a:p>
          <a:p>
            <a:pPr marL="342900" indent="-342900" algn="l">
              <a:buFont typeface="Arial" panose="020B0604020202020204" pitchFamily="34" charset="0"/>
              <a:buChar char="•"/>
            </a:pPr>
            <a:r>
              <a:rPr lang="en-US" sz="1600" b="1" dirty="0">
                <a:solidFill>
                  <a:srgbClr val="000000"/>
                </a:solidFill>
              </a:rPr>
              <a:t>Single-Area OSPF</a:t>
            </a:r>
            <a:r>
              <a:rPr lang="en-US" sz="1600" dirty="0">
                <a:solidFill>
                  <a:srgbClr val="000000"/>
                </a:solidFill>
              </a:rPr>
              <a:t> - All routers are in one area. Best practice is to use area 0.</a:t>
            </a:r>
          </a:p>
          <a:p>
            <a:pPr marL="342900" indent="-342900" algn="l">
              <a:buFont typeface="Arial" panose="020B0604020202020204" pitchFamily="34" charset="0"/>
              <a:buChar char="•"/>
            </a:pPr>
            <a:r>
              <a:rPr lang="en-US" sz="1600" b="1" dirty="0">
                <a:solidFill>
                  <a:srgbClr val="000000"/>
                </a:solidFill>
              </a:rPr>
              <a:t>Multiarea OSPF</a:t>
            </a:r>
            <a:r>
              <a:rPr lang="en-US" sz="1600" dirty="0">
                <a:solidFill>
                  <a:srgbClr val="000000"/>
                </a:solidFill>
              </a:rPr>
              <a:t> - OSPF is implemented using multiple areas, in a hierarchical fashion. All areas must connect to the backbone area (area 0). Routers interconnecting the areas are referred to as Area Border Routers (ABRs).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263B451-9F15-4344-B994-D17D2FE31480}"/>
              </a:ext>
            </a:extLst>
          </p:cNvPr>
          <p:cNvPicPr>
            <a:picLocks noChangeAspect="1"/>
          </p:cNvPicPr>
          <p:nvPr/>
        </p:nvPicPr>
        <p:blipFill>
          <a:blip r:embed="rId3"/>
          <a:stretch>
            <a:fillRect/>
          </a:stretch>
        </p:blipFill>
        <p:spPr>
          <a:xfrm>
            <a:off x="1933728" y="3102001"/>
            <a:ext cx="5276543" cy="1522386"/>
          </a:xfrm>
          <a:prstGeom prst="rect">
            <a:avLst/>
          </a:prstGeom>
        </p:spPr>
      </p:pic>
    </p:spTree>
    <p:extLst>
      <p:ext uri="{BB962C8B-B14F-4D97-AF65-F5344CB8AC3E}">
        <p14:creationId xmlns:p14="http://schemas.microsoft.com/office/powerpoint/2010/main" val="135605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6252</TotalTime>
  <Words>5573</Words>
  <Application>Microsoft Office PowerPoint</Application>
  <PresentationFormat>On-screen Show (16:9)</PresentationFormat>
  <Paragraphs>725</Paragraphs>
  <Slides>64</Slides>
  <Notes>64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ＭＳ Ｐゴシック</vt:lpstr>
      <vt:lpstr>Arial</vt:lpstr>
      <vt:lpstr>Calibri</vt:lpstr>
      <vt:lpstr>CiscoSans</vt:lpstr>
      <vt:lpstr>CiscoSans ExtraLight</vt:lpstr>
      <vt:lpstr>CiscoSans Thin</vt:lpstr>
      <vt:lpstr>Courier New</vt:lpstr>
      <vt:lpstr>Wingdings</vt:lpstr>
      <vt:lpstr>Default Theme</vt:lpstr>
      <vt:lpstr>Module 8: Single-Area OSPF</vt:lpstr>
      <vt:lpstr>Module Objectives</vt:lpstr>
      <vt:lpstr>8.1 OSPF Features and Characteristics</vt:lpstr>
      <vt:lpstr>OSPF Features and Characteristics Introduction to OSPF</vt:lpstr>
      <vt:lpstr>OSPF Features and Characteristics Components of OSPF</vt:lpstr>
      <vt:lpstr>OSPF Features and Characteristics Components of OSPF (Cont.)</vt:lpstr>
      <vt:lpstr>OSPF Features and Characteristics Components of OSPF (Cont.)</vt:lpstr>
      <vt:lpstr>OSPF Features and Characteristics Link-State Operation</vt:lpstr>
      <vt:lpstr>OSPF Features and Characteristics Single-Area and Multiarea OSPF</vt:lpstr>
      <vt:lpstr>OSPF Features and Characteristics Multiarea OSPF</vt:lpstr>
      <vt:lpstr>OSPF Features and Characteristics OSPFv3</vt:lpstr>
      <vt:lpstr>8.2 OSPF Packets</vt:lpstr>
      <vt:lpstr>OSPF Packets Types of OSPF Packets</vt:lpstr>
      <vt:lpstr>OSPF Packets Link-State Updates</vt:lpstr>
      <vt:lpstr>OSPF Packets Hello Packet</vt:lpstr>
      <vt:lpstr>8.3 OSPF Operation</vt:lpstr>
      <vt:lpstr>OSPF Operation OSPF Operational States</vt:lpstr>
      <vt:lpstr>OSPF Operation OSPF Operational States (Cont.)</vt:lpstr>
      <vt:lpstr>OSPF Operation Establish Neighbor Adjacencies</vt:lpstr>
      <vt:lpstr>OSPF Operation Establish Neighbor Adjacencies (Cont.)</vt:lpstr>
      <vt:lpstr>OSPF Operation Synchronizing OSPF Databases</vt:lpstr>
      <vt:lpstr>OSPF Operation The Need for a DR</vt:lpstr>
      <vt:lpstr>OSPF Operation LSA Flooding with a DR</vt:lpstr>
      <vt:lpstr>8.4 OSPF Router ID</vt:lpstr>
      <vt:lpstr>OSPF Router ID OSPF Reference Topology</vt:lpstr>
      <vt:lpstr>OSPF Router ID Router Configuration Mode for OSPF</vt:lpstr>
      <vt:lpstr>OSPF Router ID Router IDs</vt:lpstr>
      <vt:lpstr>OSPF Router ID Router ID Order of Precedence</vt:lpstr>
      <vt:lpstr>OSPF Router ID Configure a Loopback Interface as the Router ID</vt:lpstr>
      <vt:lpstr>OSPF Router ID Explicitly Configure a Router ID</vt:lpstr>
      <vt:lpstr>OSPF Router ID Modify a Router ID</vt:lpstr>
      <vt:lpstr>8.4 Point-to-Point OSPF Networks</vt:lpstr>
      <vt:lpstr>Point-to-Point OSPF Networks The network Command Syntax</vt:lpstr>
      <vt:lpstr>Point-to-Point OSPF Networks The Wildcard Mask</vt:lpstr>
      <vt:lpstr>Point-to-Point OSPF Networks Configure OSPF Using the network Command</vt:lpstr>
      <vt:lpstr>Point-to-Point OSPF Networks Configure OSPF Using the network Command (Cont.)</vt:lpstr>
      <vt:lpstr>Point-to-Point OSPF Networks Configure OSPF Using the ip ospf Command</vt:lpstr>
      <vt:lpstr>Point-to-Point OSPF Networks Passive Interface</vt:lpstr>
      <vt:lpstr>Point-to-Point OSPF Networks Configure Passive Interfaces</vt:lpstr>
      <vt:lpstr>Point-to-Point OSPF Networks OSPF Point-to-Point Networks</vt:lpstr>
      <vt:lpstr>Point-to-Point OSPF Networks OSPF Point-to-Point Networks (Cont.)</vt:lpstr>
      <vt:lpstr>Point-to-Point OSPF Networks Loopbacks and Point-to-Point Networks</vt:lpstr>
      <vt:lpstr>8.5 Modify Single-Area OSPFv2</vt:lpstr>
      <vt:lpstr>Modify Single-Area OSPFv2 Cisco OSPF Cost Metric</vt:lpstr>
      <vt:lpstr>Modify Single-Area OSPFv2 Cisco OSPF Cost Metric (Cont.)</vt:lpstr>
      <vt:lpstr>Modify Single-Area OSPFv2 Adjust the Reference Bandwidth</vt:lpstr>
      <vt:lpstr>Modify Single-Area OSPFv2 Adjust the Reference Bandwidth (Cont.)</vt:lpstr>
      <vt:lpstr>Modify Single-Area OSPFv2 Adjust the Reference Bandwidth (Cont.)</vt:lpstr>
      <vt:lpstr>Modify Single-Area OSPFv2 OSPF Accumulates Cost</vt:lpstr>
      <vt:lpstr>Modify Single-Area OSPFv2 OSPF Accumulates Cost (Cont.)</vt:lpstr>
      <vt:lpstr>Modify Single-Area OSPFv2 OSPF Accumulates Cost (Cont.)</vt:lpstr>
      <vt:lpstr>Modify Single-Area OSPFv2 Manually Set OSPF Cost Value</vt:lpstr>
      <vt:lpstr>8.6 Single-Area OSPFv3</vt:lpstr>
      <vt:lpstr>OSPFv2 vs. OSPFv3 OSPFv3</vt:lpstr>
      <vt:lpstr>OSPFv2 vs. OSPFv3 Similarities Between OSPFv2 and OSPFv3</vt:lpstr>
      <vt:lpstr>OSPFv2 vs. OSPFv3 Differences Between OSPFv2 and OSPFv3</vt:lpstr>
      <vt:lpstr>OSPFv2 vs. OSPFv3 Link-Local Addresses</vt:lpstr>
      <vt:lpstr>Configuring OSPFv3 OSPFv3 Network Topology (Cont.)</vt:lpstr>
      <vt:lpstr>8.7 Verifying OSPF</vt:lpstr>
      <vt:lpstr>Verify OSPF Verify OSPF Neighbors</vt:lpstr>
      <vt:lpstr>Verify OSPF Verify OSPF Protocol Settings</vt:lpstr>
      <vt:lpstr>Verify OSPF Verify OSPF Process Information</vt:lpstr>
      <vt:lpstr>Verify OSPF Verify OSPF Interface Settings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Sri Banu Munisamy</cp:lastModifiedBy>
  <cp:revision>448</cp:revision>
  <dcterms:created xsi:type="dcterms:W3CDTF">2019-10-18T06:21:22Z</dcterms:created>
  <dcterms:modified xsi:type="dcterms:W3CDTF">2021-10-03T14:24:44Z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