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4"/>
  </p:notesMasterIdLst>
  <p:sldIdLst>
    <p:sldId id="758" r:id="rId2"/>
    <p:sldId id="760" r:id="rId3"/>
    <p:sldId id="833" r:id="rId4"/>
    <p:sldId id="759" r:id="rId5"/>
    <p:sldId id="628" r:id="rId6"/>
    <p:sldId id="834" r:id="rId7"/>
    <p:sldId id="872" r:id="rId8"/>
    <p:sldId id="835" r:id="rId9"/>
    <p:sldId id="633" r:id="rId10"/>
    <p:sldId id="836" r:id="rId11"/>
    <p:sldId id="837" r:id="rId12"/>
    <p:sldId id="873" r:id="rId13"/>
    <p:sldId id="838" r:id="rId14"/>
    <p:sldId id="839" r:id="rId15"/>
    <p:sldId id="840" r:id="rId16"/>
    <p:sldId id="841" r:id="rId17"/>
    <p:sldId id="842" r:id="rId18"/>
    <p:sldId id="843" r:id="rId19"/>
    <p:sldId id="844" r:id="rId20"/>
    <p:sldId id="845" r:id="rId21"/>
    <p:sldId id="846" r:id="rId22"/>
    <p:sldId id="847" r:id="rId23"/>
    <p:sldId id="848" r:id="rId24"/>
    <p:sldId id="875" r:id="rId25"/>
    <p:sldId id="876" r:id="rId26"/>
    <p:sldId id="877" r:id="rId27"/>
    <p:sldId id="878" r:id="rId28"/>
    <p:sldId id="762" r:id="rId29"/>
    <p:sldId id="862" r:id="rId30"/>
    <p:sldId id="863" r:id="rId31"/>
    <p:sldId id="879" r:id="rId32"/>
    <p:sldId id="880" r:id="rId33"/>
    <p:sldId id="881" r:id="rId34"/>
    <p:sldId id="882" r:id="rId35"/>
    <p:sldId id="883" r:id="rId36"/>
    <p:sldId id="884" r:id="rId37"/>
    <p:sldId id="898" r:id="rId38"/>
    <p:sldId id="885" r:id="rId39"/>
    <p:sldId id="886" r:id="rId40"/>
    <p:sldId id="888" r:id="rId41"/>
    <p:sldId id="889" r:id="rId42"/>
    <p:sldId id="890" r:id="rId43"/>
    <p:sldId id="891" r:id="rId44"/>
    <p:sldId id="892" r:id="rId45"/>
    <p:sldId id="893" r:id="rId46"/>
    <p:sldId id="894" r:id="rId47"/>
    <p:sldId id="895" r:id="rId48"/>
    <p:sldId id="896" r:id="rId49"/>
    <p:sldId id="897" r:id="rId50"/>
    <p:sldId id="771" r:id="rId51"/>
    <p:sldId id="765" r:id="rId52"/>
    <p:sldId id="291" r:id="rId5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3" autoAdjust="0"/>
    <p:restoredTop sz="81000" autoAdjust="0"/>
  </p:normalViewPr>
  <p:slideViewPr>
    <p:cSldViewPr snapToGrid="0" showGuides="1">
      <p:cViewPr varScale="1">
        <p:scale>
          <a:sx n="79" d="100"/>
          <a:sy n="79" d="100"/>
        </p:scale>
        <p:origin x="1368" y="7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Scaling Networks </a:t>
            </a:r>
            <a:r>
              <a:rPr lang="en-US" b="0" baseline="0" dirty="0"/>
              <a:t>v6.0</a:t>
            </a:r>
            <a:endParaRPr lang="en-US" b="0" dirty="0"/>
          </a:p>
          <a:p>
            <a:pPr>
              <a:buFontTx/>
              <a:buNone/>
            </a:pPr>
            <a:r>
              <a:rPr lang="en-US" sz="1200" b="0" dirty="0"/>
              <a:t>Chapter 2: Scaling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2.1.1.5 – Default VTP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2.1.1.6 – VTP Caveats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1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2.1.1.6 – VTP Caveats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2.1.2.1 – VTP Configuration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2.1.2.2 – Step 1 – Configure the VTP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3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2.1.2.3 – Step 2 – Configure the VTP Domain Name and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0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2.1.2.4 – Step 3 – Configure the VTP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3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2.1.2.5 – Step 4 – Configure VLANs on the VTP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 – VTP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2.1.2.6– Step 5 – Verify that the VTP Clients Have Received the New VLAN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2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 – Extended VLANs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2.1.3.1 – VLAN Ranges on Catalyst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Scaling Networks </a:t>
            </a:r>
            <a:r>
              <a:rPr lang="en-US" b="0" baseline="0" dirty="0"/>
              <a:t>v6.0</a:t>
            </a:r>
            <a:endParaRPr lang="en-US" b="0" dirty="0"/>
          </a:p>
          <a:p>
            <a:pPr>
              <a:buFontTx/>
              <a:buNone/>
            </a:pPr>
            <a:r>
              <a:rPr lang="en-US" sz="1200" b="0" dirty="0"/>
              <a:t>Chapter 2: Scaling VLANs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 – Extended VLANs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2.1.3.2 – Creating a VLAN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71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 – Extended VLANs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2.1.3.3 – Assigning Ports to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74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 – Extended VLANs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2.1.3.4 – Verifying VLAN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96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 – Extended VLANs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2.1.3.5 – Configuring Extended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5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3.5.1 – </a:t>
            </a:r>
            <a:r>
              <a:rPr lang="en-US" altLang="en-US" dirty="0"/>
              <a:t>Introduction to DTP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3.5.2 – </a:t>
            </a:r>
            <a:r>
              <a:rPr lang="en-US" altLang="en-US" dirty="0"/>
              <a:t>Negotiated Interface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53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3.5.3 – </a:t>
            </a:r>
            <a:r>
              <a:rPr lang="en-US" altLang="en-US" sz="1200" dirty="0"/>
              <a:t>Results of a DTP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14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3.5.4 – </a:t>
            </a:r>
            <a:r>
              <a:rPr lang="en-US" altLang="en-US" sz="1200" dirty="0"/>
              <a:t>Verify DTP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46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Scaling VLANs</a:t>
            </a:r>
          </a:p>
          <a:p>
            <a:pPr>
              <a:buFontTx/>
              <a:buNone/>
            </a:pPr>
            <a:r>
              <a:rPr lang="en-US" sz="1200" b="0" dirty="0"/>
              <a:t>2.2 – Troubleshoot Multi-VLAN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32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– Troubleshoot Multi-VLAN Issues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 – VTP and DTP Issues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2.2.3.1 – Troubleshoot VTP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Scaling Networks v6.0</a:t>
            </a:r>
          </a:p>
          <a:p>
            <a:pPr>
              <a:buFontTx/>
              <a:buNone/>
            </a:pPr>
            <a:r>
              <a:rPr lang="en-US" b="0" dirty="0"/>
              <a:t>Chapter 2: Scaling VLANs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644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– Troubleshoot Multi-VLAN Issues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 – VTP and DTP Issues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2.2.3.2 – Troubleshoot DTP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6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 Inter-VLAN Routing</a:t>
            </a:r>
          </a:p>
          <a:p>
            <a:r>
              <a:rPr lang="en-US" dirty="0"/>
              <a:t>4.1 – Inter-VLAN Routing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58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4.1 – Inter-VLAN Routing Operation</a:t>
            </a:r>
          </a:p>
          <a:p>
            <a:r>
              <a:rPr lang="en-US" dirty="0"/>
              <a:t>4.1.1 - What is Inter-VLAN Routing?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79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4.2  - Router-on-a-Stick Inter-VLAN Routing</a:t>
            </a:r>
          </a:p>
          <a:p>
            <a:r>
              <a:rPr lang="en-US" dirty="0"/>
              <a:t>4.2.1 – Router-on-a-Stick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23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4.2  - Router-on-a-Stick Inter-VLAN Routing</a:t>
            </a:r>
          </a:p>
          <a:p>
            <a:r>
              <a:rPr lang="en-US" dirty="0"/>
              <a:t>4.2.4 – R1 Subinterface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92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4.2  - Router-on-a-Stick Inter-VLAN Routing</a:t>
            </a:r>
          </a:p>
          <a:p>
            <a:r>
              <a:rPr lang="en-US" dirty="0"/>
              <a:t>4.2.4 – R1 Subinterface Configuration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72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4.3.1 – Layer 3 Switch Inter-VLAN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– Layer 3 Switching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 – Layer 3 Switching Operation and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2.3.1.3 – Inter-VLAN Routing with Switch Virtual Interfaces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4.3.2 – Layer 3 Switch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53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4.3.3 – Layer 3 Switch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3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Scaling VLANs</a:t>
            </a:r>
          </a:p>
          <a:p>
            <a:pPr>
              <a:buFontTx/>
              <a:buNone/>
            </a:pPr>
            <a:r>
              <a:rPr lang="en-US" sz="1200" b="0" dirty="0"/>
              <a:t>2.1 – VTP, Extended VLANs, and DTP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4.3.5 - Routing on a Layer 3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7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4.3.6 - Routing Scenario on a Layer 3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8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4.3 – Inter-VLAN Routing using Layer 3 Switches</a:t>
            </a:r>
          </a:p>
          <a:p>
            <a:r>
              <a:rPr lang="en-US" dirty="0"/>
              <a:t>4.3.7 – Routing Configuration on a Layer 3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4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 Inter-VLAN Routing</a:t>
            </a:r>
          </a:p>
          <a:p>
            <a:r>
              <a:rPr lang="en-US" dirty="0"/>
              <a:t>4.4 – Troubleshoot Inter-VLAN Routing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3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4.4.1 – Common Inter-VLAN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19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4.4.2 – Troubleshoot Inter-VLAN Routing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85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4.4.3 – Missing VLANs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5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4.4.4 – Switch Trunk Port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8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4.4.5 – Switch Access Port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57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4.4 - Troubleshoot Inter-VLAN Routing</a:t>
            </a:r>
          </a:p>
          <a:p>
            <a:r>
              <a:rPr lang="en-US" dirty="0"/>
              <a:t>4.4.6 – Router Configuration Issues</a:t>
            </a:r>
          </a:p>
          <a:p>
            <a:r>
              <a:rPr lang="en-US" dirty="0"/>
              <a:t>4.4.7 – Check Your Understanding – Troubleshoot Inter-VLAN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5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2.1.1.1</a:t>
            </a:r>
            <a:r>
              <a:rPr lang="en-US" baseline="0" dirty="0">
                <a:latin typeface="Arial" charset="0"/>
              </a:rPr>
              <a:t> – VTP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Scaling VLANs</a:t>
            </a:r>
          </a:p>
          <a:p>
            <a:r>
              <a:rPr lang="en-US" dirty="0"/>
              <a:t>2.3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2.3 – Summary</a:t>
            </a:r>
          </a:p>
          <a:p>
            <a:r>
              <a:rPr lang="en-US" dirty="0"/>
              <a:t>2.3.1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	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2.3.1.1 – </a:t>
            </a:r>
            <a:r>
              <a:rPr lang="en-US" dirty="0"/>
              <a:t>Chapter 2: Scaling VLANs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379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2.1.1.2</a:t>
            </a:r>
            <a:r>
              <a:rPr lang="en-US" baseline="0" dirty="0">
                <a:latin typeface="Arial" charset="0"/>
              </a:rPr>
              <a:t> – VTP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2.1.1.2</a:t>
            </a:r>
            <a:r>
              <a:rPr lang="en-US" baseline="0" dirty="0">
                <a:latin typeface="Arial" charset="0"/>
              </a:rPr>
              <a:t> – VTP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2.1.1.3 </a:t>
            </a:r>
            <a:r>
              <a:rPr lang="en-US" baseline="0" dirty="0">
                <a:latin typeface="Arial" charset="0"/>
              </a:rPr>
              <a:t>– VTP Advertisements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 – VTP, Extended VLANs, and DTP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VTP Concepts and Operation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2.1.1.4 – VTP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2: Scaling VLANs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Default VTP configuration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404881" y="489816"/>
            <a:ext cx="3739118" cy="4418036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show vtp status </a:t>
            </a:r>
            <a:r>
              <a:rPr lang="en-US" altLang="en-US" dirty="0"/>
              <a:t>command displays the VTP status which includes the following:</a:t>
            </a:r>
          </a:p>
          <a:p>
            <a:pPr lvl="1"/>
            <a:r>
              <a:rPr lang="en-US" altLang="en-US" dirty="0"/>
              <a:t>VTP Version capable and running</a:t>
            </a:r>
          </a:p>
          <a:p>
            <a:pPr lvl="1"/>
            <a:r>
              <a:rPr lang="en-CA" altLang="en-US" dirty="0"/>
              <a:t>VTP Domain Name</a:t>
            </a:r>
          </a:p>
          <a:p>
            <a:pPr lvl="1"/>
            <a:r>
              <a:rPr lang="en-CA" altLang="en-US" dirty="0"/>
              <a:t>VTP Pruning Mode</a:t>
            </a:r>
          </a:p>
          <a:p>
            <a:pPr lvl="1"/>
            <a:r>
              <a:rPr lang="en-CA" altLang="en-US" dirty="0"/>
              <a:t>VTP Traps Generation</a:t>
            </a:r>
          </a:p>
          <a:p>
            <a:pPr lvl="1"/>
            <a:r>
              <a:rPr lang="en-CA" altLang="en-US" dirty="0"/>
              <a:t>Device ID</a:t>
            </a:r>
          </a:p>
          <a:p>
            <a:pPr lvl="1"/>
            <a:r>
              <a:rPr lang="en-CA" altLang="en-US" dirty="0"/>
              <a:t>Configuration Last Modified</a:t>
            </a:r>
          </a:p>
          <a:p>
            <a:pPr lvl="1"/>
            <a:r>
              <a:rPr lang="en-CA" altLang="en-US" dirty="0"/>
              <a:t>VTP Operating Mode</a:t>
            </a:r>
          </a:p>
          <a:p>
            <a:pPr lvl="1"/>
            <a:r>
              <a:rPr lang="en-CA" altLang="en-US" dirty="0"/>
              <a:t>Maximum VLANs Supported Locally</a:t>
            </a:r>
          </a:p>
          <a:p>
            <a:pPr lvl="1"/>
            <a:r>
              <a:rPr lang="en-CA" altLang="en-US" dirty="0"/>
              <a:t>Number of Existing VLANs</a:t>
            </a:r>
          </a:p>
          <a:p>
            <a:pPr lvl="1"/>
            <a:r>
              <a:rPr lang="en-CA" altLang="en-US" dirty="0"/>
              <a:t>Configuration Revision</a:t>
            </a:r>
          </a:p>
          <a:p>
            <a:pPr lvl="1"/>
            <a:r>
              <a:rPr lang="en-CA" altLang="en-US" dirty="0"/>
              <a:t>MD5 Digest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1" y="106033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Verify Default VTP Status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1" y="1427091"/>
            <a:ext cx="4879340" cy="25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Caveats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" y="993768"/>
            <a:ext cx="3690221" cy="3612706"/>
          </a:xfrm>
        </p:spPr>
        <p:txBody>
          <a:bodyPr/>
          <a:lstStyle/>
          <a:p>
            <a:r>
              <a:rPr lang="en-US" altLang="en-US" sz="1600" dirty="0" smtClean="0"/>
              <a:t>VTP </a:t>
            </a:r>
            <a:r>
              <a:rPr lang="en-US" altLang="en-US" sz="1600" dirty="0"/>
              <a:t>configuration revision number is stored in NVRAM.</a:t>
            </a:r>
          </a:p>
          <a:p>
            <a:r>
              <a:rPr lang="en-US" altLang="en-US" sz="1600" dirty="0"/>
              <a:t>To reset VTP configuration revision number to zero:</a:t>
            </a:r>
          </a:p>
          <a:p>
            <a:pPr lvl="1"/>
            <a:r>
              <a:rPr lang="en-US" altLang="en-US" dirty="0"/>
              <a:t>Change the switch's VTP domain to a nonexistent VTP domain and then change the domain back to the original name.</a:t>
            </a:r>
          </a:p>
          <a:p>
            <a:pPr lvl="1"/>
            <a:r>
              <a:rPr lang="en-US" altLang="en-US" dirty="0"/>
              <a:t>Change the switch's VTP mode to transparent and then back to previous VTP mode.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3" name="Picture 2" descr="Scaling Networks - Mozilla Firefox">
            <a:extLst>
              <a:ext uri="{FF2B5EF4-FFF2-40B4-BE49-F238E27FC236}">
                <a16:creationId xmlns:a16="http://schemas.microsoft.com/office/drawing/2014/main" id="{A6EA6C14-33D8-4C44-A892-FF683594C4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0222" y="993768"/>
            <a:ext cx="5272642" cy="32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8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</a:t>
            </a:r>
            <a:r>
              <a:rPr lang="en-US" altLang="en-US" dirty="0" smtClean="0"/>
              <a:t>Caveats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47833"/>
            <a:ext cx="4341604" cy="3769888"/>
          </a:xfrm>
        </p:spPr>
        <p:txBody>
          <a:bodyPr/>
          <a:lstStyle/>
          <a:p>
            <a:r>
              <a:rPr lang="en-US" sz="1600" dirty="0" smtClean="0"/>
              <a:t>See graphic:</a:t>
            </a:r>
          </a:p>
          <a:p>
            <a:pPr lvl="1"/>
            <a:r>
              <a:rPr lang="en-US" dirty="0" smtClean="0"/>
              <a:t>S4 is added. The startup </a:t>
            </a:r>
            <a:r>
              <a:rPr lang="en-US" dirty="0" err="1" smtClean="0"/>
              <a:t>config</a:t>
            </a:r>
            <a:r>
              <a:rPr lang="en-US" dirty="0" smtClean="0"/>
              <a:t> has </a:t>
            </a:r>
            <a:r>
              <a:rPr lang="en-US" dirty="0"/>
              <a:t>not </a:t>
            </a:r>
            <a:r>
              <a:rPr lang="en-US" dirty="0" smtClean="0"/>
              <a:t>been erased and VLAN.DAT </a:t>
            </a:r>
            <a:r>
              <a:rPr lang="en-US" dirty="0"/>
              <a:t>file on </a:t>
            </a:r>
            <a:r>
              <a:rPr lang="en-US" dirty="0" smtClean="0"/>
              <a:t>S4 has not been deleted. </a:t>
            </a:r>
            <a:r>
              <a:rPr lang="en-US" dirty="0"/>
              <a:t>S4 has the same VTP domain name configured as other two switches but its revision number is 35, which is higher than the revision number on the other two switches.</a:t>
            </a:r>
          </a:p>
          <a:p>
            <a:pPr lvl="1"/>
            <a:r>
              <a:rPr lang="en-US" dirty="0"/>
              <a:t>S4 has VLAN 1 and is configured with VLAN 30 and 40. </a:t>
            </a:r>
            <a:r>
              <a:rPr lang="en-US" dirty="0" smtClean="0"/>
              <a:t>S4 does </a:t>
            </a:r>
            <a:r>
              <a:rPr lang="en-US" dirty="0"/>
              <a:t>not have VLANs 10 and 20 in its database. </a:t>
            </a:r>
            <a:r>
              <a:rPr lang="en-US" dirty="0" smtClean="0"/>
              <a:t>Because S4 </a:t>
            </a:r>
            <a:r>
              <a:rPr lang="en-US" dirty="0"/>
              <a:t>has a higher revision number, the rest of the switches in the domain will sync to S4’s revision.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onsequence </a:t>
            </a:r>
            <a:r>
              <a:rPr lang="en-US" dirty="0"/>
              <a:t>is </a:t>
            </a:r>
            <a:r>
              <a:rPr lang="en-US" dirty="0" smtClean="0"/>
              <a:t>VLANs </a:t>
            </a:r>
            <a:r>
              <a:rPr lang="en-US" dirty="0"/>
              <a:t>10 and 20 will no longer exist on the switches, leaving clients that are connected to ports belonging to those non-existing VLANs without connectivity.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3" name="Picture 2" descr="Scaling Networks - Mozilla Firefox">
            <a:extLst>
              <a:ext uri="{FF2B5EF4-FFF2-40B4-BE49-F238E27FC236}">
                <a16:creationId xmlns:a16="http://schemas.microsoft.com/office/drawing/2014/main" id="{A6EA6C14-33D8-4C44-A892-FF683594C4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604" y="1329049"/>
            <a:ext cx="4726196" cy="28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2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Configuration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77262" y="798944"/>
            <a:ext cx="3690221" cy="3612706"/>
          </a:xfrm>
        </p:spPr>
        <p:txBody>
          <a:bodyPr/>
          <a:lstStyle/>
          <a:p>
            <a:r>
              <a:rPr lang="en-US" altLang="en-US" sz="1600" dirty="0"/>
              <a:t>Steps to Configure VTP:</a:t>
            </a:r>
          </a:p>
          <a:p>
            <a:pPr lvl="1"/>
            <a:r>
              <a:rPr lang="en-US" altLang="en-US" sz="1500" b="1" dirty="0"/>
              <a:t>Step 1 </a:t>
            </a:r>
            <a:r>
              <a:rPr lang="en-US" altLang="en-US" sz="1500" dirty="0"/>
              <a:t>- Configure the VTP Server</a:t>
            </a:r>
          </a:p>
          <a:p>
            <a:pPr lvl="1"/>
            <a:r>
              <a:rPr lang="en-US" altLang="en-US" sz="1500" b="1" dirty="0"/>
              <a:t>Step 2 </a:t>
            </a:r>
            <a:r>
              <a:rPr lang="en-US" altLang="en-US" sz="1500" dirty="0"/>
              <a:t>- Configure the VTP Domain Name and Password</a:t>
            </a:r>
          </a:p>
          <a:p>
            <a:pPr lvl="1"/>
            <a:r>
              <a:rPr lang="en-US" altLang="en-US" sz="1500" b="1" dirty="0"/>
              <a:t>Step 3 </a:t>
            </a:r>
            <a:r>
              <a:rPr lang="en-US" altLang="en-US" sz="1500" dirty="0"/>
              <a:t>- Configure the VTP Clients</a:t>
            </a:r>
          </a:p>
          <a:p>
            <a:pPr lvl="1"/>
            <a:r>
              <a:rPr lang="en-US" altLang="en-US" sz="1500" b="1" dirty="0"/>
              <a:t>Step 4 </a:t>
            </a:r>
            <a:r>
              <a:rPr lang="en-US" altLang="en-US" sz="1500" dirty="0"/>
              <a:t>- Configure VLANs on the VTP Server.</a:t>
            </a:r>
          </a:p>
          <a:p>
            <a:pPr lvl="1"/>
            <a:r>
              <a:rPr lang="en-US" altLang="en-US" sz="1500" b="1" dirty="0"/>
              <a:t>Step 5 </a:t>
            </a:r>
            <a:r>
              <a:rPr lang="en-US" altLang="en-US" sz="1500" dirty="0"/>
              <a:t>- Verify the VTP clients have received the new VLAN information.</a:t>
            </a:r>
            <a:endParaRPr lang="en-CA" altLang="en-US" sz="15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4" name="Picture 3" descr="Scaling Networks - Mozilla Firefox">
            <a:extLst>
              <a:ext uri="{FF2B5EF4-FFF2-40B4-BE49-F238E27FC236}">
                <a16:creationId xmlns:a16="http://schemas.microsoft.com/office/drawing/2014/main" id="{61079819-FC15-49F7-B68C-C385AAD5C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47" y="1114883"/>
            <a:ext cx="5023572" cy="23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Step 1 – Configure the VTP Server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02618" y="887837"/>
            <a:ext cx="3690221" cy="3612706"/>
          </a:xfrm>
        </p:spPr>
        <p:txBody>
          <a:bodyPr/>
          <a:lstStyle/>
          <a:p>
            <a:r>
              <a:rPr lang="en-US" altLang="en-US" sz="1600" dirty="0"/>
              <a:t>Use the </a:t>
            </a:r>
            <a:r>
              <a:rPr lang="en-US" altLang="en-US" sz="1600" b="1" dirty="0"/>
              <a:t>vtp mode server </a:t>
            </a:r>
            <a:r>
              <a:rPr lang="en-US" altLang="en-US" sz="1600" dirty="0"/>
              <a:t>command to configure a switch as a VTP server. </a:t>
            </a:r>
            <a:endParaRPr lang="en-US" altLang="en-US" sz="1600" dirty="0" smtClean="0"/>
          </a:p>
          <a:p>
            <a:pPr lvl="1"/>
            <a:r>
              <a:rPr lang="en-US" altLang="en-US" dirty="0" smtClean="0"/>
              <a:t>Confirm all switches are configured with default </a:t>
            </a:r>
            <a:r>
              <a:rPr lang="en-US" altLang="en-US" dirty="0"/>
              <a:t>configuration before issuing this command to avoid problems with configuration revision </a:t>
            </a:r>
            <a:r>
              <a:rPr lang="en-US" altLang="en-US" dirty="0" smtClean="0"/>
              <a:t>numbers.</a:t>
            </a:r>
            <a:endParaRPr lang="en-US" altLang="en-US" dirty="0"/>
          </a:p>
          <a:p>
            <a:r>
              <a:rPr lang="en-US" altLang="en-US" sz="1600" dirty="0"/>
              <a:t> Use the </a:t>
            </a:r>
            <a:r>
              <a:rPr lang="en-US" altLang="en-US" sz="1600" b="1" dirty="0"/>
              <a:t>show vtp status </a:t>
            </a:r>
            <a:r>
              <a:rPr lang="en-US" altLang="en-US" sz="1600" dirty="0"/>
              <a:t>to verify</a:t>
            </a:r>
            <a:r>
              <a:rPr lang="en-US" altLang="en-US" sz="1600" dirty="0" smtClean="0"/>
              <a:t>.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configuration revision number is still set to 0 </a:t>
            </a:r>
            <a:r>
              <a:rPr lang="en-US" dirty="0" smtClean="0"/>
              <a:t>and number of existing VLANS is 5.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5 VLANs are the default VLAN 1 and VLANs 1002-1005.</a:t>
            </a:r>
            <a:endParaRPr lang="en-US" altLang="en-US" dirty="0"/>
          </a:p>
          <a:p>
            <a:endParaRPr lang="en-US" altLang="en-US" b="1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0" y="887837"/>
            <a:ext cx="3990340" cy="1628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6" y="2605296"/>
            <a:ext cx="3975024" cy="1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4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Step 2 – Configure the VTP Domain Name and Password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3412" y="964111"/>
            <a:ext cx="3690221" cy="3612706"/>
          </a:xfrm>
        </p:spPr>
        <p:txBody>
          <a:bodyPr/>
          <a:lstStyle/>
          <a:p>
            <a:r>
              <a:rPr lang="en-US" altLang="en-US" sz="1600" dirty="0" smtClean="0"/>
              <a:t>Use </a:t>
            </a:r>
            <a:r>
              <a:rPr lang="en-US" altLang="en-US" sz="1600" dirty="0"/>
              <a:t>the </a:t>
            </a:r>
            <a:r>
              <a:rPr lang="en-US" altLang="en-US" sz="1600" b="1" dirty="0"/>
              <a:t>vtp domain </a:t>
            </a:r>
            <a:r>
              <a:rPr lang="en-US" altLang="en-US" sz="1600" i="1" dirty="0"/>
              <a:t>domain-name </a:t>
            </a:r>
            <a:r>
              <a:rPr lang="en-US" altLang="en-US" sz="1600" dirty="0"/>
              <a:t>command to configure the </a:t>
            </a:r>
            <a:r>
              <a:rPr lang="en-US" altLang="en-US" sz="1600" dirty="0" smtClean="0"/>
              <a:t>domain </a:t>
            </a:r>
            <a:r>
              <a:rPr lang="en-US" altLang="en-US" sz="1600" dirty="0"/>
              <a:t>name.</a:t>
            </a:r>
          </a:p>
          <a:p>
            <a:pPr lvl="1"/>
            <a:r>
              <a:rPr lang="en-US" altLang="en-US" dirty="0"/>
              <a:t>VTP client must have same domain name as the VTP </a:t>
            </a:r>
            <a:r>
              <a:rPr lang="en-US" altLang="en-US" dirty="0" smtClean="0"/>
              <a:t>server before it will accept VTP advertisements.</a:t>
            </a:r>
            <a:endParaRPr lang="en-US" altLang="en-US" dirty="0"/>
          </a:p>
          <a:p>
            <a:r>
              <a:rPr lang="en-US" altLang="en-US" sz="1600" dirty="0"/>
              <a:t>Configure a password using the </a:t>
            </a:r>
            <a:r>
              <a:rPr lang="en-US" altLang="en-US" sz="1600" b="1" dirty="0"/>
              <a:t>vtp password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password</a:t>
            </a:r>
            <a:r>
              <a:rPr lang="en-US" altLang="en-US" sz="1600" i="1" dirty="0"/>
              <a:t> </a:t>
            </a:r>
            <a:r>
              <a:rPr lang="en-US" altLang="en-US" sz="1600" dirty="0"/>
              <a:t>command.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b="1" dirty="0"/>
              <a:t>show vtp password </a:t>
            </a:r>
            <a:r>
              <a:rPr lang="en-US" altLang="en-US" dirty="0"/>
              <a:t>command to verify.</a:t>
            </a:r>
          </a:p>
          <a:p>
            <a:pPr marL="0" indent="0">
              <a:buNone/>
            </a:pPr>
            <a:endParaRPr lang="en-US" altLang="en-US" b="1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5" y="1085093"/>
            <a:ext cx="4748033" cy="156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59" y="2935301"/>
            <a:ext cx="4745879" cy="1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6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Step 3 – Configure the VTP Clients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5580" y="3219414"/>
            <a:ext cx="7849834" cy="803946"/>
          </a:xfrm>
        </p:spPr>
        <p:txBody>
          <a:bodyPr/>
          <a:lstStyle/>
          <a:p>
            <a:r>
              <a:rPr lang="en-US" altLang="en-US" sz="1600" dirty="0"/>
              <a:t>Use the </a:t>
            </a:r>
            <a:r>
              <a:rPr lang="en-US" altLang="en-US" sz="1600" b="1" dirty="0" err="1"/>
              <a:t>vtp</a:t>
            </a:r>
            <a:r>
              <a:rPr lang="en-US" altLang="en-US" sz="1600" b="1" dirty="0"/>
              <a:t> mode client </a:t>
            </a:r>
            <a:r>
              <a:rPr lang="en-US" altLang="en-US" sz="1600" dirty="0"/>
              <a:t>command to configure the </a:t>
            </a:r>
            <a:r>
              <a:rPr lang="en-US" altLang="en-US" sz="1600" dirty="0" smtClean="0"/>
              <a:t>VTP </a:t>
            </a:r>
            <a:r>
              <a:rPr lang="en-US" altLang="en-US" sz="1600" dirty="0"/>
              <a:t>clients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dirty="0" smtClean="0"/>
              <a:t>Use same domain name and password as VTP server.</a:t>
            </a:r>
            <a:endParaRPr lang="en-US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1" y="985955"/>
            <a:ext cx="8578420" cy="20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18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Step 4 – Configure VLANs on the VTP Server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613" y="930969"/>
            <a:ext cx="4250912" cy="3612706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/>
              <a:t>vlan </a:t>
            </a:r>
            <a:r>
              <a:rPr lang="en-US" altLang="en-US" i="1" dirty="0"/>
              <a:t>vlan-number</a:t>
            </a:r>
            <a:r>
              <a:rPr lang="en-US" altLang="en-US" dirty="0"/>
              <a:t> command to create VLANs.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show vlan brief </a:t>
            </a:r>
            <a:r>
              <a:rPr lang="en-US" altLang="en-US" dirty="0"/>
              <a:t>to verify the VLANs</a:t>
            </a:r>
            <a:r>
              <a:rPr lang="en-CA" altLang="en-US" dirty="0"/>
              <a:t>.</a:t>
            </a:r>
          </a:p>
          <a:p>
            <a:r>
              <a:rPr lang="en-CA" altLang="en-US" dirty="0"/>
              <a:t>Use </a:t>
            </a:r>
            <a:r>
              <a:rPr lang="en-CA" altLang="en-US" b="1" dirty="0"/>
              <a:t>show vtp status </a:t>
            </a:r>
            <a:r>
              <a:rPr lang="en-CA" altLang="en-US" dirty="0"/>
              <a:t>to verify server status.</a:t>
            </a:r>
          </a:p>
          <a:p>
            <a:pPr lvl="1"/>
            <a:r>
              <a:rPr lang="en-CA" altLang="en-US" dirty="0"/>
              <a:t>Every time a VLAN is added the configuration register is incremented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3" name="Picture 2" descr="Scaling Networks - Mozilla Firefox">
            <a:extLst>
              <a:ext uri="{FF2B5EF4-FFF2-40B4-BE49-F238E27FC236}">
                <a16:creationId xmlns:a16="http://schemas.microsoft.com/office/drawing/2014/main" id="{9BDC4E4F-CC3C-4B94-9DD2-6FFF4DE98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41" y="2885006"/>
            <a:ext cx="3017032" cy="158400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574473" y="2606040"/>
            <a:ext cx="99752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28" y="3002279"/>
            <a:ext cx="3434964" cy="1886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828" y="890224"/>
            <a:ext cx="3510409" cy="20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0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/>
              <a:t>Step 5 – Verify that the VTP Clients Have Received the New VLAN Information</a:t>
            </a:r>
            <a:endParaRPr lang="en-CA" altLang="en-US" sz="20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613" y="930969"/>
            <a:ext cx="4250912" cy="3612706"/>
          </a:xfrm>
        </p:spPr>
        <p:txBody>
          <a:bodyPr/>
          <a:lstStyle/>
          <a:p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command to verify that the client received the new VLAN information.</a:t>
            </a:r>
          </a:p>
          <a:p>
            <a:r>
              <a:rPr lang="en-US" altLang="en-US" sz="1600" dirty="0"/>
              <a:t>Verify client status using the </a:t>
            </a:r>
            <a:r>
              <a:rPr lang="en-US" altLang="en-US" sz="1600" b="1" dirty="0"/>
              <a:t>show </a:t>
            </a:r>
            <a:r>
              <a:rPr lang="en-US" altLang="en-US" sz="1600" b="1" dirty="0" err="1"/>
              <a:t>vtp</a:t>
            </a:r>
            <a:r>
              <a:rPr lang="en-US" altLang="en-US" sz="1600" b="1" dirty="0"/>
              <a:t> status </a:t>
            </a:r>
            <a:r>
              <a:rPr lang="en-US" altLang="en-US" sz="1600" dirty="0"/>
              <a:t>command.</a:t>
            </a:r>
            <a:endParaRPr lang="en-CA" altLang="en-US" sz="1600" dirty="0"/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65" y="878924"/>
            <a:ext cx="4069411" cy="2321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82" y="2429649"/>
            <a:ext cx="4209064" cy="21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Extended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127" y="886960"/>
            <a:ext cx="3688177" cy="3612706"/>
          </a:xfrm>
        </p:spPr>
        <p:txBody>
          <a:bodyPr/>
          <a:lstStyle/>
          <a:p>
            <a:r>
              <a:rPr lang="en-US" altLang="en-US" sz="1600" dirty="0"/>
              <a:t>Catalyst 2960 and 3560 Series switches support over 4,000 VLANs. </a:t>
            </a:r>
          </a:p>
          <a:p>
            <a:r>
              <a:rPr lang="en-US" altLang="en-US" sz="1600" dirty="0"/>
              <a:t>Normal range VLANs are numbered 1 to 1,005</a:t>
            </a:r>
            <a:r>
              <a:rPr lang="en-US" altLang="en-US" sz="1600" dirty="0" smtClean="0"/>
              <a:t>.</a:t>
            </a:r>
          </a:p>
          <a:p>
            <a:pPr lvl="1"/>
            <a:r>
              <a:rPr lang="en-US" altLang="en-US" dirty="0" smtClean="0"/>
              <a:t>Stored in </a:t>
            </a:r>
            <a:r>
              <a:rPr lang="en-US" altLang="en-US" dirty="0" err="1" smtClean="0"/>
              <a:t>vlan.dat</a:t>
            </a:r>
            <a:r>
              <a:rPr lang="en-US" altLang="en-US" dirty="0"/>
              <a:t> </a:t>
            </a:r>
            <a:r>
              <a:rPr lang="en-US" altLang="en-US" dirty="0" smtClean="0"/>
              <a:t>file</a:t>
            </a:r>
            <a:endParaRPr lang="en-US" altLang="en-US" dirty="0"/>
          </a:p>
          <a:p>
            <a:r>
              <a:rPr lang="en-US" altLang="en-US" sz="1600" dirty="0"/>
              <a:t>Extended range VLANs are numbered 1,006 to 4,094</a:t>
            </a:r>
            <a:r>
              <a:rPr lang="en-US" altLang="en-US" sz="1600" dirty="0" smtClean="0"/>
              <a:t>.</a:t>
            </a:r>
            <a:endParaRPr lang="en-CA" altLang="en-US" sz="1600" dirty="0"/>
          </a:p>
          <a:p>
            <a:pPr lvl="1"/>
            <a:r>
              <a:rPr lang="en-CA" altLang="en-US" dirty="0" smtClean="0"/>
              <a:t>Not stored in </a:t>
            </a:r>
            <a:r>
              <a:rPr lang="en-CA" altLang="en-US" dirty="0" err="1" smtClean="0"/>
              <a:t>vlan.dat</a:t>
            </a:r>
            <a:r>
              <a:rPr lang="en-CA" altLang="en-US" dirty="0" smtClean="0"/>
              <a:t> file</a:t>
            </a:r>
          </a:p>
          <a:p>
            <a:pPr lvl="1"/>
            <a:r>
              <a:rPr lang="en-CA" altLang="en-US" dirty="0" smtClean="0"/>
              <a:t>VTP does not learn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6" name="Picture 5" descr="Scaling Networks - Mozilla Firefox">
            <a:extLst>
              <a:ext uri="{FF2B5EF4-FFF2-40B4-BE49-F238E27FC236}">
                <a16:creationId xmlns:a16="http://schemas.microsoft.com/office/drawing/2014/main" id="{97944EA3-548E-4089-97E1-EBA65124F1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1304" y="2813557"/>
            <a:ext cx="4947280" cy="19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797" y="864126"/>
            <a:ext cx="4108294" cy="19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3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2.1 </a:t>
            </a:r>
            <a:r>
              <a:rPr lang="en-US" sz="1600" dirty="0"/>
              <a:t>VTP, Extended VLANs, and DTP</a:t>
            </a:r>
          </a:p>
          <a:p>
            <a:pPr lvl="1"/>
            <a:r>
              <a:rPr lang="en-US" dirty="0"/>
              <a:t>Configure enhanced inter-switch connectivity </a:t>
            </a:r>
            <a:r>
              <a:rPr lang="en-US" dirty="0" smtClean="0"/>
              <a:t>technologies.</a:t>
            </a:r>
            <a:endParaRPr lang="en-US" dirty="0"/>
          </a:p>
          <a:p>
            <a:pPr marL="542131" lvl="2" indent="-214313">
              <a:buFont typeface="Arial" panose="020B0604020202020204" pitchFamily="34" charset="0"/>
              <a:buChar char="•"/>
            </a:pPr>
            <a:r>
              <a:rPr lang="en-US" sz="1400" dirty="0"/>
              <a:t>Compare VTP versions 1 and 2.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r>
              <a:rPr lang="en-US" sz="1400" dirty="0"/>
              <a:t>Configure VTP versions 1 and 2.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r>
              <a:rPr lang="en-US" sz="1400" dirty="0"/>
              <a:t>Configure extended VLANs.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r>
              <a:rPr lang="en-US" sz="1400" dirty="0"/>
              <a:t>Configure Dynamic </a:t>
            </a:r>
            <a:r>
              <a:rPr lang="en-US" sz="1400" dirty="0" err="1"/>
              <a:t>Trunking</a:t>
            </a:r>
            <a:r>
              <a:rPr lang="en-US" sz="1400" dirty="0"/>
              <a:t> Protocol (DTP).</a:t>
            </a:r>
          </a:p>
          <a:p>
            <a:r>
              <a:rPr lang="en-CA" sz="1600" dirty="0"/>
              <a:t>2.2 Troubleshoot Multi-VLAN Issues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r>
              <a:rPr lang="en-US" sz="1400" dirty="0" smtClean="0"/>
              <a:t>Troubleshoot </a:t>
            </a:r>
            <a:r>
              <a:rPr lang="en-US" sz="1400" dirty="0"/>
              <a:t>common VTP and DTP issues in an inter-VLAN routed environment.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Extended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Creating a VLAN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65874" y="894841"/>
            <a:ext cx="3991567" cy="3274292"/>
          </a:xfrm>
        </p:spPr>
        <p:txBody>
          <a:bodyPr/>
          <a:lstStyle/>
          <a:p>
            <a:r>
              <a:rPr lang="en-US" altLang="en-US" sz="1600" dirty="0"/>
              <a:t>Normal range VLANs are stored in flash in vlan.dat</a:t>
            </a:r>
          </a:p>
          <a:p>
            <a:r>
              <a:rPr lang="en-US" altLang="en-US" sz="1600" dirty="0"/>
              <a:t>Use </a:t>
            </a:r>
            <a:r>
              <a:rPr lang="en-US" altLang="en-US" sz="1600" b="1" dirty="0"/>
              <a:t>vlan</a:t>
            </a:r>
            <a:r>
              <a:rPr lang="en-US" altLang="en-US" sz="1600" dirty="0"/>
              <a:t> </a:t>
            </a:r>
            <a:r>
              <a:rPr lang="en-US" altLang="en-US" sz="1600" i="1" dirty="0"/>
              <a:t>vlan-id </a:t>
            </a:r>
            <a:r>
              <a:rPr lang="en-US" altLang="en-US" sz="1600" dirty="0"/>
              <a:t>to create a VLAN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/>
              <a:t>name</a:t>
            </a:r>
            <a:r>
              <a:rPr lang="en-US" altLang="en-US" dirty="0"/>
              <a:t> </a:t>
            </a:r>
            <a:r>
              <a:rPr lang="en-US" altLang="en-US" i="1" dirty="0"/>
              <a:t>vlan-name to name the VLAN</a:t>
            </a:r>
            <a:endParaRPr lang="en-CA" altLang="en-US" dirty="0"/>
          </a:p>
          <a:p>
            <a:pPr lvl="1"/>
            <a:r>
              <a:rPr lang="en-US" altLang="en-US" dirty="0"/>
              <a:t>Naming each VLAN is considered a best practice in switch configuration.</a:t>
            </a:r>
          </a:p>
          <a:p>
            <a:r>
              <a:rPr lang="en-US" altLang="en-US" sz="1600" dirty="0"/>
              <a:t>To configure multiple </a:t>
            </a:r>
            <a:r>
              <a:rPr lang="en-US" altLang="en-US" sz="1600" dirty="0" smtClean="0"/>
              <a:t>VLANs, </a:t>
            </a:r>
            <a:r>
              <a:rPr lang="en-US" altLang="en-US" sz="1600" dirty="0"/>
              <a:t>a series of VLAN IDs can be entered separated by commas, or a range of VLAN IDs separated by hyphens.</a:t>
            </a:r>
          </a:p>
          <a:p>
            <a:pPr lvl="1"/>
            <a:r>
              <a:rPr lang="en-US" altLang="en-US" b="1" dirty="0"/>
              <a:t>vlan 100,102,105-107 </a:t>
            </a:r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3" y="1255722"/>
            <a:ext cx="4787681" cy="2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4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Extended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Assigning Ports to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2247" y="861256"/>
            <a:ext cx="3747080" cy="3274292"/>
          </a:xfrm>
        </p:spPr>
        <p:txBody>
          <a:bodyPr/>
          <a:lstStyle/>
          <a:p>
            <a:r>
              <a:rPr lang="en-US" altLang="en-US" sz="1600" dirty="0"/>
              <a:t>A</a:t>
            </a:r>
            <a:r>
              <a:rPr lang="en-US" altLang="en-US" sz="1600" dirty="0" smtClean="0"/>
              <a:t>ccess </a:t>
            </a:r>
            <a:r>
              <a:rPr lang="en-US" altLang="en-US" sz="1600" dirty="0"/>
              <a:t>port can belong to only one VLAN at a time. </a:t>
            </a:r>
            <a:endParaRPr lang="en-US" altLang="en-US" sz="1600" dirty="0" smtClean="0"/>
          </a:p>
          <a:p>
            <a:pPr lvl="1"/>
            <a:r>
              <a:rPr lang="en-US" altLang="en-US" dirty="0"/>
              <a:t>O</a:t>
            </a:r>
            <a:r>
              <a:rPr lang="en-US" altLang="en-US" dirty="0" smtClean="0"/>
              <a:t>nly </a:t>
            </a:r>
            <a:r>
              <a:rPr lang="en-US" altLang="en-US" dirty="0"/>
              <a:t>exception is when an IP phone is connected to the port. Then there are two VLANs associated with the port: one for voice and one for data.</a:t>
            </a:r>
          </a:p>
          <a:p>
            <a:pPr marL="0" indent="0">
              <a:buNone/>
            </a:pPr>
            <a:r>
              <a:rPr lang="en-US" altLang="en-US" sz="1600" dirty="0"/>
              <a:t>Note: Use the </a:t>
            </a:r>
            <a:r>
              <a:rPr lang="en-US" altLang="en-US" sz="1600" b="1" dirty="0"/>
              <a:t>interface range </a:t>
            </a:r>
            <a:r>
              <a:rPr lang="en-US" altLang="en-US" sz="1600" dirty="0"/>
              <a:t>command to simultaneously configure multiple interfaces. </a:t>
            </a:r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81" y="2063442"/>
            <a:ext cx="4787681" cy="25525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007" y="798944"/>
            <a:ext cx="4969874" cy="10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70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Extended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Verifying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74216" y="861002"/>
            <a:ext cx="3747080" cy="3274292"/>
          </a:xfrm>
        </p:spPr>
        <p:txBody>
          <a:bodyPr/>
          <a:lstStyle/>
          <a:p>
            <a:r>
              <a:rPr lang="en-US" altLang="en-US" sz="1600" dirty="0"/>
              <a:t> Commands to verify VLANs:</a:t>
            </a:r>
          </a:p>
          <a:p>
            <a:pPr lvl="1"/>
            <a:r>
              <a:rPr lang="en-US" altLang="en-US" b="1" dirty="0"/>
              <a:t>show vlan</a:t>
            </a:r>
          </a:p>
          <a:p>
            <a:pPr lvl="1"/>
            <a:r>
              <a:rPr lang="en-US" altLang="en-US" b="1" dirty="0"/>
              <a:t>show interfaces</a:t>
            </a:r>
          </a:p>
          <a:p>
            <a:pPr lvl="1"/>
            <a:r>
              <a:rPr lang="en-CA" altLang="en-US" b="1" dirty="0"/>
              <a:t>show </a:t>
            </a:r>
            <a:r>
              <a:rPr lang="en-CA" altLang="en-US" b="1" dirty="0" err="1"/>
              <a:t>vlan</a:t>
            </a:r>
            <a:r>
              <a:rPr lang="en-CA" altLang="en-US" b="1" dirty="0"/>
              <a:t> name </a:t>
            </a:r>
            <a:r>
              <a:rPr lang="en-CA" altLang="en-US" i="1" dirty="0" err="1"/>
              <a:t>vlan</a:t>
            </a:r>
            <a:r>
              <a:rPr lang="en-CA" altLang="en-US" i="1" dirty="0"/>
              <a:t>-name</a:t>
            </a:r>
          </a:p>
          <a:p>
            <a:pPr lvl="1"/>
            <a:r>
              <a:rPr lang="en-CA" altLang="en-US" b="1" dirty="0"/>
              <a:t>show </a:t>
            </a:r>
            <a:r>
              <a:rPr lang="en-CA" altLang="en-US" b="1" dirty="0" err="1"/>
              <a:t>vlan</a:t>
            </a:r>
            <a:r>
              <a:rPr lang="en-CA" altLang="en-US" b="1" dirty="0"/>
              <a:t> brief</a:t>
            </a:r>
          </a:p>
          <a:p>
            <a:pPr lvl="1"/>
            <a:r>
              <a:rPr lang="en-CA" altLang="en-US" b="1" dirty="0"/>
              <a:t>show </a:t>
            </a:r>
            <a:r>
              <a:rPr lang="en-CA" altLang="en-US" b="1" dirty="0" err="1"/>
              <a:t>vlan</a:t>
            </a:r>
            <a:r>
              <a:rPr lang="en-CA" altLang="en-US" b="1" dirty="0"/>
              <a:t> summary</a:t>
            </a:r>
          </a:p>
          <a:p>
            <a:pPr lvl="1"/>
            <a:r>
              <a:rPr lang="en-CA" altLang="en-US" b="1" dirty="0"/>
              <a:t>show interfaces </a:t>
            </a:r>
            <a:r>
              <a:rPr lang="en-CA" altLang="en-US" b="1" dirty="0" err="1"/>
              <a:t>vlan</a:t>
            </a:r>
            <a:r>
              <a:rPr lang="en-CA" altLang="en-US" b="1" dirty="0"/>
              <a:t> </a:t>
            </a:r>
            <a:r>
              <a:rPr lang="en-CA" altLang="en-US" i="1" dirty="0" err="1"/>
              <a:t>vlan</a:t>
            </a:r>
            <a:r>
              <a:rPr lang="en-CA" altLang="en-US" i="1" dirty="0"/>
              <a:t>-id</a:t>
            </a:r>
          </a:p>
          <a:p>
            <a:pPr lvl="1"/>
            <a:endParaRPr lang="en-CA" altLang="en-US" i="1" dirty="0"/>
          </a:p>
          <a:p>
            <a:pPr lvl="1"/>
            <a:endParaRPr lang="en-CA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3" y="982922"/>
            <a:ext cx="4760753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Extended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Configuring Extended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48238" y="914401"/>
            <a:ext cx="3896883" cy="3425681"/>
          </a:xfrm>
        </p:spPr>
        <p:txBody>
          <a:bodyPr/>
          <a:lstStyle/>
          <a:p>
            <a:r>
              <a:rPr lang="en-US" altLang="en-US" sz="1600" dirty="0"/>
              <a:t>Extended range VLANs are identified by a VLAN ID between 1006 and </a:t>
            </a:r>
            <a:r>
              <a:rPr lang="en-US" altLang="en-US" sz="1600" dirty="0" smtClean="0"/>
              <a:t>4094.</a:t>
            </a:r>
            <a:endParaRPr lang="en-US" altLang="en-US" sz="1600" dirty="0"/>
          </a:p>
          <a:p>
            <a:r>
              <a:rPr lang="en-US" altLang="en-US" sz="1600" dirty="0"/>
              <a:t>To configure an extended VLAN on a 2960 switch it must be set to VTP transparent mode. (By default 2960 switches do not support Extended range </a:t>
            </a:r>
            <a:r>
              <a:rPr lang="en-US" altLang="en-US" sz="1600" dirty="0" smtClean="0"/>
              <a:t>VLANs.)</a:t>
            </a:r>
            <a:endParaRPr lang="en-US" altLang="en-US" sz="1600" dirty="0"/>
          </a:p>
          <a:p>
            <a:pPr lvl="1"/>
            <a:endParaRPr lang="en-CA" altLang="en-US" i="1" dirty="0"/>
          </a:p>
          <a:p>
            <a:pPr lvl="1"/>
            <a:endParaRPr lang="en-CA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388"/>
          <a:stretch/>
        </p:blipFill>
        <p:spPr>
          <a:xfrm>
            <a:off x="313167" y="982643"/>
            <a:ext cx="4340991" cy="1011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67" y="2178050"/>
            <a:ext cx="4340991" cy="20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7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DTP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Trunking Protocol (DTP) is a proprietary Cisco protocol.</a:t>
            </a:r>
            <a:endParaRPr lang="en-CA" altLang="en-US" sz="1600" dirty="0"/>
          </a:p>
          <a:p>
            <a:pPr marL="0" indent="0">
              <a:buNone/>
            </a:pPr>
            <a:r>
              <a:rPr lang="en-US" sz="1600" dirty="0"/>
              <a:t>DTP characteristics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On by default on Catalyst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Dynamic-auto is default on the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off with the nonegotiate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back on by setting the interface to dynamic-auto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Setting a switch to a static trunk or static access will avoid negotiation issues with the </a:t>
            </a:r>
            <a:r>
              <a:rPr lang="en-US" sz="1600" b="1" dirty="0"/>
              <a:t>switchport mode trunk </a:t>
            </a:r>
            <a:r>
              <a:rPr lang="en-US" sz="1600" dirty="0"/>
              <a:t>or the </a:t>
            </a:r>
            <a:r>
              <a:rPr lang="en-US" sz="1600" b="1" dirty="0"/>
              <a:t>switchport mode access </a:t>
            </a:r>
            <a:r>
              <a:rPr lang="en-US" sz="1600" dirty="0"/>
              <a:t>commands.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3566160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4223385"/>
            <a:ext cx="3914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24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Negotiated Interface Modes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switchport mode</a:t>
            </a:r>
            <a:r>
              <a:rPr lang="en-US" sz="1600" dirty="0"/>
              <a:t> command has additional options.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sz="1600" b="1" dirty="0"/>
              <a:t>switchport nonegotiate</a:t>
            </a:r>
            <a:r>
              <a:rPr lang="en-US" sz="1600" dirty="0"/>
              <a:t> interface configuration command to stop DTP negotiation.</a:t>
            </a:r>
            <a:endParaRPr lang="en-CA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access mode and negotiates to convert the neighboring link into an</a:t>
                      </a:r>
                      <a:r>
                        <a:rPr lang="en-US" sz="1600" baseline="0" dirty="0"/>
                        <a:t> access</a:t>
                      </a:r>
                      <a:r>
                        <a:rPr lang="en-US" sz="1600" dirty="0"/>
                        <a:t>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Will becomes a trunk interface if the neighboring interface is set to trunk or desirable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Actively seeks</a:t>
                      </a:r>
                      <a:r>
                        <a:rPr lang="en-US" sz="1600" baseline="0" dirty="0"/>
                        <a:t> to become a trunk by negotiating with other auto or desirable interfaces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trunking mode and negotiates to convert the neighboring link into a 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84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Results of a DTP Configuration</a:t>
            </a:r>
            <a:endParaRPr lang="en-CA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DTP configuration options are as follows: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/>
          </p:nvPr>
        </p:nvGraphicFramePr>
        <p:xfrm>
          <a:off x="145158" y="1743424"/>
          <a:ext cx="885348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Auto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Desirable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Trunk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Access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0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Verify DTP Mode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DTP configuration is dependent on the Cisco IOS version and platform.</a:t>
            </a:r>
          </a:p>
          <a:p>
            <a:r>
              <a:rPr lang="en-US" dirty="0"/>
              <a:t>Use the </a:t>
            </a:r>
            <a:r>
              <a:rPr lang="en-US" b="1" dirty="0"/>
              <a:t>show dtp interface </a:t>
            </a:r>
            <a:r>
              <a:rPr lang="en-US" dirty="0"/>
              <a:t>command to determine the current DTP mode.</a:t>
            </a:r>
          </a:p>
          <a:p>
            <a:r>
              <a:rPr lang="en-US" dirty="0"/>
              <a:t>Best practice recommends that the interfaces be set to access or trunk and to turnoff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25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544696" cy="1858271"/>
          </a:xfrm>
        </p:spPr>
        <p:txBody>
          <a:bodyPr/>
          <a:lstStyle/>
          <a:p>
            <a:r>
              <a:rPr lang="en-US" sz="4000" dirty="0"/>
              <a:t>2.2 Troubleshoot Multi-VLAN Issues</a:t>
            </a:r>
          </a:p>
        </p:txBody>
      </p:sp>
    </p:spTree>
    <p:extLst>
      <p:ext uri="{BB962C8B-B14F-4D97-AF65-F5344CB8AC3E}">
        <p14:creationId xmlns:p14="http://schemas.microsoft.com/office/powerpoint/2010/main" val="355190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and DTP Issues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Troubleshoot VTP Issues</a:t>
            </a:r>
            <a:endParaRPr lang="en-CA" altLang="en-US" dirty="0"/>
          </a:p>
        </p:txBody>
      </p:sp>
      <p:pic>
        <p:nvPicPr>
          <p:cNvPr id="4" name="Content Placeholder 3" descr="Scaling Networks - Mozilla Firefox">
            <a:extLst>
              <a:ext uri="{FF2B5EF4-FFF2-40B4-BE49-F238E27FC236}">
                <a16:creationId xmlns:a16="http://schemas.microsoft.com/office/drawing/2014/main" id="{F0069680-97FF-4282-A34F-B3260F22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347" y="1041721"/>
            <a:ext cx="8720006" cy="2343873"/>
          </a:xfrm>
        </p:spPr>
      </p:pic>
    </p:spTree>
    <p:extLst>
      <p:ext uri="{BB962C8B-B14F-4D97-AF65-F5344CB8AC3E}">
        <p14:creationId xmlns:p14="http://schemas.microsoft.com/office/powerpoint/2010/main" val="2403927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2.3 </a:t>
            </a:r>
            <a:r>
              <a:rPr lang="en-US" sz="1600" dirty="0" smtClean="0"/>
              <a:t>Inter VLAN Routing Operation</a:t>
            </a:r>
          </a:p>
          <a:p>
            <a:pPr lvl="1"/>
            <a:r>
              <a:rPr lang="en-US" sz="1600" dirty="0"/>
              <a:t>Describe options for configuring inter-VLAN routing.</a:t>
            </a:r>
          </a:p>
          <a:p>
            <a:pPr lvl="1"/>
            <a:r>
              <a:rPr lang="en-US" sz="1600" dirty="0"/>
              <a:t>Configure router-on-a-stick inter-VLAN routing.</a:t>
            </a:r>
          </a:p>
          <a:p>
            <a:pPr lvl="1"/>
            <a:r>
              <a:rPr lang="en-US" sz="1600" dirty="0"/>
              <a:t>Configure inter-VLAN routing using Layer 3 switching.</a:t>
            </a:r>
          </a:p>
          <a:p>
            <a:r>
              <a:rPr lang="en-US" sz="1600" dirty="0" smtClean="0"/>
              <a:t>2.4 Troubleshooting inter VLAN routing</a:t>
            </a:r>
          </a:p>
          <a:p>
            <a:pPr lvl="1"/>
            <a:r>
              <a:rPr lang="en-US" sz="1600" dirty="0"/>
              <a:t>Troubleshoot common inter-VLAN configuration issues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2 - Sections &amp; Objectives (Cont.)</a:t>
            </a:r>
          </a:p>
        </p:txBody>
      </p:sp>
    </p:spTree>
    <p:extLst>
      <p:ext uri="{BB962C8B-B14F-4D97-AF65-F5344CB8AC3E}">
        <p14:creationId xmlns:p14="http://schemas.microsoft.com/office/powerpoint/2010/main" val="260721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and DTP Issues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Troubleshoot DTP Issues</a:t>
            </a:r>
            <a:endParaRPr lang="en-CA" altLang="en-US" dirty="0"/>
          </a:p>
        </p:txBody>
      </p:sp>
      <p:pic>
        <p:nvPicPr>
          <p:cNvPr id="6" name="Content Placeholder 5" descr="Scaling Networks - Mozilla Firefox">
            <a:extLst>
              <a:ext uri="{FF2B5EF4-FFF2-40B4-BE49-F238E27FC236}">
                <a16:creationId xmlns:a16="http://schemas.microsoft.com/office/drawing/2014/main" id="{BBE666BE-C843-4C59-B21F-8BFF0C50E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58" y="1213773"/>
            <a:ext cx="8495685" cy="3338935"/>
          </a:xfrm>
        </p:spPr>
      </p:pic>
      <p:sp>
        <p:nvSpPr>
          <p:cNvPr id="2" name="TextBox 1"/>
          <p:cNvSpPr txBox="1"/>
          <p:nvPr/>
        </p:nvSpPr>
        <p:spPr>
          <a:xfrm>
            <a:off x="2575560" y="843247"/>
            <a:ext cx="598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Common Problems with Trunks</a:t>
            </a:r>
          </a:p>
        </p:txBody>
      </p:sp>
    </p:spTree>
    <p:extLst>
      <p:ext uri="{BB962C8B-B14F-4D97-AF65-F5344CB8AC3E}">
        <p14:creationId xmlns:p14="http://schemas.microsoft.com/office/powerpoint/2010/main" val="1728238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.3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Inter-VLAN Routing Operation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743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Operation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What is Inter-VLAN Routing?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A9C66E-E200-0744-A063-593632BE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VLANs are used to segment switched Layer 2 networks for a variety of reasons. Regardless of the reason, hosts in one VLAN cannot communicate with hosts in another VLAN unless there is a router or a Layer 3 switch to provide routing services.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Inter-VLAN routing is the process of forwarding network traffic from one VLAN to another VLAN.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There are three inter-VLAN routing options: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Legacy Inter-VLAN routing</a:t>
            </a:r>
            <a:r>
              <a:rPr lang="en-US" dirty="0">
                <a:solidFill>
                  <a:srgbClr val="000000"/>
                </a:solidFill>
              </a:rPr>
              <a:t> - This is a legacy solution. It does not scale well.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Router-on-a-Stick</a:t>
            </a:r>
            <a:r>
              <a:rPr lang="en-US" dirty="0">
                <a:solidFill>
                  <a:srgbClr val="000000"/>
                </a:solidFill>
              </a:rPr>
              <a:t> - This is an acceptable solution for a small to medium-sized network.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Layer 3 switch using switched virtual interfaces (SVIs)</a:t>
            </a:r>
            <a:r>
              <a:rPr lang="en-US" dirty="0">
                <a:solidFill>
                  <a:srgbClr val="000000"/>
                </a:solidFill>
              </a:rPr>
              <a:t> - This is the most scalable solution for medium to large organizations.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Router-on-a-Stick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Router-on-a-Stick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30DC4-1A05-F245-A1D3-947A824F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31837"/>
            <a:ext cx="5288213" cy="36898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 the figure, the R1 GigabitEthernet 0/0/1 interface is connected to the S1 FastEthernet 0/5 port. The S1 FastEthernet 0/1 port is connected to the S2 FastEthernet 0/1 port. These are trunk links that are required to forward traffic within and between VLANs.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 route between VLANs, the R1 GigabitEthernet 0/0/1 interface is logically divided into three subinterfaces, as shown in the table. The table also shows the three VLANs that will be configured on the switches.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Assume that R1, S1, and S2 have initial basic configurations. Currently, PC1 and PC2 cannot </a:t>
            </a:r>
            <a:r>
              <a:rPr lang="en-US" sz="1400" b="1" dirty="0">
                <a:solidFill>
                  <a:srgbClr val="000000"/>
                </a:solidFill>
              </a:rPr>
              <a:t>ping</a:t>
            </a:r>
            <a:r>
              <a:rPr lang="en-US" sz="1400" dirty="0">
                <a:solidFill>
                  <a:srgbClr val="000000"/>
                </a:solidFill>
              </a:rPr>
              <a:t> each other because they are on separate networks. Only S1 and S2 can </a:t>
            </a:r>
            <a:r>
              <a:rPr lang="en-US" sz="1400" b="1" dirty="0">
                <a:solidFill>
                  <a:srgbClr val="000000"/>
                </a:solidFill>
              </a:rPr>
              <a:t>ping</a:t>
            </a:r>
            <a:r>
              <a:rPr lang="en-US" sz="1400" dirty="0">
                <a:solidFill>
                  <a:srgbClr val="000000"/>
                </a:solidFill>
              </a:rPr>
              <a:t> each other, but they but are unreachable by PC1 or PC2 because they are also on different networks.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 enable devices to ping each other, the switches must be configured with VLANs and trunking, and the router must be configured for inter-VLAN routing.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52B408-540D-0241-BBC9-5AFB70668F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9106" y="3423683"/>
          <a:ext cx="2994000" cy="130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4">
                  <a:extLst>
                    <a:ext uri="{9D8B030D-6E8A-4147-A177-3AD203B41FA5}">
                      <a16:colId xmlns:a16="http://schemas.microsoft.com/office/drawing/2014/main" val="2537369461"/>
                    </a:ext>
                  </a:extLst>
                </a:gridCol>
                <a:gridCol w="538661">
                  <a:extLst>
                    <a:ext uri="{9D8B030D-6E8A-4147-A177-3AD203B41FA5}">
                      <a16:colId xmlns:a16="http://schemas.microsoft.com/office/drawing/2014/main" val="26083547"/>
                    </a:ext>
                  </a:extLst>
                </a:gridCol>
                <a:gridCol w="1310335">
                  <a:extLst>
                    <a:ext uri="{9D8B030D-6E8A-4147-A177-3AD203B41FA5}">
                      <a16:colId xmlns:a16="http://schemas.microsoft.com/office/drawing/2014/main" val="225096973"/>
                    </a:ext>
                  </a:extLst>
                </a:gridCol>
              </a:tblGrid>
              <a:tr h="326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Subinterface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VLAN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IP Address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52578632"/>
                  </a:ext>
                </a:extLst>
              </a:tr>
              <a:tr h="326723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G0/0/1.10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192.168.10.1/24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87607961"/>
                  </a:ext>
                </a:extLst>
              </a:tr>
              <a:tr h="326723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G0/0/1.20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20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192.168.20.1/24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807812519"/>
                  </a:ext>
                </a:extLst>
              </a:tr>
              <a:tr h="326723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G0/0/1.30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99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192.168.99.1/24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6145672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8836081-C83E-3545-81F8-FACEAC8A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63" y="599151"/>
            <a:ext cx="3208087" cy="27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Router-on-a-Stick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R1 Subinterface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7E7F4-4AD6-094C-9754-2F2E6B3E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The router-on-a-stick method requires you to create a subinterface for each VLAN to be routed. A subinterface is created using the </a:t>
            </a:r>
            <a:r>
              <a:rPr lang="en-US" sz="1500" b="1" dirty="0">
                <a:solidFill>
                  <a:srgbClr val="000000"/>
                </a:solidFill>
              </a:rPr>
              <a:t>interface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i="1" dirty="0">
                <a:solidFill>
                  <a:srgbClr val="000000"/>
                </a:solidFill>
              </a:rPr>
              <a:t>interface_id subinterface_id</a:t>
            </a:r>
            <a:r>
              <a:rPr lang="en-US" sz="1500" dirty="0">
                <a:solidFill>
                  <a:srgbClr val="000000"/>
                </a:solidFill>
              </a:rPr>
              <a:t> global configuration mode command. The subinterface syntax is the physical interface followed by a period and a subinterface number. Although not required, it is customary to match the subinterface number with the VLAN number.</a:t>
            </a: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Each subinterface is then configured with the following two commands: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encapsulation dot1q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i="1" dirty="0">
                <a:solidFill>
                  <a:srgbClr val="000000"/>
                </a:solidFill>
              </a:rPr>
              <a:t>vlan_id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b="1" dirty="0">
                <a:solidFill>
                  <a:srgbClr val="000000"/>
                </a:solidFill>
              </a:rPr>
              <a:t>[native]</a:t>
            </a:r>
            <a:r>
              <a:rPr lang="en-US" sz="1500" dirty="0">
                <a:solidFill>
                  <a:srgbClr val="000000"/>
                </a:solidFill>
              </a:rPr>
              <a:t> - This command configures the subinterface to respond to 802.1Q encapsulated traffic from the specified </a:t>
            </a:r>
            <a:r>
              <a:rPr lang="en-US" sz="1500" i="1" dirty="0">
                <a:solidFill>
                  <a:srgbClr val="000000"/>
                </a:solidFill>
              </a:rPr>
              <a:t>vlan-id</a:t>
            </a:r>
            <a:r>
              <a:rPr lang="en-US" sz="1500" dirty="0">
                <a:solidFill>
                  <a:srgbClr val="000000"/>
                </a:solidFill>
              </a:rPr>
              <a:t>. The </a:t>
            </a:r>
            <a:r>
              <a:rPr lang="en-US" sz="1500" b="1" dirty="0">
                <a:solidFill>
                  <a:srgbClr val="000000"/>
                </a:solidFill>
              </a:rPr>
              <a:t>native</a:t>
            </a:r>
            <a:r>
              <a:rPr lang="en-US" sz="1500" dirty="0">
                <a:solidFill>
                  <a:srgbClr val="000000"/>
                </a:solidFill>
              </a:rPr>
              <a:t> keyword option is only appended to set the native VLAN to something other than VLAN 1.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ip address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i="1" dirty="0">
                <a:solidFill>
                  <a:srgbClr val="000000"/>
                </a:solidFill>
              </a:rPr>
              <a:t>ip-address subnet-mask</a:t>
            </a:r>
            <a:r>
              <a:rPr lang="en-US" sz="1500" dirty="0">
                <a:solidFill>
                  <a:srgbClr val="000000"/>
                </a:solidFill>
              </a:rPr>
              <a:t> - This command configures the IPv4 address of the subinterface. This address typically serves as the default gateway for the identified VLAN.</a:t>
            </a: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Repeat the process for each VLAN to be routed. Each router subinterface must be assigned an IP address on a unique subnet for routing to occur. When all subinterfaces have been created, enable the physical interface using the </a:t>
            </a:r>
            <a:r>
              <a:rPr lang="en-US" sz="1500" b="1" dirty="0">
                <a:solidFill>
                  <a:srgbClr val="000000"/>
                </a:solidFill>
              </a:rPr>
              <a:t>no shutdown</a:t>
            </a:r>
            <a:r>
              <a:rPr lang="en-US" sz="1500" dirty="0">
                <a:solidFill>
                  <a:srgbClr val="000000"/>
                </a:solidFill>
              </a:rPr>
              <a:t> interface configuration command. If the physical interface is disabled, all subinterfaces are disabled.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Router-on-a-Stick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R1 Subinterface Configuration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CEB27-A4CE-B749-99FA-8DFD3A75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2715105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In the configuration, the R1 G0/0/1 subinterfaces are configured for VLANs 10, 20, and 99.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31D89-19A4-3F46-8691-F3CD1079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62" y="628741"/>
            <a:ext cx="5549888" cy="40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3 Switch Inter-VLAN Routing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A7547-D335-B140-B7E0-0DED20A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Inter-VLAN routing using the router-on-a-stick method is simple to implement for a small to medium-sized organization. However, a large enterprise requires a faster, much more scalable method to provide inter-VLAN routing.</a:t>
            </a:r>
          </a:p>
          <a:p>
            <a:pPr marL="0" indent="0" algn="l"/>
            <a:endParaRPr lang="en-US" sz="15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Enterprise campus LANs use Layer 3 switches to provide inter-VLAN routing. Layer 3 switches use hardware-based switching to achieve higher-packet processing rates than routers. Layer 3 switches are also commonly implemented in enterprise distribution layer wiring closets.</a:t>
            </a:r>
          </a:p>
          <a:p>
            <a:pPr marL="0" indent="0" algn="l"/>
            <a:endParaRPr lang="en-US" sz="15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Capabilities of a Layer 3 switch include the ability to do the following: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Route from one VLAN to another using multiple switched virtual interfaces (SVIs).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Convert a Layer 2 switchport to a Layer 3 interface (i.e., a routed port). A routed port is similar to a physical interface on a Cisco IOS router.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To provide inter-VLAN routing, Layer 3 switches use SVIs. SVIs are configured using the same </a:t>
            </a:r>
            <a:r>
              <a:rPr lang="en-US" sz="1500" b="1" dirty="0">
                <a:solidFill>
                  <a:srgbClr val="000000"/>
                </a:solidFill>
              </a:rPr>
              <a:t>interface vlan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i="1" dirty="0">
                <a:solidFill>
                  <a:srgbClr val="000000"/>
                </a:solidFill>
              </a:rPr>
              <a:t>vlan-id</a:t>
            </a:r>
            <a:r>
              <a:rPr lang="en-US" sz="1500" dirty="0">
                <a:solidFill>
                  <a:srgbClr val="000000"/>
                </a:solidFill>
              </a:rPr>
              <a:t> command used to create the management SVI on a Layer 2 switch. A Layer 3 SVI must be created for each of the routable VLANs.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5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Layer 3 Switching Operation and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Inter-VLAN Routing with Switch Virtual </a:t>
            </a:r>
            <a:r>
              <a:rPr lang="en-US" altLang="en-US" dirty="0" smtClean="0"/>
              <a:t>Interfaces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290" y="834904"/>
            <a:ext cx="4274049" cy="3901483"/>
          </a:xfrm>
        </p:spPr>
        <p:txBody>
          <a:bodyPr/>
          <a:lstStyle/>
          <a:p>
            <a:r>
              <a:rPr lang="en-US" altLang="en-US" sz="1600" dirty="0"/>
              <a:t>An SVI is a virtual interface that is configured within a multilayer switch:</a:t>
            </a:r>
          </a:p>
          <a:p>
            <a:pPr lvl="1"/>
            <a:r>
              <a:rPr lang="en-US" altLang="en-US" dirty="0"/>
              <a:t>To provide a gateway for a VLAN so that traffic can be routed into or out of that </a:t>
            </a:r>
            <a:r>
              <a:rPr lang="en-US" altLang="en-US" dirty="0" smtClean="0"/>
              <a:t>VLAN.</a:t>
            </a:r>
            <a:endParaRPr lang="en-US" altLang="en-US" dirty="0"/>
          </a:p>
          <a:p>
            <a:pPr lvl="1"/>
            <a:r>
              <a:rPr lang="en-US" altLang="en-US" dirty="0"/>
              <a:t>To provide Layer 3 IP connectivity to the switch.</a:t>
            </a:r>
          </a:p>
          <a:p>
            <a:pPr lvl="1"/>
            <a:r>
              <a:rPr lang="en-US" altLang="en-US" dirty="0"/>
              <a:t>To support routing protocol and bridging configurations.</a:t>
            </a:r>
          </a:p>
          <a:p>
            <a:r>
              <a:rPr lang="en-US" altLang="en-US" dirty="0"/>
              <a:t>Advantages of SVIs:</a:t>
            </a:r>
          </a:p>
          <a:p>
            <a:pPr lvl="1"/>
            <a:r>
              <a:rPr lang="en-US" altLang="en-US" dirty="0"/>
              <a:t>Faster than router-on-a-stick.</a:t>
            </a:r>
          </a:p>
          <a:p>
            <a:pPr lvl="1"/>
            <a:r>
              <a:rPr lang="en-US" altLang="en-US" dirty="0"/>
              <a:t>No need for external links from the switch to the router for routing.</a:t>
            </a:r>
          </a:p>
          <a:p>
            <a:pPr lvl="1"/>
            <a:r>
              <a:rPr lang="en-US" altLang="en-US" dirty="0"/>
              <a:t>Not limited to one link. Layer 2 </a:t>
            </a:r>
            <a:r>
              <a:rPr lang="en-US" altLang="en-US" dirty="0" err="1"/>
              <a:t>EtherChannels</a:t>
            </a:r>
            <a:r>
              <a:rPr lang="en-US" altLang="en-US" dirty="0"/>
              <a:t> can be used to get more bandwidth.</a:t>
            </a:r>
          </a:p>
        </p:txBody>
      </p:sp>
      <p:pic>
        <p:nvPicPr>
          <p:cNvPr id="3" name="Picture 2" descr="Scaling Networks - Mozilla Firefox">
            <a:extLst>
              <a:ext uri="{FF2B5EF4-FFF2-40B4-BE49-F238E27FC236}">
                <a16:creationId xmlns:a16="http://schemas.microsoft.com/office/drawing/2014/main" id="{EECA9190-502E-4724-8F7E-A792822FFA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4597" y="1315091"/>
            <a:ext cx="4668970" cy="21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30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3 Switch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4CA7F-BDD6-D141-A5B9-E7D11B35E7F2}"/>
              </a:ext>
            </a:extLst>
          </p:cNvPr>
          <p:cNvSpPr/>
          <p:nvPr/>
        </p:nvSpPr>
        <p:spPr>
          <a:xfrm>
            <a:off x="372140" y="1150862"/>
            <a:ext cx="3197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In the figure, the Layer 3 switch, D1, is connected to two hosts on different VLANs. PC1 is in VLAN 10 and PC2 is in VLAN 20, as shown. The Layer 3 switch will provide inter-VLAN routing services to the two hosts.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00AF4B-9C61-394A-8EBD-1788F1036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9770" y="731837"/>
            <a:ext cx="4775718" cy="3689350"/>
          </a:xfrm>
        </p:spPr>
      </p:pic>
    </p:spTree>
    <p:extLst>
      <p:ext uri="{BB962C8B-B14F-4D97-AF65-F5344CB8AC3E}">
        <p14:creationId xmlns:p14="http://schemas.microsoft.com/office/powerpoint/2010/main" val="36807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3 Switch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B1600-FC68-DC40-94DE-01529332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4866458" cy="4266883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Complete the following steps to configure S1 with VLANs and trunking: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1</a:t>
            </a:r>
            <a:r>
              <a:rPr lang="en-US" sz="1400" dirty="0">
                <a:solidFill>
                  <a:srgbClr val="000000"/>
                </a:solidFill>
              </a:rPr>
              <a:t>. Create the VLANs. In the example, VLANs 10 and 20 are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2</a:t>
            </a:r>
            <a:r>
              <a:rPr lang="en-US" sz="1400" dirty="0">
                <a:solidFill>
                  <a:srgbClr val="000000"/>
                </a:solidFill>
              </a:rPr>
              <a:t>. Create the SVI VLAN interfaces. The IP address configured will serve as the default gateway for hosts in the respective VLAN.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3</a:t>
            </a:r>
            <a:r>
              <a:rPr lang="en-US" sz="1400" dirty="0">
                <a:solidFill>
                  <a:srgbClr val="000000"/>
                </a:solidFill>
              </a:rPr>
              <a:t>. Configure access ports. Assign the appropriate port to the required VLAN.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4</a:t>
            </a:r>
            <a:r>
              <a:rPr lang="en-US" sz="1400" dirty="0">
                <a:solidFill>
                  <a:srgbClr val="000000"/>
                </a:solidFill>
              </a:rPr>
              <a:t>. Enable IP routing.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Issue the </a:t>
            </a:r>
            <a:r>
              <a:rPr lang="en-US" sz="1400" b="1" dirty="0">
                <a:solidFill>
                  <a:srgbClr val="000000"/>
                </a:solidFill>
              </a:rPr>
              <a:t>ip routing</a:t>
            </a:r>
            <a:r>
              <a:rPr lang="en-US" sz="1400" dirty="0">
                <a:solidFill>
                  <a:srgbClr val="000000"/>
                </a:solidFill>
              </a:rPr>
              <a:t> global configuration command to allow traffic to be exchanged between VLANs 10 and 20. This command must be configured to enable inter-VAN routing on a Layer 3 switch for IPv4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Inter-VLAN routing using a Layer 3 switch is simpler to configure than the router-on-a-stick method. After the configuration is complete, the configuration can be verified by testing connectivity between the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45BAC85C-7253-2642-B45C-B3B74167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21" y="1286189"/>
            <a:ext cx="3328216" cy="25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178935" cy="1827791"/>
          </a:xfrm>
        </p:spPr>
        <p:txBody>
          <a:bodyPr/>
          <a:lstStyle/>
          <a:p>
            <a:r>
              <a:rPr lang="en-US" sz="3800" dirty="0"/>
              <a:t>2.1 VTP, Extended VLANs, and DTP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Routing on a Layer 3 Switch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DE5B7-FE89-524B-80C4-04C2BB9E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If VLANs are to be reachable by other Layer 3 devices, then they must be advertised using static or dynamic routing. To enable routing on a Layer 3 switch, a routed port must be configured.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routed port is created on a Layer 3 switch by disabling the switchport feature on a Layer 2 port that is connected to another Layer 3 device. Specifically, configuring the </a:t>
            </a:r>
            <a:r>
              <a:rPr lang="en-US" sz="1600" b="1" dirty="0">
                <a:solidFill>
                  <a:srgbClr val="000000"/>
                </a:solidFill>
              </a:rPr>
              <a:t>no switchport</a:t>
            </a:r>
            <a:r>
              <a:rPr lang="en-US" sz="1600" dirty="0">
                <a:solidFill>
                  <a:srgbClr val="000000"/>
                </a:solidFill>
              </a:rPr>
              <a:t> interface configuration command on a Layer 2 port converts it into a Layer 3 interface. Then the interface can be configured with an IPv4 configuration to connect to a router or another Layer 3 switch.</a:t>
            </a:r>
          </a:p>
        </p:txBody>
      </p:sp>
    </p:spTree>
    <p:extLst>
      <p:ext uri="{BB962C8B-B14F-4D97-AF65-F5344CB8AC3E}">
        <p14:creationId xmlns:p14="http://schemas.microsoft.com/office/powerpoint/2010/main" val="28927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Routing Scenario on a Layer 3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907D-22DC-CE46-9701-6E6F9EB3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43" y="1233377"/>
            <a:ext cx="3597465" cy="2145475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In the figure, the previously configured D1 Layer 3 switch is now connected to R1. R1 and D1 are both in an Open Shortest Path First (OSPF) routing protocol domain. Assume inter-VLAN has been successfully implemented on D1. The G0/0/1 interface of R1 has also been configured and enabled. Additionally, R1 is using OSPF to advertise its two networks, 10.10.10.0/24 and 10.20.20.0/24.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1F2CC-3A1B-9547-A7F6-E740EF8D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36" y="1233376"/>
            <a:ext cx="5060225" cy="31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0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Routing Configuration on a Layer 3 Switch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5FC7-C385-2B42-B85D-E691E00B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Complete the following steps to configure D1 to route with R1: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1</a:t>
            </a:r>
            <a:r>
              <a:rPr lang="en-US" sz="1400" dirty="0">
                <a:solidFill>
                  <a:srgbClr val="000000"/>
                </a:solidFill>
              </a:rPr>
              <a:t>. Configure the routed port. Use the </a:t>
            </a:r>
            <a:r>
              <a:rPr lang="en-US" sz="1400" b="1" dirty="0">
                <a:solidFill>
                  <a:srgbClr val="000000"/>
                </a:solidFill>
              </a:rPr>
              <a:t>no switchport </a:t>
            </a:r>
            <a:r>
              <a:rPr lang="en-US" sz="1400" dirty="0">
                <a:solidFill>
                  <a:srgbClr val="000000"/>
                </a:solidFill>
              </a:rPr>
              <a:t>command to convert the port to a routed port, then assign an IP address and subnet mask. Enable the 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2</a:t>
            </a:r>
            <a:r>
              <a:rPr lang="en-US" sz="1400" dirty="0">
                <a:solidFill>
                  <a:srgbClr val="000000"/>
                </a:solidFill>
              </a:rPr>
              <a:t>. Enable routing. Use the </a:t>
            </a:r>
            <a:r>
              <a:rPr lang="en-US" sz="1400" b="1" dirty="0">
                <a:solidFill>
                  <a:srgbClr val="000000"/>
                </a:solidFill>
              </a:rPr>
              <a:t>ip routing </a:t>
            </a:r>
            <a:r>
              <a:rPr lang="en-US" sz="1400" dirty="0">
                <a:solidFill>
                  <a:srgbClr val="000000"/>
                </a:solidFill>
              </a:rPr>
              <a:t>global configuration command to enable routing.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3</a:t>
            </a:r>
            <a:r>
              <a:rPr lang="en-US" sz="1400" dirty="0">
                <a:solidFill>
                  <a:srgbClr val="000000"/>
                </a:solidFill>
              </a:rPr>
              <a:t>. Configure routing. Use an appropriate routing method. In this example, Single-Area OSPFv2 is configured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4</a:t>
            </a:r>
            <a:r>
              <a:rPr lang="en-US" sz="1400" dirty="0">
                <a:solidFill>
                  <a:srgbClr val="000000"/>
                </a:solidFill>
              </a:rPr>
              <a:t>. Verify routing. Use the </a:t>
            </a:r>
            <a:r>
              <a:rPr lang="en-US" sz="1400" b="1" dirty="0">
                <a:solidFill>
                  <a:srgbClr val="000000"/>
                </a:solidFill>
              </a:rPr>
              <a:t>show ip route </a:t>
            </a:r>
            <a:r>
              <a:rPr lang="en-US" sz="1400" dirty="0">
                <a:solidFill>
                  <a:srgbClr val="000000"/>
                </a:solidFill>
              </a:rPr>
              <a:t>command.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5</a:t>
            </a:r>
            <a:r>
              <a:rPr lang="en-US" sz="1400" dirty="0">
                <a:solidFill>
                  <a:srgbClr val="000000"/>
                </a:solidFill>
              </a:rPr>
              <a:t>. Verify connectivity. Use the </a:t>
            </a:r>
            <a:r>
              <a:rPr lang="en-US" sz="1400" b="1" dirty="0">
                <a:solidFill>
                  <a:srgbClr val="000000"/>
                </a:solidFill>
              </a:rPr>
              <a:t>ping </a:t>
            </a:r>
            <a:r>
              <a:rPr lang="en-US" sz="1400" dirty="0">
                <a:solidFill>
                  <a:srgbClr val="000000"/>
                </a:solidFill>
              </a:rPr>
              <a:t>command to verify reachability.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.4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Troubleshoot Inter-VLAN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955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Common Inter-VLAN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F55C3-C76C-9F46-AE63-C8A15474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960378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There are a number of reasons why an inter-VAN configuration may not work. All are related to connectivity issues. First, check the physical layer to resolve any issues where a cable might be connected to the wrong port. If the connections are correct, then use the list in the table for other common reasons why inter-VLAN connectivity may fail.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EB83A5-D0D7-764A-A699-0344677771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62" y="1692215"/>
          <a:ext cx="7776204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32">
                  <a:extLst>
                    <a:ext uri="{9D8B030D-6E8A-4147-A177-3AD203B41FA5}">
                      <a16:colId xmlns:a16="http://schemas.microsoft.com/office/drawing/2014/main" val="3444611650"/>
                    </a:ext>
                  </a:extLst>
                </a:gridCol>
                <a:gridCol w="3508744">
                  <a:extLst>
                    <a:ext uri="{9D8B030D-6E8A-4147-A177-3AD203B41FA5}">
                      <a16:colId xmlns:a16="http://schemas.microsoft.com/office/drawing/2014/main" val="3664335541"/>
                    </a:ext>
                  </a:extLst>
                </a:gridCol>
                <a:gridCol w="2360428">
                  <a:extLst>
                    <a:ext uri="{9D8B030D-6E8A-4147-A177-3AD203B41FA5}">
                      <a16:colId xmlns:a16="http://schemas.microsoft.com/office/drawing/2014/main" val="9838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Issue Type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How to Fix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How to Verify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7878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Missing VLANs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Create (or re-create) the VLAN if it does not exist.</a:t>
                      </a:r>
                    </a:p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Ensure host port is assigned to the correct VLAN.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effectLst/>
                        </a:rPr>
                        <a:t>show vlan [brief]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show interfaces switchport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ping</a:t>
                      </a:r>
                      <a:endParaRPr lang="en-US" sz="12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3303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Switch Trunk Port Issues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Ensure trunks are configured correctly.</a:t>
                      </a:r>
                    </a:p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Ensure port is a trunk port and enabled.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effectLst/>
                        </a:rPr>
                        <a:t>show interface trunk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show running-config</a:t>
                      </a:r>
                      <a:endParaRPr lang="en-US" sz="12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64517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Switch Access Port Issues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Assign correct VLAN to access port.</a:t>
                      </a:r>
                    </a:p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Ensure port is an access port and enabled.</a:t>
                      </a:r>
                    </a:p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Host is incorrectly configured in the wrong subnet.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effectLst/>
                        </a:rPr>
                        <a:t>show interfaces switchport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show running-config interface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ipconfig</a:t>
                      </a:r>
                      <a:endParaRPr lang="en-US" sz="12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92443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effectLst/>
                        </a:rPr>
                        <a:t>Router Configuration Issues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Router subinterface IPv4 address is incorrectly configured.</a:t>
                      </a:r>
                    </a:p>
                    <a:p>
                      <a:pPr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</a:rPr>
                        <a:t>Router subinterface is assigned to the VLAN ID.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show ip interface brief</a:t>
                      </a:r>
                      <a:r>
                        <a:rPr lang="en-US" sz="1200" b="0" dirty="0">
                          <a:effectLst/>
                        </a:rPr>
                        <a:t/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show interfaces</a:t>
                      </a:r>
                      <a:endParaRPr lang="en-US" sz="12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8672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Troubleshoot Inter-VLAN Routing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6C124-9D8D-ED4E-8A18-2317D9C9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" y="1031358"/>
            <a:ext cx="3931981" cy="1083192"/>
          </a:xfrm>
        </p:spPr>
        <p:txBody>
          <a:bodyPr/>
          <a:lstStyle/>
          <a:p>
            <a:pPr marL="0" indent="0" algn="l"/>
            <a:r>
              <a:rPr lang="en-US" sz="1400" dirty="0" smtClean="0">
                <a:solidFill>
                  <a:srgbClr val="000000"/>
                </a:solidFill>
              </a:rPr>
              <a:t>This </a:t>
            </a:r>
            <a:r>
              <a:rPr lang="en-US" sz="1400" dirty="0">
                <a:solidFill>
                  <a:srgbClr val="000000"/>
                </a:solidFill>
              </a:rPr>
              <a:t>topology will be used for all of these issues.</a:t>
            </a:r>
          </a:p>
          <a:p>
            <a:pPr marL="0" indent="0" algn="l"/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7E334E-9723-7447-9243-5333D300CF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62" y="2366815"/>
          <a:ext cx="3499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445">
                  <a:extLst>
                    <a:ext uri="{9D8B030D-6E8A-4147-A177-3AD203B41FA5}">
                      <a16:colId xmlns:a16="http://schemas.microsoft.com/office/drawing/2014/main" val="1064177793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133967715"/>
                    </a:ext>
                  </a:extLst>
                </a:gridCol>
                <a:gridCol w="1592106">
                  <a:extLst>
                    <a:ext uri="{9D8B030D-6E8A-4147-A177-3AD203B41FA5}">
                      <a16:colId xmlns:a16="http://schemas.microsoft.com/office/drawing/2014/main" val="25093704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Router R1 Subinterfaces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Subinterface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VLAN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IP Address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55450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G0/0/0.10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192.168.10.1/24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1493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G0/0/0.20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20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192.168.20.1/24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0494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G0/0/0.30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99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192.168.99.1/24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577906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9FE3784-2A30-B644-805D-7B4D8F94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92" y="726800"/>
            <a:ext cx="3499138" cy="39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Missing VLANs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E904-51FB-AE4A-A175-2BD63578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837"/>
            <a:ext cx="4247803" cy="3689897"/>
          </a:xfrm>
        </p:spPr>
        <p:txBody>
          <a:bodyPr/>
          <a:lstStyle/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An inter-VLAN connectivity issue could be caused by a missing VLAN. The VLAN could be missing if it was not created, it was accidently deleted, or it is not allowed on the trunk link.</a:t>
            </a:r>
          </a:p>
          <a:p>
            <a:pPr marL="0" indent="0" algn="l"/>
            <a:endParaRPr lang="en-US" sz="15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When a VLAN is deleted, any ports assigned to that VLAN become inactive. They remain associated with the VLAN (and thus inactive) until you assign them to a new VLAN or recreate the missing VLAN. Recreating the missing VLAN would automatically reassign the hosts to it.</a:t>
            </a:r>
          </a:p>
          <a:p>
            <a:pPr marL="0" indent="0" algn="l"/>
            <a:endParaRPr lang="en-US" sz="15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500" dirty="0">
                <a:solidFill>
                  <a:srgbClr val="000000"/>
                </a:solidFill>
              </a:rPr>
              <a:t>Use the </a:t>
            </a:r>
            <a:r>
              <a:rPr lang="en-US" sz="1500" b="1" dirty="0">
                <a:solidFill>
                  <a:srgbClr val="000000"/>
                </a:solidFill>
              </a:rPr>
              <a:t>show interface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i="1" dirty="0">
                <a:solidFill>
                  <a:srgbClr val="000000"/>
                </a:solidFill>
              </a:rPr>
              <a:t>interface-id</a:t>
            </a:r>
            <a:r>
              <a:rPr lang="en-US" sz="1500" dirty="0">
                <a:solidFill>
                  <a:srgbClr val="000000"/>
                </a:solidFill>
              </a:rPr>
              <a:t> </a:t>
            </a:r>
            <a:r>
              <a:rPr lang="en-US" sz="1500" b="1" dirty="0">
                <a:solidFill>
                  <a:srgbClr val="000000"/>
                </a:solidFill>
              </a:rPr>
              <a:t>switchport</a:t>
            </a:r>
            <a:r>
              <a:rPr lang="en-US" sz="1500" dirty="0">
                <a:solidFill>
                  <a:srgbClr val="000000"/>
                </a:solidFill>
              </a:rPr>
              <a:t> command to verify the VLAN membership of the port.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19872-2E37-FA49-BC68-9D1DAFF1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03" y="1040085"/>
            <a:ext cx="4508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Switch Trunk Port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BFF7-A6AE-E44B-8FB1-E7A37104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5" y="582209"/>
            <a:ext cx="8555214" cy="163729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Another issue for inter-VLAN routing includes misconfigured switch ports. In a legacy inter-VLAN solution, this could be caused when the connecting router port is not assigned to the correct VLAN.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However, with a router-on-a-stick solution, the most common cause is a misconfigured trunk 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Verify that the port connecting to the router is correctly configured as a trunk link using the </a:t>
            </a:r>
            <a:r>
              <a:rPr lang="en-US" sz="1600" b="1" dirty="0">
                <a:solidFill>
                  <a:srgbClr val="000000"/>
                </a:solidFill>
              </a:rPr>
              <a:t>show interface trunk</a:t>
            </a:r>
            <a:r>
              <a:rPr lang="en-US" sz="1600" dirty="0">
                <a:solidFill>
                  <a:srgbClr val="000000"/>
                </a:solidFill>
              </a:rPr>
              <a:t> command.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that port is missing from the output, examine the configuration of the port with the </a:t>
            </a:r>
            <a:r>
              <a:rPr lang="en-US" sz="1600" b="1" dirty="0">
                <a:solidFill>
                  <a:srgbClr val="000000"/>
                </a:solidFill>
              </a:rPr>
              <a:t>show running-config interface X</a:t>
            </a:r>
            <a:r>
              <a:rPr lang="en-US" sz="1600" dirty="0">
                <a:solidFill>
                  <a:srgbClr val="000000"/>
                </a:solidFill>
              </a:rPr>
              <a:t> command to see how the port is configured.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61775-9A68-8143-B96C-E5F6ED67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68" y="3064479"/>
            <a:ext cx="4737868" cy="18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Switch Access Port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29960-FBF1-9A41-B350-216A4605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3927476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When a problem is suspected with a switch access port configuration, use verification commands to examine the configuration and identify the problem.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A common indicator of this issue is the PC having the correct address configuration (IP Address, Subnet Mask, Default Gateway), but being unable to ping its default gateway.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Use the </a:t>
            </a:r>
            <a:r>
              <a:rPr lang="en-US" sz="1400" b="1" dirty="0">
                <a:solidFill>
                  <a:srgbClr val="000000"/>
                </a:solidFill>
              </a:rPr>
              <a:t>show vlan brief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1" dirty="0">
                <a:solidFill>
                  <a:srgbClr val="000000"/>
                </a:solidFill>
              </a:rPr>
              <a:t>show interface X switchport</a:t>
            </a:r>
            <a:r>
              <a:rPr lang="en-US" sz="1400" dirty="0">
                <a:solidFill>
                  <a:srgbClr val="000000"/>
                </a:solidFill>
              </a:rPr>
              <a:t> or </a:t>
            </a:r>
            <a:r>
              <a:rPr lang="en-US" sz="1400" b="1" dirty="0">
                <a:solidFill>
                  <a:srgbClr val="000000"/>
                </a:solidFill>
              </a:rPr>
              <a:t>show running-config interface X</a:t>
            </a:r>
            <a:r>
              <a:rPr lang="en-US" sz="1400" dirty="0">
                <a:solidFill>
                  <a:srgbClr val="000000"/>
                </a:solidFill>
              </a:rPr>
              <a:t> command to verify the interface VLAN assignment.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4A65E-F98A-3D4F-91C8-CD5294D4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38" y="1154385"/>
            <a:ext cx="4267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Troubleshoot Inter-VLAN Routing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Router Configuration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060389-7B7A-A047-A84B-97A55B84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216099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Router-on-a-stick configuration problems are usually related to subinterface misconfigurations.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Verify the subinterface status using the </a:t>
            </a:r>
            <a:r>
              <a:rPr lang="en-US" sz="1600" b="1" dirty="0">
                <a:solidFill>
                  <a:srgbClr val="000000"/>
                </a:solidFill>
              </a:rPr>
              <a:t>show ip interface brief</a:t>
            </a:r>
            <a:r>
              <a:rPr lang="en-US" sz="1600" dirty="0">
                <a:solidFill>
                  <a:srgbClr val="000000"/>
                </a:solidFill>
              </a:rPr>
              <a:t> command.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Verify which VLANs each of the subinterfaces is on. To do so, the </a:t>
            </a:r>
            <a:r>
              <a:rPr lang="en-US" sz="1600" b="1" dirty="0">
                <a:solidFill>
                  <a:srgbClr val="000000"/>
                </a:solidFill>
              </a:rPr>
              <a:t>show interfaces</a:t>
            </a:r>
            <a:r>
              <a:rPr lang="en-US" sz="1600" dirty="0">
                <a:solidFill>
                  <a:srgbClr val="000000"/>
                </a:solidFill>
              </a:rPr>
              <a:t> command is useful but it generates a great deal of additional unrequired output. The command output can be reduced using IOS command filters. In this example, use the </a:t>
            </a:r>
            <a:r>
              <a:rPr lang="en-US" sz="1600" b="1" dirty="0">
                <a:solidFill>
                  <a:srgbClr val="000000"/>
                </a:solidFill>
              </a:rPr>
              <a:t>include</a:t>
            </a:r>
            <a:r>
              <a:rPr lang="en-US" sz="1600" dirty="0">
                <a:solidFill>
                  <a:srgbClr val="000000"/>
                </a:solidFill>
              </a:rPr>
              <a:t> keyword to identify that only lines containing the letters “Gig” or “802.1Q”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0CAD4-2B98-F44D-BF1B-CBA1A1BF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2892830"/>
            <a:ext cx="4289946" cy="18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1543289"/>
          </a:xfrm>
        </p:spPr>
        <p:txBody>
          <a:bodyPr/>
          <a:lstStyle/>
          <a:p>
            <a:r>
              <a:rPr lang="en-US" altLang="ja-JP" sz="1600" dirty="0"/>
              <a:t>VLAN </a:t>
            </a:r>
            <a:r>
              <a:rPr lang="en-US" altLang="ja-JP" sz="1600" dirty="0" err="1"/>
              <a:t>trunking</a:t>
            </a:r>
            <a:r>
              <a:rPr lang="en-US" altLang="ja-JP" sz="1600" dirty="0"/>
              <a:t> protocol (VTP) allows a network administrator to manage VLANs on a switch configured as a VTP server.</a:t>
            </a:r>
          </a:p>
          <a:p>
            <a:r>
              <a:rPr lang="en-US" altLang="ja-JP" sz="1600" dirty="0"/>
              <a:t>The VTP server distributes and synchronizes VLAN information over trunk links to VTP-enabled switches throughout the switched </a:t>
            </a:r>
            <a:r>
              <a:rPr lang="en-US" altLang="ja-JP" sz="1600" dirty="0" smtClean="0"/>
              <a:t>network.</a:t>
            </a:r>
            <a:endParaRPr lang="en-US" altLang="ja-JP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Overview</a:t>
            </a:r>
          </a:p>
        </p:txBody>
      </p:sp>
      <p:pic>
        <p:nvPicPr>
          <p:cNvPr id="4" name="Picture 3" descr="Scaling Networks - Mozilla Firefox">
            <a:extLst>
              <a:ext uri="{FF2B5EF4-FFF2-40B4-BE49-F238E27FC236}">
                <a16:creationId xmlns:a16="http://schemas.microsoft.com/office/drawing/2014/main" id="{032FECC9-E798-4779-99C3-4885EA7F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392" y="2158320"/>
            <a:ext cx="5906550" cy="1998044"/>
          </a:xfrm>
          <a:prstGeom prst="rect">
            <a:avLst/>
          </a:prstGeom>
        </p:spPr>
      </p:pic>
      <p:pic>
        <p:nvPicPr>
          <p:cNvPr id="6" name="Picture 5" descr="Scaling Networks - Mozilla Firefox">
            <a:extLst>
              <a:ext uri="{FF2B5EF4-FFF2-40B4-BE49-F238E27FC236}">
                <a16:creationId xmlns:a16="http://schemas.microsoft.com/office/drawing/2014/main" id="{4A75912E-6C40-4156-8E04-FDAF7D72E0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9699" y="4256506"/>
            <a:ext cx="5641935" cy="4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 smtClean="0"/>
              <a:t>2.5 </a:t>
            </a:r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7131" y="1154627"/>
            <a:ext cx="6450388" cy="18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enhanced inter-switch connectivity technologies. </a:t>
            </a:r>
            <a:endParaRPr lang="en-US" dirty="0" smtClean="0"/>
          </a:p>
          <a:p>
            <a:r>
              <a:rPr lang="en-US" dirty="0" smtClean="0"/>
              <a:t>Troubleshoot </a:t>
            </a:r>
            <a:r>
              <a:rPr lang="en-US" dirty="0"/>
              <a:t>issues in an inter-VLAN routing environment.</a:t>
            </a:r>
          </a:p>
          <a:p>
            <a:r>
              <a:rPr lang="en-US" dirty="0"/>
              <a:t>Implement inter-VLAN routing using Layer 3 switching to forward data in a small to medium-sized business 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Conclusion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Chapter 2: Scaling VLANs</a:t>
            </a:r>
          </a:p>
        </p:txBody>
      </p:sp>
    </p:spTree>
    <p:extLst>
      <p:ext uri="{BB962C8B-B14F-4D97-AF65-F5344CB8AC3E}">
        <p14:creationId xmlns:p14="http://schemas.microsoft.com/office/powerpoint/2010/main" val="2175629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aling Networks - Mozilla Firefox">
            <a:extLst>
              <a:ext uri="{FF2B5EF4-FFF2-40B4-BE49-F238E27FC236}">
                <a16:creationId xmlns:a16="http://schemas.microsoft.com/office/drawing/2014/main" id="{CE1BBB64-7780-41F3-B1DE-11125AEDA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976" y="798513"/>
            <a:ext cx="82460" cy="46037"/>
          </a:xfr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Modes</a:t>
            </a:r>
          </a:p>
        </p:txBody>
      </p:sp>
      <p:pic>
        <p:nvPicPr>
          <p:cNvPr id="7" name="Picture 6" descr="Scaling Networks - Mozilla Firefox">
            <a:extLst>
              <a:ext uri="{FF2B5EF4-FFF2-40B4-BE49-F238E27FC236}">
                <a16:creationId xmlns:a16="http://schemas.microsoft.com/office/drawing/2014/main" id="{13605F60-E8E2-4B26-8E6A-E9988B3855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229" y="798513"/>
            <a:ext cx="6561498" cy="36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9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aling Networks - Mozilla Firefox">
            <a:extLst>
              <a:ext uri="{FF2B5EF4-FFF2-40B4-BE49-F238E27FC236}">
                <a16:creationId xmlns:a16="http://schemas.microsoft.com/office/drawing/2014/main" id="{CE1BBB64-7780-41F3-B1DE-11125AEDA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976" y="798513"/>
            <a:ext cx="82460" cy="46037"/>
          </a:xfr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</a:t>
            </a:r>
            <a:r>
              <a:rPr lang="en-US" altLang="en-US" dirty="0" smtClean="0"/>
              <a:t>Modes (Cont.)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1" y="1069454"/>
            <a:ext cx="8126090" cy="30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3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Advertisements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DC14-D732-4059-8337-AACFE82E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4"/>
            <a:ext cx="4105206" cy="3660589"/>
          </a:xfrm>
        </p:spPr>
        <p:txBody>
          <a:bodyPr/>
          <a:lstStyle/>
          <a:p>
            <a:r>
              <a:rPr lang="en-US" sz="1600" dirty="0"/>
              <a:t>Three types of VTP Advertisements:</a:t>
            </a:r>
          </a:p>
          <a:p>
            <a:pPr lvl="1"/>
            <a:r>
              <a:rPr lang="en-US" b="1" dirty="0"/>
              <a:t>Summary advertisements </a:t>
            </a:r>
            <a:r>
              <a:rPr lang="en-US" dirty="0"/>
              <a:t>– contain VTP domain name and configuration revision number.</a:t>
            </a:r>
          </a:p>
          <a:p>
            <a:pPr lvl="1"/>
            <a:r>
              <a:rPr lang="en-US" b="1" dirty="0"/>
              <a:t>Advertisement request - </a:t>
            </a:r>
            <a:r>
              <a:rPr lang="en-US" dirty="0"/>
              <a:t>response to a summary advertisement message when the summary advertisement contains a higher configuration revision number than the current value.</a:t>
            </a:r>
          </a:p>
          <a:p>
            <a:pPr lvl="1"/>
            <a:r>
              <a:rPr lang="en-US" b="1" dirty="0"/>
              <a:t>Subset advertisements - </a:t>
            </a:r>
            <a:r>
              <a:rPr lang="en-US" dirty="0"/>
              <a:t>contain VLAN information including any changes.</a:t>
            </a:r>
          </a:p>
        </p:txBody>
      </p:sp>
      <p:pic>
        <p:nvPicPr>
          <p:cNvPr id="6" name="Picture 5" descr="Scaling Networks - Mozilla Firefox">
            <a:extLst>
              <a:ext uri="{FF2B5EF4-FFF2-40B4-BE49-F238E27FC236}">
                <a16:creationId xmlns:a16="http://schemas.microsoft.com/office/drawing/2014/main" id="{1A13A13B-E6AD-456B-B642-5484DB38CD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9271" y="859904"/>
            <a:ext cx="4585779" cy="26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3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VTP Concepts and Operation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VTP Versions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7073338" cy="707127"/>
          </a:xfrm>
        </p:spPr>
        <p:txBody>
          <a:bodyPr/>
          <a:lstStyle/>
          <a:p>
            <a:r>
              <a:rPr lang="en-US" altLang="en-US" sz="1600" dirty="0"/>
              <a:t>Switches in the same VTP domain must use the same VTP version.</a:t>
            </a:r>
            <a:endParaRPr lang="en-CA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3" name="Picture 2" descr="Scaling Networks - Mozilla Firefox">
            <a:extLst>
              <a:ext uri="{FF2B5EF4-FFF2-40B4-BE49-F238E27FC236}">
                <a16:creationId xmlns:a16="http://schemas.microsoft.com/office/drawing/2014/main" id="{8B75D6A2-D355-403D-848C-BA80B01060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441" y="1562303"/>
            <a:ext cx="8912898" cy="2018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921" y="4036779"/>
            <a:ext cx="7376160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The newest version of VTP is Version 3, which is beyond the scope of this course.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7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7465</TotalTime>
  <Words>3654</Words>
  <Application>Microsoft Office PowerPoint</Application>
  <PresentationFormat>On-screen Show (16:9)</PresentationFormat>
  <Paragraphs>550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2: Scaling VLANs</vt:lpstr>
      <vt:lpstr>Chapter 2 - Sections &amp; Objectives</vt:lpstr>
      <vt:lpstr>Chapter 2 - Sections &amp; Objectives (Cont.)</vt:lpstr>
      <vt:lpstr>2.1 VTP, Extended VLANs, and DTP</vt:lpstr>
      <vt:lpstr>VTP Concepts and Operation VTP Overview</vt:lpstr>
      <vt:lpstr>VTP Concepts and Operation VTP Modes</vt:lpstr>
      <vt:lpstr>VTP Concepts and Operation VTP Modes (Cont.)</vt:lpstr>
      <vt:lpstr>VTP Concepts and Operation VTP Advertisements</vt:lpstr>
      <vt:lpstr>VTP Concepts and Operation VTP Versions</vt:lpstr>
      <vt:lpstr>VTP Concepts and Operation Default VTP configuration</vt:lpstr>
      <vt:lpstr>VTP Concepts and Operation VTP Caveats</vt:lpstr>
      <vt:lpstr>VTP Concepts and Operation VTP Caveats (Cont.)</vt:lpstr>
      <vt:lpstr>VTP Configuration VTP Configuration Overview</vt:lpstr>
      <vt:lpstr>VTP Configuration Step 1 – Configure the VTP Server</vt:lpstr>
      <vt:lpstr>VTP Configuration Step 2 – Configure the VTP Domain Name and Password</vt:lpstr>
      <vt:lpstr>VTP Configuration Step 3 – Configure the VTP Clients</vt:lpstr>
      <vt:lpstr>VTP Configuration Step 4 – Configure VLANs on the VTP Server</vt:lpstr>
      <vt:lpstr>VTP Configuration Step 5 – Verify that the VTP Clients Have Received the New VLAN Information</vt:lpstr>
      <vt:lpstr>Extended VLANs VLAN Ranges on Catalyst Switches</vt:lpstr>
      <vt:lpstr>Extended VLANs Creating a VLAN</vt:lpstr>
      <vt:lpstr>Extended VLANs Assigning Ports to VLANs</vt:lpstr>
      <vt:lpstr>Extended VLANs Verifying VLAN Information</vt:lpstr>
      <vt:lpstr>Extended VLANs Configuring Extended VLANs</vt:lpstr>
      <vt:lpstr>Dynamic Trunking Protocol Introduction to DTP</vt:lpstr>
      <vt:lpstr>Dynamic Trunking Protocol Negotiated Interface Modes</vt:lpstr>
      <vt:lpstr>Dynamic Trunking Protocol Results of a DTP Configuration</vt:lpstr>
      <vt:lpstr>Dynamic Trunking Protocol Verify DTP Mode</vt:lpstr>
      <vt:lpstr>2.2 Troubleshoot Multi-VLAN Issues</vt:lpstr>
      <vt:lpstr>VTP and DTP Issues Troubleshoot VTP Issues</vt:lpstr>
      <vt:lpstr>VTP and DTP Issues Troubleshoot DTP Issues</vt:lpstr>
      <vt:lpstr>2.3 Inter-VLAN Routing Operation</vt:lpstr>
      <vt:lpstr>Inter-VLAN Routing Operation What is Inter-VLAN Routing?</vt:lpstr>
      <vt:lpstr>Router-on-a-Stick Inter-VLAN Routing Router-on-a-Stick Scenario</vt:lpstr>
      <vt:lpstr>Router-on-a-Stick Inter-VLAN Routing R1 Subinterface Configuration</vt:lpstr>
      <vt:lpstr>Router-on-a-Stick Inter-VLAN Routing R1 Subinterface Configuration (Cont.)</vt:lpstr>
      <vt:lpstr>Inter-VLAN Routing using Layer 3 Switches Layer 3 Switch Inter-VLAN Routing</vt:lpstr>
      <vt:lpstr>Layer 3 Switching Operation and Configuration Inter-VLAN Routing with Switch Virtual Interfaces</vt:lpstr>
      <vt:lpstr>Inter-VLAN Routing using Layer 3 Switches Layer 3 Switch Scenario</vt:lpstr>
      <vt:lpstr>Inter-VLAN Routing using Layer 3 Switches Layer 3 Switch Configuration</vt:lpstr>
      <vt:lpstr>Inter-VLAN Routing using Layer 3 Switches Routing on a Layer 3 Switch</vt:lpstr>
      <vt:lpstr>Inter-VLAN Routing using Layer 3 Switches Routing Scenario on a Layer 3 Switch</vt:lpstr>
      <vt:lpstr>Inter-VLAN Routing using Layer 3 Switches Routing Configuration on a Layer 3 Switch</vt:lpstr>
      <vt:lpstr>2.4 Troubleshoot Inter-VLAN Routing</vt:lpstr>
      <vt:lpstr>Troubleshoot Inter-VLAN Routing Common Inter-VLAN Issues</vt:lpstr>
      <vt:lpstr>Troubleshoot Inter-VLAN Routing Troubleshoot Inter-VLAN Routing Scenario</vt:lpstr>
      <vt:lpstr>Troubleshoot Inter-VLAN Routing Missing VLANs</vt:lpstr>
      <vt:lpstr>Troubleshoot Inter-VLAN Routing Switch Trunk Port Issues</vt:lpstr>
      <vt:lpstr>Troubleshoot Inter-VLAN Routing Switch Access Port Issues</vt:lpstr>
      <vt:lpstr>Troubleshoot Inter-VLAN Routing Router Configuration Issues</vt:lpstr>
      <vt:lpstr>2.5 Chapter Summary</vt:lpstr>
      <vt:lpstr>Conclusion Chapter 2: Scaling VLANs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Sri Banu Munisamy</cp:lastModifiedBy>
  <cp:revision>379</cp:revision>
  <dcterms:created xsi:type="dcterms:W3CDTF">2016-08-22T22:27:36Z</dcterms:created>
  <dcterms:modified xsi:type="dcterms:W3CDTF">2021-08-19T09:05:33Z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