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2"/>
  </p:notesMasterIdLst>
  <p:sldIdLst>
    <p:sldId id="876" r:id="rId2"/>
    <p:sldId id="860" r:id="rId3"/>
    <p:sldId id="759" r:id="rId4"/>
    <p:sldId id="1108" r:id="rId5"/>
    <p:sldId id="1176" r:id="rId6"/>
    <p:sldId id="1177" r:id="rId7"/>
    <p:sldId id="1178" r:id="rId8"/>
    <p:sldId id="1179" r:id="rId9"/>
    <p:sldId id="1180" r:id="rId10"/>
    <p:sldId id="1181" r:id="rId11"/>
    <p:sldId id="1182" r:id="rId12"/>
    <p:sldId id="1183" r:id="rId13"/>
    <p:sldId id="1184" r:id="rId14"/>
    <p:sldId id="1103" r:id="rId15"/>
    <p:sldId id="1172" r:id="rId16"/>
    <p:sldId id="1185" r:id="rId17"/>
    <p:sldId id="1186" r:id="rId18"/>
    <p:sldId id="1171" r:id="rId19"/>
    <p:sldId id="1173" r:id="rId20"/>
    <p:sldId id="1188" r:id="rId21"/>
    <p:sldId id="1189" r:id="rId22"/>
    <p:sldId id="1190" r:id="rId23"/>
    <p:sldId id="1191" r:id="rId24"/>
    <p:sldId id="1192" r:id="rId25"/>
    <p:sldId id="1193" r:id="rId26"/>
    <p:sldId id="1194" r:id="rId27"/>
    <p:sldId id="1195" r:id="rId28"/>
    <p:sldId id="1196" r:id="rId29"/>
    <p:sldId id="1197" r:id="rId30"/>
    <p:sldId id="1198" r:id="rId31"/>
    <p:sldId id="1199" r:id="rId32"/>
    <p:sldId id="1200" r:id="rId33"/>
    <p:sldId id="1201" r:id="rId34"/>
    <p:sldId id="1202" r:id="rId35"/>
    <p:sldId id="1203" r:id="rId36"/>
    <p:sldId id="1204" r:id="rId37"/>
    <p:sldId id="1206" r:id="rId38"/>
    <p:sldId id="1207" r:id="rId39"/>
    <p:sldId id="1205" r:id="rId40"/>
    <p:sldId id="291" r:id="rId41"/>
  </p:sldIdLst>
  <p:sldSz cx="9144000" cy="5143500" type="screen16x9"/>
  <p:notesSz cx="6858000" cy="9144000"/>
  <p:custDataLst>
    <p:tags r:id="rId4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683" autoAdjust="0"/>
  </p:normalViewPr>
  <p:slideViewPr>
    <p:cSldViewPr snapToGrid="0" showGuides="1">
      <p:cViewPr varScale="1">
        <p:scale>
          <a:sx n="84" d="100"/>
          <a:sy n="84" d="100"/>
        </p:scale>
        <p:origin x="79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9214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524159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233266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0895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184819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869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899939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954767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51967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80690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15753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smtClean="0"/>
              <a:t>4.3 – First Hop Redundancy</a:t>
            </a:r>
            <a:r>
              <a:rPr lang="en-US" sz="1200" b="0" baseline="0" dirty="0" smtClean="0"/>
              <a:t> Protocols</a:t>
            </a:r>
            <a:endParaRPr lang="en-GB" b="0" dirty="0" smtClean="0"/>
          </a:p>
          <a:p>
            <a:pPr>
              <a:lnSpc>
                <a:spcPct val="80000"/>
              </a:lnSpc>
              <a:buFontTx/>
              <a:buNone/>
            </a:pPr>
            <a:r>
              <a:rPr lang="en-US" dirty="0" smtClean="0">
                <a:latin typeface="Arial" charset="0"/>
              </a:rPr>
              <a:t>4.3.3 – HSRP Configuration</a:t>
            </a:r>
          </a:p>
          <a:p>
            <a:pPr>
              <a:lnSpc>
                <a:spcPct val="80000"/>
              </a:lnSpc>
              <a:buFontTx/>
              <a:buNone/>
            </a:pPr>
            <a:r>
              <a:rPr lang="en-US" dirty="0" smtClean="0">
                <a:latin typeface="Arial" charset="0"/>
              </a:rPr>
              <a:t>4.3.3.1</a:t>
            </a:r>
            <a:r>
              <a:rPr lang="en-US" baseline="0" dirty="0" smtClean="0">
                <a:latin typeface="Arial" charset="0"/>
              </a:rPr>
              <a:t> </a:t>
            </a:r>
            <a:r>
              <a:rPr lang="en-US" dirty="0" smtClean="0">
                <a:latin typeface="Arial" charset="0"/>
              </a:rPr>
              <a:t>–</a:t>
            </a:r>
            <a:r>
              <a:rPr lang="en-US" baseline="0" dirty="0" smtClean="0">
                <a:latin typeface="Arial" charset="0"/>
              </a:rPr>
              <a:t> HSRP Configuration Commands</a:t>
            </a:r>
          </a:p>
          <a:p>
            <a:pPr>
              <a:lnSpc>
                <a:spcPct val="80000"/>
              </a:lnSpc>
              <a:buFontTx/>
              <a:buNone/>
            </a:pPr>
            <a:endParaRPr lang="en-US" dirty="0" smtClean="0"/>
          </a:p>
        </p:txBody>
      </p:sp>
    </p:spTree>
    <p:extLst>
      <p:ext uri="{BB962C8B-B14F-4D97-AF65-F5344CB8AC3E}">
        <p14:creationId xmlns:p14="http://schemas.microsoft.com/office/powerpoint/2010/main" val="2487814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smtClean="0"/>
              <a:t>4.3 – First Hop Redundancy</a:t>
            </a:r>
            <a:r>
              <a:rPr lang="en-US" sz="1200" b="0" baseline="0" dirty="0" smtClean="0"/>
              <a:t> Protocols</a:t>
            </a:r>
            <a:endParaRPr lang="en-GB" b="0" dirty="0" smtClean="0"/>
          </a:p>
          <a:p>
            <a:pPr>
              <a:lnSpc>
                <a:spcPct val="80000"/>
              </a:lnSpc>
              <a:buFontTx/>
              <a:buNone/>
            </a:pPr>
            <a:r>
              <a:rPr lang="en-US" dirty="0" smtClean="0">
                <a:latin typeface="Arial" charset="0"/>
              </a:rPr>
              <a:t>4.3.4 – HSRP Troubleshooting</a:t>
            </a:r>
          </a:p>
          <a:p>
            <a:pPr>
              <a:lnSpc>
                <a:spcPct val="80000"/>
              </a:lnSpc>
              <a:buFontTx/>
              <a:buNone/>
            </a:pPr>
            <a:r>
              <a:rPr lang="en-US" dirty="0" smtClean="0">
                <a:latin typeface="Arial" charset="0"/>
              </a:rPr>
              <a:t>4.3.4.1</a:t>
            </a:r>
            <a:r>
              <a:rPr lang="en-US" baseline="0" dirty="0" smtClean="0">
                <a:latin typeface="Arial" charset="0"/>
              </a:rPr>
              <a:t> </a:t>
            </a:r>
            <a:r>
              <a:rPr lang="en-US" dirty="0" smtClean="0">
                <a:latin typeface="Arial" charset="0"/>
              </a:rPr>
              <a:t>–</a:t>
            </a:r>
            <a:r>
              <a:rPr lang="en-US" baseline="0" dirty="0" smtClean="0">
                <a:latin typeface="Arial" charset="0"/>
              </a:rPr>
              <a:t> HSRP Failure</a:t>
            </a:r>
          </a:p>
          <a:p>
            <a:pPr>
              <a:lnSpc>
                <a:spcPct val="80000"/>
              </a:lnSpc>
              <a:buFontTx/>
              <a:buNone/>
            </a:pPr>
            <a:endParaRPr lang="en-US" dirty="0" smtClean="0"/>
          </a:p>
        </p:txBody>
      </p:sp>
    </p:spTree>
    <p:extLst>
      <p:ext uri="{BB962C8B-B14F-4D97-AF65-F5344CB8AC3E}">
        <p14:creationId xmlns:p14="http://schemas.microsoft.com/office/powerpoint/2010/main" val="28768224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r>
              <a:rPr lang="en-US" sz="1200" b="0" dirty="0" smtClean="0"/>
              <a:t>4.3 – First Hop Redundancy</a:t>
            </a:r>
            <a:r>
              <a:rPr lang="en-US" sz="1200" b="0" baseline="0" dirty="0" smtClean="0"/>
              <a:t> Protocols</a:t>
            </a:r>
            <a:endParaRPr lang="en-GB" b="0" dirty="0" smtClean="0"/>
          </a:p>
          <a:p>
            <a:pPr>
              <a:lnSpc>
                <a:spcPct val="80000"/>
              </a:lnSpc>
              <a:buFontTx/>
              <a:buNone/>
            </a:pPr>
            <a:r>
              <a:rPr lang="en-US" dirty="0" smtClean="0">
                <a:latin typeface="Arial" charset="0"/>
              </a:rPr>
              <a:t>4.3.4 – HSRP Troubleshooting</a:t>
            </a:r>
          </a:p>
          <a:p>
            <a:pPr>
              <a:lnSpc>
                <a:spcPct val="80000"/>
              </a:lnSpc>
              <a:buFontTx/>
              <a:buNone/>
            </a:pPr>
            <a:r>
              <a:rPr lang="en-US" dirty="0" smtClean="0">
                <a:latin typeface="Arial" charset="0"/>
              </a:rPr>
              <a:t>4.3.4.3</a:t>
            </a:r>
            <a:r>
              <a:rPr lang="en-US" baseline="0" dirty="0" smtClean="0">
                <a:latin typeface="Arial" charset="0"/>
              </a:rPr>
              <a:t> </a:t>
            </a:r>
            <a:r>
              <a:rPr lang="en-US" dirty="0" smtClean="0">
                <a:latin typeface="Arial" charset="0"/>
              </a:rPr>
              <a:t>– Common HSRP Configuration Issues</a:t>
            </a:r>
            <a:endParaRPr lang="en-US" baseline="0" dirty="0" smtClean="0">
              <a:latin typeface="Arial" charset="0"/>
            </a:endParaRPr>
          </a:p>
          <a:p>
            <a:pPr>
              <a:lnSpc>
                <a:spcPct val="80000"/>
              </a:lnSpc>
              <a:buFontTx/>
              <a:buNone/>
            </a:pPr>
            <a:endParaRPr lang="en-US" dirty="0" smtClean="0"/>
          </a:p>
        </p:txBody>
      </p:sp>
    </p:spTree>
    <p:extLst>
      <p:ext uri="{BB962C8B-B14F-4D97-AF65-F5344CB8AC3E}">
        <p14:creationId xmlns:p14="http://schemas.microsoft.com/office/powerpoint/2010/main" val="20331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16535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a:t>
            </a:r>
            <a:r>
              <a:rPr lang="en-US" dirty="0" smtClean="0">
                <a:solidFill>
                  <a:schemeClr val="accent5">
                    <a:lumMod val="40000"/>
                    <a:lumOff val="60000"/>
                  </a:schemeClr>
                </a:solidFill>
              </a:rPr>
              <a:t>4: </a:t>
            </a:r>
            <a:r>
              <a:rPr lang="en-US" dirty="0" err="1" smtClean="0">
                <a:solidFill>
                  <a:schemeClr val="accent5">
                    <a:lumMod val="40000"/>
                    <a:lumOff val="60000"/>
                  </a:schemeClr>
                </a:solidFill>
              </a:rPr>
              <a:t>EtherChannel</a:t>
            </a:r>
            <a:r>
              <a:rPr lang="en-US" dirty="0" smtClean="0">
                <a:solidFill>
                  <a:schemeClr val="accent5">
                    <a:lumMod val="40000"/>
                    <a:lumOff val="60000"/>
                  </a:schemeClr>
                </a:solidFill>
              </a:rPr>
              <a:t> and HSRP</a:t>
            </a:r>
            <a:endParaRPr lang="en-US"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a:t>
            </a:r>
            <a:r>
              <a:rPr lang="en-US" dirty="0" smtClean="0">
                <a:solidFill>
                  <a:schemeClr val="accent5">
                    <a:lumMod val="40000"/>
                    <a:lumOff val="60000"/>
                  </a:schemeClr>
                </a:solidFill>
              </a:rPr>
              <a:t>.2 </a:t>
            </a:r>
            <a:r>
              <a:rPr lang="en-US" dirty="0">
                <a:solidFill>
                  <a:schemeClr val="accent5">
                    <a:lumMod val="40000"/>
                    <a:lumOff val="60000"/>
                  </a:schemeClr>
                </a:solidFill>
              </a:rPr>
              <a:t>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r>
              <a:rPr lang="en-US" dirty="0"/>
              <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r>
              <a:rPr lang="en-US" dirty="0"/>
              <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r>
              <a:rPr lang="en-US" dirty="0"/>
              <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a:t>
            </a:r>
            <a:r>
              <a:rPr lang="en-US" dirty="0" smtClean="0">
                <a:solidFill>
                  <a:schemeClr val="accent5">
                    <a:lumMod val="40000"/>
                    <a:lumOff val="60000"/>
                  </a:schemeClr>
                </a:solidFill>
              </a:rPr>
              <a:t>.3 </a:t>
            </a:r>
            <a:r>
              <a:rPr lang="en-US" dirty="0">
                <a:solidFill>
                  <a:schemeClr val="accent5">
                    <a:lumMod val="40000"/>
                    <a:lumOff val="60000"/>
                  </a:schemeClr>
                </a:solidFill>
              </a:rPr>
              <a:t>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1132726"/>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err="1" smtClean="0">
                <a:solidFill>
                  <a:schemeClr val="tx1"/>
                </a:solidFill>
                <a:ea typeface="Calibri" panose="020F0502020204030204" pitchFamily="34" charset="0"/>
                <a:cs typeface="Calibri" panose="020F0502020204030204" pitchFamily="34" charset="0"/>
              </a:rPr>
              <a:t>EtherChannel</a:t>
            </a:r>
            <a:r>
              <a:rPr lang="en-US" altLang="en-US" sz="1400" dirty="0">
                <a:solidFill>
                  <a:schemeClr val="tx1"/>
                </a:solidFill>
                <a:ea typeface="Calibri" panose="020F0502020204030204" pitchFamily="34" charset="0"/>
                <a:cs typeface="Calibri" panose="020F0502020204030204" pitchFamily="34" charset="0"/>
              </a:rPr>
              <a:t> and </a:t>
            </a:r>
            <a:r>
              <a:rPr lang="en-US" altLang="en-US" sz="1400" dirty="0" smtClean="0">
                <a:solidFill>
                  <a:schemeClr val="tx1"/>
                </a:solidFill>
                <a:ea typeface="Calibri" panose="020F0502020204030204" pitchFamily="34" charset="0"/>
                <a:cs typeface="Calibri" panose="020F0502020204030204" pitchFamily="34" charset="0"/>
              </a:rPr>
              <a:t>HSRP</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r>
              <a:rPr lang="en-US" dirty="0" smtClean="0"/>
              <a:t>. </a:t>
            </a:r>
          </a:p>
          <a:p>
            <a:pPr marL="0" indent="0" defTabSz="914400" eaLnBrk="0" hangingPunct="0">
              <a:spcBef>
                <a:spcPct val="0"/>
              </a:spcBef>
              <a:spcAft>
                <a:spcPct val="0"/>
              </a:spcAft>
              <a:buClrTx/>
              <a:buSzTx/>
              <a:buNone/>
            </a:pPr>
            <a:r>
              <a:rPr lang="en-US" sz="1400" dirty="0" smtClean="0"/>
              <a:t>                                Explain </a:t>
            </a:r>
            <a:r>
              <a:rPr lang="en-US" sz="1400" dirty="0"/>
              <a:t>how </a:t>
            </a:r>
            <a:r>
              <a:rPr lang="en-US" sz="1400" dirty="0" smtClean="0"/>
              <a:t>HSRP </a:t>
            </a:r>
            <a:r>
              <a:rPr lang="en-US" sz="1400" dirty="0"/>
              <a:t>provide default gateway services in a redundant network.</a:t>
            </a:r>
          </a:p>
          <a:p>
            <a:pPr marL="0" lvl="0" indent="0" defTabSz="914400" eaLnBrk="0" hangingPunct="0">
              <a:spcBef>
                <a:spcPct val="0"/>
              </a:spcBef>
              <a:spcAft>
                <a:spcPct val="0"/>
              </a:spcAft>
              <a:buClrTx/>
              <a:buSzTx/>
              <a:buNone/>
            </a:pPr>
            <a:endParaRPr lang="en-US" dirty="0" smtClean="0"/>
          </a:p>
          <a:p>
            <a:pPr marL="0" lvl="0" indent="0" defTabSz="914400" eaLnBrk="0" hangingPunct="0">
              <a:spcBef>
                <a:spcPct val="0"/>
              </a:spcBef>
              <a:spcAft>
                <a:spcPct val="0"/>
              </a:spcAft>
              <a:buClrTx/>
              <a:buSzTx/>
              <a:buNone/>
            </a:pPr>
            <a:endParaRPr lang="en-US" altLang="en-US" sz="500" dirty="0" smtClean="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162185841"/>
              </p:ext>
            </p:extLst>
          </p:nvPr>
        </p:nvGraphicFramePr>
        <p:xfrm>
          <a:off x="552912" y="1931670"/>
          <a:ext cx="7555085" cy="252730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the purpose and operation of first hop redundancy protocols.</a:t>
                      </a:r>
                    </a:p>
                  </a:txBody>
                  <a:tcPr marL="47625" marR="47625" marT="47625" marB="47625" anchor="ctr"/>
                </a:tc>
                <a:extLst>
                  <a:ext uri="{0D108BD9-81ED-4DB2-BD59-A6C34878D82A}">
                    <a16:rowId xmlns:a16="http://schemas.microsoft.com/office/drawing/2014/main" val="3561070995"/>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142770668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r>
              <a:rPr lang="en-US" sz="1400" dirty="0">
                <a:solidFill>
                  <a:srgbClr val="000000"/>
                </a:solidFill>
              </a:rPr>
              <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r>
              <a:rPr lang="en-US" dirty="0"/>
              <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smtClean="0">
                <a:solidFill>
                  <a:schemeClr val="accent5">
                    <a:lumMod val="40000"/>
                    <a:lumOff val="60000"/>
                  </a:schemeClr>
                </a:solidFill>
              </a:rPr>
              <a:t>4.4 </a:t>
            </a:r>
            <a:r>
              <a:rPr lang="en-US" dirty="0">
                <a:solidFill>
                  <a:schemeClr val="accent5">
                    <a:lumMod val="40000"/>
                    <a:lumOff val="60000"/>
                  </a:schemeClr>
                </a:solidFill>
              </a:rPr>
              <a:t>First Hop Redundancy Protocols</a:t>
            </a:r>
          </a:p>
        </p:txBody>
      </p:sp>
    </p:spTree>
    <p:custDataLst>
      <p:tags r:id="rId1"/>
    </p:custDataLst>
    <p:extLst>
      <p:ext uri="{BB962C8B-B14F-4D97-AF65-F5344CB8AC3E}">
        <p14:creationId xmlns:p14="http://schemas.microsoft.com/office/powerpoint/2010/main" val="194726591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206863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148515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364259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a:t>
            </a:r>
            <a:r>
              <a:rPr lang="en-US" dirty="0" smtClean="0">
                <a:solidFill>
                  <a:schemeClr val="accent5">
                    <a:lumMod val="40000"/>
                    <a:lumOff val="60000"/>
                  </a:schemeClr>
                </a:solidFill>
              </a:rPr>
              <a:t>.1 </a:t>
            </a:r>
            <a:r>
              <a:rPr lang="en-US" dirty="0">
                <a:solidFill>
                  <a:schemeClr val="accent5">
                    <a:lumMod val="40000"/>
                    <a:lumOff val="60000"/>
                  </a:schemeClr>
                </a:solidFill>
              </a:rPr>
              <a:t>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261094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r>
              <a:rPr lang="en-US" dirty="0"/>
              <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353368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4.5 </a:t>
            </a:r>
            <a:r>
              <a:rPr lang="en-US" dirty="0">
                <a:solidFill>
                  <a:schemeClr val="accent5">
                    <a:lumMod val="40000"/>
                    <a:lumOff val="60000"/>
                  </a:schemeClr>
                </a:solidFill>
              </a:rPr>
              <a:t>HSRP</a:t>
            </a:r>
          </a:p>
        </p:txBody>
      </p:sp>
    </p:spTree>
    <p:custDataLst>
      <p:tags r:id="rId1"/>
    </p:custDataLst>
    <p:extLst>
      <p:ext uri="{BB962C8B-B14F-4D97-AF65-F5344CB8AC3E}">
        <p14:creationId xmlns:p14="http://schemas.microsoft.com/office/powerpoint/2010/main" val="1477712871"/>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28907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270682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36421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r>
              <a:rPr lang="en-US" dirty="0"/>
              <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293845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smtClean="0"/>
              <a:t>HSRP Configuration</a:t>
            </a:r>
            <a:br>
              <a:rPr lang="en-US" altLang="en-US" sz="1600" dirty="0" smtClean="0"/>
            </a:br>
            <a:r>
              <a:rPr lang="en-US" altLang="en-US" dirty="0" smtClean="0"/>
              <a:t>HSRP Configuration Commands</a:t>
            </a:r>
          </a:p>
        </p:txBody>
      </p:sp>
      <p:sp>
        <p:nvSpPr>
          <p:cNvPr id="7" name="TextBox 6"/>
          <p:cNvSpPr txBox="1"/>
          <p:nvPr/>
        </p:nvSpPr>
        <p:spPr>
          <a:xfrm>
            <a:off x="6279419" y="1084333"/>
            <a:ext cx="184731" cy="369332"/>
          </a:xfrm>
          <a:prstGeom prst="rect">
            <a:avLst/>
          </a:prstGeom>
          <a:noFill/>
        </p:spPr>
        <p:txBody>
          <a:bodyPr wrap="none" rtlCol="0">
            <a:spAutoFit/>
          </a:bodyPr>
          <a:lstStyle/>
          <a:p>
            <a:endParaRPr lang="en-US" dirty="0"/>
          </a:p>
        </p:txBody>
      </p:sp>
      <p:sp>
        <p:nvSpPr>
          <p:cNvPr id="4" name="Rectangle 3"/>
          <p:cNvSpPr/>
          <p:nvPr/>
        </p:nvSpPr>
        <p:spPr>
          <a:xfrm>
            <a:off x="68581" y="798944"/>
            <a:ext cx="9075419" cy="1708160"/>
          </a:xfrm>
          <a:prstGeom prst="rect">
            <a:avLst/>
          </a:prstGeom>
        </p:spPr>
        <p:txBody>
          <a:bodyPr wrap="square">
            <a:spAutoFit/>
          </a:bodyPr>
          <a:lstStyle/>
          <a:p>
            <a:pPr defTabSz="684213">
              <a:spcBef>
                <a:spcPts val="600"/>
              </a:spcBef>
              <a:spcAft>
                <a:spcPts val="600"/>
              </a:spcAft>
              <a:buClr>
                <a:schemeClr val="tx2"/>
              </a:buClr>
              <a:buSzPct val="90000"/>
            </a:pPr>
            <a:r>
              <a:rPr lang="en-US" sz="1500" dirty="0" smtClean="0">
                <a:solidFill>
                  <a:srgbClr val="000000"/>
                </a:solidFill>
                <a:latin typeface="+mn-lt"/>
                <a:ea typeface="ＭＳ Ｐゴシック" charset="0"/>
                <a:cs typeface="CiscoSans"/>
              </a:rPr>
              <a:t>Step 1. Configure HSRP version 2.</a:t>
            </a:r>
          </a:p>
          <a:p>
            <a:pPr defTabSz="684213">
              <a:spcBef>
                <a:spcPts val="600"/>
              </a:spcBef>
              <a:spcAft>
                <a:spcPts val="600"/>
              </a:spcAft>
              <a:buClr>
                <a:schemeClr val="tx2"/>
              </a:buClr>
              <a:buSzPct val="90000"/>
            </a:pPr>
            <a:r>
              <a:rPr lang="en-US" sz="1500" dirty="0" smtClean="0">
                <a:solidFill>
                  <a:srgbClr val="000000"/>
                </a:solidFill>
                <a:latin typeface="+mn-lt"/>
                <a:ea typeface="ＭＳ Ｐゴシック" charset="0"/>
                <a:cs typeface="CiscoSans"/>
              </a:rPr>
              <a:t>Step 2. Configure the virtual IP address for the group.</a:t>
            </a:r>
          </a:p>
          <a:p>
            <a:pPr defTabSz="684213">
              <a:spcBef>
                <a:spcPts val="600"/>
              </a:spcBef>
              <a:spcAft>
                <a:spcPts val="600"/>
              </a:spcAft>
              <a:buClr>
                <a:schemeClr val="tx2"/>
              </a:buClr>
              <a:buSzPct val="90000"/>
            </a:pPr>
            <a:r>
              <a:rPr lang="en-US" sz="1500" dirty="0" smtClean="0">
                <a:solidFill>
                  <a:srgbClr val="000000"/>
                </a:solidFill>
                <a:latin typeface="+mn-lt"/>
                <a:ea typeface="ＭＳ Ｐゴシック" charset="0"/>
                <a:cs typeface="CiscoSans"/>
              </a:rPr>
              <a:t>Step 3. Configure the priority for the desired active router to be greater than 100.</a:t>
            </a:r>
          </a:p>
          <a:p>
            <a:pPr defTabSz="684213">
              <a:spcBef>
                <a:spcPts val="600"/>
              </a:spcBef>
              <a:spcAft>
                <a:spcPts val="600"/>
              </a:spcAft>
              <a:buClr>
                <a:schemeClr val="tx2"/>
              </a:buClr>
              <a:buSzPct val="90000"/>
            </a:pPr>
            <a:r>
              <a:rPr lang="en-US" sz="1500" dirty="0" smtClean="0">
                <a:solidFill>
                  <a:srgbClr val="000000"/>
                </a:solidFill>
                <a:latin typeface="+mn-lt"/>
                <a:ea typeface="ＭＳ Ｐゴシック" charset="0"/>
                <a:cs typeface="CiscoSans"/>
              </a:rPr>
              <a:t>Step 4. Configure the active router to preempt the standby router in cases where the active router comes online after the standby router.</a:t>
            </a:r>
          </a:p>
        </p:txBody>
      </p:sp>
      <p:pic>
        <p:nvPicPr>
          <p:cNvPr id="3" name="Picture 2"/>
          <p:cNvPicPr>
            <a:picLocks noChangeAspect="1"/>
          </p:cNvPicPr>
          <p:nvPr/>
        </p:nvPicPr>
        <p:blipFill>
          <a:blip r:embed="rId3"/>
          <a:stretch>
            <a:fillRect/>
          </a:stretch>
        </p:blipFill>
        <p:spPr>
          <a:xfrm>
            <a:off x="1729741" y="2507104"/>
            <a:ext cx="5684520" cy="2248072"/>
          </a:xfrm>
          <a:prstGeom prst="rect">
            <a:avLst/>
          </a:prstGeom>
          <a:solidFill>
            <a:srgbClr val="000000"/>
          </a:solidFill>
        </p:spPr>
      </p:pic>
    </p:spTree>
    <p:extLst>
      <p:ext uri="{BB962C8B-B14F-4D97-AF65-F5344CB8AC3E}">
        <p14:creationId xmlns:p14="http://schemas.microsoft.com/office/powerpoint/2010/main" val="3767896255"/>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smtClean="0"/>
              <a:t>HSRP Troubleshooting</a:t>
            </a:r>
            <a:br>
              <a:rPr lang="en-US" altLang="en-US" sz="1600" dirty="0" smtClean="0"/>
            </a:br>
            <a:r>
              <a:rPr lang="en-US" altLang="en-US" dirty="0" smtClean="0"/>
              <a:t>HSRP Failure</a:t>
            </a:r>
          </a:p>
        </p:txBody>
      </p:sp>
      <p:sp>
        <p:nvSpPr>
          <p:cNvPr id="7" name="TextBox 6"/>
          <p:cNvSpPr txBox="1"/>
          <p:nvPr/>
        </p:nvSpPr>
        <p:spPr>
          <a:xfrm>
            <a:off x="6279419" y="1084333"/>
            <a:ext cx="184731" cy="369332"/>
          </a:xfrm>
          <a:prstGeom prst="rect">
            <a:avLst/>
          </a:prstGeom>
          <a:noFill/>
        </p:spPr>
        <p:txBody>
          <a:bodyPr wrap="none" rtlCol="0">
            <a:spAutoFit/>
          </a:bodyPr>
          <a:lstStyle/>
          <a:p>
            <a:endParaRPr lang="en-US" dirty="0"/>
          </a:p>
        </p:txBody>
      </p:sp>
      <p:sp>
        <p:nvSpPr>
          <p:cNvPr id="4" name="Rectangle 3"/>
          <p:cNvSpPr/>
          <p:nvPr/>
        </p:nvSpPr>
        <p:spPr>
          <a:xfrm>
            <a:off x="68581" y="820648"/>
            <a:ext cx="9075419" cy="1900520"/>
          </a:xfrm>
          <a:prstGeom prst="rect">
            <a:avLst/>
          </a:prstGeom>
        </p:spPr>
        <p:txBody>
          <a:bodyPr wrap="square">
            <a:spAutoFit/>
          </a:bodyPr>
          <a:lstStyle/>
          <a:p>
            <a:pPr marL="169863" indent="-169863" defTabSz="684213">
              <a:spcBef>
                <a:spcPts val="600"/>
              </a:spcBef>
              <a:spcAft>
                <a:spcPts val="600"/>
              </a:spcAft>
              <a:buClr>
                <a:schemeClr val="tx2"/>
              </a:buClr>
              <a:buSzPct val="90000"/>
              <a:buFont typeface="Wingdings" panose="05000000000000000000" pitchFamily="2" charset="2"/>
              <a:buChar char="§"/>
            </a:pPr>
            <a:r>
              <a:rPr lang="en-US" sz="1600" dirty="0">
                <a:solidFill>
                  <a:srgbClr val="000000"/>
                </a:solidFill>
                <a:latin typeface="+mn-lt"/>
                <a:ea typeface="ＭＳ Ｐゴシック" charset="0"/>
                <a:cs typeface="CiscoSans"/>
              </a:rPr>
              <a:t>Most issues will arise during one of the following HSRP functions:</a:t>
            </a:r>
          </a:p>
          <a:p>
            <a:pPr marL="358775" lvl="1" indent="-215900" defTabSz="684213">
              <a:spcBef>
                <a:spcPts val="300"/>
              </a:spcBef>
              <a:spcAft>
                <a:spcPts val="300"/>
              </a:spcAft>
              <a:buClr>
                <a:schemeClr val="tx2"/>
              </a:buClr>
              <a:buSzPct val="90000"/>
              <a:buFont typeface="Arial" charset="0"/>
              <a:buChar char="•"/>
            </a:pPr>
            <a:r>
              <a:rPr lang="en-US" sz="1500" dirty="0" smtClean="0">
                <a:solidFill>
                  <a:srgbClr val="000000"/>
                </a:solidFill>
                <a:latin typeface="+mn-lt"/>
                <a:ea typeface="ＭＳ Ｐゴシック" charset="0"/>
                <a:cs typeface="CiscoSans"/>
              </a:rPr>
              <a:t>Failing to successfully elect the active </a:t>
            </a:r>
            <a:r>
              <a:rPr lang="en-US" sz="1500" dirty="0">
                <a:solidFill>
                  <a:srgbClr val="000000"/>
                </a:solidFill>
                <a:latin typeface="+mn-lt"/>
                <a:ea typeface="ＭＳ Ｐゴシック" charset="0"/>
                <a:cs typeface="CiscoSans"/>
              </a:rPr>
              <a:t>router that controls the virtual IP for the </a:t>
            </a:r>
            <a:r>
              <a:rPr lang="en-US" sz="1500" dirty="0" smtClean="0">
                <a:solidFill>
                  <a:srgbClr val="000000"/>
                </a:solidFill>
                <a:latin typeface="+mn-lt"/>
                <a:ea typeface="ＭＳ Ｐゴシック" charset="0"/>
                <a:cs typeface="CiscoSans"/>
              </a:rPr>
              <a:t>group</a:t>
            </a:r>
            <a:endParaRPr lang="en-US" sz="1500" dirty="0">
              <a:solidFill>
                <a:srgbClr val="000000"/>
              </a:solidFill>
              <a:latin typeface="+mn-lt"/>
              <a:ea typeface="ＭＳ Ｐゴシック" charset="0"/>
              <a:cs typeface="CiscoSans"/>
            </a:endParaRPr>
          </a:p>
          <a:p>
            <a:pPr marL="358775" lvl="1" indent="-215900" defTabSz="684213">
              <a:spcBef>
                <a:spcPts val="300"/>
              </a:spcBef>
              <a:spcAft>
                <a:spcPts val="300"/>
              </a:spcAft>
              <a:buClr>
                <a:schemeClr val="tx2"/>
              </a:buClr>
              <a:buSzPct val="90000"/>
              <a:buFont typeface="Arial" charset="0"/>
              <a:buChar char="•"/>
            </a:pPr>
            <a:r>
              <a:rPr lang="en-US" sz="1500" dirty="0">
                <a:solidFill>
                  <a:srgbClr val="000000"/>
                </a:solidFill>
                <a:latin typeface="+mn-lt"/>
                <a:ea typeface="ＭＳ Ｐゴシック" charset="0"/>
                <a:cs typeface="CiscoSans"/>
              </a:rPr>
              <a:t>Failure of the standby router </a:t>
            </a:r>
            <a:r>
              <a:rPr lang="en-US" sz="1500" dirty="0" smtClean="0">
                <a:solidFill>
                  <a:srgbClr val="000000"/>
                </a:solidFill>
                <a:latin typeface="+mn-lt"/>
                <a:ea typeface="ＭＳ Ｐゴシック" charset="0"/>
                <a:cs typeface="CiscoSans"/>
              </a:rPr>
              <a:t>to </a:t>
            </a:r>
            <a:r>
              <a:rPr lang="en-US" sz="1500" dirty="0">
                <a:solidFill>
                  <a:srgbClr val="000000"/>
                </a:solidFill>
                <a:latin typeface="+mn-lt"/>
                <a:ea typeface="ＭＳ Ｐゴシック" charset="0"/>
                <a:cs typeface="CiscoSans"/>
              </a:rPr>
              <a:t>successfully keep track of the active </a:t>
            </a:r>
            <a:r>
              <a:rPr lang="en-US" sz="1500" dirty="0" smtClean="0">
                <a:solidFill>
                  <a:srgbClr val="000000"/>
                </a:solidFill>
                <a:latin typeface="+mn-lt"/>
                <a:ea typeface="ＭＳ Ｐゴシック" charset="0"/>
                <a:cs typeface="CiscoSans"/>
              </a:rPr>
              <a:t>router</a:t>
            </a:r>
            <a:endParaRPr lang="en-US" sz="1500" dirty="0">
              <a:solidFill>
                <a:srgbClr val="000000"/>
              </a:solidFill>
              <a:latin typeface="+mn-lt"/>
              <a:ea typeface="ＭＳ Ｐゴシック" charset="0"/>
              <a:cs typeface="CiscoSans"/>
            </a:endParaRPr>
          </a:p>
          <a:p>
            <a:pPr marL="358775" lvl="1" indent="-215900" defTabSz="684213">
              <a:spcBef>
                <a:spcPts val="300"/>
              </a:spcBef>
              <a:spcAft>
                <a:spcPts val="300"/>
              </a:spcAft>
              <a:buClr>
                <a:schemeClr val="tx2"/>
              </a:buClr>
              <a:buSzPct val="90000"/>
              <a:buFont typeface="Arial" charset="0"/>
              <a:buChar char="•"/>
            </a:pPr>
            <a:r>
              <a:rPr lang="en-US" sz="1500" dirty="0">
                <a:solidFill>
                  <a:srgbClr val="000000"/>
                </a:solidFill>
                <a:latin typeface="+mn-lt"/>
                <a:ea typeface="ＭＳ Ｐゴシック" charset="0"/>
                <a:cs typeface="CiscoSans"/>
              </a:rPr>
              <a:t>Failing to determine when control of the virtual IP for the group should be handed over to another </a:t>
            </a:r>
            <a:r>
              <a:rPr lang="en-US" sz="1500" dirty="0" smtClean="0">
                <a:solidFill>
                  <a:srgbClr val="000000"/>
                </a:solidFill>
                <a:latin typeface="+mn-lt"/>
                <a:ea typeface="ＭＳ Ｐゴシック" charset="0"/>
                <a:cs typeface="CiscoSans"/>
              </a:rPr>
              <a:t>router</a:t>
            </a:r>
            <a:endParaRPr lang="en-US" sz="1500" dirty="0">
              <a:solidFill>
                <a:srgbClr val="000000"/>
              </a:solidFill>
              <a:latin typeface="+mn-lt"/>
              <a:ea typeface="ＭＳ Ｐゴシック" charset="0"/>
              <a:cs typeface="CiscoSans"/>
            </a:endParaRPr>
          </a:p>
          <a:p>
            <a:pPr marL="358775" lvl="1" indent="-215900" defTabSz="684213">
              <a:spcBef>
                <a:spcPts val="300"/>
              </a:spcBef>
              <a:spcAft>
                <a:spcPts val="300"/>
              </a:spcAft>
              <a:buClr>
                <a:schemeClr val="tx2"/>
              </a:buClr>
              <a:buSzPct val="90000"/>
              <a:buFont typeface="Arial" charset="0"/>
              <a:buChar char="•"/>
            </a:pPr>
            <a:r>
              <a:rPr lang="en-US" sz="1500" dirty="0">
                <a:solidFill>
                  <a:srgbClr val="000000"/>
                </a:solidFill>
                <a:latin typeface="+mn-lt"/>
                <a:ea typeface="ＭＳ Ｐゴシック" charset="0"/>
                <a:cs typeface="CiscoSans"/>
              </a:rPr>
              <a:t>Failure of end devices to successfully configure the virtual IP address as the default </a:t>
            </a:r>
            <a:r>
              <a:rPr lang="en-US" sz="1500" dirty="0" smtClean="0">
                <a:solidFill>
                  <a:srgbClr val="000000"/>
                </a:solidFill>
                <a:latin typeface="+mn-lt"/>
                <a:ea typeface="ＭＳ Ｐゴシック" charset="0"/>
                <a:cs typeface="CiscoSans"/>
              </a:rPr>
              <a:t>gateway</a:t>
            </a:r>
            <a:endParaRPr lang="en-US" sz="1500" dirty="0">
              <a:solidFill>
                <a:srgbClr val="000000"/>
              </a:solidFill>
              <a:latin typeface="+mn-lt"/>
              <a:ea typeface="ＭＳ Ｐゴシック" charset="0"/>
              <a:cs typeface="CiscoSans"/>
            </a:endParaRPr>
          </a:p>
        </p:txBody>
      </p:sp>
      <p:pic>
        <p:nvPicPr>
          <p:cNvPr id="6" name="Picture 5"/>
          <p:cNvPicPr>
            <a:picLocks noChangeAspect="1"/>
          </p:cNvPicPr>
          <p:nvPr/>
        </p:nvPicPr>
        <p:blipFill rotWithShape="1">
          <a:blip r:embed="rId3"/>
          <a:srcRect r="29307"/>
          <a:stretch/>
        </p:blipFill>
        <p:spPr>
          <a:xfrm>
            <a:off x="803478" y="2721168"/>
            <a:ext cx="7779690" cy="2069801"/>
          </a:xfrm>
          <a:prstGeom prst="rect">
            <a:avLst/>
          </a:prstGeom>
        </p:spPr>
      </p:pic>
    </p:spTree>
    <p:extLst>
      <p:ext uri="{BB962C8B-B14F-4D97-AF65-F5344CB8AC3E}">
        <p14:creationId xmlns:p14="http://schemas.microsoft.com/office/powerpoint/2010/main" val="265306930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smtClean="0"/>
              <a:t>HSRP Troubleshooting</a:t>
            </a:r>
            <a:br>
              <a:rPr lang="en-US" altLang="en-US" sz="1600" dirty="0" smtClean="0"/>
            </a:br>
            <a:r>
              <a:rPr lang="en-US" altLang="en-US" dirty="0" smtClean="0"/>
              <a:t>Common HSRP Configuration Issues</a:t>
            </a:r>
          </a:p>
        </p:txBody>
      </p:sp>
      <p:sp>
        <p:nvSpPr>
          <p:cNvPr id="7" name="TextBox 6"/>
          <p:cNvSpPr txBox="1"/>
          <p:nvPr/>
        </p:nvSpPr>
        <p:spPr>
          <a:xfrm>
            <a:off x="6279419" y="1084333"/>
            <a:ext cx="184731" cy="369332"/>
          </a:xfrm>
          <a:prstGeom prst="rect">
            <a:avLst/>
          </a:prstGeom>
          <a:noFill/>
        </p:spPr>
        <p:txBody>
          <a:bodyPr wrap="none" rtlCol="0">
            <a:spAutoFit/>
          </a:bodyPr>
          <a:lstStyle/>
          <a:p>
            <a:endParaRPr lang="en-US" dirty="0"/>
          </a:p>
        </p:txBody>
      </p:sp>
      <p:sp>
        <p:nvSpPr>
          <p:cNvPr id="6" name="Rectangle 5"/>
          <p:cNvSpPr/>
          <p:nvPr/>
        </p:nvSpPr>
        <p:spPr>
          <a:xfrm>
            <a:off x="152400" y="801236"/>
            <a:ext cx="8717280" cy="3924151"/>
          </a:xfrm>
          <a:prstGeom prst="rect">
            <a:avLst/>
          </a:prstGeom>
        </p:spPr>
        <p:txBody>
          <a:bodyPr wrap="square">
            <a:spAutoFit/>
          </a:bodyPr>
          <a:lstStyle/>
          <a:p>
            <a:pPr defTabSz="684213">
              <a:buClr>
                <a:schemeClr val="tx2"/>
              </a:buClr>
              <a:buSzPct val="90000"/>
            </a:pPr>
            <a:r>
              <a:rPr lang="en-US" sz="1600" dirty="0" smtClean="0">
                <a:solidFill>
                  <a:srgbClr val="000000"/>
                </a:solidFill>
                <a:latin typeface="+mn-lt"/>
                <a:ea typeface="ＭＳ Ｐゴシック" charset="0"/>
                <a:cs typeface="CiscoSans"/>
              </a:rPr>
              <a:t>Use the</a:t>
            </a:r>
            <a:r>
              <a:rPr lang="en-US" sz="1600" dirty="0">
                <a:solidFill>
                  <a:srgbClr val="000000"/>
                </a:solidFill>
                <a:latin typeface="+mn-lt"/>
                <a:ea typeface="ＭＳ Ｐゴシック" charset="0"/>
                <a:cs typeface="CiscoSans"/>
              </a:rPr>
              <a:t> debug commands to detect common configuration issues:</a:t>
            </a:r>
          </a:p>
          <a:p>
            <a:pPr marL="285750" indent="-285750" defTabSz="684213">
              <a:spcBef>
                <a:spcPts val="600"/>
              </a:spcBef>
              <a:buClr>
                <a:schemeClr val="tx2"/>
              </a:buClr>
              <a:buSzPct val="90000"/>
              <a:buFont typeface="Arial" charset="0"/>
              <a:buChar char="•"/>
            </a:pPr>
            <a:r>
              <a:rPr lang="en-US" sz="1600" dirty="0" smtClean="0">
                <a:solidFill>
                  <a:srgbClr val="000000"/>
                </a:solidFill>
                <a:latin typeface="+mn-lt"/>
                <a:ea typeface="ＭＳ Ｐゴシック" charset="0"/>
                <a:cs typeface="CiscoSans"/>
              </a:rPr>
              <a:t>HSRP </a:t>
            </a:r>
            <a:r>
              <a:rPr lang="en-US" sz="1600" dirty="0">
                <a:solidFill>
                  <a:srgbClr val="000000"/>
                </a:solidFill>
                <a:latin typeface="+mn-lt"/>
                <a:ea typeface="ＭＳ Ｐゴシック" charset="0"/>
                <a:cs typeface="CiscoSans"/>
              </a:rPr>
              <a:t>routers are not connected to the same network segment. Although this could be a physical layer issue, it could also be a VLAN </a:t>
            </a:r>
            <a:r>
              <a:rPr lang="en-US" sz="1600" dirty="0" err="1">
                <a:solidFill>
                  <a:srgbClr val="000000"/>
                </a:solidFill>
                <a:latin typeface="+mn-lt"/>
                <a:ea typeface="ＭＳ Ｐゴシック" charset="0"/>
                <a:cs typeface="CiscoSans"/>
              </a:rPr>
              <a:t>subinterface</a:t>
            </a:r>
            <a:r>
              <a:rPr lang="en-US" sz="1600" dirty="0">
                <a:solidFill>
                  <a:srgbClr val="000000"/>
                </a:solidFill>
                <a:latin typeface="+mn-lt"/>
                <a:ea typeface="ＭＳ Ｐゴシック" charset="0"/>
                <a:cs typeface="CiscoSans"/>
              </a:rPr>
              <a:t> configuration </a:t>
            </a:r>
            <a:r>
              <a:rPr lang="en-US" sz="1600" dirty="0" smtClean="0">
                <a:solidFill>
                  <a:srgbClr val="000000"/>
                </a:solidFill>
                <a:latin typeface="+mn-lt"/>
                <a:ea typeface="ＭＳ Ｐゴシック" charset="0"/>
                <a:cs typeface="CiscoSans"/>
              </a:rPr>
              <a:t>issue.</a:t>
            </a:r>
          </a:p>
          <a:p>
            <a:pPr marL="285750" indent="-285750" defTabSz="684213">
              <a:spcBef>
                <a:spcPts val="600"/>
              </a:spcBef>
              <a:buClr>
                <a:schemeClr val="tx2"/>
              </a:buClr>
              <a:buSzPct val="90000"/>
              <a:buFont typeface="Arial" charset="0"/>
              <a:buChar char="•"/>
            </a:pPr>
            <a:r>
              <a:rPr lang="en-US" sz="1600" dirty="0" smtClean="0">
                <a:solidFill>
                  <a:srgbClr val="000000"/>
                </a:solidFill>
                <a:latin typeface="+mn-lt"/>
                <a:ea typeface="ＭＳ Ｐゴシック" charset="0"/>
                <a:cs typeface="CiscoSans"/>
              </a:rPr>
              <a:t>HSRP </a:t>
            </a:r>
            <a:r>
              <a:rPr lang="en-US" sz="1600" dirty="0">
                <a:solidFill>
                  <a:srgbClr val="000000"/>
                </a:solidFill>
                <a:latin typeface="+mn-lt"/>
                <a:ea typeface="ＭＳ Ｐゴシック" charset="0"/>
                <a:cs typeface="CiscoSans"/>
              </a:rPr>
              <a:t>routers are not configured with IPv4 addresses from the same subnet. HSRP hello packets are local. They are not routed beyond the network segment. Therefore, a standby router would not know when the active router </a:t>
            </a:r>
            <a:r>
              <a:rPr lang="en-US" sz="1600" dirty="0" smtClean="0">
                <a:solidFill>
                  <a:srgbClr val="000000"/>
                </a:solidFill>
                <a:latin typeface="+mn-lt"/>
                <a:ea typeface="ＭＳ Ｐゴシック" charset="0"/>
                <a:cs typeface="CiscoSans"/>
              </a:rPr>
              <a:t>fails.</a:t>
            </a:r>
          </a:p>
          <a:p>
            <a:pPr marL="285750" indent="-285750" defTabSz="684213">
              <a:spcBef>
                <a:spcPts val="600"/>
              </a:spcBef>
              <a:buClr>
                <a:schemeClr val="tx2"/>
              </a:buClr>
              <a:buSzPct val="90000"/>
              <a:buFont typeface="Arial" charset="0"/>
              <a:buChar char="•"/>
            </a:pPr>
            <a:r>
              <a:rPr lang="en-US" sz="1600" dirty="0" smtClean="0">
                <a:solidFill>
                  <a:srgbClr val="000000"/>
                </a:solidFill>
                <a:latin typeface="+mn-lt"/>
                <a:ea typeface="ＭＳ Ｐゴシック" charset="0"/>
                <a:cs typeface="CiscoSans"/>
              </a:rPr>
              <a:t>HSRP </a:t>
            </a:r>
            <a:r>
              <a:rPr lang="en-US" sz="1600" dirty="0">
                <a:solidFill>
                  <a:srgbClr val="000000"/>
                </a:solidFill>
                <a:latin typeface="+mn-lt"/>
                <a:ea typeface="ＭＳ Ｐゴシック" charset="0"/>
                <a:cs typeface="CiscoSans"/>
              </a:rPr>
              <a:t>routers are not configured with the same virtual IPv4 address. The virtual IPv4 address is the default gateway for end </a:t>
            </a:r>
            <a:r>
              <a:rPr lang="en-US" sz="1600" dirty="0" smtClean="0">
                <a:solidFill>
                  <a:srgbClr val="000000"/>
                </a:solidFill>
                <a:latin typeface="+mn-lt"/>
                <a:ea typeface="ＭＳ Ｐゴシック" charset="0"/>
                <a:cs typeface="CiscoSans"/>
              </a:rPr>
              <a:t>devices.</a:t>
            </a:r>
          </a:p>
          <a:p>
            <a:pPr marL="285750" indent="-285750" defTabSz="684213">
              <a:spcBef>
                <a:spcPts val="600"/>
              </a:spcBef>
              <a:buClr>
                <a:schemeClr val="tx2"/>
              </a:buClr>
              <a:buSzPct val="90000"/>
              <a:buFont typeface="Arial" charset="0"/>
              <a:buChar char="•"/>
            </a:pPr>
            <a:r>
              <a:rPr lang="en-US" sz="1600" dirty="0" smtClean="0">
                <a:solidFill>
                  <a:srgbClr val="000000"/>
                </a:solidFill>
                <a:latin typeface="+mn-lt"/>
                <a:ea typeface="ＭＳ Ｐゴシック" charset="0"/>
                <a:cs typeface="CiscoSans"/>
              </a:rPr>
              <a:t>HSRP </a:t>
            </a:r>
            <a:r>
              <a:rPr lang="en-US" sz="1600" dirty="0">
                <a:solidFill>
                  <a:srgbClr val="000000"/>
                </a:solidFill>
                <a:latin typeface="+mn-lt"/>
                <a:ea typeface="ＭＳ Ｐゴシック" charset="0"/>
                <a:cs typeface="CiscoSans"/>
              </a:rPr>
              <a:t>routers are not configured with the same HSRP group number. This will cause each router to assume the active </a:t>
            </a:r>
            <a:r>
              <a:rPr lang="en-US" sz="1600" dirty="0" smtClean="0">
                <a:solidFill>
                  <a:srgbClr val="000000"/>
                </a:solidFill>
                <a:latin typeface="+mn-lt"/>
                <a:ea typeface="ＭＳ Ｐゴシック" charset="0"/>
                <a:cs typeface="CiscoSans"/>
              </a:rPr>
              <a:t>role.</a:t>
            </a:r>
          </a:p>
          <a:p>
            <a:pPr marL="285750" indent="-285750" defTabSz="684213">
              <a:spcBef>
                <a:spcPts val="600"/>
              </a:spcBef>
              <a:buClr>
                <a:schemeClr val="tx2"/>
              </a:buClr>
              <a:buSzPct val="90000"/>
              <a:buFont typeface="Arial" charset="0"/>
              <a:buChar char="•"/>
            </a:pPr>
            <a:r>
              <a:rPr lang="en-US" sz="1600" dirty="0" smtClean="0">
                <a:solidFill>
                  <a:srgbClr val="000000"/>
                </a:solidFill>
                <a:latin typeface="+mn-lt"/>
                <a:ea typeface="ＭＳ Ｐゴシック" charset="0"/>
                <a:cs typeface="CiscoSans"/>
              </a:rPr>
              <a:t>End </a:t>
            </a:r>
            <a:r>
              <a:rPr lang="en-US" sz="1600" dirty="0">
                <a:solidFill>
                  <a:srgbClr val="000000"/>
                </a:solidFill>
                <a:latin typeface="+mn-lt"/>
                <a:ea typeface="ＭＳ Ｐゴシック" charset="0"/>
                <a:cs typeface="CiscoSans"/>
              </a:rPr>
              <a:t>devices are not configured with the correct default gateway address. Although not directly related to HSRP, configuring the DHCP server with one of the </a:t>
            </a:r>
            <a:r>
              <a:rPr lang="en-US" sz="1600" dirty="0" smtClean="0">
                <a:solidFill>
                  <a:srgbClr val="000000"/>
                </a:solidFill>
                <a:latin typeface="+mn-lt"/>
                <a:ea typeface="ＭＳ Ｐゴシック" charset="0"/>
                <a:cs typeface="CiscoSans"/>
              </a:rPr>
              <a:t>real </a:t>
            </a:r>
            <a:r>
              <a:rPr lang="en-US" sz="1600" dirty="0">
                <a:solidFill>
                  <a:srgbClr val="000000"/>
                </a:solidFill>
                <a:latin typeface="+mn-lt"/>
                <a:ea typeface="ＭＳ Ｐゴシック" charset="0"/>
                <a:cs typeface="CiscoSans"/>
              </a:rPr>
              <a:t>IP addresses </a:t>
            </a:r>
            <a:r>
              <a:rPr lang="en-US" sz="1600" dirty="0" smtClean="0">
                <a:solidFill>
                  <a:srgbClr val="000000"/>
                </a:solidFill>
                <a:latin typeface="+mn-lt"/>
                <a:ea typeface="ＭＳ Ｐゴシック" charset="0"/>
                <a:cs typeface="CiscoSans"/>
              </a:rPr>
              <a:t>of the </a:t>
            </a:r>
            <a:r>
              <a:rPr lang="en-US" sz="1600" dirty="0" smtClean="0">
                <a:solidFill>
                  <a:srgbClr val="000000"/>
                </a:solidFill>
                <a:ea typeface="ＭＳ Ｐゴシック" charset="0"/>
                <a:cs typeface="CiscoSans"/>
              </a:rPr>
              <a:t>HSRP router </a:t>
            </a:r>
            <a:r>
              <a:rPr lang="en-US" sz="1600" dirty="0" smtClean="0">
                <a:solidFill>
                  <a:srgbClr val="000000"/>
                </a:solidFill>
                <a:latin typeface="+mn-lt"/>
                <a:ea typeface="ＭＳ Ｐゴシック" charset="0"/>
                <a:cs typeface="CiscoSans"/>
              </a:rPr>
              <a:t>would </a:t>
            </a:r>
            <a:r>
              <a:rPr lang="en-US" sz="1600" dirty="0">
                <a:solidFill>
                  <a:srgbClr val="000000"/>
                </a:solidFill>
                <a:latin typeface="+mn-lt"/>
                <a:ea typeface="ＭＳ Ｐゴシック" charset="0"/>
                <a:cs typeface="CiscoSans"/>
              </a:rPr>
              <a:t>mean that end devices would only have connectivity to remote networks when that HSRP router is active.</a:t>
            </a:r>
          </a:p>
        </p:txBody>
      </p:sp>
    </p:spTree>
    <p:extLst>
      <p:ext uri="{BB962C8B-B14F-4D97-AF65-F5344CB8AC3E}">
        <p14:creationId xmlns:p14="http://schemas.microsoft.com/office/powerpoint/2010/main" val="28278851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r>
              <a:rPr lang="en-US" dirty="0"/>
              <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5358</TotalTime>
  <Words>3869</Words>
  <Application>Microsoft Office PowerPoint</Application>
  <PresentationFormat>On-screen Show (16:9)</PresentationFormat>
  <Paragraphs>394</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ＭＳ Ｐゴシック</vt:lpstr>
      <vt:lpstr>Arial</vt:lpstr>
      <vt:lpstr>Calibri</vt:lpstr>
      <vt:lpstr>CiscoSans</vt:lpstr>
      <vt:lpstr>CiscoSans ExtraLight</vt:lpstr>
      <vt:lpstr>CiscoSans Thin</vt:lpstr>
      <vt:lpstr>Wingdings</vt:lpstr>
      <vt:lpstr>Default Theme</vt:lpstr>
      <vt:lpstr>Module 4: EtherChannel and HSRP</vt:lpstr>
      <vt:lpstr>Module Objectives</vt:lpstr>
      <vt:lpstr>4.1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4.2 Configure EtherChannel</vt:lpstr>
      <vt:lpstr>Configure EtherChannel Configuration Guidelines</vt:lpstr>
      <vt:lpstr>Configure EtherChannel Configuration Guidelines (Cont.)</vt:lpstr>
      <vt:lpstr>Configure EtherChannel LACP Configuration Example</vt:lpstr>
      <vt:lpstr>4.3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4.4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4.5 HSRP</vt:lpstr>
      <vt:lpstr>HSRP HSRP Overview</vt:lpstr>
      <vt:lpstr>HSRP HSRP Priority and Preemption</vt:lpstr>
      <vt:lpstr>HSRP HSRP Priority and Preemption (Cont.)</vt:lpstr>
      <vt:lpstr>HSRP HSRP States and Times</vt:lpstr>
      <vt:lpstr>HSRP Configuration HSRP Configuration Commands</vt:lpstr>
      <vt:lpstr>HSRP Troubleshooting HSRP Failure</vt:lpstr>
      <vt:lpstr>HSRP Troubleshooting Common HSRP Configuration Issues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Sri Banu Munisamy</cp:lastModifiedBy>
  <cp:revision>369</cp:revision>
  <dcterms:created xsi:type="dcterms:W3CDTF">2019-10-18T06:21:22Z</dcterms:created>
  <dcterms:modified xsi:type="dcterms:W3CDTF">2021-08-29T09:32:01Z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