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3"/>
  </p:notesMasterIdLst>
  <p:sldIdLst>
    <p:sldId id="758" r:id="rId2"/>
    <p:sldId id="760" r:id="rId3"/>
    <p:sldId id="966" r:id="rId4"/>
    <p:sldId id="759" r:id="rId5"/>
    <p:sldId id="886" r:id="rId6"/>
    <p:sldId id="967" r:id="rId7"/>
    <p:sldId id="1041" r:id="rId8"/>
    <p:sldId id="1042" r:id="rId9"/>
    <p:sldId id="1043" r:id="rId10"/>
    <p:sldId id="1044" r:id="rId11"/>
    <p:sldId id="1045" r:id="rId12"/>
    <p:sldId id="1046" r:id="rId13"/>
    <p:sldId id="1048" r:id="rId14"/>
    <p:sldId id="1049" r:id="rId15"/>
    <p:sldId id="963" r:id="rId16"/>
    <p:sldId id="1050" r:id="rId17"/>
    <p:sldId id="1051" r:id="rId18"/>
    <p:sldId id="1052" r:id="rId19"/>
    <p:sldId id="1053" r:id="rId20"/>
    <p:sldId id="1054" r:id="rId21"/>
    <p:sldId id="1055" r:id="rId22"/>
    <p:sldId id="1056" r:id="rId23"/>
    <p:sldId id="1057" r:id="rId24"/>
    <p:sldId id="1058" r:id="rId25"/>
    <p:sldId id="1059" r:id="rId26"/>
    <p:sldId id="1060" r:id="rId27"/>
    <p:sldId id="964" r:id="rId28"/>
    <p:sldId id="1063" r:id="rId29"/>
    <p:sldId id="1064" r:id="rId30"/>
    <p:sldId id="1065" r:id="rId31"/>
    <p:sldId id="1066" r:id="rId32"/>
    <p:sldId id="1067" r:id="rId33"/>
    <p:sldId id="1068" r:id="rId34"/>
    <p:sldId id="1069" r:id="rId35"/>
    <p:sldId id="1070" r:id="rId36"/>
    <p:sldId id="1071" r:id="rId37"/>
    <p:sldId id="1072" r:id="rId38"/>
    <p:sldId id="1073" r:id="rId39"/>
    <p:sldId id="1074" r:id="rId40"/>
    <p:sldId id="1075" r:id="rId41"/>
    <p:sldId id="1076" r:id="rId42"/>
    <p:sldId id="1077" r:id="rId43"/>
    <p:sldId id="1078" r:id="rId44"/>
    <p:sldId id="1079" r:id="rId45"/>
    <p:sldId id="1081" r:id="rId46"/>
    <p:sldId id="965" r:id="rId47"/>
    <p:sldId id="1083" r:id="rId48"/>
    <p:sldId id="1084" r:id="rId49"/>
    <p:sldId id="1085" r:id="rId50"/>
    <p:sldId id="1086" r:id="rId51"/>
    <p:sldId id="1087" r:id="rId52"/>
    <p:sldId id="1088" r:id="rId53"/>
    <p:sldId id="1089" r:id="rId54"/>
    <p:sldId id="1090" r:id="rId55"/>
    <p:sldId id="1091" r:id="rId56"/>
    <p:sldId id="1092" r:id="rId57"/>
    <p:sldId id="879" r:id="rId58"/>
    <p:sldId id="882" r:id="rId59"/>
    <p:sldId id="1095" r:id="rId60"/>
    <p:sldId id="1096" r:id="rId61"/>
    <p:sldId id="291" r:id="rId6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31" autoAdjust="0"/>
    <p:restoredTop sz="81065" autoAdjust="0"/>
  </p:normalViewPr>
  <p:slideViewPr>
    <p:cSldViewPr snapToGrid="0" showGuides="1">
      <p:cViewPr varScale="1">
        <p:scale>
          <a:sx n="79" d="100"/>
          <a:sy n="79" d="100"/>
        </p:scale>
        <p:origin x="1230" y="72"/>
      </p:cViewPr>
      <p:guideLst>
        <p:guide orient="horz" pos="1620"/>
        <p:guide pos="336"/>
      </p:guideLst>
    </p:cSldViewPr>
  </p:slideViewPr>
  <p:notesTextViewPr>
    <p:cViewPr>
      <p:scale>
        <a:sx n="1" d="1"/>
        <a:sy n="1" d="1"/>
      </p:scale>
      <p:origin x="0" y="0"/>
    </p:cViewPr>
  </p:notesTextViewPr>
  <p:sorterViewPr>
    <p:cViewPr>
      <p:scale>
        <a:sx n="111" d="100"/>
        <a:sy n="111" d="100"/>
      </p:scale>
      <p:origin x="0" y="-109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9/9/2021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smtClean="0"/>
              <a:t>Cisco Networking Academy Program</a:t>
            </a:r>
          </a:p>
          <a:p>
            <a:pPr>
              <a:buFontTx/>
              <a:buNone/>
            </a:pPr>
            <a:r>
              <a:rPr lang="en-US" b="0" dirty="0" smtClean="0"/>
              <a:t>Scaling Networks v6.0 </a:t>
            </a:r>
          </a:p>
          <a:p>
            <a:pPr>
              <a:buFontTx/>
              <a:buNone/>
            </a:pPr>
            <a:r>
              <a:rPr lang="en-US" sz="1200" b="0" dirty="0" smtClean="0"/>
              <a:t>Chapter 6: EIGRP</a:t>
            </a:r>
            <a:endParaRPr lang="en-GB" b="0"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149680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6.1 - </a:t>
            </a:r>
            <a:r>
              <a:rPr lang="en-US" sz="1200" dirty="0"/>
              <a:t>EIGRP Characteristics</a:t>
            </a:r>
          </a:p>
          <a:p>
            <a:pPr>
              <a:lnSpc>
                <a:spcPct val="80000"/>
              </a:lnSpc>
              <a:buFontTx/>
              <a:buNone/>
            </a:pPr>
            <a:r>
              <a:rPr lang="en-US" sz="1200" dirty="0" smtClean="0"/>
              <a:t>6.1.2</a:t>
            </a:r>
            <a:r>
              <a:rPr lang="en-US" sz="1200" baseline="0" dirty="0" smtClean="0"/>
              <a:t> </a:t>
            </a:r>
            <a:r>
              <a:rPr lang="en-US" sz="1200" baseline="0" dirty="0"/>
              <a:t>- </a:t>
            </a:r>
            <a:r>
              <a:rPr lang="en-US" dirty="0"/>
              <a:t>EIGRP </a:t>
            </a:r>
            <a:r>
              <a:rPr lang="en-US" dirty="0" smtClean="0"/>
              <a:t>Packet Types</a:t>
            </a:r>
          </a:p>
          <a:p>
            <a:pPr>
              <a:lnSpc>
                <a:spcPct val="80000"/>
              </a:lnSpc>
              <a:buFontTx/>
              <a:buNone/>
            </a:pPr>
            <a:r>
              <a:rPr lang="en-US" dirty="0" smtClean="0"/>
              <a:t>6.1.2.2 – EIGRP Hello Packets</a:t>
            </a:r>
            <a:endParaRPr lang="en-US" dirty="0"/>
          </a:p>
          <a:p>
            <a:pPr>
              <a:lnSpc>
                <a:spcPct val="80000"/>
              </a:lnSpc>
              <a:buFontTx/>
              <a:buNone/>
            </a:pPr>
            <a:endParaRPr lang="en-US" dirty="0"/>
          </a:p>
        </p:txBody>
      </p:sp>
    </p:spTree>
    <p:extLst>
      <p:ext uri="{BB962C8B-B14F-4D97-AF65-F5344CB8AC3E}">
        <p14:creationId xmlns:p14="http://schemas.microsoft.com/office/powerpoint/2010/main" val="968846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6.1 - </a:t>
            </a:r>
            <a:r>
              <a:rPr lang="en-US" sz="1200" dirty="0"/>
              <a:t>EIGRP Characteristics</a:t>
            </a:r>
          </a:p>
          <a:p>
            <a:pPr>
              <a:lnSpc>
                <a:spcPct val="80000"/>
              </a:lnSpc>
              <a:buFontTx/>
              <a:buNone/>
            </a:pPr>
            <a:r>
              <a:rPr lang="en-US" sz="1200" dirty="0" smtClean="0"/>
              <a:t>6.1.2</a:t>
            </a:r>
            <a:r>
              <a:rPr lang="en-US" sz="1200" baseline="0" dirty="0" smtClean="0"/>
              <a:t> </a:t>
            </a:r>
            <a:r>
              <a:rPr lang="en-US" sz="1200" baseline="0" dirty="0"/>
              <a:t>- </a:t>
            </a:r>
            <a:r>
              <a:rPr lang="en-US" dirty="0"/>
              <a:t>EIGRP </a:t>
            </a:r>
            <a:r>
              <a:rPr lang="en-US" dirty="0" smtClean="0"/>
              <a:t>Packet Types</a:t>
            </a:r>
          </a:p>
          <a:p>
            <a:pPr>
              <a:lnSpc>
                <a:spcPct val="80000"/>
              </a:lnSpc>
              <a:buFontTx/>
              <a:buNone/>
            </a:pPr>
            <a:r>
              <a:rPr lang="en-US" dirty="0" smtClean="0"/>
              <a:t>6.1.2.3 – EIGRP Update and Acknowledge</a:t>
            </a:r>
            <a:r>
              <a:rPr lang="en-US" baseline="0" dirty="0" smtClean="0"/>
              <a:t> </a:t>
            </a:r>
            <a:r>
              <a:rPr lang="en-US" dirty="0" smtClean="0"/>
              <a:t>Packets</a:t>
            </a:r>
            <a:endParaRPr lang="en-US" dirty="0"/>
          </a:p>
          <a:p>
            <a:pPr>
              <a:lnSpc>
                <a:spcPct val="80000"/>
              </a:lnSpc>
              <a:buFontTx/>
              <a:buNone/>
            </a:pPr>
            <a:endParaRPr lang="en-US" dirty="0"/>
          </a:p>
        </p:txBody>
      </p:sp>
    </p:spTree>
    <p:extLst>
      <p:ext uri="{BB962C8B-B14F-4D97-AF65-F5344CB8AC3E}">
        <p14:creationId xmlns:p14="http://schemas.microsoft.com/office/powerpoint/2010/main" val="361117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6.1 - </a:t>
            </a:r>
            <a:r>
              <a:rPr lang="en-US" sz="1200" dirty="0"/>
              <a:t>EIGRP Characteristics</a:t>
            </a:r>
          </a:p>
          <a:p>
            <a:pPr>
              <a:lnSpc>
                <a:spcPct val="80000"/>
              </a:lnSpc>
              <a:buFontTx/>
              <a:buNone/>
            </a:pPr>
            <a:r>
              <a:rPr lang="en-US" sz="1200" dirty="0" smtClean="0"/>
              <a:t>6.1.2</a:t>
            </a:r>
            <a:r>
              <a:rPr lang="en-US" sz="1200" baseline="0" dirty="0" smtClean="0"/>
              <a:t> </a:t>
            </a:r>
            <a:r>
              <a:rPr lang="en-US" sz="1200" baseline="0" dirty="0"/>
              <a:t>- </a:t>
            </a:r>
            <a:r>
              <a:rPr lang="en-US" dirty="0"/>
              <a:t>EIGRP </a:t>
            </a:r>
            <a:r>
              <a:rPr lang="en-US" dirty="0" smtClean="0"/>
              <a:t>Packet Types</a:t>
            </a:r>
          </a:p>
          <a:p>
            <a:pPr>
              <a:lnSpc>
                <a:spcPct val="80000"/>
              </a:lnSpc>
              <a:buFontTx/>
              <a:buNone/>
            </a:pPr>
            <a:r>
              <a:rPr lang="en-US" dirty="0" smtClean="0"/>
              <a:t>6.1.2.4 – EIGRP Query and Reply Packets</a:t>
            </a:r>
            <a:endParaRPr lang="en-US" dirty="0"/>
          </a:p>
          <a:p>
            <a:pPr>
              <a:lnSpc>
                <a:spcPct val="80000"/>
              </a:lnSpc>
              <a:buFontTx/>
              <a:buNone/>
            </a:pPr>
            <a:endParaRPr lang="en-US" dirty="0"/>
          </a:p>
        </p:txBody>
      </p:sp>
    </p:spTree>
    <p:extLst>
      <p:ext uri="{BB962C8B-B14F-4D97-AF65-F5344CB8AC3E}">
        <p14:creationId xmlns:p14="http://schemas.microsoft.com/office/powerpoint/2010/main" val="75665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6.1 - </a:t>
            </a:r>
            <a:r>
              <a:rPr lang="en-US" sz="1200" dirty="0"/>
              <a:t>EIGRP Characteristics</a:t>
            </a:r>
          </a:p>
          <a:p>
            <a:pPr>
              <a:lnSpc>
                <a:spcPct val="80000"/>
              </a:lnSpc>
              <a:buFontTx/>
              <a:buNone/>
            </a:pPr>
            <a:r>
              <a:rPr lang="en-US" sz="1200" dirty="0" smtClean="0"/>
              <a:t>6.1.3</a:t>
            </a:r>
            <a:r>
              <a:rPr lang="en-US" sz="1200" baseline="0" dirty="0" smtClean="0"/>
              <a:t> </a:t>
            </a:r>
            <a:r>
              <a:rPr lang="en-US" sz="1200" baseline="0" dirty="0"/>
              <a:t>- </a:t>
            </a:r>
            <a:r>
              <a:rPr lang="en-US" dirty="0" smtClean="0"/>
              <a:t>EIGRP Messages</a:t>
            </a:r>
          </a:p>
          <a:p>
            <a:pPr>
              <a:lnSpc>
                <a:spcPct val="80000"/>
              </a:lnSpc>
              <a:buFontTx/>
              <a:buNone/>
            </a:pPr>
            <a:r>
              <a:rPr lang="en-US" dirty="0" smtClean="0"/>
              <a:t>6.1.3.1 – Encapsulating EIGRP Messages</a:t>
            </a:r>
            <a:endParaRPr lang="en-US" dirty="0"/>
          </a:p>
          <a:p>
            <a:pPr>
              <a:lnSpc>
                <a:spcPct val="80000"/>
              </a:lnSpc>
              <a:buFontTx/>
              <a:buNone/>
            </a:pPr>
            <a:endParaRPr lang="en-US" dirty="0"/>
          </a:p>
        </p:txBody>
      </p:sp>
    </p:spTree>
    <p:extLst>
      <p:ext uri="{BB962C8B-B14F-4D97-AF65-F5344CB8AC3E}">
        <p14:creationId xmlns:p14="http://schemas.microsoft.com/office/powerpoint/2010/main" val="3326400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6.1 - </a:t>
            </a:r>
            <a:r>
              <a:rPr lang="en-US" sz="1200" dirty="0"/>
              <a:t>EIGRP Characteristics</a:t>
            </a:r>
          </a:p>
          <a:p>
            <a:pPr>
              <a:lnSpc>
                <a:spcPct val="80000"/>
              </a:lnSpc>
              <a:buFontTx/>
              <a:buNone/>
            </a:pPr>
            <a:r>
              <a:rPr lang="en-US" sz="1200" dirty="0" smtClean="0"/>
              <a:t>6.1.3</a:t>
            </a:r>
            <a:r>
              <a:rPr lang="en-US" sz="1200" baseline="0" dirty="0" smtClean="0"/>
              <a:t> </a:t>
            </a:r>
            <a:r>
              <a:rPr lang="en-US" sz="1200" baseline="0" dirty="0"/>
              <a:t>- </a:t>
            </a:r>
            <a:r>
              <a:rPr lang="en-US" dirty="0" smtClean="0"/>
              <a:t>EIGRP Messages</a:t>
            </a:r>
          </a:p>
          <a:p>
            <a:pPr>
              <a:lnSpc>
                <a:spcPct val="80000"/>
              </a:lnSpc>
              <a:buFontTx/>
              <a:buNone/>
            </a:pPr>
            <a:r>
              <a:rPr lang="en-US" dirty="0" smtClean="0"/>
              <a:t>6.1.3.2 – EIGRP Packet Header and TLV</a:t>
            </a:r>
            <a:endParaRPr lang="en-US" dirty="0"/>
          </a:p>
        </p:txBody>
      </p:sp>
    </p:spTree>
    <p:extLst>
      <p:ext uri="{BB962C8B-B14F-4D97-AF65-F5344CB8AC3E}">
        <p14:creationId xmlns:p14="http://schemas.microsoft.com/office/powerpoint/2010/main" val="316713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smtClean="0"/>
              <a:t>6 - EIGRP</a:t>
            </a:r>
          </a:p>
          <a:p>
            <a:pPr>
              <a:buFontTx/>
              <a:buNone/>
            </a:pPr>
            <a:r>
              <a:rPr lang="en-US" sz="1200" b="0" dirty="0" smtClean="0"/>
              <a:t>6.2 – Implement EIGRP for IPv4</a:t>
            </a:r>
            <a:endParaRPr lang="en-GB" b="0"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50598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6.2.1</a:t>
            </a:r>
            <a:r>
              <a:rPr lang="en-US" sz="1200" baseline="0" dirty="0" smtClean="0"/>
              <a:t> – Configure </a:t>
            </a:r>
            <a:r>
              <a:rPr lang="en-US" dirty="0" smtClean="0"/>
              <a:t>EIGRP with IPv4</a:t>
            </a:r>
          </a:p>
          <a:p>
            <a:pPr>
              <a:lnSpc>
                <a:spcPct val="80000"/>
              </a:lnSpc>
              <a:buFontTx/>
              <a:buNone/>
            </a:pPr>
            <a:r>
              <a:rPr lang="en-US" dirty="0" smtClean="0"/>
              <a:t>6.2.1.1 – EIGRP Network Topology</a:t>
            </a:r>
            <a:endParaRPr lang="en-US" dirty="0"/>
          </a:p>
        </p:txBody>
      </p:sp>
    </p:spTree>
    <p:extLst>
      <p:ext uri="{BB962C8B-B14F-4D97-AF65-F5344CB8AC3E}">
        <p14:creationId xmlns:p14="http://schemas.microsoft.com/office/powerpoint/2010/main" val="3273518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6.2.1</a:t>
            </a:r>
            <a:r>
              <a:rPr lang="en-US" sz="1200" baseline="0" dirty="0" smtClean="0"/>
              <a:t> – Configure </a:t>
            </a:r>
            <a:r>
              <a:rPr lang="en-US" dirty="0" smtClean="0"/>
              <a:t>EIGRP with IPv4</a:t>
            </a:r>
          </a:p>
          <a:p>
            <a:pPr>
              <a:lnSpc>
                <a:spcPct val="80000"/>
              </a:lnSpc>
              <a:buFontTx/>
              <a:buNone/>
            </a:pPr>
            <a:r>
              <a:rPr lang="en-US" dirty="0" smtClean="0"/>
              <a:t>6.2.1.2 – Autonomous System Numbers</a:t>
            </a:r>
            <a:endParaRPr lang="en-US" dirty="0"/>
          </a:p>
        </p:txBody>
      </p:sp>
    </p:spTree>
    <p:extLst>
      <p:ext uri="{BB962C8B-B14F-4D97-AF65-F5344CB8AC3E}">
        <p14:creationId xmlns:p14="http://schemas.microsoft.com/office/powerpoint/2010/main" val="4017086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6.2.1</a:t>
            </a:r>
            <a:r>
              <a:rPr lang="en-US" sz="1200" baseline="0" dirty="0" smtClean="0"/>
              <a:t> – Configure </a:t>
            </a:r>
            <a:r>
              <a:rPr lang="en-US" dirty="0" smtClean="0"/>
              <a:t>EIGRP with IPv4</a:t>
            </a:r>
          </a:p>
          <a:p>
            <a:pPr>
              <a:lnSpc>
                <a:spcPct val="80000"/>
              </a:lnSpc>
              <a:buFontTx/>
              <a:buNone/>
            </a:pPr>
            <a:r>
              <a:rPr lang="en-US" dirty="0" smtClean="0"/>
              <a:t>6.2.1.3 – The router eigrp Command</a:t>
            </a:r>
            <a:endParaRPr lang="en-US" dirty="0"/>
          </a:p>
        </p:txBody>
      </p:sp>
    </p:spTree>
    <p:extLst>
      <p:ext uri="{BB962C8B-B14F-4D97-AF65-F5344CB8AC3E}">
        <p14:creationId xmlns:p14="http://schemas.microsoft.com/office/powerpoint/2010/main" val="2017324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6.2.1</a:t>
            </a:r>
            <a:r>
              <a:rPr lang="en-US" sz="1200" baseline="0" dirty="0" smtClean="0"/>
              <a:t> – Configure </a:t>
            </a:r>
            <a:r>
              <a:rPr lang="en-US" dirty="0" smtClean="0"/>
              <a:t>EIGRP with IPv4</a:t>
            </a:r>
          </a:p>
          <a:p>
            <a:pPr>
              <a:lnSpc>
                <a:spcPct val="80000"/>
              </a:lnSpc>
              <a:buFontTx/>
              <a:buNone/>
            </a:pPr>
            <a:r>
              <a:rPr lang="en-US" dirty="0" smtClean="0"/>
              <a:t>6.2.1.4 – EIGRP Router ID</a:t>
            </a:r>
            <a:endParaRPr lang="en-US" dirty="0"/>
          </a:p>
        </p:txBody>
      </p:sp>
    </p:spTree>
    <p:extLst>
      <p:ext uri="{BB962C8B-B14F-4D97-AF65-F5344CB8AC3E}">
        <p14:creationId xmlns:p14="http://schemas.microsoft.com/office/powerpoint/2010/main" val="311495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Scaling Networks v6.0 </a:t>
            </a:r>
          </a:p>
          <a:p>
            <a:pPr>
              <a:buFontTx/>
              <a:buNone/>
            </a:pPr>
            <a:r>
              <a:rPr lang="en-US" sz="1200" b="0" dirty="0" smtClean="0"/>
              <a:t>Chapter 6: EIGRP</a:t>
            </a:r>
            <a:endParaRPr lang="en-GB" b="0" dirty="0" smtClean="0"/>
          </a:p>
          <a:p>
            <a:endParaRPr lang="en-GB" dirty="0" smtClean="0"/>
          </a:p>
        </p:txBody>
      </p:sp>
    </p:spTree>
    <p:extLst>
      <p:ext uri="{BB962C8B-B14F-4D97-AF65-F5344CB8AC3E}">
        <p14:creationId xmlns:p14="http://schemas.microsoft.com/office/powerpoint/2010/main" val="1024752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6.2.1</a:t>
            </a:r>
            <a:r>
              <a:rPr lang="en-US" sz="1200" baseline="0" dirty="0" smtClean="0"/>
              <a:t> – Configure </a:t>
            </a:r>
            <a:r>
              <a:rPr lang="en-US" dirty="0" smtClean="0"/>
              <a:t>EIGRP with IPv4</a:t>
            </a:r>
          </a:p>
          <a:p>
            <a:pPr>
              <a:lnSpc>
                <a:spcPct val="80000"/>
              </a:lnSpc>
              <a:buFontTx/>
              <a:buNone/>
            </a:pPr>
            <a:r>
              <a:rPr lang="en-US" dirty="0" smtClean="0"/>
              <a:t>6.2.1.5 – Configuring the EIGRP Router ID</a:t>
            </a:r>
            <a:endParaRPr lang="en-US" dirty="0"/>
          </a:p>
        </p:txBody>
      </p:sp>
    </p:spTree>
    <p:extLst>
      <p:ext uri="{BB962C8B-B14F-4D97-AF65-F5344CB8AC3E}">
        <p14:creationId xmlns:p14="http://schemas.microsoft.com/office/powerpoint/2010/main" val="4213912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6.2.1</a:t>
            </a:r>
            <a:r>
              <a:rPr lang="en-US" sz="1200" baseline="0" dirty="0" smtClean="0"/>
              <a:t> – Configure </a:t>
            </a:r>
            <a:r>
              <a:rPr lang="en-US" dirty="0" smtClean="0"/>
              <a:t>EIGRP with IPv4</a:t>
            </a:r>
          </a:p>
          <a:p>
            <a:pPr>
              <a:lnSpc>
                <a:spcPct val="80000"/>
              </a:lnSpc>
              <a:buFontTx/>
              <a:buNone/>
            </a:pPr>
            <a:r>
              <a:rPr lang="en-US" dirty="0" smtClean="0"/>
              <a:t>6.2.1.6 –The network Command</a:t>
            </a:r>
            <a:endParaRPr lang="en-US" dirty="0"/>
          </a:p>
        </p:txBody>
      </p:sp>
    </p:spTree>
    <p:extLst>
      <p:ext uri="{BB962C8B-B14F-4D97-AF65-F5344CB8AC3E}">
        <p14:creationId xmlns:p14="http://schemas.microsoft.com/office/powerpoint/2010/main" val="2376838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6.2.1</a:t>
            </a:r>
            <a:r>
              <a:rPr lang="en-US" sz="1200" baseline="0" dirty="0" smtClean="0"/>
              <a:t> – Configure </a:t>
            </a:r>
            <a:r>
              <a:rPr lang="en-US" dirty="0" smtClean="0"/>
              <a:t>EIGRP with IPv4</a:t>
            </a:r>
          </a:p>
          <a:p>
            <a:pPr>
              <a:lnSpc>
                <a:spcPct val="80000"/>
              </a:lnSpc>
              <a:buFontTx/>
              <a:buNone/>
            </a:pPr>
            <a:r>
              <a:rPr lang="en-US" dirty="0" smtClean="0"/>
              <a:t>6.2.1.7 –The network Command and Wildcard Mask</a:t>
            </a:r>
            <a:endParaRPr lang="en-US" dirty="0"/>
          </a:p>
        </p:txBody>
      </p:sp>
    </p:spTree>
    <p:extLst>
      <p:ext uri="{BB962C8B-B14F-4D97-AF65-F5344CB8AC3E}">
        <p14:creationId xmlns:p14="http://schemas.microsoft.com/office/powerpoint/2010/main" val="1074074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6.2.1</a:t>
            </a:r>
            <a:r>
              <a:rPr lang="en-US" sz="1200" baseline="0" dirty="0" smtClean="0"/>
              <a:t> – Configure </a:t>
            </a:r>
            <a:r>
              <a:rPr lang="en-US" dirty="0" smtClean="0"/>
              <a:t>EIGRP with IPv4</a:t>
            </a:r>
          </a:p>
          <a:p>
            <a:pPr>
              <a:lnSpc>
                <a:spcPct val="80000"/>
              </a:lnSpc>
              <a:buFontTx/>
              <a:buNone/>
            </a:pPr>
            <a:r>
              <a:rPr lang="en-US" dirty="0" smtClean="0"/>
              <a:t>6.2.1.8 –Passive Interface</a:t>
            </a:r>
            <a:endParaRPr lang="en-US" dirty="0"/>
          </a:p>
        </p:txBody>
      </p:sp>
    </p:spTree>
    <p:extLst>
      <p:ext uri="{BB962C8B-B14F-4D97-AF65-F5344CB8AC3E}">
        <p14:creationId xmlns:p14="http://schemas.microsoft.com/office/powerpoint/2010/main" val="3826605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6.2.2</a:t>
            </a:r>
            <a:r>
              <a:rPr lang="en-US" sz="1200" baseline="0" dirty="0" smtClean="0"/>
              <a:t> – Verify </a:t>
            </a:r>
            <a:r>
              <a:rPr lang="en-US" dirty="0" smtClean="0"/>
              <a:t>EIGRP with IPv4</a:t>
            </a:r>
          </a:p>
          <a:p>
            <a:pPr>
              <a:lnSpc>
                <a:spcPct val="80000"/>
              </a:lnSpc>
              <a:buFontTx/>
              <a:buNone/>
            </a:pPr>
            <a:r>
              <a:rPr lang="en-US" dirty="0" smtClean="0"/>
              <a:t>6.2.2.1 –Verifying EIGRP: Examining Neighbors</a:t>
            </a:r>
            <a:endParaRPr lang="en-US" dirty="0"/>
          </a:p>
        </p:txBody>
      </p:sp>
    </p:spTree>
    <p:extLst>
      <p:ext uri="{BB962C8B-B14F-4D97-AF65-F5344CB8AC3E}">
        <p14:creationId xmlns:p14="http://schemas.microsoft.com/office/powerpoint/2010/main" val="2175845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6.2.2</a:t>
            </a:r>
            <a:r>
              <a:rPr lang="en-US" sz="1200" baseline="0" dirty="0" smtClean="0"/>
              <a:t> – Verify </a:t>
            </a:r>
            <a:r>
              <a:rPr lang="en-US" dirty="0" smtClean="0"/>
              <a:t>EIGRP with IPv4</a:t>
            </a:r>
          </a:p>
          <a:p>
            <a:pPr>
              <a:lnSpc>
                <a:spcPct val="80000"/>
              </a:lnSpc>
              <a:buFontTx/>
              <a:buNone/>
            </a:pPr>
            <a:r>
              <a:rPr lang="en-US" dirty="0" smtClean="0"/>
              <a:t>6.2.2.2 –Verifying EIGRP: show ip protocols</a:t>
            </a:r>
            <a:r>
              <a:rPr lang="en-US" baseline="0" dirty="0" smtClean="0"/>
              <a:t> Command</a:t>
            </a:r>
            <a:endParaRPr lang="en-US" dirty="0"/>
          </a:p>
        </p:txBody>
      </p:sp>
    </p:spTree>
    <p:extLst>
      <p:ext uri="{BB962C8B-B14F-4D97-AF65-F5344CB8AC3E}">
        <p14:creationId xmlns:p14="http://schemas.microsoft.com/office/powerpoint/2010/main" val="358151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 – Implement </a:t>
            </a:r>
            <a:r>
              <a:rPr lang="en-US" sz="1200" dirty="0" smtClean="0"/>
              <a:t>EIGRP for IPv4</a:t>
            </a:r>
            <a:endParaRPr lang="en-US" sz="1200" dirty="0"/>
          </a:p>
          <a:p>
            <a:pPr>
              <a:lnSpc>
                <a:spcPct val="80000"/>
              </a:lnSpc>
              <a:buFontTx/>
              <a:buNone/>
            </a:pPr>
            <a:r>
              <a:rPr lang="en-US" sz="1200" dirty="0" smtClean="0"/>
              <a:t>6.2.2</a:t>
            </a:r>
            <a:r>
              <a:rPr lang="en-US" sz="1200" baseline="0" dirty="0" smtClean="0"/>
              <a:t> – Verify </a:t>
            </a:r>
            <a:r>
              <a:rPr lang="en-US" dirty="0" smtClean="0"/>
              <a:t>EIGRP with IPv4</a:t>
            </a:r>
          </a:p>
          <a:p>
            <a:pPr>
              <a:lnSpc>
                <a:spcPct val="80000"/>
              </a:lnSpc>
              <a:buFontTx/>
              <a:buNone/>
            </a:pPr>
            <a:r>
              <a:rPr lang="en-US" dirty="0" smtClean="0"/>
              <a:t>6.2.2.3 –Verifying EIGRP: Examine the IPv4 Routing Table</a:t>
            </a:r>
            <a:endParaRPr lang="en-US" dirty="0"/>
          </a:p>
        </p:txBody>
      </p:sp>
    </p:spTree>
    <p:extLst>
      <p:ext uri="{BB962C8B-B14F-4D97-AF65-F5344CB8AC3E}">
        <p14:creationId xmlns:p14="http://schemas.microsoft.com/office/powerpoint/2010/main" val="1062805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smtClean="0"/>
              <a:t>6 - EIGRP</a:t>
            </a:r>
          </a:p>
          <a:p>
            <a:pPr>
              <a:buFontTx/>
              <a:buNone/>
            </a:pPr>
            <a:r>
              <a:rPr lang="en-US" sz="1200" b="0" dirty="0" smtClean="0"/>
              <a:t>6.3 – EIGRP Operation</a:t>
            </a:r>
            <a:endParaRPr lang="en-GB" b="0"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551761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6.3.1</a:t>
            </a:r>
            <a:r>
              <a:rPr lang="en-US" sz="1200" baseline="0" dirty="0" smtClean="0"/>
              <a:t> – EIGRP Initial Route Discovery</a:t>
            </a:r>
            <a:endParaRPr lang="en-US" dirty="0" smtClean="0"/>
          </a:p>
          <a:p>
            <a:pPr>
              <a:lnSpc>
                <a:spcPct val="80000"/>
              </a:lnSpc>
              <a:buFontTx/>
              <a:buNone/>
            </a:pPr>
            <a:r>
              <a:rPr lang="en-US" dirty="0" smtClean="0"/>
              <a:t>6.3.1.1 – EIGRP Neighbor Adjacency</a:t>
            </a:r>
            <a:endParaRPr lang="en-US" dirty="0"/>
          </a:p>
        </p:txBody>
      </p:sp>
    </p:spTree>
    <p:extLst>
      <p:ext uri="{BB962C8B-B14F-4D97-AF65-F5344CB8AC3E}">
        <p14:creationId xmlns:p14="http://schemas.microsoft.com/office/powerpoint/2010/main" val="4065552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6.3.1</a:t>
            </a:r>
            <a:r>
              <a:rPr lang="en-US" sz="1200" baseline="0" dirty="0" smtClean="0"/>
              <a:t> – EIGRP Initial Route Discovery</a:t>
            </a:r>
            <a:endParaRPr lang="en-US" dirty="0" smtClean="0"/>
          </a:p>
          <a:p>
            <a:pPr>
              <a:lnSpc>
                <a:spcPct val="80000"/>
              </a:lnSpc>
              <a:buFontTx/>
              <a:buNone/>
            </a:pPr>
            <a:r>
              <a:rPr lang="en-US" dirty="0" smtClean="0"/>
              <a:t>6.3.1.2 – EIGRP Topology Table</a:t>
            </a:r>
            <a:endParaRPr lang="en-US" dirty="0"/>
          </a:p>
        </p:txBody>
      </p:sp>
    </p:spTree>
    <p:extLst>
      <p:ext uri="{BB962C8B-B14F-4D97-AF65-F5344CB8AC3E}">
        <p14:creationId xmlns:p14="http://schemas.microsoft.com/office/powerpoint/2010/main" val="3824847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3</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Scaling Networks v6.0 </a:t>
            </a:r>
          </a:p>
          <a:p>
            <a:pPr>
              <a:buFontTx/>
              <a:buNone/>
            </a:pPr>
            <a:r>
              <a:rPr lang="en-US" sz="1200" b="0" dirty="0" smtClean="0"/>
              <a:t>Chapter 6: EIGRP</a:t>
            </a:r>
            <a:endParaRPr lang="en-GB" b="0" dirty="0" smtClean="0"/>
          </a:p>
          <a:p>
            <a:endParaRPr lang="en-GB" dirty="0" smtClean="0"/>
          </a:p>
        </p:txBody>
      </p:sp>
    </p:spTree>
    <p:extLst>
      <p:ext uri="{BB962C8B-B14F-4D97-AF65-F5344CB8AC3E}">
        <p14:creationId xmlns:p14="http://schemas.microsoft.com/office/powerpoint/2010/main" val="166529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6.3.1</a:t>
            </a:r>
            <a:r>
              <a:rPr lang="en-US" sz="1200" baseline="0" dirty="0" smtClean="0"/>
              <a:t> – EIGRP Initial Route Discovery</a:t>
            </a:r>
            <a:endParaRPr lang="en-US" dirty="0" smtClean="0"/>
          </a:p>
          <a:p>
            <a:pPr>
              <a:lnSpc>
                <a:spcPct val="80000"/>
              </a:lnSpc>
              <a:buFontTx/>
              <a:buNone/>
            </a:pPr>
            <a:r>
              <a:rPr lang="en-US" dirty="0" smtClean="0"/>
              <a:t>6.3.1.3 – EIGRP Convergence</a:t>
            </a:r>
            <a:endParaRPr lang="en-US" dirty="0"/>
          </a:p>
        </p:txBody>
      </p:sp>
    </p:spTree>
    <p:extLst>
      <p:ext uri="{BB962C8B-B14F-4D97-AF65-F5344CB8AC3E}">
        <p14:creationId xmlns:p14="http://schemas.microsoft.com/office/powerpoint/2010/main" val="3413555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6.3.2</a:t>
            </a:r>
            <a:r>
              <a:rPr lang="en-US" sz="1200" baseline="0" dirty="0" smtClean="0"/>
              <a:t> – EIGRP Metrics</a:t>
            </a:r>
            <a:endParaRPr lang="en-US" dirty="0" smtClean="0"/>
          </a:p>
          <a:p>
            <a:pPr>
              <a:lnSpc>
                <a:spcPct val="80000"/>
              </a:lnSpc>
              <a:buFontTx/>
              <a:buNone/>
            </a:pPr>
            <a:r>
              <a:rPr lang="en-US" dirty="0" smtClean="0"/>
              <a:t>6.3.2.1 – EIGRP Composite Metric</a:t>
            </a:r>
            <a:endParaRPr lang="en-US" dirty="0"/>
          </a:p>
        </p:txBody>
      </p:sp>
    </p:spTree>
    <p:extLst>
      <p:ext uri="{BB962C8B-B14F-4D97-AF65-F5344CB8AC3E}">
        <p14:creationId xmlns:p14="http://schemas.microsoft.com/office/powerpoint/2010/main" val="2227506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6.3.2</a:t>
            </a:r>
            <a:r>
              <a:rPr lang="en-US" sz="1200" baseline="0" dirty="0" smtClean="0"/>
              <a:t> – EIGRP Metrics</a:t>
            </a:r>
            <a:endParaRPr lang="en-US" dirty="0" smtClean="0"/>
          </a:p>
          <a:p>
            <a:pPr>
              <a:lnSpc>
                <a:spcPct val="80000"/>
              </a:lnSpc>
              <a:buFontTx/>
              <a:buNone/>
            </a:pPr>
            <a:r>
              <a:rPr lang="en-US" dirty="0" smtClean="0"/>
              <a:t>6.3.2.2 – Examining Interface Metric</a:t>
            </a:r>
            <a:r>
              <a:rPr lang="en-US" baseline="0" dirty="0" smtClean="0"/>
              <a:t> Values</a:t>
            </a:r>
            <a:endParaRPr lang="en-US" dirty="0"/>
          </a:p>
        </p:txBody>
      </p:sp>
    </p:spTree>
    <p:extLst>
      <p:ext uri="{BB962C8B-B14F-4D97-AF65-F5344CB8AC3E}">
        <p14:creationId xmlns:p14="http://schemas.microsoft.com/office/powerpoint/2010/main" val="3750724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6.3.2</a:t>
            </a:r>
            <a:r>
              <a:rPr lang="en-US" sz="1200" baseline="0" dirty="0" smtClean="0"/>
              <a:t> – EIGRP Metrics</a:t>
            </a:r>
            <a:endParaRPr lang="en-US" dirty="0" smtClean="0"/>
          </a:p>
          <a:p>
            <a:pPr>
              <a:lnSpc>
                <a:spcPct val="80000"/>
              </a:lnSpc>
              <a:buFontTx/>
              <a:buNone/>
            </a:pPr>
            <a:r>
              <a:rPr lang="en-US" dirty="0" smtClean="0"/>
              <a:t>6.3.2.3 – Bandwidth Metric</a:t>
            </a:r>
            <a:endParaRPr lang="en-US" dirty="0"/>
          </a:p>
        </p:txBody>
      </p:sp>
    </p:spTree>
    <p:extLst>
      <p:ext uri="{BB962C8B-B14F-4D97-AF65-F5344CB8AC3E}">
        <p14:creationId xmlns:p14="http://schemas.microsoft.com/office/powerpoint/2010/main" val="3313442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6.3.2</a:t>
            </a:r>
            <a:r>
              <a:rPr lang="en-US" sz="1200" baseline="0" dirty="0" smtClean="0"/>
              <a:t> – EIGRP Metrics</a:t>
            </a:r>
            <a:endParaRPr lang="en-US" dirty="0" smtClean="0"/>
          </a:p>
          <a:p>
            <a:pPr>
              <a:lnSpc>
                <a:spcPct val="80000"/>
              </a:lnSpc>
              <a:buFontTx/>
              <a:buNone/>
            </a:pPr>
            <a:r>
              <a:rPr lang="en-US" dirty="0" smtClean="0"/>
              <a:t>6.3.2.4 – Delay Metric</a:t>
            </a:r>
            <a:endParaRPr lang="en-US" dirty="0"/>
          </a:p>
        </p:txBody>
      </p:sp>
    </p:spTree>
    <p:extLst>
      <p:ext uri="{BB962C8B-B14F-4D97-AF65-F5344CB8AC3E}">
        <p14:creationId xmlns:p14="http://schemas.microsoft.com/office/powerpoint/2010/main" val="2830750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6.3.2</a:t>
            </a:r>
            <a:r>
              <a:rPr lang="en-US" sz="1200" baseline="0" dirty="0" smtClean="0"/>
              <a:t> – EIGRP Metrics</a:t>
            </a:r>
            <a:endParaRPr lang="en-US" dirty="0" smtClean="0"/>
          </a:p>
          <a:p>
            <a:pPr>
              <a:lnSpc>
                <a:spcPct val="80000"/>
              </a:lnSpc>
              <a:buFontTx/>
              <a:buNone/>
            </a:pPr>
            <a:r>
              <a:rPr lang="en-US" dirty="0" smtClean="0"/>
              <a:t>6.3.2.5 – How to Calculate the EIGRP Metric</a:t>
            </a:r>
            <a:endParaRPr lang="en-US" dirty="0"/>
          </a:p>
        </p:txBody>
      </p:sp>
    </p:spTree>
    <p:extLst>
      <p:ext uri="{BB962C8B-B14F-4D97-AF65-F5344CB8AC3E}">
        <p14:creationId xmlns:p14="http://schemas.microsoft.com/office/powerpoint/2010/main" val="317663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6.3.2</a:t>
            </a:r>
            <a:r>
              <a:rPr lang="en-US" sz="1200" baseline="0" dirty="0" smtClean="0"/>
              <a:t> – EIGRP Metrics</a:t>
            </a:r>
            <a:endParaRPr lang="en-US" dirty="0" smtClean="0"/>
          </a:p>
          <a:p>
            <a:pPr>
              <a:lnSpc>
                <a:spcPct val="80000"/>
              </a:lnSpc>
              <a:buFontTx/>
              <a:buNone/>
            </a:pPr>
            <a:r>
              <a:rPr lang="en-US" dirty="0" smtClean="0"/>
              <a:t>6.3.2.6 – Calculating the EIGRP Metric</a:t>
            </a:r>
            <a:endParaRPr lang="en-US" dirty="0"/>
          </a:p>
        </p:txBody>
      </p:sp>
    </p:spTree>
    <p:extLst>
      <p:ext uri="{BB962C8B-B14F-4D97-AF65-F5344CB8AC3E}">
        <p14:creationId xmlns:p14="http://schemas.microsoft.com/office/powerpoint/2010/main" val="3084812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6.3.3</a:t>
            </a:r>
            <a:r>
              <a:rPr lang="en-US" sz="1200" baseline="0" dirty="0" smtClean="0"/>
              <a:t> – DUAL and the Topology Table</a:t>
            </a:r>
            <a:endParaRPr lang="en-US" dirty="0" smtClean="0"/>
          </a:p>
          <a:p>
            <a:pPr>
              <a:lnSpc>
                <a:spcPct val="80000"/>
              </a:lnSpc>
              <a:buFontTx/>
              <a:buNone/>
            </a:pPr>
            <a:r>
              <a:rPr lang="en-US" dirty="0" smtClean="0"/>
              <a:t>6.3.3.1 – DUAL Concepts</a:t>
            </a:r>
            <a:endParaRPr lang="en-US" dirty="0"/>
          </a:p>
        </p:txBody>
      </p:sp>
    </p:spTree>
    <p:extLst>
      <p:ext uri="{BB962C8B-B14F-4D97-AF65-F5344CB8AC3E}">
        <p14:creationId xmlns:p14="http://schemas.microsoft.com/office/powerpoint/2010/main" val="4148359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6.3.3</a:t>
            </a:r>
            <a:r>
              <a:rPr lang="en-US" sz="1200" baseline="0" dirty="0" smtClean="0"/>
              <a:t> – DUAL and the Topology Table</a:t>
            </a:r>
            <a:endParaRPr lang="en-US" dirty="0" smtClean="0"/>
          </a:p>
          <a:p>
            <a:pPr>
              <a:lnSpc>
                <a:spcPct val="80000"/>
              </a:lnSpc>
              <a:buFontTx/>
              <a:buNone/>
            </a:pPr>
            <a:r>
              <a:rPr lang="en-US" dirty="0" smtClean="0"/>
              <a:t>6.3.3.2 – Introduction to DUAL</a:t>
            </a:r>
            <a:endParaRPr lang="en-US" dirty="0"/>
          </a:p>
        </p:txBody>
      </p:sp>
    </p:spTree>
    <p:extLst>
      <p:ext uri="{BB962C8B-B14F-4D97-AF65-F5344CB8AC3E}">
        <p14:creationId xmlns:p14="http://schemas.microsoft.com/office/powerpoint/2010/main" val="3332928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6.3.3</a:t>
            </a:r>
            <a:r>
              <a:rPr lang="en-US" sz="1200" baseline="0" dirty="0" smtClean="0"/>
              <a:t> – DUAL and the Topology Table</a:t>
            </a:r>
            <a:endParaRPr lang="en-US" dirty="0" smtClean="0"/>
          </a:p>
          <a:p>
            <a:pPr>
              <a:lnSpc>
                <a:spcPct val="80000"/>
              </a:lnSpc>
              <a:buFontTx/>
              <a:buNone/>
            </a:pPr>
            <a:r>
              <a:rPr lang="en-US" dirty="0" smtClean="0"/>
              <a:t>6.3.3.3 – Successor and Feasible Distance</a:t>
            </a:r>
            <a:endParaRPr lang="en-US" dirty="0"/>
          </a:p>
        </p:txBody>
      </p:sp>
    </p:spTree>
    <p:extLst>
      <p:ext uri="{BB962C8B-B14F-4D97-AF65-F5344CB8AC3E}">
        <p14:creationId xmlns:p14="http://schemas.microsoft.com/office/powerpoint/2010/main" val="1710204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smtClean="0"/>
              <a:t>6 - EIGRP</a:t>
            </a:r>
          </a:p>
          <a:p>
            <a:pPr>
              <a:buFontTx/>
              <a:buNone/>
            </a:pPr>
            <a:r>
              <a:rPr lang="en-US" sz="1200" b="0" dirty="0" smtClean="0"/>
              <a:t>6.1 – EIGRP Characteristics</a:t>
            </a:r>
            <a:endParaRPr lang="en-GB" b="0"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6.3.3</a:t>
            </a:r>
            <a:r>
              <a:rPr lang="en-US" sz="1200" baseline="0" dirty="0" smtClean="0"/>
              <a:t> – DUAL and the Topology Table</a:t>
            </a:r>
            <a:endParaRPr lang="en-US" dirty="0" smtClean="0"/>
          </a:p>
          <a:p>
            <a:pPr>
              <a:lnSpc>
                <a:spcPct val="80000"/>
              </a:lnSpc>
              <a:buFontTx/>
              <a:buNone/>
            </a:pPr>
            <a:r>
              <a:rPr lang="en-US" dirty="0" smtClean="0"/>
              <a:t>6.3.3.4 – Feasible Successors, Feasibility Condition, and Reported Distance</a:t>
            </a:r>
            <a:endParaRPr lang="en-US" dirty="0"/>
          </a:p>
        </p:txBody>
      </p:sp>
    </p:spTree>
    <p:extLst>
      <p:ext uri="{BB962C8B-B14F-4D97-AF65-F5344CB8AC3E}">
        <p14:creationId xmlns:p14="http://schemas.microsoft.com/office/powerpoint/2010/main" val="1742952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6.3.3</a:t>
            </a:r>
            <a:r>
              <a:rPr lang="en-US" sz="1200" baseline="0" dirty="0" smtClean="0"/>
              <a:t> – DUAL and the Topology Table</a:t>
            </a:r>
            <a:endParaRPr lang="en-US" dirty="0" smtClean="0"/>
          </a:p>
          <a:p>
            <a:pPr>
              <a:lnSpc>
                <a:spcPct val="80000"/>
              </a:lnSpc>
              <a:buFontTx/>
              <a:buNone/>
            </a:pPr>
            <a:r>
              <a:rPr lang="en-US" dirty="0" smtClean="0"/>
              <a:t>6.3.3.5 – Topology Table: show ip eigrp topology Command</a:t>
            </a:r>
            <a:endParaRPr lang="en-US" dirty="0"/>
          </a:p>
        </p:txBody>
      </p:sp>
    </p:spTree>
    <p:extLst>
      <p:ext uri="{BB962C8B-B14F-4D97-AF65-F5344CB8AC3E}">
        <p14:creationId xmlns:p14="http://schemas.microsoft.com/office/powerpoint/2010/main" val="23350794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6.3.3</a:t>
            </a:r>
            <a:r>
              <a:rPr lang="en-US" sz="1200" baseline="0" dirty="0" smtClean="0"/>
              <a:t> – DUAL and the Topology Table</a:t>
            </a:r>
            <a:endParaRPr lang="en-US" dirty="0" smtClean="0"/>
          </a:p>
          <a:p>
            <a:pPr>
              <a:lnSpc>
                <a:spcPct val="80000"/>
              </a:lnSpc>
              <a:buFontTx/>
              <a:buNone/>
            </a:pPr>
            <a:r>
              <a:rPr lang="en-US" dirty="0" smtClean="0"/>
              <a:t>6.3.3.6 – Topology Table: show ip eigrp topology Command (Cont.)</a:t>
            </a:r>
            <a:endParaRPr lang="en-US" dirty="0"/>
          </a:p>
        </p:txBody>
      </p:sp>
    </p:spTree>
    <p:extLst>
      <p:ext uri="{BB962C8B-B14F-4D97-AF65-F5344CB8AC3E}">
        <p14:creationId xmlns:p14="http://schemas.microsoft.com/office/powerpoint/2010/main" val="9773329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6.3.3</a:t>
            </a:r>
            <a:r>
              <a:rPr lang="en-US" sz="1200" baseline="0" dirty="0" smtClean="0"/>
              <a:t> – DUAL and the Topology Table</a:t>
            </a:r>
            <a:endParaRPr lang="en-US" dirty="0" smtClean="0"/>
          </a:p>
          <a:p>
            <a:pPr>
              <a:lnSpc>
                <a:spcPct val="80000"/>
              </a:lnSpc>
              <a:buFontTx/>
              <a:buNone/>
            </a:pPr>
            <a:r>
              <a:rPr lang="en-US" dirty="0" smtClean="0"/>
              <a:t>6.3.3.7 – Topology Table: No Feasible Successor</a:t>
            </a:r>
            <a:endParaRPr lang="en-US" dirty="0"/>
          </a:p>
        </p:txBody>
      </p:sp>
    </p:spTree>
    <p:extLst>
      <p:ext uri="{BB962C8B-B14F-4D97-AF65-F5344CB8AC3E}">
        <p14:creationId xmlns:p14="http://schemas.microsoft.com/office/powerpoint/2010/main" val="34018627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6.3.4</a:t>
            </a:r>
            <a:r>
              <a:rPr lang="en-US" sz="1200" baseline="0" dirty="0" smtClean="0"/>
              <a:t> – DUAL and Convergence</a:t>
            </a:r>
            <a:endParaRPr lang="en-US" dirty="0" smtClean="0"/>
          </a:p>
          <a:p>
            <a:pPr>
              <a:lnSpc>
                <a:spcPct val="80000"/>
              </a:lnSpc>
              <a:buFontTx/>
              <a:buNone/>
            </a:pPr>
            <a:r>
              <a:rPr lang="en-US" dirty="0" smtClean="0"/>
              <a:t>6.3.4.1 – DUAL Finite State machine (FSM)</a:t>
            </a:r>
            <a:endParaRPr lang="en-US" dirty="0"/>
          </a:p>
        </p:txBody>
      </p:sp>
    </p:spTree>
    <p:extLst>
      <p:ext uri="{BB962C8B-B14F-4D97-AF65-F5344CB8AC3E}">
        <p14:creationId xmlns:p14="http://schemas.microsoft.com/office/powerpoint/2010/main" val="3727231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 –</a:t>
            </a:r>
            <a:r>
              <a:rPr lang="en-US" sz="1200" dirty="0" smtClean="0"/>
              <a:t>EIGRP Operation</a:t>
            </a:r>
            <a:endParaRPr lang="en-US" sz="1200" dirty="0"/>
          </a:p>
          <a:p>
            <a:pPr>
              <a:lnSpc>
                <a:spcPct val="80000"/>
              </a:lnSpc>
              <a:buFontTx/>
              <a:buNone/>
            </a:pPr>
            <a:r>
              <a:rPr lang="en-US" sz="1200" dirty="0" smtClean="0"/>
              <a:t>6.3.4</a:t>
            </a:r>
            <a:r>
              <a:rPr lang="en-US" sz="1200" baseline="0" dirty="0" smtClean="0"/>
              <a:t> – DUAL and Convergence</a:t>
            </a:r>
            <a:endParaRPr lang="en-US" dirty="0" smtClean="0"/>
          </a:p>
          <a:p>
            <a:pPr>
              <a:lnSpc>
                <a:spcPct val="80000"/>
              </a:lnSpc>
              <a:buFontTx/>
              <a:buNone/>
            </a:pPr>
            <a:r>
              <a:rPr lang="en-US" dirty="0" smtClean="0"/>
              <a:t>6.3.4.3 – DUAL: No Feasible Successor</a:t>
            </a:r>
            <a:endParaRPr lang="en-US" dirty="0"/>
          </a:p>
        </p:txBody>
      </p:sp>
    </p:spTree>
    <p:extLst>
      <p:ext uri="{BB962C8B-B14F-4D97-AF65-F5344CB8AC3E}">
        <p14:creationId xmlns:p14="http://schemas.microsoft.com/office/powerpoint/2010/main" val="27972914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smtClean="0"/>
              <a:t>6 - EIGRP</a:t>
            </a:r>
          </a:p>
          <a:p>
            <a:pPr>
              <a:buFontTx/>
              <a:buNone/>
            </a:pPr>
            <a:r>
              <a:rPr lang="en-US" sz="1200" b="0" dirty="0" smtClean="0"/>
              <a:t>6.4 – Implement EIGRP for IPv6</a:t>
            </a:r>
            <a:endParaRPr lang="en-GB" b="0"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9181322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 –Implement </a:t>
            </a:r>
            <a:r>
              <a:rPr lang="en-US" sz="1200" dirty="0" smtClean="0"/>
              <a:t>EIGRP for IPv6</a:t>
            </a:r>
            <a:endParaRPr lang="en-US" sz="1200" dirty="0"/>
          </a:p>
          <a:p>
            <a:pPr>
              <a:lnSpc>
                <a:spcPct val="80000"/>
              </a:lnSpc>
              <a:buFontTx/>
              <a:buNone/>
            </a:pPr>
            <a:r>
              <a:rPr lang="en-US" sz="1200" dirty="0" smtClean="0"/>
              <a:t>6.4.1</a:t>
            </a:r>
            <a:r>
              <a:rPr lang="en-US" sz="1200" baseline="0" dirty="0" smtClean="0"/>
              <a:t> – EIGRP for IPv6</a:t>
            </a:r>
            <a:endParaRPr lang="en-US" dirty="0" smtClean="0"/>
          </a:p>
          <a:p>
            <a:pPr>
              <a:lnSpc>
                <a:spcPct val="80000"/>
              </a:lnSpc>
              <a:buFontTx/>
              <a:buNone/>
            </a:pPr>
            <a:r>
              <a:rPr lang="en-US" dirty="0" smtClean="0"/>
              <a:t>6.4.1.1 – EIGRP for IPv6</a:t>
            </a:r>
            <a:endParaRPr lang="en-US" dirty="0"/>
          </a:p>
        </p:txBody>
      </p:sp>
    </p:spTree>
    <p:extLst>
      <p:ext uri="{BB962C8B-B14F-4D97-AF65-F5344CB8AC3E}">
        <p14:creationId xmlns:p14="http://schemas.microsoft.com/office/powerpoint/2010/main" val="27514582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 –Implement </a:t>
            </a:r>
            <a:r>
              <a:rPr lang="en-US" sz="1200" dirty="0" smtClean="0"/>
              <a:t>EIGRP for IPv6</a:t>
            </a:r>
            <a:endParaRPr lang="en-US" sz="1200" dirty="0"/>
          </a:p>
          <a:p>
            <a:pPr>
              <a:lnSpc>
                <a:spcPct val="80000"/>
              </a:lnSpc>
              <a:buFontTx/>
              <a:buNone/>
            </a:pPr>
            <a:r>
              <a:rPr lang="en-US" sz="1200" dirty="0" smtClean="0"/>
              <a:t>6.4.1</a:t>
            </a:r>
            <a:r>
              <a:rPr lang="en-US" sz="1200" baseline="0" dirty="0" smtClean="0"/>
              <a:t> – EIGRP for IPv6</a:t>
            </a:r>
            <a:endParaRPr lang="en-US" dirty="0" smtClean="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smtClean="0"/>
              <a:t>6.4.1.2 – C</a:t>
            </a:r>
            <a:r>
              <a:rPr lang="en-US" sz="1200" b="0" i="0" kern="1200" dirty="0" smtClean="0">
                <a:solidFill>
                  <a:schemeClr val="tx1"/>
                </a:solidFill>
                <a:effectLst/>
                <a:latin typeface="+mn-lt"/>
                <a:ea typeface="+mn-ea"/>
                <a:cs typeface="+mn-cs"/>
              </a:rPr>
              <a:t>ompare EIGRP for IPv4 and IPv6</a:t>
            </a:r>
          </a:p>
          <a:p>
            <a:pPr>
              <a:lnSpc>
                <a:spcPct val="80000"/>
              </a:lnSpc>
              <a:buFontTx/>
              <a:buNone/>
            </a:pPr>
            <a:endParaRPr lang="en-US" dirty="0"/>
          </a:p>
        </p:txBody>
      </p:sp>
    </p:spTree>
    <p:extLst>
      <p:ext uri="{BB962C8B-B14F-4D97-AF65-F5344CB8AC3E}">
        <p14:creationId xmlns:p14="http://schemas.microsoft.com/office/powerpoint/2010/main" val="26353079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 –Implement </a:t>
            </a:r>
            <a:r>
              <a:rPr lang="en-US" sz="1200" dirty="0" smtClean="0"/>
              <a:t>EIGRP for IPv6</a:t>
            </a:r>
            <a:endParaRPr lang="en-US" sz="1200" dirty="0"/>
          </a:p>
          <a:p>
            <a:pPr>
              <a:lnSpc>
                <a:spcPct val="80000"/>
              </a:lnSpc>
              <a:buFontTx/>
              <a:buNone/>
            </a:pPr>
            <a:r>
              <a:rPr lang="en-US" sz="1200" dirty="0" smtClean="0"/>
              <a:t>6.4.1</a:t>
            </a:r>
            <a:r>
              <a:rPr lang="en-US" sz="1200" baseline="0" dirty="0" smtClean="0"/>
              <a:t> – EIGRP for IPv6</a:t>
            </a:r>
            <a:endParaRPr lang="en-US" dirty="0" smtClean="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smtClean="0"/>
              <a:t>6.4.1.3 – IPv6 Link-local Addresses</a:t>
            </a:r>
            <a:endParaRPr lang="en-US" sz="1200" b="0" i="0" kern="1200" dirty="0" smtClean="0">
              <a:solidFill>
                <a:schemeClr val="tx1"/>
              </a:solidFill>
              <a:effectLst/>
              <a:latin typeface="+mn-lt"/>
              <a:ea typeface="+mn-ea"/>
              <a:cs typeface="+mn-cs"/>
            </a:endParaRPr>
          </a:p>
          <a:p>
            <a:pPr>
              <a:lnSpc>
                <a:spcPct val="80000"/>
              </a:lnSpc>
              <a:buFontTx/>
              <a:buNone/>
            </a:pPr>
            <a:endParaRPr lang="en-US" dirty="0"/>
          </a:p>
        </p:txBody>
      </p:sp>
    </p:spTree>
    <p:extLst>
      <p:ext uri="{BB962C8B-B14F-4D97-AF65-F5344CB8AC3E}">
        <p14:creationId xmlns:p14="http://schemas.microsoft.com/office/powerpoint/2010/main" val="1358148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6.1 - </a:t>
            </a:r>
            <a:r>
              <a:rPr lang="en-US" sz="1200" dirty="0" smtClean="0"/>
              <a:t>EIGRP Characteristics</a:t>
            </a:r>
          </a:p>
          <a:p>
            <a:pPr>
              <a:lnSpc>
                <a:spcPct val="80000"/>
              </a:lnSpc>
              <a:buFontTx/>
              <a:buNone/>
            </a:pPr>
            <a:r>
              <a:rPr lang="en-US" sz="1200" dirty="0" smtClean="0"/>
              <a:t>6.1.1</a:t>
            </a:r>
            <a:r>
              <a:rPr lang="en-US" sz="1200" baseline="0" dirty="0" smtClean="0"/>
              <a:t> - </a:t>
            </a:r>
            <a:r>
              <a:rPr lang="en-US" dirty="0" smtClean="0"/>
              <a:t>EIGRP Basic Features</a:t>
            </a:r>
          </a:p>
          <a:p>
            <a:pPr>
              <a:lnSpc>
                <a:spcPct val="80000"/>
              </a:lnSpc>
              <a:buFontTx/>
              <a:buNone/>
            </a:pPr>
            <a:r>
              <a:rPr lang="en-US" dirty="0" smtClean="0"/>
              <a:t>6.1.1.1 </a:t>
            </a:r>
            <a:r>
              <a:rPr lang="en-US" dirty="0"/>
              <a:t>– </a:t>
            </a:r>
            <a:r>
              <a:rPr lang="en-US" dirty="0" smtClean="0"/>
              <a:t>Features of EIGRP</a:t>
            </a:r>
            <a:endParaRPr lang="en-US" dirty="0"/>
          </a:p>
        </p:txBody>
      </p:sp>
    </p:spTree>
    <p:extLst>
      <p:ext uri="{BB962C8B-B14F-4D97-AF65-F5344CB8AC3E}">
        <p14:creationId xmlns:p14="http://schemas.microsoft.com/office/powerpoint/2010/main" val="184282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 –Implement </a:t>
            </a:r>
            <a:r>
              <a:rPr lang="en-US" sz="1200" dirty="0" smtClean="0"/>
              <a:t>EIGRP for IPv6</a:t>
            </a:r>
            <a:endParaRPr lang="en-US" sz="1200" dirty="0"/>
          </a:p>
          <a:p>
            <a:pPr>
              <a:lnSpc>
                <a:spcPct val="80000"/>
              </a:lnSpc>
              <a:buFontTx/>
              <a:buNone/>
            </a:pPr>
            <a:r>
              <a:rPr lang="en-US" sz="1200" dirty="0" smtClean="0"/>
              <a:t>6.4.2</a:t>
            </a:r>
            <a:r>
              <a:rPr lang="en-US" sz="1200" baseline="0" dirty="0" smtClean="0"/>
              <a:t> – Configure EIGRP for IPv6</a:t>
            </a:r>
            <a:endParaRPr lang="en-US" dirty="0" smtClean="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smtClean="0"/>
              <a:t>6.4.2.1 – EIGRP for IPv6 Network Topology</a:t>
            </a:r>
            <a:endParaRPr lang="en-US" sz="1200" b="0" i="0" kern="1200" dirty="0" smtClean="0">
              <a:solidFill>
                <a:schemeClr val="tx1"/>
              </a:solidFill>
              <a:effectLst/>
              <a:latin typeface="+mn-lt"/>
              <a:ea typeface="+mn-ea"/>
              <a:cs typeface="+mn-cs"/>
            </a:endParaRPr>
          </a:p>
          <a:p>
            <a:pPr>
              <a:lnSpc>
                <a:spcPct val="80000"/>
              </a:lnSpc>
              <a:buFontTx/>
              <a:buNone/>
            </a:pPr>
            <a:endParaRPr lang="en-US" dirty="0"/>
          </a:p>
        </p:txBody>
      </p:sp>
    </p:spTree>
    <p:extLst>
      <p:ext uri="{BB962C8B-B14F-4D97-AF65-F5344CB8AC3E}">
        <p14:creationId xmlns:p14="http://schemas.microsoft.com/office/powerpoint/2010/main" val="39692837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 –Implement </a:t>
            </a:r>
            <a:r>
              <a:rPr lang="en-US" sz="1200" dirty="0" smtClean="0"/>
              <a:t>EIGRP for IPv6</a:t>
            </a:r>
            <a:endParaRPr lang="en-US" sz="1200" dirty="0"/>
          </a:p>
          <a:p>
            <a:pPr>
              <a:lnSpc>
                <a:spcPct val="80000"/>
              </a:lnSpc>
              <a:buFontTx/>
              <a:buNone/>
            </a:pPr>
            <a:r>
              <a:rPr lang="en-US" sz="1200" dirty="0" smtClean="0"/>
              <a:t>6.4.2</a:t>
            </a:r>
            <a:r>
              <a:rPr lang="en-US" sz="1200" baseline="0" dirty="0" smtClean="0"/>
              <a:t> – Configure EIGRP for IPv6</a:t>
            </a:r>
            <a:endParaRPr lang="en-US" dirty="0" smtClean="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smtClean="0"/>
              <a:t>6.4.2.2 – Configuring IPv6 Link-local Addresses</a:t>
            </a:r>
            <a:endParaRPr lang="en-US" dirty="0"/>
          </a:p>
        </p:txBody>
      </p:sp>
    </p:spTree>
    <p:extLst>
      <p:ext uri="{BB962C8B-B14F-4D97-AF65-F5344CB8AC3E}">
        <p14:creationId xmlns:p14="http://schemas.microsoft.com/office/powerpoint/2010/main" val="23339747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 –Implement </a:t>
            </a:r>
            <a:r>
              <a:rPr lang="en-US" sz="1200" dirty="0" smtClean="0"/>
              <a:t>EIGRP for IPv6</a:t>
            </a:r>
            <a:endParaRPr lang="en-US" sz="1200" dirty="0"/>
          </a:p>
          <a:p>
            <a:pPr>
              <a:lnSpc>
                <a:spcPct val="80000"/>
              </a:lnSpc>
              <a:buFontTx/>
              <a:buNone/>
            </a:pPr>
            <a:r>
              <a:rPr lang="en-US" sz="1200" dirty="0" smtClean="0"/>
              <a:t>6.4.2</a:t>
            </a:r>
            <a:r>
              <a:rPr lang="en-US" sz="1200" baseline="0" dirty="0" smtClean="0"/>
              <a:t> – Configure EIGRP for IPv6</a:t>
            </a:r>
            <a:endParaRPr lang="en-US" dirty="0" smtClean="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smtClean="0"/>
              <a:t>6.4.2.3 – Configuring the EIGRP for IPv6 Routing Process</a:t>
            </a:r>
            <a:endParaRPr lang="en-US" dirty="0"/>
          </a:p>
        </p:txBody>
      </p:sp>
    </p:spTree>
    <p:extLst>
      <p:ext uri="{BB962C8B-B14F-4D97-AF65-F5344CB8AC3E}">
        <p14:creationId xmlns:p14="http://schemas.microsoft.com/office/powerpoint/2010/main" val="1367350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 –Implement </a:t>
            </a:r>
            <a:r>
              <a:rPr lang="en-US" sz="1200" dirty="0" smtClean="0"/>
              <a:t>EIGRP for IPv6</a:t>
            </a:r>
            <a:endParaRPr lang="en-US" sz="1200" dirty="0"/>
          </a:p>
          <a:p>
            <a:pPr>
              <a:lnSpc>
                <a:spcPct val="80000"/>
              </a:lnSpc>
              <a:buFontTx/>
              <a:buNone/>
            </a:pPr>
            <a:r>
              <a:rPr lang="en-US" sz="1200" dirty="0" smtClean="0"/>
              <a:t>6.4.2</a:t>
            </a:r>
            <a:r>
              <a:rPr lang="en-US" sz="1200" baseline="0" dirty="0" smtClean="0"/>
              <a:t> – Configure EIGRP for IPv6</a:t>
            </a:r>
            <a:endParaRPr lang="en-US" dirty="0" smtClean="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smtClean="0"/>
              <a:t>6.4.2.4 – The ipv6 eigrp Interface Command</a:t>
            </a:r>
            <a:endParaRPr lang="en-US" dirty="0"/>
          </a:p>
        </p:txBody>
      </p:sp>
    </p:spTree>
    <p:extLst>
      <p:ext uri="{BB962C8B-B14F-4D97-AF65-F5344CB8AC3E}">
        <p14:creationId xmlns:p14="http://schemas.microsoft.com/office/powerpoint/2010/main" val="39673293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 –Implement </a:t>
            </a:r>
            <a:r>
              <a:rPr lang="en-US" sz="1200" dirty="0" smtClean="0"/>
              <a:t>EIGRP for IPv6</a:t>
            </a:r>
            <a:endParaRPr lang="en-US" sz="1200" dirty="0"/>
          </a:p>
          <a:p>
            <a:pPr>
              <a:lnSpc>
                <a:spcPct val="80000"/>
              </a:lnSpc>
              <a:buFontTx/>
              <a:buNone/>
            </a:pPr>
            <a:r>
              <a:rPr lang="en-US" sz="1200" dirty="0" smtClean="0"/>
              <a:t>6.4.3</a:t>
            </a:r>
            <a:r>
              <a:rPr lang="en-US" sz="1200" baseline="0" dirty="0" smtClean="0"/>
              <a:t> – Verifying EIGRP for IPv6</a:t>
            </a:r>
            <a:endParaRPr lang="en-US" dirty="0" smtClean="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smtClean="0"/>
              <a:t>6.4.3.1</a:t>
            </a:r>
            <a:r>
              <a:rPr lang="en-US" baseline="0" dirty="0" smtClean="0"/>
              <a:t> </a:t>
            </a:r>
            <a:r>
              <a:rPr lang="en-US" dirty="0" smtClean="0"/>
              <a:t>– IPv6 Neighbor Table</a:t>
            </a:r>
            <a:endParaRPr lang="en-US" dirty="0"/>
          </a:p>
        </p:txBody>
      </p:sp>
    </p:spTree>
    <p:extLst>
      <p:ext uri="{BB962C8B-B14F-4D97-AF65-F5344CB8AC3E}">
        <p14:creationId xmlns:p14="http://schemas.microsoft.com/office/powerpoint/2010/main" val="38247297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 –Implement </a:t>
            </a:r>
            <a:r>
              <a:rPr lang="en-US" sz="1200" dirty="0" smtClean="0"/>
              <a:t>EIGRP for IPv6</a:t>
            </a:r>
            <a:endParaRPr lang="en-US" sz="1200" dirty="0"/>
          </a:p>
          <a:p>
            <a:pPr>
              <a:lnSpc>
                <a:spcPct val="80000"/>
              </a:lnSpc>
              <a:buFontTx/>
              <a:buNone/>
            </a:pPr>
            <a:r>
              <a:rPr lang="en-US" sz="1200" dirty="0" smtClean="0"/>
              <a:t>6.4.3</a:t>
            </a:r>
            <a:r>
              <a:rPr lang="en-US" sz="1200" baseline="0" dirty="0" smtClean="0"/>
              <a:t> – Verifying EIGRP for IPv6</a:t>
            </a:r>
            <a:endParaRPr lang="en-US" dirty="0" smtClean="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smtClean="0"/>
              <a:t>6.4.3.2</a:t>
            </a:r>
            <a:r>
              <a:rPr lang="en-US" baseline="0" dirty="0" smtClean="0"/>
              <a:t> </a:t>
            </a:r>
            <a:r>
              <a:rPr lang="en-US" dirty="0" smtClean="0"/>
              <a:t>– The show ip protocols Command</a:t>
            </a:r>
            <a:endParaRPr lang="en-US" dirty="0"/>
          </a:p>
        </p:txBody>
      </p:sp>
    </p:spTree>
    <p:extLst>
      <p:ext uri="{BB962C8B-B14F-4D97-AF65-F5344CB8AC3E}">
        <p14:creationId xmlns:p14="http://schemas.microsoft.com/office/powerpoint/2010/main" val="29584450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 –Implement </a:t>
            </a:r>
            <a:r>
              <a:rPr lang="en-US" sz="1200" dirty="0" smtClean="0"/>
              <a:t>EIGRP for IPv6</a:t>
            </a:r>
            <a:endParaRPr lang="en-US" sz="1200" dirty="0"/>
          </a:p>
          <a:p>
            <a:pPr>
              <a:lnSpc>
                <a:spcPct val="80000"/>
              </a:lnSpc>
              <a:buFontTx/>
              <a:buNone/>
            </a:pPr>
            <a:r>
              <a:rPr lang="en-US" sz="1200" dirty="0" smtClean="0"/>
              <a:t>6.4.3</a:t>
            </a:r>
            <a:r>
              <a:rPr lang="en-US" sz="1200" baseline="0" dirty="0" smtClean="0"/>
              <a:t> – Verifying EIGRP for IPv6</a:t>
            </a:r>
            <a:endParaRPr lang="en-US" dirty="0" smtClean="0"/>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smtClean="0"/>
              <a:t>6.4.3.3</a:t>
            </a:r>
            <a:r>
              <a:rPr lang="en-US" baseline="0" dirty="0" smtClean="0"/>
              <a:t> </a:t>
            </a:r>
            <a:r>
              <a:rPr lang="en-US" dirty="0" smtClean="0"/>
              <a:t>– The EIGRP for IPv6 Routing Table</a:t>
            </a:r>
            <a:endParaRPr lang="en-US" dirty="0"/>
          </a:p>
        </p:txBody>
      </p:sp>
    </p:spTree>
    <p:extLst>
      <p:ext uri="{BB962C8B-B14F-4D97-AF65-F5344CB8AC3E}">
        <p14:creationId xmlns:p14="http://schemas.microsoft.com/office/powerpoint/2010/main" val="13621798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smtClean="0"/>
              <a:t>6 - EIGRP</a:t>
            </a:r>
          </a:p>
          <a:p>
            <a:r>
              <a:rPr lang="en-US" dirty="0" smtClean="0"/>
              <a:t>6.5 – Summary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39583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6.5 – Summary</a:t>
            </a:r>
          </a:p>
          <a:p>
            <a:r>
              <a:rPr lang="en-US" dirty="0" smtClean="0"/>
              <a:t>6.5.1 – </a:t>
            </a:r>
            <a:r>
              <a:rPr lang="en-US" sz="1200" b="0" i="0" kern="1200" dirty="0" smtClean="0">
                <a:solidFill>
                  <a:schemeClr val="tx1"/>
                </a:solidFill>
                <a:effectLst/>
                <a:latin typeface="+mn-lt"/>
                <a:ea typeface="+mn-ea"/>
                <a:cs typeface="+mn-cs"/>
              </a:rPr>
              <a:t>Conclusion 	</a:t>
            </a:r>
            <a:endParaRPr lang="en-US" dirty="0" smtClean="0"/>
          </a:p>
          <a:p>
            <a:pPr>
              <a:lnSpc>
                <a:spcPct val="80000"/>
              </a:lnSpc>
              <a:buFontTx/>
              <a:buNone/>
            </a:pPr>
            <a:r>
              <a:rPr lang="en-US" altLang="en-US" dirty="0" smtClean="0"/>
              <a:t>6.5.1.3 – </a:t>
            </a:r>
            <a:r>
              <a:rPr lang="en-US" dirty="0" smtClean="0"/>
              <a:t>Chapter 6: EIGRP</a:t>
            </a:r>
            <a:endParaRPr lang="en-US" altLang="en-US" dirty="0" smtClean="0"/>
          </a:p>
        </p:txBody>
      </p:sp>
    </p:spTree>
    <p:extLst>
      <p:ext uri="{BB962C8B-B14F-4D97-AF65-F5344CB8AC3E}">
        <p14:creationId xmlns:p14="http://schemas.microsoft.com/office/powerpoint/2010/main" val="18772783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6.4 – Summary</a:t>
            </a:r>
          </a:p>
          <a:p>
            <a:r>
              <a:rPr lang="en-US" dirty="0" smtClean="0"/>
              <a:t>6.4.1 – </a:t>
            </a:r>
            <a:r>
              <a:rPr lang="en-US" sz="1200" b="0" i="0" kern="1200" dirty="0" smtClean="0">
                <a:solidFill>
                  <a:schemeClr val="tx1"/>
                </a:solidFill>
                <a:effectLst/>
                <a:latin typeface="+mn-lt"/>
                <a:ea typeface="+mn-ea"/>
                <a:cs typeface="+mn-cs"/>
              </a:rPr>
              <a:t>Conclusion 	</a:t>
            </a:r>
            <a:endParaRPr lang="en-US" dirty="0" smtClean="0"/>
          </a:p>
          <a:p>
            <a:pPr>
              <a:lnSpc>
                <a:spcPct val="80000"/>
              </a:lnSpc>
              <a:buFontTx/>
              <a:buNone/>
            </a:pPr>
            <a:r>
              <a:rPr lang="en-US" altLang="en-US" dirty="0" smtClean="0"/>
              <a:t>6.4.1.3 – </a:t>
            </a:r>
            <a:r>
              <a:rPr lang="en-US" dirty="0" smtClean="0"/>
              <a:t>Chapter 6: EIGRP</a:t>
            </a:r>
            <a:endParaRPr lang="en-US" altLang="en-US" dirty="0" smtClean="0"/>
          </a:p>
        </p:txBody>
      </p:sp>
    </p:spTree>
    <p:extLst>
      <p:ext uri="{BB962C8B-B14F-4D97-AF65-F5344CB8AC3E}">
        <p14:creationId xmlns:p14="http://schemas.microsoft.com/office/powerpoint/2010/main" val="354160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6.1 - </a:t>
            </a:r>
            <a:r>
              <a:rPr lang="en-US" sz="1200" dirty="0"/>
              <a:t>EIGRP Characteristics</a:t>
            </a:r>
          </a:p>
          <a:p>
            <a:pPr>
              <a:lnSpc>
                <a:spcPct val="80000"/>
              </a:lnSpc>
              <a:buFontTx/>
              <a:buNone/>
            </a:pPr>
            <a:r>
              <a:rPr lang="en-US" sz="1200" dirty="0"/>
              <a:t>6.1.1</a:t>
            </a:r>
            <a:r>
              <a:rPr lang="en-US" sz="1200" baseline="0" dirty="0"/>
              <a:t> - </a:t>
            </a:r>
            <a:r>
              <a:rPr lang="en-US" dirty="0"/>
              <a:t>EIGRP Basic </a:t>
            </a:r>
            <a:r>
              <a:rPr lang="en-US" dirty="0" smtClean="0"/>
              <a:t>Features</a:t>
            </a:r>
          </a:p>
          <a:p>
            <a:pPr>
              <a:lnSpc>
                <a:spcPct val="80000"/>
              </a:lnSpc>
              <a:buFontTx/>
              <a:buNone/>
            </a:pPr>
            <a:r>
              <a:rPr lang="en-US" dirty="0" smtClean="0"/>
              <a:t>6.1.1.2 – Protocol Dependent Modules</a:t>
            </a:r>
            <a:endParaRPr lang="en-US" dirty="0"/>
          </a:p>
          <a:p>
            <a:pPr>
              <a:lnSpc>
                <a:spcPct val="80000"/>
              </a:lnSpc>
              <a:buFontTx/>
              <a:buNone/>
            </a:pPr>
            <a:endParaRPr lang="en-US" dirty="0"/>
          </a:p>
        </p:txBody>
      </p:sp>
    </p:spTree>
    <p:extLst>
      <p:ext uri="{BB962C8B-B14F-4D97-AF65-F5344CB8AC3E}">
        <p14:creationId xmlns:p14="http://schemas.microsoft.com/office/powerpoint/2010/main" val="4930669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6.4 – Summary</a:t>
            </a:r>
          </a:p>
          <a:p>
            <a:r>
              <a:rPr lang="en-US" dirty="0" smtClean="0"/>
              <a:t>6.4.1 – </a:t>
            </a:r>
            <a:r>
              <a:rPr lang="en-US" sz="1200" b="0" i="0" kern="1200" dirty="0" smtClean="0">
                <a:solidFill>
                  <a:schemeClr val="tx1"/>
                </a:solidFill>
                <a:effectLst/>
                <a:latin typeface="+mn-lt"/>
                <a:ea typeface="+mn-ea"/>
                <a:cs typeface="+mn-cs"/>
              </a:rPr>
              <a:t>Conclusion 	</a:t>
            </a:r>
            <a:endParaRPr lang="en-US" dirty="0" smtClean="0"/>
          </a:p>
          <a:p>
            <a:pPr>
              <a:lnSpc>
                <a:spcPct val="80000"/>
              </a:lnSpc>
              <a:buFontTx/>
              <a:buNone/>
            </a:pPr>
            <a:r>
              <a:rPr lang="en-US" altLang="en-US" dirty="0" smtClean="0"/>
              <a:t>6.4.1.3 – </a:t>
            </a:r>
            <a:r>
              <a:rPr lang="en-US" dirty="0" smtClean="0"/>
              <a:t>Chapter 6: EIGRP</a:t>
            </a:r>
            <a:endParaRPr lang="en-US" altLang="en-US" dirty="0" smtClean="0"/>
          </a:p>
        </p:txBody>
      </p:sp>
    </p:spTree>
    <p:extLst>
      <p:ext uri="{BB962C8B-B14F-4D97-AF65-F5344CB8AC3E}">
        <p14:creationId xmlns:p14="http://schemas.microsoft.com/office/powerpoint/2010/main" val="3617471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6.1 - </a:t>
            </a:r>
            <a:r>
              <a:rPr lang="en-US" sz="1200" dirty="0"/>
              <a:t>EIGRP Characteristics</a:t>
            </a:r>
          </a:p>
          <a:p>
            <a:pPr>
              <a:lnSpc>
                <a:spcPct val="80000"/>
              </a:lnSpc>
              <a:buFontTx/>
              <a:buNone/>
            </a:pPr>
            <a:r>
              <a:rPr lang="en-US" sz="1200" dirty="0"/>
              <a:t>6.1.1</a:t>
            </a:r>
            <a:r>
              <a:rPr lang="en-US" sz="1200" baseline="0" dirty="0"/>
              <a:t> - </a:t>
            </a:r>
            <a:r>
              <a:rPr lang="en-US" dirty="0"/>
              <a:t>EIGRP Basic </a:t>
            </a:r>
            <a:r>
              <a:rPr lang="en-US" dirty="0" smtClean="0"/>
              <a:t>Features</a:t>
            </a:r>
          </a:p>
          <a:p>
            <a:pPr>
              <a:lnSpc>
                <a:spcPct val="80000"/>
              </a:lnSpc>
              <a:buFontTx/>
              <a:buNone/>
            </a:pPr>
            <a:r>
              <a:rPr lang="en-US" dirty="0" smtClean="0"/>
              <a:t>6.1.1.3 – Reliable Transport</a:t>
            </a:r>
            <a:r>
              <a:rPr lang="en-US" baseline="0" dirty="0" smtClean="0"/>
              <a:t> </a:t>
            </a:r>
            <a:r>
              <a:rPr lang="en-US" dirty="0" smtClean="0"/>
              <a:t>Protocol</a:t>
            </a:r>
            <a:endParaRPr lang="en-US" dirty="0"/>
          </a:p>
          <a:p>
            <a:pPr>
              <a:lnSpc>
                <a:spcPct val="80000"/>
              </a:lnSpc>
              <a:buFontTx/>
              <a:buNone/>
            </a:pPr>
            <a:endParaRPr lang="en-US" dirty="0"/>
          </a:p>
        </p:txBody>
      </p:sp>
    </p:spTree>
    <p:extLst>
      <p:ext uri="{BB962C8B-B14F-4D97-AF65-F5344CB8AC3E}">
        <p14:creationId xmlns:p14="http://schemas.microsoft.com/office/powerpoint/2010/main" val="3582368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6.1 - </a:t>
            </a:r>
            <a:r>
              <a:rPr lang="en-US" sz="1200" dirty="0"/>
              <a:t>EIGRP Characteristics</a:t>
            </a:r>
          </a:p>
          <a:p>
            <a:pPr>
              <a:lnSpc>
                <a:spcPct val="80000"/>
              </a:lnSpc>
              <a:buFontTx/>
              <a:buNone/>
            </a:pPr>
            <a:r>
              <a:rPr lang="en-US" sz="1200" dirty="0"/>
              <a:t>6.1.1</a:t>
            </a:r>
            <a:r>
              <a:rPr lang="en-US" sz="1200" baseline="0" dirty="0"/>
              <a:t> - </a:t>
            </a:r>
            <a:r>
              <a:rPr lang="en-US" dirty="0"/>
              <a:t>EIGRP Basic </a:t>
            </a:r>
            <a:r>
              <a:rPr lang="en-US" dirty="0" smtClean="0"/>
              <a:t>Features</a:t>
            </a:r>
          </a:p>
          <a:p>
            <a:pPr>
              <a:lnSpc>
                <a:spcPct val="80000"/>
              </a:lnSpc>
              <a:buFontTx/>
              <a:buNone/>
            </a:pPr>
            <a:r>
              <a:rPr lang="en-US" dirty="0" smtClean="0"/>
              <a:t>6.1.1.4 – Authentication</a:t>
            </a:r>
            <a:endParaRPr lang="en-US" dirty="0"/>
          </a:p>
          <a:p>
            <a:pPr>
              <a:lnSpc>
                <a:spcPct val="80000"/>
              </a:lnSpc>
              <a:buFontTx/>
              <a:buNone/>
            </a:pPr>
            <a:endParaRPr lang="en-US" dirty="0"/>
          </a:p>
        </p:txBody>
      </p:sp>
    </p:spTree>
    <p:extLst>
      <p:ext uri="{BB962C8B-B14F-4D97-AF65-F5344CB8AC3E}">
        <p14:creationId xmlns:p14="http://schemas.microsoft.com/office/powerpoint/2010/main" val="3321384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6.1 - </a:t>
            </a:r>
            <a:r>
              <a:rPr lang="en-US" sz="1200" dirty="0"/>
              <a:t>EIGRP Characteristics</a:t>
            </a:r>
          </a:p>
          <a:p>
            <a:pPr>
              <a:lnSpc>
                <a:spcPct val="80000"/>
              </a:lnSpc>
              <a:buFontTx/>
              <a:buNone/>
            </a:pPr>
            <a:r>
              <a:rPr lang="en-US" sz="1200" dirty="0" smtClean="0"/>
              <a:t>6.1.2</a:t>
            </a:r>
            <a:r>
              <a:rPr lang="en-US" sz="1200" baseline="0" dirty="0" smtClean="0"/>
              <a:t> </a:t>
            </a:r>
            <a:r>
              <a:rPr lang="en-US" sz="1200" baseline="0" dirty="0"/>
              <a:t>- </a:t>
            </a:r>
            <a:r>
              <a:rPr lang="en-US" dirty="0"/>
              <a:t>EIGRP </a:t>
            </a:r>
            <a:r>
              <a:rPr lang="en-US" dirty="0" smtClean="0"/>
              <a:t>Packet Types</a:t>
            </a:r>
          </a:p>
          <a:p>
            <a:pPr>
              <a:lnSpc>
                <a:spcPct val="80000"/>
              </a:lnSpc>
              <a:buFontTx/>
              <a:buNone/>
            </a:pPr>
            <a:r>
              <a:rPr lang="en-US" dirty="0" smtClean="0"/>
              <a:t>6.1.2.1 – EIGRP Packet Types</a:t>
            </a:r>
            <a:endParaRPr lang="en-US" dirty="0"/>
          </a:p>
          <a:p>
            <a:pPr>
              <a:lnSpc>
                <a:spcPct val="80000"/>
              </a:lnSpc>
              <a:buFontTx/>
              <a:buNone/>
            </a:pPr>
            <a:endParaRPr lang="en-US" dirty="0"/>
          </a:p>
        </p:txBody>
      </p:sp>
    </p:spTree>
    <p:extLst>
      <p:ext uri="{BB962C8B-B14F-4D97-AF65-F5344CB8AC3E}">
        <p14:creationId xmlns:p14="http://schemas.microsoft.com/office/powerpoint/2010/main" val="637746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smtClean="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smtClean="0"/>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timing>
    <p:tnLst>
      <p:par>
        <p:cTn id="1" dur="indefinite" restart="never" nodeType="tmRoot"/>
      </p:par>
    </p:tnLst>
  </p:timing>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smtClean="0">
                <a:sym typeface="Arial" pitchFamily="34" charset="0"/>
              </a:rPr>
              <a:t>Click to edit Master text styles</a:t>
            </a:r>
          </a:p>
          <a:p>
            <a:pPr lvl="1"/>
            <a:r>
              <a:rPr lang="en-US" dirty="0" smtClean="0">
                <a:sym typeface="Arial" pitchFamily="34" charset="0"/>
              </a:rPr>
              <a:t>Second level</a:t>
            </a:r>
          </a:p>
          <a:p>
            <a:pPr lvl="2"/>
            <a:r>
              <a:rPr lang="en-US" dirty="0" smtClean="0">
                <a:sym typeface="Arial" pitchFamily="34" charset="0"/>
              </a:rPr>
              <a:t>Third level</a:t>
            </a:r>
          </a:p>
          <a:p>
            <a:pPr lvl="3"/>
            <a:r>
              <a:rPr lang="en-US" dirty="0" smtClean="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smtClean="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smtClean="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timing>
    <p:tnLst>
      <p:par>
        <p:cTn id="1" dur="indefinite" restart="never" nodeType="tmRoot"/>
      </p:par>
    </p:tnLst>
  </p:timing>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smtClean="0"/>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smtClean="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timing>
    <p:tnLst>
      <p:par>
        <p:cTn id="1" dur="indefinite" restart="never" nodeType="tmRoot"/>
      </p:par>
    </p:tnLst>
  </p:timing>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smtClean="0"/>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a:t>
            </a:r>
            <a:r>
              <a:rPr lang="en-US" sz="600" dirty="0" smtClean="0">
                <a:solidFill>
                  <a:schemeClr val="accent5">
                    <a:lumMod val="50000"/>
                  </a:schemeClr>
                </a:solidFill>
                <a:latin typeface="+mn-lt"/>
                <a:ea typeface="+mn-ea"/>
                <a:cs typeface="CiscoSans Thin"/>
              </a:rPr>
              <a:t>2016  </a:t>
            </a:r>
            <a:r>
              <a:rPr lang="en-US" sz="600" dirty="0">
                <a:solidFill>
                  <a:schemeClr val="accent5">
                    <a:lumMod val="50000"/>
                  </a:schemeClr>
                </a:solidFill>
                <a:latin typeface="+mn-lt"/>
                <a:ea typeface="+mn-ea"/>
                <a:cs typeface="CiscoSans Thin"/>
              </a:rPr>
              <a:t>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smtClean="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smtClean="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1</a:t>
            </a:r>
          </a:p>
        </p:txBody>
      </p:sp>
    </p:spTree>
    <p:extLst>
      <p:ext uri="{BB962C8B-B14F-4D97-AF65-F5344CB8AC3E}">
        <p14:creationId xmlns:p14="http://schemas.microsoft.com/office/powerpoint/2010/main" val="3053872667"/>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smtClean="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5</a:t>
            </a:r>
          </a:p>
        </p:txBody>
      </p:sp>
    </p:spTree>
    <p:extLst>
      <p:ext uri="{BB962C8B-B14F-4D97-AF65-F5344CB8AC3E}">
        <p14:creationId xmlns:p14="http://schemas.microsoft.com/office/powerpoint/2010/main" val="2962125011"/>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smtClean="0"/>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smtClean="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smtClean="0"/>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smtClean="0"/>
              <a:t>10</a:t>
            </a:r>
          </a:p>
        </p:txBody>
      </p:sp>
    </p:spTree>
    <p:extLst>
      <p:ext uri="{BB962C8B-B14F-4D97-AF65-F5344CB8AC3E}">
        <p14:creationId xmlns:p14="http://schemas.microsoft.com/office/powerpoint/2010/main" val="3643099958"/>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smtClean="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a:t>
            </a:r>
            <a:r>
              <a:rPr lang="en-US" sz="600" dirty="0" smtClean="0">
                <a:solidFill>
                  <a:schemeClr val="accent3">
                    <a:lumMod val="85000"/>
                  </a:schemeClr>
                </a:solidFill>
                <a:latin typeface="+mn-lt"/>
                <a:ea typeface="+mn-ea"/>
                <a:cs typeface="CiscoSans Thin"/>
              </a:rPr>
              <a:t>2016  </a:t>
            </a:r>
            <a:r>
              <a:rPr lang="en-US" sz="600" dirty="0">
                <a:solidFill>
                  <a:schemeClr val="accent3">
                    <a:lumMod val="85000"/>
                  </a:schemeClr>
                </a:solidFill>
                <a:latin typeface="+mn-lt"/>
                <a:ea typeface="+mn-ea"/>
                <a:cs typeface="CiscoSans Thin"/>
              </a:rPr>
              <a:t>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iming>
    <p:tnLst>
      <p:par>
        <p:cTn id="1" dur="indefinite" restart="never" nodeType="tmRoot"/>
      </p:par>
    </p:tnLst>
  </p:timing>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emf"/><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5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59.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3.xml"/><Relationship Id="rId1" Type="http://schemas.openxmlformats.org/officeDocument/2006/relationships/slideLayout" Target="../slideLayouts/slideLayout13.xml"/><Relationship Id="rId5" Type="http://schemas.openxmlformats.org/officeDocument/2006/relationships/image" Target="../media/image63.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1.xml"/><Relationship Id="rId1" Type="http://schemas.openxmlformats.org/officeDocument/2006/relationships/slideLayout" Target="../slideLayouts/slideLayout1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5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5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3.xml"/><Relationship Id="rId1" Type="http://schemas.openxmlformats.org/officeDocument/2006/relationships/slideLayout" Target="../slideLayouts/slideLayout13.xml"/><Relationship Id="rId6" Type="http://schemas.openxmlformats.org/officeDocument/2006/relationships/image" Target="../media/image78.png"/><Relationship Id="rId5" Type="http://schemas.openxmlformats.org/officeDocument/2006/relationships/image" Target="../media/image6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Module </a:t>
            </a:r>
            <a:r>
              <a:rPr lang="en-US" dirty="0" smtClean="0"/>
              <a:t>6: EIGRP</a:t>
            </a:r>
            <a:endParaRPr lang="en-US" dirty="0"/>
          </a:p>
        </p:txBody>
      </p:sp>
      <p:sp>
        <p:nvSpPr>
          <p:cNvPr id="7" name="Subtitle 6"/>
          <p:cNvSpPr>
            <a:spLocks noGrp="1"/>
          </p:cNvSpPr>
          <p:nvPr>
            <p:ph type="subTitle" idx="1"/>
          </p:nvPr>
        </p:nvSpPr>
        <p:spPr>
          <a:xfrm>
            <a:off x="469496" y="3809526"/>
            <a:ext cx="2916099" cy="902174"/>
          </a:xfrm>
        </p:spPr>
        <p:txBody>
          <a:bodyPr/>
          <a:lstStyle/>
          <a:p>
            <a:r>
              <a:rPr lang="en-US" dirty="0"/>
              <a:t>CCNA Routing and Switching</a:t>
            </a:r>
          </a:p>
          <a:p>
            <a:r>
              <a:rPr lang="en-US" dirty="0" smtClean="0"/>
              <a:t>Scaling Networks v6.0</a:t>
            </a:r>
            <a:endParaRPr lang="en-US" dirty="0"/>
          </a:p>
          <a:p>
            <a:endParaRPr lang="en-US" dirty="0"/>
          </a:p>
        </p:txBody>
      </p:sp>
    </p:spTree>
    <p:extLst>
      <p:ext uri="{BB962C8B-B14F-4D97-AF65-F5344CB8AC3E}">
        <p14:creationId xmlns:p14="http://schemas.microsoft.com/office/powerpoint/2010/main" val="178293801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3213202" cy="4155319"/>
          </a:xfrm>
        </p:spPr>
        <p:txBody>
          <a:bodyPr/>
          <a:lstStyle/>
          <a:p>
            <a:pPr>
              <a:defRPr/>
            </a:pPr>
            <a:r>
              <a:rPr lang="en-US" dirty="0"/>
              <a:t>Hello packets are used to discover &amp; form adjacencies with neighbors.</a:t>
            </a:r>
          </a:p>
          <a:p>
            <a:pPr lvl="1">
              <a:defRPr/>
            </a:pPr>
            <a:r>
              <a:rPr lang="en-US" dirty="0"/>
              <a:t>On hearing Hellos, a router creates a neighbor table and the continued receipt of Hellos maintains the table. </a:t>
            </a:r>
          </a:p>
          <a:p>
            <a:pPr lvl="1">
              <a:defRPr/>
            </a:pPr>
            <a:endParaRPr lang="en-US" dirty="0"/>
          </a:p>
          <a:p>
            <a:pPr>
              <a:defRPr/>
            </a:pPr>
            <a:r>
              <a:rPr lang="en-US" dirty="0"/>
              <a:t>Hello packets are always sent unreliably.</a:t>
            </a:r>
          </a:p>
          <a:p>
            <a:pPr lvl="1">
              <a:defRPr/>
            </a:pPr>
            <a:r>
              <a:rPr lang="en-US" dirty="0"/>
              <a:t>Therefore Hello packets do not require acknowledgment.</a:t>
            </a:r>
          </a:p>
        </p:txBody>
      </p:sp>
      <p:sp>
        <p:nvSpPr>
          <p:cNvPr id="21505" name="Rectangle 2"/>
          <p:cNvSpPr>
            <a:spLocks noGrp="1" noChangeArrowheads="1"/>
          </p:cNvSpPr>
          <p:nvPr>
            <p:ph type="title"/>
          </p:nvPr>
        </p:nvSpPr>
        <p:spPr/>
        <p:txBody>
          <a:bodyPr/>
          <a:lstStyle/>
          <a:p>
            <a:r>
              <a:rPr lang="en-US" sz="1600" dirty="0" smtClean="0"/>
              <a:t>EIGRP Characteristics</a:t>
            </a:r>
            <a:r>
              <a:rPr lang="en-US" dirty="0" smtClean="0"/>
              <a:t/>
            </a:r>
            <a:br>
              <a:rPr lang="en-US" dirty="0" smtClean="0"/>
            </a:br>
            <a:r>
              <a:rPr lang="en-US" dirty="0" smtClean="0"/>
              <a:t>EIGRP Packet Types</a:t>
            </a:r>
            <a:endParaRPr lang="en-US" dirty="0"/>
          </a:p>
        </p:txBody>
      </p:sp>
      <p:sp>
        <p:nvSpPr>
          <p:cNvPr id="8" name="Rectangle 7"/>
          <p:cNvSpPr/>
          <p:nvPr/>
        </p:nvSpPr>
        <p:spPr>
          <a:xfrm>
            <a:off x="3918431" y="3663656"/>
            <a:ext cx="4664405" cy="921812"/>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nchor="ctr">
            <a:noAutofit/>
          </a:bodyPr>
          <a:lstStyle/>
          <a:p>
            <a:r>
              <a:rPr lang="en-US" sz="1200" dirty="0" smtClean="0">
                <a:solidFill>
                  <a:schemeClr val="bg1"/>
                </a:solidFill>
              </a:rPr>
              <a:t>EIGRP </a:t>
            </a:r>
            <a:r>
              <a:rPr lang="en-US" sz="1200" dirty="0">
                <a:solidFill>
                  <a:schemeClr val="bg1"/>
                </a:solidFill>
              </a:rPr>
              <a:t>uses multicast and unicast rather than broadcast. </a:t>
            </a:r>
          </a:p>
          <a:p>
            <a:pPr marL="173038" indent="-173038">
              <a:buFont typeface="Arial" panose="020B0604020202020204" pitchFamily="34" charset="0"/>
              <a:buChar char="•"/>
            </a:pPr>
            <a:r>
              <a:rPr lang="en-US" sz="1100" dirty="0">
                <a:solidFill>
                  <a:schemeClr val="bg1"/>
                </a:solidFill>
              </a:rPr>
              <a:t>As a result, end stations are unaffected by routing updates or queries. </a:t>
            </a:r>
          </a:p>
          <a:p>
            <a:pPr marL="173038" indent="-173038">
              <a:buFont typeface="Arial" panose="020B0604020202020204" pitchFamily="34" charset="0"/>
              <a:buChar char="•"/>
            </a:pPr>
            <a:r>
              <a:rPr lang="en-US" sz="1100" dirty="0">
                <a:solidFill>
                  <a:schemeClr val="bg1"/>
                </a:solidFill>
              </a:rPr>
              <a:t>The EIGRP multicast IPv4 address is </a:t>
            </a:r>
            <a:r>
              <a:rPr lang="en-US" sz="1100" b="1" dirty="0">
                <a:solidFill>
                  <a:srgbClr val="FFFF00"/>
                </a:solidFill>
              </a:rPr>
              <a:t>224.0.0.10</a:t>
            </a:r>
            <a:r>
              <a:rPr lang="en-US" sz="1100" dirty="0">
                <a:solidFill>
                  <a:schemeClr val="bg1"/>
                </a:solidFill>
              </a:rPr>
              <a:t> </a:t>
            </a:r>
            <a:endParaRPr lang="en-US" sz="1100" dirty="0" smtClean="0">
              <a:solidFill>
                <a:schemeClr val="bg1"/>
              </a:solidFill>
            </a:endParaRPr>
          </a:p>
          <a:p>
            <a:pPr marL="173038" indent="-173038">
              <a:buFont typeface="Arial" panose="020B0604020202020204" pitchFamily="34" charset="0"/>
              <a:buChar char="•"/>
            </a:pPr>
            <a:r>
              <a:rPr lang="en-US" sz="1100" dirty="0" smtClean="0">
                <a:solidFill>
                  <a:schemeClr val="bg1"/>
                </a:solidFill>
              </a:rPr>
              <a:t>The EIGRP multicast </a:t>
            </a:r>
            <a:r>
              <a:rPr lang="en-US" sz="1100" dirty="0">
                <a:solidFill>
                  <a:schemeClr val="bg1"/>
                </a:solidFill>
              </a:rPr>
              <a:t>IPv6 address is </a:t>
            </a:r>
            <a:r>
              <a:rPr lang="en-US" sz="1100" b="1" dirty="0" smtClean="0">
                <a:solidFill>
                  <a:srgbClr val="FFFF00"/>
                </a:solidFill>
              </a:rPr>
              <a:t>FF02::</a:t>
            </a:r>
            <a:r>
              <a:rPr lang="en-US" sz="1100" b="1" dirty="0">
                <a:solidFill>
                  <a:srgbClr val="FFFF00"/>
                </a:solidFill>
              </a:rPr>
              <a:t>A</a:t>
            </a:r>
            <a:r>
              <a:rPr lang="en-US" sz="1200" dirty="0" smtClean="0">
                <a:solidFill>
                  <a:schemeClr val="bg1"/>
                </a:solidFill>
              </a:rPr>
              <a:t>.</a:t>
            </a:r>
            <a:endParaRPr lang="en-US" sz="1200" dirty="0">
              <a:solidFill>
                <a:schemeClr val="bg1"/>
              </a:solidFill>
            </a:endParaRPr>
          </a:p>
        </p:txBody>
      </p:sp>
      <p:pic>
        <p:nvPicPr>
          <p:cNvPr id="4" name="Picture 3"/>
          <p:cNvPicPr>
            <a:picLocks noChangeAspect="1"/>
          </p:cNvPicPr>
          <p:nvPr/>
        </p:nvPicPr>
        <p:blipFill>
          <a:blip r:embed="rId3"/>
          <a:stretch>
            <a:fillRect/>
          </a:stretch>
        </p:blipFill>
        <p:spPr>
          <a:xfrm>
            <a:off x="3764065" y="662916"/>
            <a:ext cx="4973135" cy="2897626"/>
          </a:xfrm>
          <a:prstGeom prst="rect">
            <a:avLst/>
          </a:prstGeom>
        </p:spPr>
      </p:pic>
    </p:spTree>
    <p:extLst>
      <p:ext uri="{BB962C8B-B14F-4D97-AF65-F5344CB8AC3E}">
        <p14:creationId xmlns:p14="http://schemas.microsoft.com/office/powerpoint/2010/main" val="315620418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3698730" cy="4155319"/>
          </a:xfrm>
        </p:spPr>
        <p:txBody>
          <a:bodyPr/>
          <a:lstStyle/>
          <a:p>
            <a:r>
              <a:rPr lang="en-US" dirty="0" smtClean="0"/>
              <a:t>EIGRP Update packets </a:t>
            </a:r>
            <a:r>
              <a:rPr lang="en-US" dirty="0"/>
              <a:t>are used to propagate routing information.</a:t>
            </a:r>
          </a:p>
          <a:p>
            <a:pPr lvl="1"/>
            <a:r>
              <a:rPr lang="en-US" dirty="0"/>
              <a:t>Sent to initially exchange topology information or </a:t>
            </a:r>
            <a:r>
              <a:rPr lang="en-US" dirty="0" smtClean="0"/>
              <a:t>topology change. </a:t>
            </a:r>
            <a:endParaRPr lang="en-US" dirty="0"/>
          </a:p>
          <a:p>
            <a:pPr lvl="1"/>
            <a:r>
              <a:rPr lang="en-US" dirty="0"/>
              <a:t>EIGRP updates </a:t>
            </a:r>
            <a:r>
              <a:rPr lang="en-US" dirty="0" smtClean="0"/>
              <a:t>only contain needed routing </a:t>
            </a:r>
            <a:r>
              <a:rPr lang="en-US" dirty="0"/>
              <a:t>information </a:t>
            </a:r>
            <a:r>
              <a:rPr lang="en-US" dirty="0" smtClean="0"/>
              <a:t>and </a:t>
            </a:r>
            <a:r>
              <a:rPr lang="en-US" dirty="0"/>
              <a:t>are unicast to </a:t>
            </a:r>
            <a:r>
              <a:rPr lang="en-US" dirty="0" smtClean="0"/>
              <a:t>routers </a:t>
            </a:r>
            <a:r>
              <a:rPr lang="en-US" dirty="0"/>
              <a:t>that require it. </a:t>
            </a:r>
          </a:p>
          <a:p>
            <a:pPr lvl="1"/>
            <a:r>
              <a:rPr lang="en-US" dirty="0" smtClean="0"/>
              <a:t>Update </a:t>
            </a:r>
            <a:r>
              <a:rPr lang="en-US" dirty="0"/>
              <a:t>packets are sent </a:t>
            </a:r>
            <a:r>
              <a:rPr lang="en-US" dirty="0" smtClean="0"/>
              <a:t>reliably and therefore </a:t>
            </a:r>
            <a:r>
              <a:rPr lang="en-US" dirty="0"/>
              <a:t>requires </a:t>
            </a:r>
            <a:r>
              <a:rPr lang="en-US" dirty="0" smtClean="0"/>
              <a:t>acknowledgements.</a:t>
            </a:r>
          </a:p>
        </p:txBody>
      </p:sp>
      <p:sp>
        <p:nvSpPr>
          <p:cNvPr id="21505" name="Rectangle 2"/>
          <p:cNvSpPr>
            <a:spLocks noGrp="1" noChangeArrowheads="1"/>
          </p:cNvSpPr>
          <p:nvPr>
            <p:ph type="title"/>
          </p:nvPr>
        </p:nvSpPr>
        <p:spPr/>
        <p:txBody>
          <a:bodyPr/>
          <a:lstStyle/>
          <a:p>
            <a:r>
              <a:rPr lang="en-US" sz="1600" dirty="0" smtClean="0"/>
              <a:t>EIGRP Characteristics</a:t>
            </a:r>
            <a:r>
              <a:rPr lang="en-US" dirty="0" smtClean="0"/>
              <a:t/>
            </a:r>
            <a:br>
              <a:rPr lang="en-US" dirty="0" smtClean="0"/>
            </a:br>
            <a:r>
              <a:rPr lang="en-US" dirty="0" smtClean="0"/>
              <a:t>EIGRP Packet Types</a:t>
            </a:r>
            <a:endParaRPr lang="en-US" dirty="0"/>
          </a:p>
        </p:txBody>
      </p:sp>
      <p:pic>
        <p:nvPicPr>
          <p:cNvPr id="3" name="Picture 2"/>
          <p:cNvPicPr>
            <a:picLocks noChangeAspect="1"/>
          </p:cNvPicPr>
          <p:nvPr/>
        </p:nvPicPr>
        <p:blipFill>
          <a:blip r:embed="rId3"/>
          <a:stretch>
            <a:fillRect/>
          </a:stretch>
        </p:blipFill>
        <p:spPr>
          <a:xfrm>
            <a:off x="4190035" y="798944"/>
            <a:ext cx="4730850" cy="2392436"/>
          </a:xfrm>
          <a:prstGeom prst="rect">
            <a:avLst/>
          </a:prstGeom>
        </p:spPr>
      </p:pic>
      <p:sp>
        <p:nvSpPr>
          <p:cNvPr id="5" name="Content Placeholder 1"/>
          <p:cNvSpPr txBox="1">
            <a:spLocks/>
          </p:cNvSpPr>
          <p:nvPr/>
        </p:nvSpPr>
        <p:spPr bwMode="auto">
          <a:xfrm>
            <a:off x="144065" y="3507421"/>
            <a:ext cx="8426988" cy="91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altLang="en-US" dirty="0" smtClean="0"/>
              <a:t>Acknowledgements packets are “</a:t>
            </a:r>
            <a:r>
              <a:rPr lang="en-US" altLang="en-US" dirty="0" err="1" smtClean="0"/>
              <a:t>dataless</a:t>
            </a:r>
            <a:r>
              <a:rPr lang="en-US" altLang="en-US" dirty="0" smtClean="0"/>
              <a:t>” </a:t>
            </a:r>
            <a:r>
              <a:rPr lang="en-US" altLang="en-US" dirty="0"/>
              <a:t>Hello </a:t>
            </a:r>
            <a:r>
              <a:rPr lang="en-US" altLang="en-US" dirty="0" smtClean="0"/>
              <a:t>packets used to indicate receipt of any EIGRP packet during a "reliable"  (i.e., RTP) exchange. </a:t>
            </a:r>
          </a:p>
          <a:p>
            <a:pPr lvl="1"/>
            <a:r>
              <a:rPr lang="en-US" altLang="en-US" dirty="0" smtClean="0"/>
              <a:t>Used to acknowledge the receipt of Update packets, Query packets, and Reply packets. </a:t>
            </a:r>
          </a:p>
          <a:p>
            <a:pPr lvl="1"/>
            <a:endParaRPr lang="en-US" altLang="en-US" dirty="0" smtClean="0"/>
          </a:p>
          <a:p>
            <a:endParaRPr lang="en-US" altLang="en-US" dirty="0" smtClean="0"/>
          </a:p>
          <a:p>
            <a:endParaRPr lang="en-US" dirty="0"/>
          </a:p>
        </p:txBody>
      </p:sp>
    </p:spTree>
    <p:extLst>
      <p:ext uri="{BB962C8B-B14F-4D97-AF65-F5344CB8AC3E}">
        <p14:creationId xmlns:p14="http://schemas.microsoft.com/office/powerpoint/2010/main" val="1316855485"/>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4034396" cy="4155319"/>
          </a:xfrm>
        </p:spPr>
        <p:txBody>
          <a:bodyPr/>
          <a:lstStyle/>
          <a:p>
            <a:r>
              <a:rPr lang="en-US" dirty="0"/>
              <a:t>Query and reply packets are used by DUAL when searching for networks.</a:t>
            </a:r>
          </a:p>
          <a:p>
            <a:endParaRPr lang="en-US" dirty="0"/>
          </a:p>
          <a:p>
            <a:r>
              <a:rPr lang="en-US" dirty="0"/>
              <a:t>They both use reliable delivery and therefore require acknowledgement.</a:t>
            </a:r>
          </a:p>
          <a:p>
            <a:endParaRPr lang="en-US" dirty="0"/>
          </a:p>
          <a:p>
            <a:r>
              <a:rPr lang="en-US" dirty="0"/>
              <a:t>Queries can use multicast or unicast, whereas Replies are always sent as unicast. </a:t>
            </a:r>
          </a:p>
        </p:txBody>
      </p:sp>
      <p:sp>
        <p:nvSpPr>
          <p:cNvPr id="21505" name="Rectangle 2"/>
          <p:cNvSpPr>
            <a:spLocks noGrp="1" noChangeArrowheads="1"/>
          </p:cNvSpPr>
          <p:nvPr>
            <p:ph type="title"/>
          </p:nvPr>
        </p:nvSpPr>
        <p:spPr/>
        <p:txBody>
          <a:bodyPr/>
          <a:lstStyle/>
          <a:p>
            <a:r>
              <a:rPr lang="en-US" sz="1600" dirty="0" smtClean="0"/>
              <a:t>EIGRP Characteristics</a:t>
            </a:r>
            <a:r>
              <a:rPr lang="en-US" dirty="0" smtClean="0"/>
              <a:t/>
            </a:r>
            <a:br>
              <a:rPr lang="en-US" dirty="0" smtClean="0"/>
            </a:br>
            <a:r>
              <a:rPr lang="en-US" dirty="0" smtClean="0"/>
              <a:t>EIGRP Packet Types</a:t>
            </a:r>
            <a:endParaRPr lang="en-US" dirty="0"/>
          </a:p>
        </p:txBody>
      </p:sp>
      <p:pic>
        <p:nvPicPr>
          <p:cNvPr id="4" name="Picture 3"/>
          <p:cNvPicPr>
            <a:picLocks noChangeAspect="1"/>
          </p:cNvPicPr>
          <p:nvPr/>
        </p:nvPicPr>
        <p:blipFill>
          <a:blip r:embed="rId3"/>
          <a:stretch>
            <a:fillRect/>
          </a:stretch>
        </p:blipFill>
        <p:spPr>
          <a:xfrm>
            <a:off x="4178461" y="798944"/>
            <a:ext cx="4778153" cy="2447537"/>
          </a:xfrm>
          <a:prstGeom prst="rect">
            <a:avLst/>
          </a:prstGeom>
        </p:spPr>
      </p:pic>
    </p:spTree>
    <p:extLst>
      <p:ext uri="{BB962C8B-B14F-4D97-AF65-F5344CB8AC3E}">
        <p14:creationId xmlns:p14="http://schemas.microsoft.com/office/powerpoint/2010/main" val="591462031"/>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4663418" cy="4155319"/>
          </a:xfrm>
        </p:spPr>
        <p:txBody>
          <a:bodyPr/>
          <a:lstStyle/>
          <a:p>
            <a:r>
              <a:rPr lang="en-US" dirty="0"/>
              <a:t>EIGRP frame </a:t>
            </a:r>
            <a:r>
              <a:rPr lang="en-US" dirty="0" smtClean="0"/>
              <a:t>contains destination multicast address 01-00-5E-00-00-0A.</a:t>
            </a:r>
          </a:p>
          <a:p>
            <a:r>
              <a:rPr lang="en-US" dirty="0" smtClean="0"/>
              <a:t>The IP packet header contains destination IP address 224.0.0.10 and identifies this packet as an EIGRP packet (protocol 88). </a:t>
            </a:r>
          </a:p>
          <a:p>
            <a:r>
              <a:rPr lang="en-US" dirty="0" smtClean="0"/>
              <a:t>The data portion of the EIGRP message includes:</a:t>
            </a:r>
          </a:p>
          <a:p>
            <a:pPr lvl="1"/>
            <a:r>
              <a:rPr lang="en-US" b="1" dirty="0" smtClean="0"/>
              <a:t>Packet header </a:t>
            </a:r>
            <a:r>
              <a:rPr lang="en-US" dirty="0" smtClean="0"/>
              <a:t>- The EIGRP packet header identifies the type of EIGRP message.</a:t>
            </a:r>
          </a:p>
          <a:p>
            <a:pPr lvl="1"/>
            <a:r>
              <a:rPr lang="en-US" b="1" dirty="0" smtClean="0"/>
              <a:t>Type/Length/Value (TLV) </a:t>
            </a:r>
            <a:r>
              <a:rPr lang="en-US" dirty="0" smtClean="0"/>
              <a:t>- The TLV field contains EIGRP parameters, IP internal and external routes.</a:t>
            </a:r>
          </a:p>
          <a:p>
            <a:r>
              <a:rPr lang="en-US" dirty="0" smtClean="0"/>
              <a:t>EIGRP </a:t>
            </a:r>
            <a:r>
              <a:rPr lang="en-US" dirty="0"/>
              <a:t>for IPv6 </a:t>
            </a:r>
            <a:r>
              <a:rPr lang="en-US" dirty="0" smtClean="0"/>
              <a:t>is </a:t>
            </a:r>
            <a:r>
              <a:rPr lang="en-US" dirty="0"/>
              <a:t>encapsulated using an IPv6 </a:t>
            </a:r>
            <a:r>
              <a:rPr lang="en-US" dirty="0" smtClean="0"/>
              <a:t>header with multicast </a:t>
            </a:r>
            <a:r>
              <a:rPr lang="en-US" dirty="0"/>
              <a:t>address FF02::A and the next header field </a:t>
            </a:r>
            <a:r>
              <a:rPr lang="en-US" dirty="0" smtClean="0"/>
              <a:t>set </a:t>
            </a:r>
            <a:r>
              <a:rPr lang="en-US" dirty="0"/>
              <a:t>to </a:t>
            </a:r>
            <a:r>
              <a:rPr lang="en-US" dirty="0" smtClean="0"/>
              <a:t>protocol 88</a:t>
            </a:r>
            <a:r>
              <a:rPr lang="en-US" dirty="0"/>
              <a:t>.</a:t>
            </a:r>
          </a:p>
        </p:txBody>
      </p:sp>
      <p:sp>
        <p:nvSpPr>
          <p:cNvPr id="21505" name="Rectangle 2"/>
          <p:cNvSpPr>
            <a:spLocks noGrp="1" noChangeArrowheads="1"/>
          </p:cNvSpPr>
          <p:nvPr>
            <p:ph type="title"/>
          </p:nvPr>
        </p:nvSpPr>
        <p:spPr/>
        <p:txBody>
          <a:bodyPr/>
          <a:lstStyle/>
          <a:p>
            <a:r>
              <a:rPr lang="en-US" sz="1600" dirty="0" smtClean="0"/>
              <a:t>EIGRP Characteristics</a:t>
            </a:r>
            <a:r>
              <a:rPr lang="en-US" dirty="0" smtClean="0"/>
              <a:t/>
            </a:r>
            <a:br>
              <a:rPr lang="en-US" dirty="0" smtClean="0"/>
            </a:br>
            <a:r>
              <a:rPr lang="en-US" dirty="0"/>
              <a:t>EIGRP Messages</a:t>
            </a:r>
          </a:p>
        </p:txBody>
      </p:sp>
      <p:pic>
        <p:nvPicPr>
          <p:cNvPr id="5" name="Picture 4"/>
          <p:cNvPicPr>
            <a:picLocks noChangeAspect="1"/>
          </p:cNvPicPr>
          <p:nvPr/>
        </p:nvPicPr>
        <p:blipFill>
          <a:blip r:embed="rId3"/>
          <a:stretch>
            <a:fillRect/>
          </a:stretch>
        </p:blipFill>
        <p:spPr>
          <a:xfrm>
            <a:off x="4807483" y="843559"/>
            <a:ext cx="4135759" cy="2657982"/>
          </a:xfrm>
          <a:prstGeom prst="rect">
            <a:avLst/>
          </a:prstGeom>
        </p:spPr>
      </p:pic>
    </p:spTree>
    <p:extLst>
      <p:ext uri="{BB962C8B-B14F-4D97-AF65-F5344CB8AC3E}">
        <p14:creationId xmlns:p14="http://schemas.microsoft.com/office/powerpoint/2010/main" val="4266813035"/>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4694153" cy="1759061"/>
          </a:xfrm>
        </p:spPr>
        <p:txBody>
          <a:bodyPr/>
          <a:lstStyle/>
          <a:p>
            <a:r>
              <a:rPr lang="en-US" dirty="0" smtClean="0"/>
              <a:t>EIGRP messages include </a:t>
            </a:r>
            <a:r>
              <a:rPr lang="en-US" dirty="0"/>
              <a:t>the </a:t>
            </a:r>
            <a:r>
              <a:rPr lang="en-US" dirty="0" smtClean="0"/>
              <a:t>header with an Opcode </a:t>
            </a:r>
            <a:r>
              <a:rPr lang="en-US" dirty="0"/>
              <a:t>field </a:t>
            </a:r>
            <a:r>
              <a:rPr lang="en-US" dirty="0" smtClean="0"/>
              <a:t>that specifies the type of EIGRP packet (Hello, </a:t>
            </a:r>
            <a:r>
              <a:rPr lang="en-US" dirty="0" err="1" smtClean="0"/>
              <a:t>Ack</a:t>
            </a:r>
            <a:r>
              <a:rPr lang="en-US" dirty="0" smtClean="0"/>
              <a:t>, Update, Query, and Reply) and </a:t>
            </a:r>
            <a:r>
              <a:rPr lang="en-US" dirty="0"/>
              <a:t>the </a:t>
            </a:r>
            <a:r>
              <a:rPr lang="en-US" dirty="0" smtClean="0"/>
              <a:t>AS number field</a:t>
            </a:r>
            <a:r>
              <a:rPr lang="en-US" dirty="0"/>
              <a:t>. </a:t>
            </a:r>
            <a:endParaRPr lang="en-US" dirty="0" smtClean="0"/>
          </a:p>
        </p:txBody>
      </p:sp>
      <p:sp>
        <p:nvSpPr>
          <p:cNvPr id="21505" name="Rectangle 2"/>
          <p:cNvSpPr>
            <a:spLocks noGrp="1" noChangeArrowheads="1"/>
          </p:cNvSpPr>
          <p:nvPr>
            <p:ph type="title"/>
          </p:nvPr>
        </p:nvSpPr>
        <p:spPr/>
        <p:txBody>
          <a:bodyPr/>
          <a:lstStyle/>
          <a:p>
            <a:r>
              <a:rPr lang="en-US" sz="1600" dirty="0" smtClean="0"/>
              <a:t>EIGRP Characteristics</a:t>
            </a:r>
            <a:r>
              <a:rPr lang="en-US" dirty="0" smtClean="0"/>
              <a:t/>
            </a:r>
            <a:br>
              <a:rPr lang="en-US" dirty="0" smtClean="0"/>
            </a:br>
            <a:r>
              <a:rPr lang="en-US" dirty="0"/>
              <a:t>EIGRP Messages</a:t>
            </a:r>
          </a:p>
        </p:txBody>
      </p:sp>
      <p:pic>
        <p:nvPicPr>
          <p:cNvPr id="3" name="Picture 2"/>
          <p:cNvPicPr>
            <a:picLocks noChangeAspect="1"/>
          </p:cNvPicPr>
          <p:nvPr/>
        </p:nvPicPr>
        <p:blipFill>
          <a:blip r:embed="rId3"/>
          <a:stretch>
            <a:fillRect/>
          </a:stretch>
        </p:blipFill>
        <p:spPr>
          <a:xfrm>
            <a:off x="4944013" y="720446"/>
            <a:ext cx="3806448" cy="1672098"/>
          </a:xfrm>
          <a:prstGeom prst="rect">
            <a:avLst/>
          </a:prstGeom>
        </p:spPr>
      </p:pic>
      <p:pic>
        <p:nvPicPr>
          <p:cNvPr id="4" name="Picture 3"/>
          <p:cNvPicPr>
            <a:picLocks noChangeAspect="1"/>
          </p:cNvPicPr>
          <p:nvPr/>
        </p:nvPicPr>
        <p:blipFill>
          <a:blip r:embed="rId4"/>
          <a:stretch>
            <a:fillRect/>
          </a:stretch>
        </p:blipFill>
        <p:spPr>
          <a:xfrm>
            <a:off x="589842" y="2843195"/>
            <a:ext cx="2420045" cy="774855"/>
          </a:xfrm>
          <a:prstGeom prst="rect">
            <a:avLst/>
          </a:prstGeom>
        </p:spPr>
      </p:pic>
      <p:pic>
        <p:nvPicPr>
          <p:cNvPr id="5" name="Picture 4"/>
          <p:cNvPicPr>
            <a:picLocks noChangeAspect="1"/>
          </p:cNvPicPr>
          <p:nvPr/>
        </p:nvPicPr>
        <p:blipFill>
          <a:blip r:embed="rId5"/>
          <a:stretch>
            <a:fillRect/>
          </a:stretch>
        </p:blipFill>
        <p:spPr>
          <a:xfrm>
            <a:off x="3442959" y="2843195"/>
            <a:ext cx="2357615" cy="1255926"/>
          </a:xfrm>
          <a:prstGeom prst="rect">
            <a:avLst/>
          </a:prstGeom>
        </p:spPr>
      </p:pic>
      <p:pic>
        <p:nvPicPr>
          <p:cNvPr id="9" name="Picture 8"/>
          <p:cNvPicPr>
            <a:picLocks noChangeAspect="1"/>
          </p:cNvPicPr>
          <p:nvPr/>
        </p:nvPicPr>
        <p:blipFill>
          <a:blip r:embed="rId6"/>
          <a:stretch>
            <a:fillRect/>
          </a:stretch>
        </p:blipFill>
        <p:spPr>
          <a:xfrm>
            <a:off x="6199312" y="2843195"/>
            <a:ext cx="2735864" cy="1887562"/>
          </a:xfrm>
          <a:prstGeom prst="rect">
            <a:avLst/>
          </a:prstGeom>
        </p:spPr>
      </p:pic>
      <p:sp>
        <p:nvSpPr>
          <p:cNvPr id="7" name="Rectangle 6"/>
          <p:cNvSpPr/>
          <p:nvPr/>
        </p:nvSpPr>
        <p:spPr>
          <a:xfrm>
            <a:off x="6126706" y="2566902"/>
            <a:ext cx="1920719" cy="253916"/>
          </a:xfrm>
          <a:prstGeom prst="rect">
            <a:avLst/>
          </a:prstGeom>
        </p:spPr>
        <p:txBody>
          <a:bodyPr wrap="none">
            <a:spAutoFit/>
          </a:bodyPr>
          <a:lstStyle/>
          <a:p>
            <a:r>
              <a:rPr lang="en-US" sz="1050" dirty="0" smtClean="0"/>
              <a:t>EIGRP TLV: External Routes</a:t>
            </a:r>
            <a:endParaRPr lang="en-US" sz="1050" dirty="0"/>
          </a:p>
        </p:txBody>
      </p:sp>
      <p:sp>
        <p:nvSpPr>
          <p:cNvPr id="11" name="Rectangle 10"/>
          <p:cNvSpPr/>
          <p:nvPr/>
        </p:nvSpPr>
        <p:spPr>
          <a:xfrm>
            <a:off x="3336019" y="2566902"/>
            <a:ext cx="1875835" cy="253916"/>
          </a:xfrm>
          <a:prstGeom prst="rect">
            <a:avLst/>
          </a:prstGeom>
        </p:spPr>
        <p:txBody>
          <a:bodyPr wrap="none">
            <a:spAutoFit/>
          </a:bodyPr>
          <a:lstStyle/>
          <a:p>
            <a:r>
              <a:rPr lang="en-US" sz="1050" dirty="0" smtClean="0"/>
              <a:t>EIGRP TLV: Internal Routes</a:t>
            </a:r>
            <a:endParaRPr lang="en-US" sz="1050" dirty="0"/>
          </a:p>
        </p:txBody>
      </p:sp>
      <p:sp>
        <p:nvSpPr>
          <p:cNvPr id="12" name="Rectangle 11"/>
          <p:cNvSpPr/>
          <p:nvPr/>
        </p:nvSpPr>
        <p:spPr>
          <a:xfrm>
            <a:off x="545332" y="2566902"/>
            <a:ext cx="2113079" cy="253916"/>
          </a:xfrm>
          <a:prstGeom prst="rect">
            <a:avLst/>
          </a:prstGeom>
        </p:spPr>
        <p:txBody>
          <a:bodyPr wrap="none">
            <a:spAutoFit/>
          </a:bodyPr>
          <a:lstStyle/>
          <a:p>
            <a:r>
              <a:rPr lang="en-US" sz="1050" dirty="0" smtClean="0"/>
              <a:t>EIGRP TLV: EIGRP Parameters</a:t>
            </a:r>
            <a:endParaRPr lang="en-US" sz="1050" dirty="0"/>
          </a:p>
        </p:txBody>
      </p:sp>
    </p:spTree>
    <p:extLst>
      <p:ext uri="{BB962C8B-B14F-4D97-AF65-F5344CB8AC3E}">
        <p14:creationId xmlns:p14="http://schemas.microsoft.com/office/powerpoint/2010/main" val="136048812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062031" cy="1802391"/>
          </a:xfrm>
        </p:spPr>
        <p:txBody>
          <a:bodyPr/>
          <a:lstStyle/>
          <a:p>
            <a:r>
              <a:rPr lang="en-US" dirty="0" smtClean="0"/>
              <a:t>6.2 Implement EIGRP for IPv4</a:t>
            </a:r>
            <a:endParaRPr lang="en-US" dirty="0"/>
          </a:p>
        </p:txBody>
      </p:sp>
    </p:spTree>
    <p:extLst>
      <p:ext uri="{BB962C8B-B14F-4D97-AF65-F5344CB8AC3E}">
        <p14:creationId xmlns:p14="http://schemas.microsoft.com/office/powerpoint/2010/main" val="363824218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routers in the topology have a starting configuration that includes addresses on the interfaces. There is currently no static routing or dynamic routing configured on any of the routers.</a:t>
            </a:r>
            <a:endParaRPr lang="en-US" dirty="0" smtClean="0"/>
          </a:p>
        </p:txBody>
      </p:sp>
      <p:sp>
        <p:nvSpPr>
          <p:cNvPr id="21505" name="Rectangle 2"/>
          <p:cNvSpPr>
            <a:spLocks noGrp="1" noChangeArrowheads="1"/>
          </p:cNvSpPr>
          <p:nvPr>
            <p:ph type="title"/>
          </p:nvPr>
        </p:nvSpPr>
        <p:spPr/>
        <p:txBody>
          <a:bodyPr/>
          <a:lstStyle/>
          <a:p>
            <a:r>
              <a:rPr lang="en-US" sz="1600" dirty="0"/>
              <a:t>Implement EIGRP for IPv4</a:t>
            </a:r>
            <a:r>
              <a:rPr lang="en-US" dirty="0"/>
              <a:t/>
            </a:r>
            <a:br>
              <a:rPr lang="en-US" dirty="0"/>
            </a:br>
            <a:r>
              <a:rPr lang="en-US" dirty="0"/>
              <a:t>Configure EIGRP with IPv4</a:t>
            </a:r>
          </a:p>
        </p:txBody>
      </p:sp>
      <p:pic>
        <p:nvPicPr>
          <p:cNvPr id="4" name="Picture 3"/>
          <p:cNvPicPr>
            <a:picLocks noChangeAspect="1"/>
          </p:cNvPicPr>
          <p:nvPr/>
        </p:nvPicPr>
        <p:blipFill>
          <a:blip r:embed="rId3"/>
          <a:stretch>
            <a:fillRect/>
          </a:stretch>
        </p:blipFill>
        <p:spPr>
          <a:xfrm>
            <a:off x="2536562" y="1500697"/>
            <a:ext cx="4068293" cy="3126976"/>
          </a:xfrm>
          <a:prstGeom prst="rect">
            <a:avLst/>
          </a:prstGeom>
        </p:spPr>
      </p:pic>
    </p:spTree>
    <p:extLst>
      <p:ext uri="{BB962C8B-B14F-4D97-AF65-F5344CB8AC3E}">
        <p14:creationId xmlns:p14="http://schemas.microsoft.com/office/powerpoint/2010/main" val="196735484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4543682" cy="4155319"/>
          </a:xfrm>
        </p:spPr>
        <p:txBody>
          <a:bodyPr/>
          <a:lstStyle/>
          <a:p>
            <a:r>
              <a:rPr lang="en-US" dirty="0"/>
              <a:t>An Autonomous System (AS) is a collection of networks under the control of a single authority (reference RFC 1930).</a:t>
            </a:r>
          </a:p>
          <a:p>
            <a:pPr lvl="1"/>
            <a:r>
              <a:rPr lang="en-US" dirty="0"/>
              <a:t>AS numbers  are needed to exchange routes between AS.</a:t>
            </a:r>
          </a:p>
          <a:p>
            <a:pPr lvl="1"/>
            <a:r>
              <a:rPr lang="en-US" dirty="0"/>
              <a:t>AS numbers are managed by IANA and assigned by RIRs to ISPs, Internet Backbone providers, and institutions connecting to other institutions using AS numbers</a:t>
            </a:r>
            <a:r>
              <a:rPr lang="en-US" dirty="0" smtClean="0"/>
              <a:t>.</a:t>
            </a:r>
          </a:p>
        </p:txBody>
      </p:sp>
      <p:sp>
        <p:nvSpPr>
          <p:cNvPr id="21505" name="Rectangle 2"/>
          <p:cNvSpPr>
            <a:spLocks noGrp="1" noChangeArrowheads="1"/>
          </p:cNvSpPr>
          <p:nvPr>
            <p:ph type="title"/>
          </p:nvPr>
        </p:nvSpPr>
        <p:spPr/>
        <p:txBody>
          <a:bodyPr/>
          <a:lstStyle/>
          <a:p>
            <a:r>
              <a:rPr lang="en-US" sz="1600" dirty="0"/>
              <a:t>Implement EIGRP for IPv4</a:t>
            </a:r>
            <a:r>
              <a:rPr lang="en-US" dirty="0"/>
              <a:t/>
            </a:r>
            <a:br>
              <a:rPr lang="en-US" dirty="0"/>
            </a:br>
            <a:r>
              <a:rPr lang="en-US" dirty="0"/>
              <a:t>Configure EIGRP with IPv4</a:t>
            </a:r>
          </a:p>
        </p:txBody>
      </p:sp>
      <p:pic>
        <p:nvPicPr>
          <p:cNvPr id="3" name="Picture 2"/>
          <p:cNvPicPr>
            <a:picLocks noChangeAspect="1"/>
          </p:cNvPicPr>
          <p:nvPr/>
        </p:nvPicPr>
        <p:blipFill>
          <a:blip r:embed="rId3"/>
          <a:stretch>
            <a:fillRect/>
          </a:stretch>
        </p:blipFill>
        <p:spPr>
          <a:xfrm>
            <a:off x="4805855" y="831506"/>
            <a:ext cx="4009617" cy="2503080"/>
          </a:xfrm>
          <a:prstGeom prst="rect">
            <a:avLst/>
          </a:prstGeom>
        </p:spPr>
      </p:pic>
      <p:sp>
        <p:nvSpPr>
          <p:cNvPr id="5" name="Content Placeholder 1"/>
          <p:cNvSpPr txBox="1">
            <a:spLocks/>
          </p:cNvSpPr>
          <p:nvPr/>
        </p:nvSpPr>
        <p:spPr bwMode="auto">
          <a:xfrm>
            <a:off x="144065" y="3686827"/>
            <a:ext cx="8727206" cy="101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altLang="en-US" sz="1800" kern="0" dirty="0" smtClean="0"/>
              <a:t>AS numbers are usually 16-bit numbers, ranging from 0 to 65535.</a:t>
            </a:r>
          </a:p>
          <a:p>
            <a:pPr lvl="1"/>
            <a:r>
              <a:rPr lang="en-US" altLang="en-US" sz="1700" kern="0" dirty="0" smtClean="0"/>
              <a:t>Since 2007, </a:t>
            </a:r>
            <a:r>
              <a:rPr lang="en-US" altLang="en-US" sz="1500" kern="0" dirty="0" smtClean="0"/>
              <a:t>AS numbers can now be 32 bits, therefore increasing the number of AS numbers to over 4 billion. </a:t>
            </a:r>
          </a:p>
          <a:p>
            <a:endParaRPr lang="en-US" dirty="0"/>
          </a:p>
        </p:txBody>
      </p:sp>
    </p:spTree>
    <p:extLst>
      <p:ext uri="{BB962C8B-B14F-4D97-AF65-F5344CB8AC3E}">
        <p14:creationId xmlns:p14="http://schemas.microsoft.com/office/powerpoint/2010/main" val="109339897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altLang="en-US" dirty="0"/>
              <a:t>To configure EIGRP, use the</a:t>
            </a:r>
            <a:r>
              <a:rPr lang="en-US" altLang="en-US" b="1" dirty="0"/>
              <a:t> router eigrp </a:t>
            </a:r>
            <a:r>
              <a:rPr lang="en-US" altLang="en-US" i="1" dirty="0"/>
              <a:t>AS-#</a:t>
            </a:r>
            <a:r>
              <a:rPr lang="en-US" altLang="en-US" b="1" i="1" dirty="0"/>
              <a:t> </a:t>
            </a:r>
            <a:r>
              <a:rPr lang="en-US" altLang="en-US" dirty="0"/>
              <a:t>command.</a:t>
            </a:r>
          </a:p>
          <a:p>
            <a:pPr lvl="1">
              <a:defRPr/>
            </a:pPr>
            <a:r>
              <a:rPr lang="en-US" altLang="en-US" dirty="0" smtClean="0"/>
              <a:t>The </a:t>
            </a:r>
            <a:r>
              <a:rPr lang="en-US" altLang="en-US" i="1" dirty="0" smtClean="0"/>
              <a:t>AS-#</a:t>
            </a:r>
            <a:r>
              <a:rPr lang="en-US" altLang="en-US" dirty="0" smtClean="0"/>
              <a:t>  functions </a:t>
            </a:r>
            <a:r>
              <a:rPr lang="en-US" altLang="en-US" dirty="0"/>
              <a:t>as a process ID. </a:t>
            </a:r>
          </a:p>
          <a:p>
            <a:pPr lvl="1">
              <a:defRPr/>
            </a:pPr>
            <a:r>
              <a:rPr lang="en-US" altLang="en-US" dirty="0"/>
              <a:t>The AS number used for EIGRP configuration is only significant to the EIGRP routing domain.</a:t>
            </a:r>
          </a:p>
          <a:p>
            <a:pPr lvl="1">
              <a:defRPr/>
            </a:pPr>
            <a:r>
              <a:rPr lang="en-US" dirty="0" smtClean="0"/>
              <a:t>All </a:t>
            </a:r>
            <a:r>
              <a:rPr lang="en-US" dirty="0"/>
              <a:t>routers in the EIGRP routing domain must use the same </a:t>
            </a:r>
            <a:r>
              <a:rPr lang="en-US" dirty="0" smtClean="0"/>
              <a:t>AS number (</a:t>
            </a:r>
            <a:r>
              <a:rPr lang="en-US" dirty="0"/>
              <a:t>process ID </a:t>
            </a:r>
            <a:r>
              <a:rPr lang="en-US" dirty="0" smtClean="0"/>
              <a:t>number).</a:t>
            </a:r>
            <a:endParaRPr lang="en-US" dirty="0"/>
          </a:p>
          <a:p>
            <a:pPr marL="566738" lvl="1" indent="0">
              <a:buNone/>
              <a:defRPr/>
            </a:pPr>
            <a:endParaRPr lang="en-US" dirty="0"/>
          </a:p>
          <a:p>
            <a:pPr>
              <a:defRPr/>
            </a:pPr>
            <a:r>
              <a:rPr lang="en-US" b="1" dirty="0"/>
              <a:t>Note:</a:t>
            </a:r>
          </a:p>
          <a:p>
            <a:pPr lvl="1">
              <a:defRPr/>
            </a:pPr>
            <a:r>
              <a:rPr lang="en-US" dirty="0"/>
              <a:t>Do NOT configure multiple instances of EIGRP on the same router</a:t>
            </a:r>
            <a:r>
              <a:rPr lang="en-US" dirty="0" smtClean="0"/>
              <a:t>.</a:t>
            </a:r>
            <a:endParaRPr lang="en-US" dirty="0"/>
          </a:p>
        </p:txBody>
      </p:sp>
      <p:sp>
        <p:nvSpPr>
          <p:cNvPr id="21505" name="Rectangle 2"/>
          <p:cNvSpPr>
            <a:spLocks noGrp="1" noChangeArrowheads="1"/>
          </p:cNvSpPr>
          <p:nvPr>
            <p:ph type="title"/>
          </p:nvPr>
        </p:nvSpPr>
        <p:spPr/>
        <p:txBody>
          <a:bodyPr/>
          <a:lstStyle/>
          <a:p>
            <a:r>
              <a:rPr lang="en-US" sz="1600" dirty="0"/>
              <a:t>Implement EIGRP for IPv4</a:t>
            </a:r>
            <a:r>
              <a:rPr lang="en-US" dirty="0"/>
              <a:t/>
            </a:r>
            <a:br>
              <a:rPr lang="en-US" dirty="0"/>
            </a:br>
            <a:r>
              <a:rPr lang="en-US" dirty="0"/>
              <a:t>Configure EIGRP with IPv4</a:t>
            </a:r>
          </a:p>
        </p:txBody>
      </p:sp>
    </p:spTree>
    <p:extLst>
      <p:ext uri="{BB962C8B-B14F-4D97-AF65-F5344CB8AC3E}">
        <p14:creationId xmlns:p14="http://schemas.microsoft.com/office/powerpoint/2010/main" val="16760584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3507748" cy="4155319"/>
          </a:xfrm>
        </p:spPr>
        <p:txBody>
          <a:bodyPr/>
          <a:lstStyle/>
          <a:p>
            <a:r>
              <a:rPr lang="en-US" dirty="0"/>
              <a:t>The EIGRP router ID is used to uniquely identify each router in the EIGRP routing domain. </a:t>
            </a:r>
            <a:endParaRPr lang="en-US" dirty="0" smtClean="0"/>
          </a:p>
          <a:p>
            <a:r>
              <a:rPr lang="en-US" dirty="0" smtClean="0"/>
              <a:t>Routers use the following three criteria to </a:t>
            </a:r>
            <a:r>
              <a:rPr lang="en-US" dirty="0"/>
              <a:t>determine its router </a:t>
            </a:r>
            <a:r>
              <a:rPr lang="en-US" dirty="0" smtClean="0"/>
              <a:t>ID:</a:t>
            </a:r>
            <a:endParaRPr lang="en-US" dirty="0"/>
          </a:p>
          <a:p>
            <a:pPr marL="341313" lvl="1" indent="-198438">
              <a:buFont typeface="+mj-lt"/>
              <a:buAutoNum type="arabicPeriod"/>
            </a:pPr>
            <a:r>
              <a:rPr lang="en-US" dirty="0" smtClean="0"/>
              <a:t>Use </a:t>
            </a:r>
            <a:r>
              <a:rPr lang="en-US" dirty="0"/>
              <a:t>the address configured with the</a:t>
            </a:r>
            <a:r>
              <a:rPr lang="en-US" b="1" dirty="0"/>
              <a:t> eigrp router-id </a:t>
            </a:r>
            <a:r>
              <a:rPr lang="en-US" i="1" dirty="0"/>
              <a:t>ipv4-address </a:t>
            </a:r>
            <a:r>
              <a:rPr lang="en-US" dirty="0"/>
              <a:t>router </a:t>
            </a:r>
            <a:r>
              <a:rPr lang="en-US" dirty="0" smtClean="0"/>
              <a:t>config command</a:t>
            </a:r>
            <a:r>
              <a:rPr lang="en-US" dirty="0"/>
              <a:t>.</a:t>
            </a:r>
          </a:p>
          <a:p>
            <a:pPr marL="341313" lvl="1" indent="-198438">
              <a:buFont typeface="+mj-lt"/>
              <a:buAutoNum type="arabicPeriod"/>
            </a:pPr>
            <a:r>
              <a:rPr lang="en-US" dirty="0" smtClean="0"/>
              <a:t>If </a:t>
            </a:r>
            <a:r>
              <a:rPr lang="en-US" dirty="0"/>
              <a:t>the router ID is not configured, choose the highest IPv4 address of any of its loopback interfaces.</a:t>
            </a:r>
          </a:p>
          <a:p>
            <a:pPr marL="341313" lvl="1" indent="-198438">
              <a:buFont typeface="+mj-lt"/>
              <a:buAutoNum type="arabicPeriod"/>
            </a:pPr>
            <a:r>
              <a:rPr lang="en-US" dirty="0" smtClean="0"/>
              <a:t>If </a:t>
            </a:r>
            <a:r>
              <a:rPr lang="en-US" dirty="0"/>
              <a:t>no loopback interfaces are configured, choose the highest active IPv4 address of any of its physical interfaces.</a:t>
            </a:r>
          </a:p>
          <a:p>
            <a:endParaRPr lang="en-US" dirty="0"/>
          </a:p>
        </p:txBody>
      </p:sp>
      <p:sp>
        <p:nvSpPr>
          <p:cNvPr id="21505" name="Rectangle 2"/>
          <p:cNvSpPr>
            <a:spLocks noGrp="1" noChangeArrowheads="1"/>
          </p:cNvSpPr>
          <p:nvPr>
            <p:ph type="title"/>
          </p:nvPr>
        </p:nvSpPr>
        <p:spPr/>
        <p:txBody>
          <a:bodyPr/>
          <a:lstStyle/>
          <a:p>
            <a:r>
              <a:rPr lang="en-US" sz="1600" dirty="0"/>
              <a:t>Implement EIGRP for IPv4</a:t>
            </a:r>
            <a:r>
              <a:rPr lang="en-US" dirty="0"/>
              <a:t/>
            </a:r>
            <a:br>
              <a:rPr lang="en-US" dirty="0"/>
            </a:br>
            <a:r>
              <a:rPr lang="en-US" dirty="0"/>
              <a:t>Configure EIGRP with IPv4</a:t>
            </a:r>
          </a:p>
        </p:txBody>
      </p:sp>
      <p:pic>
        <p:nvPicPr>
          <p:cNvPr id="3" name="Picture 2"/>
          <p:cNvPicPr>
            <a:picLocks noChangeAspect="1"/>
          </p:cNvPicPr>
          <p:nvPr/>
        </p:nvPicPr>
        <p:blipFill>
          <a:blip r:embed="rId3"/>
          <a:stretch>
            <a:fillRect/>
          </a:stretch>
        </p:blipFill>
        <p:spPr>
          <a:xfrm>
            <a:off x="3968685" y="581773"/>
            <a:ext cx="5046840" cy="3455341"/>
          </a:xfrm>
          <a:prstGeom prst="rect">
            <a:avLst/>
          </a:prstGeom>
        </p:spPr>
      </p:pic>
    </p:spTree>
    <p:extLst>
      <p:ext uri="{BB962C8B-B14F-4D97-AF65-F5344CB8AC3E}">
        <p14:creationId xmlns:p14="http://schemas.microsoft.com/office/powerpoint/2010/main" val="3241802207"/>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r>
              <a:rPr lang="en-CA" sz="1600" dirty="0"/>
              <a:t>6.1 </a:t>
            </a:r>
            <a:r>
              <a:rPr lang="en-CA" sz="1600" dirty="0" smtClean="0"/>
              <a:t>EIGRP Characteristics</a:t>
            </a:r>
          </a:p>
          <a:p>
            <a:pPr lvl="1"/>
            <a:r>
              <a:rPr lang="en-US" sz="1500" dirty="0"/>
              <a:t>Explain the features and characteristics of EIGRP.</a:t>
            </a:r>
            <a:endParaRPr lang="en-CA" sz="1500" dirty="0" smtClean="0"/>
          </a:p>
          <a:p>
            <a:pPr lvl="2"/>
            <a:r>
              <a:rPr lang="en-US" sz="1300" dirty="0"/>
              <a:t>Describe the basic features of EIGRP</a:t>
            </a:r>
            <a:r>
              <a:rPr lang="en-US" sz="1300" dirty="0" smtClean="0"/>
              <a:t>.</a:t>
            </a:r>
          </a:p>
          <a:p>
            <a:pPr lvl="2"/>
            <a:r>
              <a:rPr lang="en-US" sz="1300" dirty="0"/>
              <a:t>Describe the types of packets used to establish and maintain an EIGRP neighbor adjacency</a:t>
            </a:r>
            <a:r>
              <a:rPr lang="en-US" sz="1300" dirty="0" smtClean="0"/>
              <a:t>.</a:t>
            </a:r>
          </a:p>
          <a:p>
            <a:pPr lvl="2"/>
            <a:r>
              <a:rPr lang="en-US" sz="1300" dirty="0"/>
              <a:t>Describe the encapsulation of an EIGRP messages</a:t>
            </a:r>
            <a:r>
              <a:rPr lang="en-US" sz="1300" dirty="0" smtClean="0"/>
              <a:t>.</a:t>
            </a:r>
          </a:p>
          <a:p>
            <a:endParaRPr lang="en-US" dirty="0" smtClean="0"/>
          </a:p>
          <a:p>
            <a:r>
              <a:rPr lang="en-US" dirty="0" smtClean="0"/>
              <a:t>6.2 </a:t>
            </a:r>
            <a:r>
              <a:rPr lang="en-US" dirty="0"/>
              <a:t>Implement EIGRP for </a:t>
            </a:r>
            <a:r>
              <a:rPr lang="en-US" dirty="0" smtClean="0"/>
              <a:t>IPv4</a:t>
            </a:r>
            <a:endParaRPr lang="en-US" sz="1600" dirty="0" smtClean="0"/>
          </a:p>
          <a:p>
            <a:pPr lvl="1"/>
            <a:r>
              <a:rPr lang="en-US" sz="1500" dirty="0" smtClean="0"/>
              <a:t>Implement </a:t>
            </a:r>
            <a:r>
              <a:rPr lang="en-US" sz="1500" dirty="0"/>
              <a:t>EIGRP for IPv4 in a small to medium-sized business network. </a:t>
            </a:r>
            <a:endParaRPr lang="en-US" sz="1500" dirty="0" smtClean="0"/>
          </a:p>
          <a:p>
            <a:pPr lvl="2"/>
            <a:r>
              <a:rPr lang="en-US" sz="1300" dirty="0"/>
              <a:t>Configure EIGRP for IPv4 in a small routed network</a:t>
            </a:r>
            <a:r>
              <a:rPr lang="en-US" sz="1300" dirty="0" smtClean="0"/>
              <a:t>.</a:t>
            </a:r>
          </a:p>
          <a:p>
            <a:pPr lvl="2"/>
            <a:r>
              <a:rPr lang="en-US" sz="1300" dirty="0"/>
              <a:t>Verify EIGRP for IPv4 operation in a small routed network. </a:t>
            </a:r>
            <a:endParaRPr lang="en-US" sz="1300" dirty="0" smtClean="0"/>
          </a:p>
        </p:txBody>
      </p:sp>
      <p:sp>
        <p:nvSpPr>
          <p:cNvPr id="4098" name="Rectangle 33"/>
          <p:cNvSpPr>
            <a:spLocks noGrp="1" noChangeArrowheads="1"/>
          </p:cNvSpPr>
          <p:nvPr>
            <p:ph type="title"/>
          </p:nvPr>
        </p:nvSpPr>
        <p:spPr/>
        <p:txBody>
          <a:bodyPr/>
          <a:lstStyle/>
          <a:p>
            <a:pPr eaLnBrk="1" hangingPunct="1"/>
            <a:r>
              <a:rPr lang="en-US" dirty="0" smtClean="0"/>
              <a:t>Chapter 6 - Sections &amp; Objectives</a:t>
            </a:r>
          </a:p>
        </p:txBody>
      </p:sp>
    </p:spTree>
    <p:extLst>
      <p:ext uri="{BB962C8B-B14F-4D97-AF65-F5344CB8AC3E}">
        <p14:creationId xmlns:p14="http://schemas.microsoft.com/office/powerpoint/2010/main" val="175886867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Implement EIGRP for IPv4</a:t>
            </a:r>
            <a:r>
              <a:rPr lang="en-US" dirty="0"/>
              <a:t/>
            </a:r>
            <a:br>
              <a:rPr lang="en-US" dirty="0"/>
            </a:br>
            <a:r>
              <a:rPr lang="en-US" dirty="0"/>
              <a:t>Configure EIGRP with IPv4</a:t>
            </a:r>
          </a:p>
        </p:txBody>
      </p:sp>
      <p:pic>
        <p:nvPicPr>
          <p:cNvPr id="4" name="Picture 3"/>
          <p:cNvPicPr>
            <a:picLocks noChangeAspect="1"/>
          </p:cNvPicPr>
          <p:nvPr/>
        </p:nvPicPr>
        <p:blipFill>
          <a:blip r:embed="rId3"/>
          <a:stretch>
            <a:fillRect/>
          </a:stretch>
        </p:blipFill>
        <p:spPr>
          <a:xfrm>
            <a:off x="3788368" y="1405912"/>
            <a:ext cx="4096284" cy="2804539"/>
          </a:xfrm>
          <a:prstGeom prst="rect">
            <a:avLst/>
          </a:prstGeom>
        </p:spPr>
      </p:pic>
      <p:pic>
        <p:nvPicPr>
          <p:cNvPr id="3" name="Picture 2"/>
          <p:cNvPicPr>
            <a:picLocks noChangeAspect="1"/>
          </p:cNvPicPr>
          <p:nvPr/>
        </p:nvPicPr>
        <p:blipFill>
          <a:blip r:embed="rId4"/>
          <a:stretch>
            <a:fillRect/>
          </a:stretch>
        </p:blipFill>
        <p:spPr>
          <a:xfrm>
            <a:off x="572511" y="871185"/>
            <a:ext cx="2390195" cy="536721"/>
          </a:xfrm>
          <a:prstGeom prst="rect">
            <a:avLst/>
          </a:prstGeom>
        </p:spPr>
      </p:pic>
      <p:pic>
        <p:nvPicPr>
          <p:cNvPr id="5" name="Picture 4"/>
          <p:cNvPicPr>
            <a:picLocks noChangeAspect="1"/>
          </p:cNvPicPr>
          <p:nvPr/>
        </p:nvPicPr>
        <p:blipFill>
          <a:blip r:embed="rId5"/>
          <a:stretch>
            <a:fillRect/>
          </a:stretch>
        </p:blipFill>
        <p:spPr>
          <a:xfrm>
            <a:off x="4519674" y="803830"/>
            <a:ext cx="2318632" cy="486626"/>
          </a:xfrm>
          <a:prstGeom prst="rect">
            <a:avLst/>
          </a:prstGeom>
        </p:spPr>
      </p:pic>
      <p:pic>
        <p:nvPicPr>
          <p:cNvPr id="6" name="Picture 5"/>
          <p:cNvPicPr>
            <a:picLocks noChangeAspect="1"/>
          </p:cNvPicPr>
          <p:nvPr/>
        </p:nvPicPr>
        <p:blipFill>
          <a:blip r:embed="rId6"/>
          <a:stretch>
            <a:fillRect/>
          </a:stretch>
        </p:blipFill>
        <p:spPr>
          <a:xfrm>
            <a:off x="572511" y="1505695"/>
            <a:ext cx="3048573" cy="3384917"/>
          </a:xfrm>
          <a:prstGeom prst="rect">
            <a:avLst/>
          </a:prstGeom>
        </p:spPr>
      </p:pic>
    </p:spTree>
    <p:extLst>
      <p:ext uri="{BB962C8B-B14F-4D97-AF65-F5344CB8AC3E}">
        <p14:creationId xmlns:p14="http://schemas.microsoft.com/office/powerpoint/2010/main" val="406682585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 the </a:t>
            </a:r>
            <a:r>
              <a:rPr lang="en-US" b="1" dirty="0"/>
              <a:t>network </a:t>
            </a:r>
            <a:r>
              <a:rPr lang="en-US" i="1" dirty="0"/>
              <a:t>network-number </a:t>
            </a:r>
            <a:r>
              <a:rPr lang="en-US" dirty="0"/>
              <a:t>[</a:t>
            </a:r>
            <a:r>
              <a:rPr lang="en-US" i="1" dirty="0"/>
              <a:t>wildcard-mask</a:t>
            </a:r>
            <a:r>
              <a:rPr lang="en-US" dirty="0"/>
              <a:t>] router config command to enable and advertise a network in EIGRP.</a:t>
            </a:r>
          </a:p>
          <a:p>
            <a:pPr lvl="1"/>
            <a:r>
              <a:rPr lang="en-US" dirty="0" smtClean="0"/>
              <a:t>It </a:t>
            </a:r>
            <a:r>
              <a:rPr lang="en-US" dirty="0"/>
              <a:t>enables the interfaces configured for that network address to begin transmitting &amp; receiving EIGRP updates</a:t>
            </a:r>
          </a:p>
          <a:p>
            <a:pPr lvl="1"/>
            <a:r>
              <a:rPr lang="en-US" dirty="0"/>
              <a:t>Includes network or subnet in EIGRP updates</a:t>
            </a:r>
          </a:p>
        </p:txBody>
      </p:sp>
      <p:sp>
        <p:nvSpPr>
          <p:cNvPr id="21505" name="Rectangle 2"/>
          <p:cNvSpPr>
            <a:spLocks noGrp="1" noChangeArrowheads="1"/>
          </p:cNvSpPr>
          <p:nvPr>
            <p:ph type="title"/>
          </p:nvPr>
        </p:nvSpPr>
        <p:spPr/>
        <p:txBody>
          <a:bodyPr/>
          <a:lstStyle/>
          <a:p>
            <a:r>
              <a:rPr lang="en-US" sz="1600" dirty="0"/>
              <a:t>Implement EIGRP for IPv4</a:t>
            </a:r>
            <a:r>
              <a:rPr lang="en-US" dirty="0"/>
              <a:t/>
            </a:r>
            <a:br>
              <a:rPr lang="en-US" dirty="0"/>
            </a:br>
            <a:r>
              <a:rPr lang="en-US" dirty="0"/>
              <a:t>Configure EIGRP with IPv4</a:t>
            </a:r>
          </a:p>
        </p:txBody>
      </p:sp>
      <p:pic>
        <p:nvPicPr>
          <p:cNvPr id="3" name="Picture 2"/>
          <p:cNvPicPr>
            <a:picLocks noChangeAspect="1"/>
          </p:cNvPicPr>
          <p:nvPr/>
        </p:nvPicPr>
        <p:blipFill>
          <a:blip r:embed="rId3"/>
          <a:stretch>
            <a:fillRect/>
          </a:stretch>
        </p:blipFill>
        <p:spPr>
          <a:xfrm>
            <a:off x="1065508" y="2203450"/>
            <a:ext cx="7010400" cy="2362200"/>
          </a:xfrm>
          <a:prstGeom prst="rect">
            <a:avLst/>
          </a:prstGeom>
        </p:spPr>
      </p:pic>
    </p:spTree>
    <p:extLst>
      <p:ext uri="{BB962C8B-B14F-4D97-AF65-F5344CB8AC3E}">
        <p14:creationId xmlns:p14="http://schemas.microsoft.com/office/powerpoint/2010/main" val="168921636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wildcard mask is similar to a subnet mask but is calculated </a:t>
            </a:r>
            <a:r>
              <a:rPr lang="en-US" dirty="0"/>
              <a:t>by subtracting a SNM from 255.255.255.255.</a:t>
            </a:r>
          </a:p>
          <a:p>
            <a:endParaRPr lang="en-US" dirty="0"/>
          </a:p>
        </p:txBody>
      </p:sp>
      <p:sp>
        <p:nvSpPr>
          <p:cNvPr id="21505" name="Rectangle 2"/>
          <p:cNvSpPr>
            <a:spLocks noGrp="1" noChangeArrowheads="1"/>
          </p:cNvSpPr>
          <p:nvPr>
            <p:ph type="title"/>
          </p:nvPr>
        </p:nvSpPr>
        <p:spPr/>
        <p:txBody>
          <a:bodyPr/>
          <a:lstStyle/>
          <a:p>
            <a:r>
              <a:rPr lang="en-US" sz="1600" dirty="0" smtClean="0"/>
              <a:t>Implement EIGRP for IPv4</a:t>
            </a:r>
            <a:br>
              <a:rPr lang="en-US" sz="1600" dirty="0" smtClean="0"/>
            </a:br>
            <a:r>
              <a:rPr lang="en-US" dirty="0" smtClean="0"/>
              <a:t>Configure EIGRP with IPv4</a:t>
            </a:r>
            <a:endParaRPr lang="en-US" dirty="0"/>
          </a:p>
        </p:txBody>
      </p:sp>
      <p:pic>
        <p:nvPicPr>
          <p:cNvPr id="3" name="Picture 2"/>
          <p:cNvPicPr>
            <a:picLocks noChangeAspect="1"/>
          </p:cNvPicPr>
          <p:nvPr/>
        </p:nvPicPr>
        <p:blipFill>
          <a:blip r:embed="rId3"/>
          <a:stretch>
            <a:fillRect/>
          </a:stretch>
        </p:blipFill>
        <p:spPr>
          <a:xfrm>
            <a:off x="4482931" y="3097761"/>
            <a:ext cx="4288005" cy="1684204"/>
          </a:xfrm>
          <a:prstGeom prst="rect">
            <a:avLst/>
          </a:prstGeom>
        </p:spPr>
      </p:pic>
      <p:pic>
        <p:nvPicPr>
          <p:cNvPr id="5" name="Picture 4"/>
          <p:cNvPicPr>
            <a:picLocks noChangeAspect="1"/>
          </p:cNvPicPr>
          <p:nvPr/>
        </p:nvPicPr>
        <p:blipFill>
          <a:blip r:embed="rId4"/>
          <a:stretch>
            <a:fillRect/>
          </a:stretch>
        </p:blipFill>
        <p:spPr>
          <a:xfrm>
            <a:off x="4482932" y="1991289"/>
            <a:ext cx="4288006" cy="633206"/>
          </a:xfrm>
          <a:prstGeom prst="rect">
            <a:avLst/>
          </a:prstGeom>
        </p:spPr>
      </p:pic>
      <p:sp>
        <p:nvSpPr>
          <p:cNvPr id="9" name="Content Placeholder 1"/>
          <p:cNvSpPr txBox="1">
            <a:spLocks/>
          </p:cNvSpPr>
          <p:nvPr/>
        </p:nvSpPr>
        <p:spPr bwMode="auto">
          <a:xfrm>
            <a:off x="144065" y="1556495"/>
            <a:ext cx="4338866" cy="313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For example, if the SNM is 255.255.255.252:</a:t>
            </a:r>
          </a:p>
          <a:p>
            <a:pPr lvl="1"/>
            <a:r>
              <a:rPr lang="en-US" dirty="0" smtClean="0"/>
              <a:t>    </a:t>
            </a:r>
            <a:r>
              <a:rPr lang="en-US" dirty="0" smtClean="0">
                <a:latin typeface="Courier New" panose="02070309020205020404" pitchFamily="49" charset="0"/>
                <a:cs typeface="Courier New" panose="02070309020205020404" pitchFamily="49" charset="0"/>
              </a:rPr>
              <a:t>255.255.255.255</a:t>
            </a:r>
          </a:p>
          <a:p>
            <a:pPr lvl="1"/>
            <a:r>
              <a:rPr lang="en-US" u="sng" dirty="0">
                <a:latin typeface="Courier New" panose="02070309020205020404" pitchFamily="49" charset="0"/>
                <a:cs typeface="Courier New" panose="02070309020205020404" pitchFamily="49" charset="0"/>
              </a:rPr>
              <a:t>- 255.255.255.252</a:t>
            </a:r>
            <a:r>
              <a:rPr lang="en-US" dirty="0" smtClean="0"/>
              <a:t>  </a:t>
            </a:r>
          </a:p>
          <a:p>
            <a:pPr lvl="1"/>
            <a:r>
              <a:rPr lang="en-US" dirty="0">
                <a:latin typeface="Courier New" panose="02070309020205020404" pitchFamily="49" charset="0"/>
                <a:cs typeface="Courier New" panose="02070309020205020404" pitchFamily="49" charset="0"/>
              </a:rPr>
              <a:t>    0.  0.  0.  3</a:t>
            </a:r>
            <a:r>
              <a:rPr lang="en-US" dirty="0" smtClean="0"/>
              <a:t>   Wildcard mask</a:t>
            </a:r>
          </a:p>
          <a:p>
            <a:endParaRPr lang="en-US" dirty="0" smtClean="0"/>
          </a:p>
          <a:p>
            <a:r>
              <a:rPr lang="en-US" dirty="0" smtClean="0"/>
              <a:t>EIGRP also automatically converts a subnet mask to its wildcard mask equivalent.</a:t>
            </a:r>
          </a:p>
          <a:p>
            <a:pPr lvl="1"/>
            <a:r>
              <a:rPr lang="en-US" dirty="0" smtClean="0"/>
              <a:t>E.g., entering 192.168.10.8 </a:t>
            </a:r>
            <a:r>
              <a:rPr lang="en-US" b="1" dirty="0" smtClean="0"/>
              <a:t>255.255.255.252</a:t>
            </a:r>
            <a:r>
              <a:rPr lang="en-US" dirty="0" smtClean="0"/>
              <a:t> automatically converts to 192.168.10.8 </a:t>
            </a:r>
            <a:r>
              <a:rPr lang="en-US" b="1" dirty="0" smtClean="0"/>
              <a:t>0.0.0.3</a:t>
            </a:r>
            <a:endParaRPr lang="en-US" b="1" dirty="0"/>
          </a:p>
        </p:txBody>
      </p:sp>
    </p:spTree>
    <p:extLst>
      <p:ext uri="{BB962C8B-B14F-4D97-AF65-F5344CB8AC3E}">
        <p14:creationId xmlns:p14="http://schemas.microsoft.com/office/powerpoint/2010/main" val="3673524227"/>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6961585" cy="4155319"/>
          </a:xfrm>
        </p:spPr>
        <p:txBody>
          <a:bodyPr/>
          <a:lstStyle/>
          <a:p>
            <a:r>
              <a:rPr lang="en-US" dirty="0" smtClean="0"/>
              <a:t>Passive interfaces prevent </a:t>
            </a:r>
            <a:r>
              <a:rPr lang="en-US" dirty="0"/>
              <a:t>EIGRP updates out a specified router interface</a:t>
            </a:r>
            <a:r>
              <a:rPr lang="en-US" dirty="0" smtClean="0"/>
              <a:t>.</a:t>
            </a:r>
          </a:p>
          <a:p>
            <a:endParaRPr lang="en-US" dirty="0"/>
          </a:p>
          <a:p>
            <a:endParaRPr lang="en-US" dirty="0" smtClean="0"/>
          </a:p>
          <a:p>
            <a:endParaRPr lang="en-US" dirty="0" smtClean="0"/>
          </a:p>
          <a:p>
            <a:r>
              <a:rPr lang="en-US" dirty="0" smtClean="0"/>
              <a:t>Set a particular interface or all router interfaces to passive.</a:t>
            </a:r>
          </a:p>
          <a:p>
            <a:pPr lvl="1"/>
            <a:r>
              <a:rPr lang="en-US" dirty="0" smtClean="0"/>
              <a:t>The</a:t>
            </a:r>
            <a:r>
              <a:rPr lang="en-US" b="1" dirty="0" smtClean="0">
                <a:cs typeface="Courier New" panose="02070309020205020404" pitchFamily="49" charset="0"/>
              </a:rPr>
              <a:t> </a:t>
            </a:r>
            <a:r>
              <a:rPr lang="en-US" b="1" dirty="0">
                <a:cs typeface="Courier New" panose="02070309020205020404" pitchFamily="49" charset="0"/>
              </a:rPr>
              <a:t>default </a:t>
            </a:r>
            <a:r>
              <a:rPr lang="en-US" dirty="0"/>
              <a:t>option sets all router interfaces to passive.</a:t>
            </a:r>
          </a:p>
          <a:p>
            <a:pPr lvl="1"/>
            <a:r>
              <a:rPr lang="en-US" dirty="0"/>
              <a:t>Prevents neighbor relationships from being established.</a:t>
            </a:r>
          </a:p>
          <a:p>
            <a:pPr lvl="1"/>
            <a:r>
              <a:rPr lang="en-US" dirty="0"/>
              <a:t>Routing updates from a neighbor are ignored.</a:t>
            </a:r>
          </a:p>
        </p:txBody>
      </p:sp>
      <p:sp>
        <p:nvSpPr>
          <p:cNvPr id="21505" name="Rectangle 2"/>
          <p:cNvSpPr>
            <a:spLocks noGrp="1" noChangeArrowheads="1"/>
          </p:cNvSpPr>
          <p:nvPr>
            <p:ph type="title"/>
          </p:nvPr>
        </p:nvSpPr>
        <p:spPr/>
        <p:txBody>
          <a:bodyPr/>
          <a:lstStyle/>
          <a:p>
            <a:r>
              <a:rPr lang="en-US" sz="1600" dirty="0"/>
              <a:t>Implement EIGRP for IPv4</a:t>
            </a:r>
            <a:r>
              <a:rPr lang="en-US" dirty="0"/>
              <a:t/>
            </a:r>
            <a:br>
              <a:rPr lang="en-US" dirty="0"/>
            </a:br>
            <a:r>
              <a:rPr lang="en-US" dirty="0"/>
              <a:t>Configure EIGRP with IPv4</a:t>
            </a:r>
          </a:p>
        </p:txBody>
      </p:sp>
      <p:graphicFrame>
        <p:nvGraphicFramePr>
          <p:cNvPr id="4" name="Table 3"/>
          <p:cNvGraphicFramePr>
            <a:graphicFrameLocks noGrp="1"/>
          </p:cNvGraphicFramePr>
          <p:nvPr>
            <p:extLst>
              <p:ext uri="{D42A27DB-BD31-4B8C-83A1-F6EECF244321}">
                <p14:modId xmlns:p14="http://schemas.microsoft.com/office/powerpoint/2010/main" val="3743380130"/>
              </p:ext>
            </p:extLst>
          </p:nvPr>
        </p:nvGraphicFramePr>
        <p:xfrm>
          <a:off x="378105" y="1117372"/>
          <a:ext cx="3641445" cy="741680"/>
        </p:xfrm>
        <a:graphic>
          <a:graphicData uri="http://schemas.openxmlformats.org/drawingml/2006/table">
            <a:tbl>
              <a:tblPr firstRow="1" bandRow="1">
                <a:tableStyleId>{5C22544A-7EE6-4342-B048-85BDC9FD1C3A}</a:tableStyleId>
              </a:tblPr>
              <a:tblGrid>
                <a:gridCol w="3641445">
                  <a:extLst>
                    <a:ext uri="{9D8B030D-6E8A-4147-A177-3AD203B41FA5}">
                      <a16:colId xmlns:a16="http://schemas.microsoft.com/office/drawing/2014/main" val="20000"/>
                    </a:ext>
                  </a:extLst>
                </a:gridCol>
              </a:tblGrid>
              <a:tr h="370840">
                <a:tc>
                  <a:txBody>
                    <a:bodyPr/>
                    <a:lstStyle/>
                    <a:p>
                      <a:r>
                        <a:rPr lang="en-US" sz="1100" b="0" dirty="0" smtClean="0">
                          <a:solidFill>
                            <a:schemeClr val="tx1"/>
                          </a:solidFill>
                          <a:latin typeface="Courier New" panose="02070309020205020404" pitchFamily="49" charset="0"/>
                          <a:cs typeface="Courier New" panose="02070309020205020404" pitchFamily="49" charset="0"/>
                        </a:rPr>
                        <a:t>Router(config-router)#</a:t>
                      </a:r>
                      <a:endParaRPr lang="en-US" sz="1100" b="0"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100" b="1" dirty="0" smtClean="0">
                          <a:solidFill>
                            <a:srgbClr val="000000"/>
                          </a:solidFill>
                          <a:latin typeface="Courier New" panose="02070309020205020404" pitchFamily="49" charset="0"/>
                          <a:cs typeface="Courier New" panose="02070309020205020404" pitchFamily="49" charset="0"/>
                        </a:rPr>
                        <a:t>passive-interface </a:t>
                      </a:r>
                      <a:r>
                        <a:rPr lang="en-US" sz="1100" b="0" i="1" dirty="0" smtClean="0">
                          <a:solidFill>
                            <a:srgbClr val="000000"/>
                          </a:solidFill>
                          <a:latin typeface="Courier New" panose="02070309020205020404" pitchFamily="49" charset="0"/>
                          <a:cs typeface="Courier New" panose="02070309020205020404" pitchFamily="49" charset="0"/>
                        </a:rPr>
                        <a:t>type number </a:t>
                      </a:r>
                      <a:r>
                        <a:rPr lang="en-US" sz="1100" b="1" dirty="0" smtClean="0">
                          <a:solidFill>
                            <a:srgbClr val="000000"/>
                          </a:solidFill>
                          <a:latin typeface="Courier New" panose="02070309020205020404" pitchFamily="49" charset="0"/>
                          <a:cs typeface="Courier New" panose="02070309020205020404" pitchFamily="49" charset="0"/>
                        </a:rPr>
                        <a:t>[default]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a:blip r:embed="rId3"/>
          <a:stretch>
            <a:fillRect/>
          </a:stretch>
        </p:blipFill>
        <p:spPr>
          <a:xfrm>
            <a:off x="4572001" y="1401852"/>
            <a:ext cx="4362450" cy="457200"/>
          </a:xfrm>
          <a:prstGeom prst="rect">
            <a:avLst/>
          </a:prstGeom>
        </p:spPr>
      </p:pic>
      <p:pic>
        <p:nvPicPr>
          <p:cNvPr id="5" name="Picture 4"/>
          <p:cNvPicPr>
            <a:picLocks noChangeAspect="1"/>
          </p:cNvPicPr>
          <p:nvPr/>
        </p:nvPicPr>
        <p:blipFill>
          <a:blip r:embed="rId4"/>
          <a:stretch>
            <a:fillRect/>
          </a:stretch>
        </p:blipFill>
        <p:spPr>
          <a:xfrm>
            <a:off x="5648326" y="2011038"/>
            <a:ext cx="3286125" cy="2943225"/>
          </a:xfrm>
          <a:prstGeom prst="rect">
            <a:avLst/>
          </a:prstGeom>
        </p:spPr>
      </p:pic>
    </p:spTree>
    <p:extLst>
      <p:ext uri="{BB962C8B-B14F-4D97-AF65-F5344CB8AC3E}">
        <p14:creationId xmlns:p14="http://schemas.microsoft.com/office/powerpoint/2010/main" val="169180722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Use the </a:t>
            </a:r>
            <a:r>
              <a:rPr lang="en-US" b="1" dirty="0"/>
              <a:t>show ip eigrp neighbors </a:t>
            </a:r>
            <a:r>
              <a:rPr lang="en-US" dirty="0"/>
              <a:t>command to view the neighbor table and verify that EIGRP has established an adjacency with its neighbors. </a:t>
            </a:r>
          </a:p>
          <a:p>
            <a:pPr lvl="1"/>
            <a:r>
              <a:rPr lang="en-US" dirty="0"/>
              <a:t>The output displays a list of each adjacent neighbor.</a:t>
            </a:r>
          </a:p>
        </p:txBody>
      </p:sp>
      <p:sp>
        <p:nvSpPr>
          <p:cNvPr id="21505" name="Rectangle 2"/>
          <p:cNvSpPr>
            <a:spLocks noGrp="1" noChangeArrowheads="1"/>
          </p:cNvSpPr>
          <p:nvPr>
            <p:ph type="title"/>
          </p:nvPr>
        </p:nvSpPr>
        <p:spPr/>
        <p:txBody>
          <a:bodyPr/>
          <a:lstStyle/>
          <a:p>
            <a:r>
              <a:rPr lang="en-US" sz="1600" dirty="0"/>
              <a:t>Implement EIGRP for IPv4</a:t>
            </a:r>
            <a:r>
              <a:rPr lang="en-US" dirty="0"/>
              <a:t/>
            </a:r>
            <a:br>
              <a:rPr lang="en-US" dirty="0"/>
            </a:br>
            <a:r>
              <a:rPr lang="en-US" dirty="0"/>
              <a:t>Verify EIGRP with </a:t>
            </a:r>
            <a:r>
              <a:rPr lang="en-US" dirty="0" smtClean="0"/>
              <a:t>IPv4</a:t>
            </a:r>
            <a:endParaRPr lang="en-US" dirty="0"/>
          </a:p>
        </p:txBody>
      </p:sp>
      <p:pic>
        <p:nvPicPr>
          <p:cNvPr id="3" name="Picture 2"/>
          <p:cNvPicPr>
            <a:picLocks noChangeAspect="1"/>
          </p:cNvPicPr>
          <p:nvPr/>
        </p:nvPicPr>
        <p:blipFill>
          <a:blip r:embed="rId3"/>
          <a:stretch>
            <a:fillRect/>
          </a:stretch>
        </p:blipFill>
        <p:spPr>
          <a:xfrm>
            <a:off x="1654169" y="1781360"/>
            <a:ext cx="5833078" cy="2888987"/>
          </a:xfrm>
          <a:prstGeom prst="rect">
            <a:avLst/>
          </a:prstGeom>
        </p:spPr>
      </p:pic>
    </p:spTree>
    <p:extLst>
      <p:ext uri="{BB962C8B-B14F-4D97-AF65-F5344CB8AC3E}">
        <p14:creationId xmlns:p14="http://schemas.microsoft.com/office/powerpoint/2010/main" val="1143498887"/>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6948" y="360306"/>
            <a:ext cx="4052611" cy="4507989"/>
          </a:xfrm>
          <a:prstGeom prst="rect">
            <a:avLst/>
          </a:prstGeom>
          <a:solidFill>
            <a:srgbClr val="000000"/>
          </a:solidFill>
          <a:ln>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Content Placeholder 1"/>
          <p:cNvSpPr>
            <a:spLocks noGrp="1"/>
          </p:cNvSpPr>
          <p:nvPr>
            <p:ph idx="1"/>
          </p:nvPr>
        </p:nvSpPr>
        <p:spPr>
          <a:xfrm>
            <a:off x="144065" y="798944"/>
            <a:ext cx="4961774" cy="4155319"/>
          </a:xfrm>
        </p:spPr>
        <p:txBody>
          <a:bodyPr/>
          <a:lstStyle/>
          <a:p>
            <a:r>
              <a:rPr lang="en-US" dirty="0"/>
              <a:t>The </a:t>
            </a:r>
            <a:r>
              <a:rPr lang="en-US" b="1" dirty="0"/>
              <a:t>show ip protocols </a:t>
            </a:r>
            <a:r>
              <a:rPr lang="en-US" dirty="0"/>
              <a:t>command is useful to identify the parameters and other information about the current state of any active IPv4 routing protocol processes configured on the router. </a:t>
            </a:r>
            <a:endParaRPr lang="en-US" dirty="0" smtClean="0"/>
          </a:p>
          <a:p>
            <a:r>
              <a:rPr lang="en-US" dirty="0" smtClean="0"/>
              <a:t>For example, in the command output in the figure:</a:t>
            </a:r>
            <a:endParaRPr lang="en-US" dirty="0"/>
          </a:p>
          <a:p>
            <a:pPr marL="341313" lvl="1" indent="-198438">
              <a:buFont typeface="+mj-lt"/>
              <a:buAutoNum type="arabicPeriod"/>
            </a:pPr>
            <a:r>
              <a:rPr lang="en-US" dirty="0" smtClean="0"/>
              <a:t>EIGRP </a:t>
            </a:r>
            <a:r>
              <a:rPr lang="en-US" dirty="0"/>
              <a:t>is an active dynamic routing protocol on R1 configured with the autonomous system number </a:t>
            </a:r>
            <a:r>
              <a:rPr lang="en-US" dirty="0" smtClean="0"/>
              <a:t>1.</a:t>
            </a:r>
          </a:p>
          <a:p>
            <a:pPr marL="341313" lvl="1" indent="-198438">
              <a:buFont typeface="+mj-lt"/>
              <a:buAutoNum type="arabicPeriod"/>
            </a:pPr>
            <a:r>
              <a:rPr lang="en-US" dirty="0" smtClean="0"/>
              <a:t>The </a:t>
            </a:r>
            <a:r>
              <a:rPr lang="en-US" dirty="0"/>
              <a:t>EIGRP router ID of R1 is </a:t>
            </a:r>
            <a:r>
              <a:rPr lang="en-US" dirty="0" smtClean="0"/>
              <a:t>1.1.1.1.</a:t>
            </a:r>
          </a:p>
          <a:p>
            <a:pPr marL="341313" lvl="1" indent="-198438">
              <a:buFont typeface="+mj-lt"/>
              <a:buAutoNum type="arabicPeriod"/>
            </a:pPr>
            <a:r>
              <a:rPr lang="en-US" dirty="0" smtClean="0"/>
              <a:t>The </a:t>
            </a:r>
            <a:r>
              <a:rPr lang="en-US" dirty="0"/>
              <a:t>EIGRP administrative distances on R1 are internal AD of 90 and external of 170 (default values</a:t>
            </a:r>
            <a:r>
              <a:rPr lang="en-US" dirty="0" smtClean="0"/>
              <a:t>).</a:t>
            </a:r>
          </a:p>
          <a:p>
            <a:pPr marL="341313" lvl="1" indent="-198438">
              <a:buFont typeface="+mj-lt"/>
              <a:buAutoNum type="arabicPeriod"/>
            </a:pPr>
            <a:r>
              <a:rPr lang="en-US" dirty="0" smtClean="0"/>
              <a:t>By </a:t>
            </a:r>
            <a:r>
              <a:rPr lang="en-US" dirty="0"/>
              <a:t>default, EIGRP does not automatically summarize networks. Subnets are included in the routing </a:t>
            </a:r>
            <a:r>
              <a:rPr lang="en-US" dirty="0" smtClean="0"/>
              <a:t>updates.</a:t>
            </a:r>
          </a:p>
          <a:p>
            <a:pPr marL="341313" lvl="1" indent="-198438">
              <a:buFont typeface="+mj-lt"/>
              <a:buAutoNum type="arabicPeriod"/>
            </a:pPr>
            <a:r>
              <a:rPr lang="en-US" dirty="0" smtClean="0"/>
              <a:t>The </a:t>
            </a:r>
            <a:r>
              <a:rPr lang="en-US" dirty="0"/>
              <a:t>EIGRP neighbor adjacencies R1 has with other routers used to receive EIGRP routing updates.</a:t>
            </a:r>
          </a:p>
          <a:p>
            <a:endParaRPr lang="en-US" dirty="0" smtClean="0"/>
          </a:p>
        </p:txBody>
      </p:sp>
      <p:sp>
        <p:nvSpPr>
          <p:cNvPr id="21505" name="Rectangle 2"/>
          <p:cNvSpPr>
            <a:spLocks noGrp="1" noChangeArrowheads="1"/>
          </p:cNvSpPr>
          <p:nvPr>
            <p:ph type="title"/>
          </p:nvPr>
        </p:nvSpPr>
        <p:spPr/>
        <p:txBody>
          <a:bodyPr/>
          <a:lstStyle/>
          <a:p>
            <a:r>
              <a:rPr lang="en-US" sz="1600" dirty="0"/>
              <a:t>Implement EIGRP for IPv4</a:t>
            </a:r>
            <a:r>
              <a:rPr lang="en-US" dirty="0"/>
              <a:t/>
            </a:r>
            <a:br>
              <a:rPr lang="en-US" dirty="0"/>
            </a:br>
            <a:r>
              <a:rPr lang="en-US" dirty="0"/>
              <a:t>Verify EIGRP with </a:t>
            </a:r>
            <a:r>
              <a:rPr lang="en-US" dirty="0" smtClean="0"/>
              <a:t>IPv4</a:t>
            </a:r>
            <a:endParaRPr lang="en-US" dirty="0"/>
          </a:p>
        </p:txBody>
      </p:sp>
      <p:pic>
        <p:nvPicPr>
          <p:cNvPr id="3" name="Picture 2"/>
          <p:cNvPicPr>
            <a:picLocks noChangeAspect="1"/>
          </p:cNvPicPr>
          <p:nvPr/>
        </p:nvPicPr>
        <p:blipFill>
          <a:blip r:embed="rId3"/>
          <a:stretch>
            <a:fillRect/>
          </a:stretch>
        </p:blipFill>
        <p:spPr>
          <a:xfrm>
            <a:off x="5057308" y="452724"/>
            <a:ext cx="3952109" cy="3227328"/>
          </a:xfrm>
          <a:prstGeom prst="rect">
            <a:avLst/>
          </a:prstGeom>
        </p:spPr>
      </p:pic>
      <p:pic>
        <p:nvPicPr>
          <p:cNvPr id="4" name="Picture 3"/>
          <p:cNvPicPr>
            <a:picLocks noChangeAspect="1"/>
          </p:cNvPicPr>
          <p:nvPr/>
        </p:nvPicPr>
        <p:blipFill>
          <a:blip r:embed="rId4"/>
          <a:stretch>
            <a:fillRect/>
          </a:stretch>
        </p:blipFill>
        <p:spPr>
          <a:xfrm>
            <a:off x="5160937" y="3293145"/>
            <a:ext cx="3195005" cy="1504264"/>
          </a:xfrm>
          <a:prstGeom prst="rect">
            <a:avLst/>
          </a:prstGeom>
        </p:spPr>
      </p:pic>
    </p:spTree>
    <p:extLst>
      <p:ext uri="{BB962C8B-B14F-4D97-AF65-F5344CB8AC3E}">
        <p14:creationId xmlns:p14="http://schemas.microsoft.com/office/powerpoint/2010/main" val="108873928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Implement EIGRP for IPv4</a:t>
            </a:r>
            <a:r>
              <a:rPr lang="en-US" dirty="0"/>
              <a:t/>
            </a:r>
            <a:br>
              <a:rPr lang="en-US" dirty="0"/>
            </a:br>
            <a:r>
              <a:rPr lang="en-US" dirty="0"/>
              <a:t>Verify EIGRP with </a:t>
            </a:r>
            <a:r>
              <a:rPr lang="en-US" dirty="0" smtClean="0"/>
              <a:t>IPv4</a:t>
            </a:r>
            <a:endParaRPr lang="en-US" dirty="0"/>
          </a:p>
        </p:txBody>
      </p:sp>
      <p:pic>
        <p:nvPicPr>
          <p:cNvPr id="4" name="Picture 3"/>
          <p:cNvPicPr>
            <a:picLocks noChangeAspect="1"/>
          </p:cNvPicPr>
          <p:nvPr/>
        </p:nvPicPr>
        <p:blipFill>
          <a:blip r:embed="rId3"/>
          <a:stretch>
            <a:fillRect/>
          </a:stretch>
        </p:blipFill>
        <p:spPr>
          <a:xfrm>
            <a:off x="3362341" y="1372795"/>
            <a:ext cx="2589556" cy="2028789"/>
          </a:xfrm>
          <a:prstGeom prst="rect">
            <a:avLst/>
          </a:prstGeom>
        </p:spPr>
      </p:pic>
      <p:pic>
        <p:nvPicPr>
          <p:cNvPr id="5" name="Picture 4"/>
          <p:cNvPicPr>
            <a:picLocks noChangeAspect="1"/>
          </p:cNvPicPr>
          <p:nvPr/>
        </p:nvPicPr>
        <p:blipFill>
          <a:blip r:embed="rId4"/>
          <a:stretch>
            <a:fillRect/>
          </a:stretch>
        </p:blipFill>
        <p:spPr>
          <a:xfrm>
            <a:off x="186081" y="2659199"/>
            <a:ext cx="3102305" cy="1962465"/>
          </a:xfrm>
          <a:prstGeom prst="rect">
            <a:avLst/>
          </a:prstGeom>
        </p:spPr>
      </p:pic>
      <p:pic>
        <p:nvPicPr>
          <p:cNvPr id="6" name="Picture 5"/>
          <p:cNvPicPr>
            <a:picLocks noChangeAspect="1"/>
          </p:cNvPicPr>
          <p:nvPr/>
        </p:nvPicPr>
        <p:blipFill>
          <a:blip r:embed="rId5"/>
          <a:stretch>
            <a:fillRect/>
          </a:stretch>
        </p:blipFill>
        <p:spPr>
          <a:xfrm>
            <a:off x="5951897" y="254640"/>
            <a:ext cx="2994775" cy="2069995"/>
          </a:xfrm>
          <a:prstGeom prst="rect">
            <a:avLst/>
          </a:prstGeom>
        </p:spPr>
      </p:pic>
      <p:pic>
        <p:nvPicPr>
          <p:cNvPr id="7" name="Picture 6"/>
          <p:cNvPicPr>
            <a:picLocks noChangeAspect="1"/>
          </p:cNvPicPr>
          <p:nvPr/>
        </p:nvPicPr>
        <p:blipFill>
          <a:blip r:embed="rId6"/>
          <a:stretch>
            <a:fillRect/>
          </a:stretch>
        </p:blipFill>
        <p:spPr>
          <a:xfrm>
            <a:off x="5968699" y="2659199"/>
            <a:ext cx="3005527" cy="1919450"/>
          </a:xfrm>
          <a:prstGeom prst="rect">
            <a:avLst/>
          </a:prstGeom>
        </p:spPr>
      </p:pic>
    </p:spTree>
    <p:extLst>
      <p:ext uri="{BB962C8B-B14F-4D97-AF65-F5344CB8AC3E}">
        <p14:creationId xmlns:p14="http://schemas.microsoft.com/office/powerpoint/2010/main" val="1316860933"/>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062031" cy="1802391"/>
          </a:xfrm>
        </p:spPr>
        <p:txBody>
          <a:bodyPr/>
          <a:lstStyle/>
          <a:p>
            <a:r>
              <a:rPr lang="en-US" dirty="0" smtClean="0"/>
              <a:t>6.3 EIGRP Operation</a:t>
            </a:r>
            <a:endParaRPr lang="en-US" dirty="0"/>
          </a:p>
        </p:txBody>
      </p:sp>
    </p:spTree>
    <p:extLst>
      <p:ext uri="{BB962C8B-B14F-4D97-AF65-F5344CB8AC3E}">
        <p14:creationId xmlns:p14="http://schemas.microsoft.com/office/powerpoint/2010/main" val="377552371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4444868" cy="2646045"/>
          </a:xfrm>
        </p:spPr>
        <p:txBody>
          <a:bodyPr/>
          <a:lstStyle/>
          <a:p>
            <a:pPr marL="228600" indent="-228600">
              <a:buFont typeface="+mj-lt"/>
              <a:buAutoNum type="arabicPeriod"/>
            </a:pPr>
            <a:r>
              <a:rPr lang="en-US" dirty="0" smtClean="0"/>
              <a:t>Router R1 starts has joined the EIGRP routing domain and sends </a:t>
            </a:r>
            <a:r>
              <a:rPr lang="en-US" dirty="0"/>
              <a:t>an EIGRP Hello packet </a:t>
            </a:r>
            <a:r>
              <a:rPr lang="en-US" dirty="0" smtClean="0"/>
              <a:t>out all EIGRP enabled interfaces.</a:t>
            </a:r>
          </a:p>
          <a:p>
            <a:pPr marL="228600" indent="-228600">
              <a:buFont typeface="+mj-lt"/>
              <a:buAutoNum type="arabicPeriod"/>
            </a:pPr>
            <a:r>
              <a:rPr lang="en-US" dirty="0"/>
              <a:t>Router R2 receives the Hello packet and adds R1 to its neighbor table. </a:t>
            </a:r>
          </a:p>
          <a:p>
            <a:pPr marL="398463" lvl="1" indent="-211138">
              <a:buFont typeface="Arial" panose="020B0604020202020204" pitchFamily="34" charset="0"/>
              <a:buChar char="•"/>
            </a:pPr>
            <a:r>
              <a:rPr lang="en-US" dirty="0"/>
              <a:t>R2 </a:t>
            </a:r>
            <a:r>
              <a:rPr lang="en-US" dirty="0" smtClean="0"/>
              <a:t>sends an Update </a:t>
            </a:r>
            <a:r>
              <a:rPr lang="en-US" dirty="0"/>
              <a:t>packet that contains all the routes </a:t>
            </a:r>
            <a:r>
              <a:rPr lang="en-US" dirty="0" smtClean="0"/>
              <a:t>it knows.</a:t>
            </a:r>
            <a:endParaRPr lang="en-US" dirty="0"/>
          </a:p>
          <a:p>
            <a:pPr marL="398463" lvl="1" indent="-211138">
              <a:buFont typeface="Arial" panose="020B0604020202020204" pitchFamily="34" charset="0"/>
              <a:buChar char="•"/>
            </a:pPr>
            <a:r>
              <a:rPr lang="en-US" dirty="0" smtClean="0"/>
              <a:t>R2 </a:t>
            </a:r>
            <a:r>
              <a:rPr lang="en-US" dirty="0"/>
              <a:t>also sends an EIGRP Hello packet to </a:t>
            </a:r>
            <a:r>
              <a:rPr lang="en-US" dirty="0" smtClean="0"/>
              <a:t>R1.</a:t>
            </a:r>
          </a:p>
          <a:p>
            <a:pPr marL="228600" indent="-228600">
              <a:buFont typeface="+mj-lt"/>
              <a:buAutoNum type="arabicPeriod"/>
            </a:pPr>
            <a:r>
              <a:rPr lang="en-US" dirty="0"/>
              <a:t>R1 updates its neighbor table with R2.</a:t>
            </a:r>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EIGRP Initial Route Discovery</a:t>
            </a:r>
          </a:p>
        </p:txBody>
      </p:sp>
      <p:pic>
        <p:nvPicPr>
          <p:cNvPr id="8" name="Picture 7"/>
          <p:cNvPicPr>
            <a:picLocks noChangeAspect="1"/>
          </p:cNvPicPr>
          <p:nvPr/>
        </p:nvPicPr>
        <p:blipFill>
          <a:blip r:embed="rId3"/>
          <a:stretch>
            <a:fillRect/>
          </a:stretch>
        </p:blipFill>
        <p:spPr>
          <a:xfrm>
            <a:off x="4663440" y="798944"/>
            <a:ext cx="4303395" cy="2646045"/>
          </a:xfrm>
          <a:prstGeom prst="rect">
            <a:avLst/>
          </a:prstGeom>
        </p:spPr>
      </p:pic>
      <p:sp>
        <p:nvSpPr>
          <p:cNvPr id="10" name="Content Placeholder 1"/>
          <p:cNvSpPr txBox="1">
            <a:spLocks/>
          </p:cNvSpPr>
          <p:nvPr/>
        </p:nvSpPr>
        <p:spPr bwMode="auto">
          <a:xfrm>
            <a:off x="144065" y="3634154"/>
            <a:ext cx="8610468" cy="92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After both routers have exchanged Hellos, the neighbor adjacency is established. </a:t>
            </a:r>
          </a:p>
        </p:txBody>
      </p:sp>
    </p:spTree>
    <p:extLst>
      <p:ext uri="{BB962C8B-B14F-4D97-AF65-F5344CB8AC3E}">
        <p14:creationId xmlns:p14="http://schemas.microsoft.com/office/powerpoint/2010/main" val="3040317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4" y="798944"/>
            <a:ext cx="4770165" cy="1514097"/>
          </a:xfrm>
        </p:spPr>
        <p:txBody>
          <a:bodyPr/>
          <a:lstStyle/>
          <a:p>
            <a:pPr marL="228600" indent="-228600">
              <a:buFont typeface="+mj-lt"/>
              <a:buAutoNum type="arabicPeriod"/>
            </a:pPr>
            <a:r>
              <a:rPr lang="en-US" dirty="0" smtClean="0"/>
              <a:t>R1 </a:t>
            </a:r>
            <a:r>
              <a:rPr lang="en-US" dirty="0"/>
              <a:t>adds all update entries </a:t>
            </a:r>
            <a:r>
              <a:rPr lang="en-US" dirty="0" smtClean="0"/>
              <a:t>from R1 to </a:t>
            </a:r>
            <a:r>
              <a:rPr lang="en-US" dirty="0"/>
              <a:t>its topology table. </a:t>
            </a:r>
            <a:endParaRPr lang="en-US" dirty="0" smtClean="0"/>
          </a:p>
          <a:p>
            <a:pPr marL="398463" lvl="1" indent="-211138">
              <a:buFont typeface="Arial" panose="020B0604020202020204" pitchFamily="34" charset="0"/>
              <a:buChar char="•"/>
            </a:pPr>
            <a:r>
              <a:rPr lang="en-US" dirty="0"/>
              <a:t>The topology table includes all destinations advertised by neighboring </a:t>
            </a:r>
            <a:r>
              <a:rPr lang="en-US" dirty="0" smtClean="0"/>
              <a:t>(adjacent) routers </a:t>
            </a:r>
            <a:r>
              <a:rPr lang="en-US" dirty="0"/>
              <a:t>and the cost (metric) to reach each network</a:t>
            </a:r>
            <a:r>
              <a:rPr lang="en-US" dirty="0" smtClean="0"/>
              <a:t>.</a:t>
            </a:r>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EIGRP Initial Route Discovery</a:t>
            </a:r>
          </a:p>
        </p:txBody>
      </p:sp>
      <p:pic>
        <p:nvPicPr>
          <p:cNvPr id="4" name="Picture 3"/>
          <p:cNvPicPr>
            <a:picLocks noChangeAspect="1"/>
          </p:cNvPicPr>
          <p:nvPr/>
        </p:nvPicPr>
        <p:blipFill>
          <a:blip r:embed="rId3"/>
          <a:stretch>
            <a:fillRect/>
          </a:stretch>
        </p:blipFill>
        <p:spPr>
          <a:xfrm>
            <a:off x="5113780" y="898664"/>
            <a:ext cx="3369679" cy="310517"/>
          </a:xfrm>
          <a:prstGeom prst="rect">
            <a:avLst/>
          </a:prstGeom>
        </p:spPr>
      </p:pic>
      <p:pic>
        <p:nvPicPr>
          <p:cNvPr id="3" name="Picture 2"/>
          <p:cNvPicPr>
            <a:picLocks noChangeAspect="1"/>
          </p:cNvPicPr>
          <p:nvPr/>
        </p:nvPicPr>
        <p:blipFill rotWithShape="1">
          <a:blip r:embed="rId4"/>
          <a:srcRect t="2014"/>
          <a:stretch/>
        </p:blipFill>
        <p:spPr>
          <a:xfrm>
            <a:off x="5113780" y="1208617"/>
            <a:ext cx="3569229" cy="1104424"/>
          </a:xfrm>
          <a:prstGeom prst="rect">
            <a:avLst/>
          </a:prstGeom>
        </p:spPr>
      </p:pic>
      <p:sp>
        <p:nvSpPr>
          <p:cNvPr id="6" name="Content Placeholder 1"/>
          <p:cNvSpPr txBox="1">
            <a:spLocks/>
          </p:cNvSpPr>
          <p:nvPr/>
        </p:nvSpPr>
        <p:spPr bwMode="auto">
          <a:xfrm>
            <a:off x="144065" y="2429932"/>
            <a:ext cx="8703602" cy="187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28600" indent="-228600">
              <a:buFont typeface="+mj-lt"/>
              <a:buAutoNum type="arabicPeriod" startAt="2"/>
            </a:pPr>
            <a:r>
              <a:rPr lang="en-US" dirty="0" smtClean="0"/>
              <a:t>EIGRP update packets use reliable delivery; therefore, R1 replies with an EIGRP acknowledgment packet informing R2 that it has received the update.</a:t>
            </a:r>
          </a:p>
          <a:p>
            <a:pPr marL="228600" indent="-228600">
              <a:buFont typeface="+mj-lt"/>
              <a:buAutoNum type="arabicPeriod" startAt="2"/>
            </a:pPr>
            <a:r>
              <a:rPr lang="en-US" dirty="0" smtClean="0"/>
              <a:t>R1 sends an EIGRP update to R2 advertising the routes that it is aware of, except those learned from R2 (split horizon).</a:t>
            </a:r>
          </a:p>
          <a:p>
            <a:pPr marL="228600" indent="-228600">
              <a:buFont typeface="+mj-lt"/>
              <a:buAutoNum type="arabicPeriod" startAt="2"/>
            </a:pPr>
            <a:r>
              <a:rPr lang="en-US" dirty="0" smtClean="0"/>
              <a:t>R2 receives the EIGRP update from R1 and adds this information to its own topology table.</a:t>
            </a:r>
          </a:p>
          <a:p>
            <a:pPr marL="228600" indent="-228600">
              <a:buFont typeface="+mj-lt"/>
              <a:buAutoNum type="arabicPeriod" startAt="2"/>
            </a:pPr>
            <a:r>
              <a:rPr lang="en-US" dirty="0" smtClean="0"/>
              <a:t>R2 responds to R1’s EIGRP update packet with an EIGRP acknowledgment.</a:t>
            </a:r>
          </a:p>
        </p:txBody>
      </p:sp>
    </p:spTree>
    <p:extLst>
      <p:ext uri="{BB962C8B-B14F-4D97-AF65-F5344CB8AC3E}">
        <p14:creationId xmlns:p14="http://schemas.microsoft.com/office/powerpoint/2010/main" val="205029297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r>
              <a:rPr lang="en-US" sz="1600" dirty="0"/>
              <a:t>6.3 EIGRP Operation</a:t>
            </a:r>
          </a:p>
          <a:p>
            <a:pPr lvl="1"/>
            <a:r>
              <a:rPr lang="en-US" sz="1500" dirty="0"/>
              <a:t>Explain how EIGRP operates in a small to medium-sized business network.</a:t>
            </a:r>
          </a:p>
          <a:p>
            <a:pPr lvl="2"/>
            <a:r>
              <a:rPr lang="en-US" sz="1300" dirty="0"/>
              <a:t>Explain how EIGRP forms neighbor relationships.</a:t>
            </a:r>
          </a:p>
          <a:p>
            <a:pPr lvl="2"/>
            <a:r>
              <a:rPr lang="en-US" sz="1300" dirty="0"/>
              <a:t>Explain the metrics used by EIGRP.</a:t>
            </a:r>
          </a:p>
          <a:p>
            <a:pPr lvl="2"/>
            <a:r>
              <a:rPr lang="en-US" sz="1300" dirty="0"/>
              <a:t>Explain how DUAL operates and uses the topology table.</a:t>
            </a:r>
          </a:p>
          <a:p>
            <a:pPr lvl="2"/>
            <a:r>
              <a:rPr lang="en-US" sz="1300" dirty="0"/>
              <a:t>Describe events that trigger EIGRP updates.</a:t>
            </a:r>
          </a:p>
          <a:p>
            <a:endParaRPr lang="en-US" sz="1300" dirty="0" smtClean="0"/>
          </a:p>
          <a:p>
            <a:r>
              <a:rPr lang="en-US" sz="1600" dirty="0"/>
              <a:t>6.4 Implement EIGRP for IPv6</a:t>
            </a:r>
          </a:p>
          <a:p>
            <a:pPr lvl="1"/>
            <a:r>
              <a:rPr lang="en-US" sz="1500" dirty="0"/>
              <a:t>Implement EIGRP for IPv6 in a small to medium-sized business network. </a:t>
            </a:r>
          </a:p>
          <a:p>
            <a:pPr lvl="2"/>
            <a:r>
              <a:rPr lang="en-US" sz="1300" dirty="0"/>
              <a:t>Compare characteristics and operation of EIGRP for IPv4 to EIGRP for IPv6.</a:t>
            </a:r>
          </a:p>
          <a:p>
            <a:pPr lvl="2"/>
            <a:r>
              <a:rPr lang="en-US" sz="1300" dirty="0"/>
              <a:t>Configure EIGRP for IPv6 in a small routed network. </a:t>
            </a:r>
          </a:p>
          <a:p>
            <a:pPr lvl="2"/>
            <a:r>
              <a:rPr lang="en-US" sz="1300" dirty="0"/>
              <a:t>Verify EIGRP for IPv6 implementation in a small routed network.</a:t>
            </a:r>
            <a:endParaRPr lang="en-CA" sz="1300" dirty="0"/>
          </a:p>
        </p:txBody>
      </p:sp>
      <p:sp>
        <p:nvSpPr>
          <p:cNvPr id="4098" name="Rectangle 33"/>
          <p:cNvSpPr>
            <a:spLocks noGrp="1" noChangeArrowheads="1"/>
          </p:cNvSpPr>
          <p:nvPr>
            <p:ph type="title"/>
          </p:nvPr>
        </p:nvSpPr>
        <p:spPr/>
        <p:txBody>
          <a:bodyPr/>
          <a:lstStyle/>
          <a:p>
            <a:pPr eaLnBrk="1" hangingPunct="1"/>
            <a:r>
              <a:rPr lang="en-US" dirty="0" smtClean="0"/>
              <a:t>Chapter 6 - Sections &amp; Objectives (Cont.)</a:t>
            </a:r>
          </a:p>
        </p:txBody>
      </p:sp>
    </p:spTree>
    <p:extLst>
      <p:ext uri="{BB962C8B-B14F-4D97-AF65-F5344CB8AC3E}">
        <p14:creationId xmlns:p14="http://schemas.microsoft.com/office/powerpoint/2010/main" val="4019005124"/>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5"/>
            <a:ext cx="4842802" cy="1752506"/>
          </a:xfrm>
        </p:spPr>
        <p:txBody>
          <a:bodyPr/>
          <a:lstStyle/>
          <a:p>
            <a:pPr marL="228600" indent="-228600">
              <a:buFont typeface="+mj-lt"/>
              <a:buAutoNum type="arabicPeriod"/>
            </a:pPr>
            <a:r>
              <a:rPr lang="en-US" dirty="0" smtClean="0"/>
              <a:t>R1 uses DUAL to calculate the best routes to </a:t>
            </a:r>
            <a:r>
              <a:rPr lang="en-US" dirty="0"/>
              <a:t>each destination, including the metric and the next-hop </a:t>
            </a:r>
            <a:r>
              <a:rPr lang="en-US" dirty="0" smtClean="0"/>
              <a:t>router and updates its routing table with the best routes.</a:t>
            </a:r>
          </a:p>
          <a:p>
            <a:pPr marL="228600" indent="-228600">
              <a:buFont typeface="+mj-lt"/>
              <a:buAutoNum type="arabicPeriod"/>
            </a:pPr>
            <a:r>
              <a:rPr lang="en-US" dirty="0" smtClean="0"/>
              <a:t>Similarly, R2 uses DUAL and updates its routing table with the best newly discovered routes.</a:t>
            </a:r>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EIGRP Initial Route Discovery</a:t>
            </a:r>
          </a:p>
        </p:txBody>
      </p:sp>
      <p:pic>
        <p:nvPicPr>
          <p:cNvPr id="4" name="Picture 3"/>
          <p:cNvPicPr>
            <a:picLocks noChangeAspect="1"/>
          </p:cNvPicPr>
          <p:nvPr/>
        </p:nvPicPr>
        <p:blipFill>
          <a:blip r:embed="rId3"/>
          <a:stretch>
            <a:fillRect/>
          </a:stretch>
        </p:blipFill>
        <p:spPr>
          <a:xfrm>
            <a:off x="5113780" y="898664"/>
            <a:ext cx="3369679" cy="310517"/>
          </a:xfrm>
          <a:prstGeom prst="rect">
            <a:avLst/>
          </a:prstGeom>
        </p:spPr>
      </p:pic>
      <p:pic>
        <p:nvPicPr>
          <p:cNvPr id="5" name="Picture 4"/>
          <p:cNvPicPr>
            <a:picLocks noChangeAspect="1"/>
          </p:cNvPicPr>
          <p:nvPr/>
        </p:nvPicPr>
        <p:blipFill>
          <a:blip r:embed="rId4"/>
          <a:stretch>
            <a:fillRect/>
          </a:stretch>
        </p:blipFill>
        <p:spPr>
          <a:xfrm>
            <a:off x="5118493" y="1207297"/>
            <a:ext cx="3719640" cy="1344153"/>
          </a:xfrm>
          <a:prstGeom prst="rect">
            <a:avLst/>
          </a:prstGeom>
        </p:spPr>
      </p:pic>
      <p:sp>
        <p:nvSpPr>
          <p:cNvPr id="6" name="Content Placeholder 1"/>
          <p:cNvSpPr txBox="1">
            <a:spLocks/>
          </p:cNvSpPr>
          <p:nvPr/>
        </p:nvSpPr>
        <p:spPr bwMode="auto">
          <a:xfrm>
            <a:off x="144065" y="2860083"/>
            <a:ext cx="8610468" cy="92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At this point, EIGRP on both routers is considered to be in the converged state.</a:t>
            </a:r>
          </a:p>
        </p:txBody>
      </p:sp>
    </p:spTree>
    <p:extLst>
      <p:ext uri="{BB962C8B-B14F-4D97-AF65-F5344CB8AC3E}">
        <p14:creationId xmlns:p14="http://schemas.microsoft.com/office/powerpoint/2010/main" val="1572771238"/>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EIGRP uses a composite metric which can be based on the following metrics:</a:t>
            </a:r>
          </a:p>
          <a:p>
            <a:pPr lvl="1"/>
            <a:r>
              <a:rPr lang="en-US" b="1" dirty="0" smtClean="0"/>
              <a:t>Bandwidth</a:t>
            </a:r>
            <a:r>
              <a:rPr lang="en-US" dirty="0" smtClean="0"/>
              <a:t>:  The lowest bandwidth between source and destination. </a:t>
            </a:r>
          </a:p>
          <a:p>
            <a:pPr lvl="1"/>
            <a:r>
              <a:rPr lang="en-US" b="1" dirty="0" smtClean="0"/>
              <a:t>Delay</a:t>
            </a:r>
            <a:r>
              <a:rPr lang="en-US" dirty="0" smtClean="0"/>
              <a:t>: The cumulative interface delay along the path</a:t>
            </a:r>
          </a:p>
          <a:p>
            <a:pPr lvl="1"/>
            <a:r>
              <a:rPr lang="en-US" b="1" dirty="0" smtClean="0"/>
              <a:t>Reliability</a:t>
            </a:r>
            <a:r>
              <a:rPr lang="en-US" dirty="0" smtClean="0"/>
              <a:t>:  (Optional) Worst reliability between source and destination.</a:t>
            </a:r>
          </a:p>
          <a:p>
            <a:pPr lvl="1"/>
            <a:r>
              <a:rPr lang="en-US" b="1" dirty="0" smtClean="0"/>
              <a:t>Load</a:t>
            </a:r>
            <a:r>
              <a:rPr lang="en-US" dirty="0" smtClean="0"/>
              <a:t>: </a:t>
            </a:r>
            <a:r>
              <a:rPr lang="en-US" dirty="0"/>
              <a:t>(Optional) </a:t>
            </a:r>
            <a:r>
              <a:rPr lang="en-US" dirty="0" smtClean="0"/>
              <a:t>Worst load on a link between source and destination.</a:t>
            </a:r>
          </a:p>
        </p:txBody>
      </p:sp>
      <p:sp>
        <p:nvSpPr>
          <p:cNvPr id="21505" name="Rectangle 2"/>
          <p:cNvSpPr>
            <a:spLocks noGrp="1" noChangeArrowheads="1"/>
          </p:cNvSpPr>
          <p:nvPr>
            <p:ph type="title"/>
          </p:nvPr>
        </p:nvSpPr>
        <p:spPr/>
        <p:txBody>
          <a:bodyPr/>
          <a:lstStyle/>
          <a:p>
            <a:r>
              <a:rPr lang="en-US" sz="1600" dirty="0" smtClean="0"/>
              <a:t>EIGRP Operation</a:t>
            </a:r>
            <a:r>
              <a:rPr lang="en-US" dirty="0" smtClean="0"/>
              <a:t/>
            </a:r>
            <a:br>
              <a:rPr lang="en-US" dirty="0" smtClean="0"/>
            </a:br>
            <a:r>
              <a:rPr lang="en-US" dirty="0" smtClean="0"/>
              <a:t>EIGRP Metrics</a:t>
            </a:r>
            <a:endParaRPr lang="en-US" dirty="0"/>
          </a:p>
        </p:txBody>
      </p:sp>
      <p:sp>
        <p:nvSpPr>
          <p:cNvPr id="4" name="Rectangle 3"/>
          <p:cNvSpPr/>
          <p:nvPr/>
        </p:nvSpPr>
        <p:spPr>
          <a:xfrm>
            <a:off x="7145514" y="721263"/>
            <a:ext cx="1851837" cy="1051782"/>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wrap="square" anchor="ctr">
            <a:noAutofit/>
          </a:bodyPr>
          <a:lstStyle/>
          <a:p>
            <a:r>
              <a:rPr lang="en-US" sz="1200" dirty="0" smtClean="0">
                <a:solidFill>
                  <a:schemeClr val="bg1"/>
                </a:solidFill>
              </a:rPr>
              <a:t>Note. </a:t>
            </a:r>
            <a:endParaRPr lang="en-US" sz="1200" dirty="0">
              <a:solidFill>
                <a:schemeClr val="bg1"/>
              </a:solidFill>
            </a:endParaRPr>
          </a:p>
          <a:p>
            <a:pPr marL="173038" indent="-173038">
              <a:buFont typeface="Arial" panose="020B0604020202020204" pitchFamily="34" charset="0"/>
              <a:buChar char="•"/>
            </a:pPr>
            <a:r>
              <a:rPr lang="en-US" sz="1100" dirty="0" smtClean="0">
                <a:solidFill>
                  <a:schemeClr val="bg1"/>
                </a:solidFill>
              </a:rPr>
              <a:t>It </a:t>
            </a:r>
            <a:r>
              <a:rPr lang="en-US" sz="1100" dirty="0">
                <a:solidFill>
                  <a:schemeClr val="bg1"/>
                </a:solidFill>
              </a:rPr>
              <a:t>is often incorrectly stated that EIGRP can also use the smallest MTU in the path. </a:t>
            </a:r>
          </a:p>
        </p:txBody>
      </p:sp>
      <p:pic>
        <p:nvPicPr>
          <p:cNvPr id="3" name="Picture 2"/>
          <p:cNvPicPr>
            <a:picLocks noChangeAspect="1"/>
          </p:cNvPicPr>
          <p:nvPr/>
        </p:nvPicPr>
        <p:blipFill>
          <a:blip r:embed="rId3"/>
          <a:stretch>
            <a:fillRect/>
          </a:stretch>
        </p:blipFill>
        <p:spPr>
          <a:xfrm>
            <a:off x="4285570" y="2521433"/>
            <a:ext cx="4811424" cy="1503570"/>
          </a:xfrm>
          <a:prstGeom prst="rect">
            <a:avLst/>
          </a:prstGeom>
          <a:ln>
            <a:solidFill>
              <a:srgbClr val="00B0F0"/>
            </a:solidFill>
          </a:ln>
        </p:spPr>
      </p:pic>
      <p:pic>
        <p:nvPicPr>
          <p:cNvPr id="5" name="Picture 4"/>
          <p:cNvPicPr>
            <a:picLocks noChangeAspect="1"/>
          </p:cNvPicPr>
          <p:nvPr/>
        </p:nvPicPr>
        <p:blipFill rotWithShape="1">
          <a:blip r:embed="rId4"/>
          <a:srcRect r="74859"/>
          <a:stretch/>
        </p:blipFill>
        <p:spPr>
          <a:xfrm>
            <a:off x="1383441" y="3693121"/>
            <a:ext cx="1205482" cy="878506"/>
          </a:xfrm>
          <a:prstGeom prst="rect">
            <a:avLst/>
          </a:prstGeom>
          <a:ln>
            <a:solidFill>
              <a:srgbClr val="00B0F0"/>
            </a:solidFill>
          </a:ln>
        </p:spPr>
      </p:pic>
      <p:pic>
        <p:nvPicPr>
          <p:cNvPr id="6" name="Picture 5"/>
          <p:cNvPicPr>
            <a:picLocks noChangeAspect="1"/>
          </p:cNvPicPr>
          <p:nvPr/>
        </p:nvPicPr>
        <p:blipFill>
          <a:blip r:embed="rId5"/>
          <a:stretch>
            <a:fillRect/>
          </a:stretch>
        </p:blipFill>
        <p:spPr>
          <a:xfrm>
            <a:off x="4283138" y="4199304"/>
            <a:ext cx="4516159" cy="315748"/>
          </a:xfrm>
          <a:prstGeom prst="rect">
            <a:avLst/>
          </a:prstGeom>
        </p:spPr>
      </p:pic>
      <p:sp>
        <p:nvSpPr>
          <p:cNvPr id="10" name="Content Placeholder 1"/>
          <p:cNvSpPr txBox="1">
            <a:spLocks/>
          </p:cNvSpPr>
          <p:nvPr/>
        </p:nvSpPr>
        <p:spPr bwMode="auto">
          <a:xfrm>
            <a:off x="144066" y="2540005"/>
            <a:ext cx="4321472" cy="1058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The EIGRP composite metric formula consists metric weights with values K1 to K5.</a:t>
            </a:r>
          </a:p>
          <a:p>
            <a:pPr lvl="1"/>
            <a:r>
              <a:rPr lang="en-US" dirty="0" smtClean="0"/>
              <a:t>K1 represents bandwidth, K3 delay, K4 load, and K5 reliability. </a:t>
            </a:r>
          </a:p>
        </p:txBody>
      </p:sp>
    </p:spTree>
    <p:extLst>
      <p:ext uri="{BB962C8B-B14F-4D97-AF65-F5344CB8AC3E}">
        <p14:creationId xmlns:p14="http://schemas.microsoft.com/office/powerpoint/2010/main" val="236034321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4286413" cy="4155319"/>
          </a:xfrm>
        </p:spPr>
        <p:txBody>
          <a:bodyPr/>
          <a:lstStyle/>
          <a:p>
            <a:r>
              <a:rPr lang="en-US" dirty="0"/>
              <a:t>Use the </a:t>
            </a:r>
            <a:r>
              <a:rPr lang="en-US" b="1" dirty="0"/>
              <a:t>show interfaces </a:t>
            </a:r>
            <a:r>
              <a:rPr lang="en-US" dirty="0"/>
              <a:t>command to examine the values used for bandwidth, delay, reliability, and load. </a:t>
            </a:r>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EIGRP Metrics</a:t>
            </a:r>
          </a:p>
        </p:txBody>
      </p:sp>
      <p:sp>
        <p:nvSpPr>
          <p:cNvPr id="5" name="Rectangle 4"/>
          <p:cNvSpPr/>
          <p:nvPr/>
        </p:nvSpPr>
        <p:spPr>
          <a:xfrm>
            <a:off x="521956" y="2013134"/>
            <a:ext cx="3530632" cy="1980542"/>
          </a:xfrm>
          <a:prstGeom prst="rect">
            <a:avLst/>
          </a:prstGeom>
          <a:solidFill>
            <a:srgbClr val="C00000"/>
          </a:solidFill>
          <a:ln/>
        </p:spPr>
        <p:style>
          <a:lnRef idx="0">
            <a:schemeClr val="accent2"/>
          </a:lnRef>
          <a:fillRef idx="3">
            <a:schemeClr val="accent2"/>
          </a:fillRef>
          <a:effectRef idx="3">
            <a:schemeClr val="accent2"/>
          </a:effectRef>
          <a:fontRef idx="minor">
            <a:schemeClr val="lt1"/>
          </a:fontRef>
        </p:style>
        <p:txBody>
          <a:bodyPr wrap="square" anchor="ctr">
            <a:noAutofit/>
          </a:bodyPr>
          <a:lstStyle/>
          <a:p>
            <a:pPr marL="171450" indent="-171450">
              <a:spcBef>
                <a:spcPts val="600"/>
              </a:spcBef>
              <a:buFont typeface="Arial" panose="020B0604020202020204" pitchFamily="34" charset="0"/>
              <a:buChar char="•"/>
            </a:pPr>
            <a:r>
              <a:rPr lang="en-CA" sz="1200" b="1" dirty="0" smtClean="0">
                <a:solidFill>
                  <a:srgbClr val="FFFF00"/>
                </a:solidFill>
              </a:rPr>
              <a:t>BW</a:t>
            </a:r>
            <a:r>
              <a:rPr lang="en-CA" sz="1200" dirty="0" smtClean="0"/>
              <a:t> - Bandwidth of the interface (in kb/s).</a:t>
            </a:r>
          </a:p>
          <a:p>
            <a:pPr marL="171450" indent="-171450">
              <a:spcBef>
                <a:spcPts val="600"/>
              </a:spcBef>
              <a:buFont typeface="Arial" panose="020B0604020202020204" pitchFamily="34" charset="0"/>
              <a:buChar char="•"/>
            </a:pPr>
            <a:r>
              <a:rPr lang="en-CA" sz="1200" b="1" dirty="0">
                <a:solidFill>
                  <a:srgbClr val="FFFF00"/>
                </a:solidFill>
              </a:rPr>
              <a:t>DLY</a:t>
            </a:r>
            <a:r>
              <a:rPr lang="en-CA" sz="1200" dirty="0" smtClean="0"/>
              <a:t> - Delay of the interface (in microseconds).</a:t>
            </a:r>
          </a:p>
          <a:p>
            <a:pPr marL="171450" indent="-171450">
              <a:spcBef>
                <a:spcPts val="600"/>
              </a:spcBef>
              <a:buFont typeface="Arial" panose="020B0604020202020204" pitchFamily="34" charset="0"/>
              <a:buChar char="•"/>
            </a:pPr>
            <a:r>
              <a:rPr lang="en-CA" sz="1200" b="1" dirty="0">
                <a:solidFill>
                  <a:srgbClr val="FFFF00"/>
                </a:solidFill>
              </a:rPr>
              <a:t>Reliability</a:t>
            </a:r>
            <a:r>
              <a:rPr lang="en-CA" sz="1200" dirty="0" smtClean="0"/>
              <a:t> - Reliability of the interface as a fraction of 255 (255/255 is 100% reliability).</a:t>
            </a:r>
          </a:p>
          <a:p>
            <a:pPr marL="171450" indent="-171450">
              <a:spcBef>
                <a:spcPts val="600"/>
              </a:spcBef>
              <a:buFont typeface="Arial" panose="020B0604020202020204" pitchFamily="34" charset="0"/>
              <a:buChar char="•"/>
            </a:pPr>
            <a:r>
              <a:rPr lang="en-CA" sz="1200" b="1" dirty="0">
                <a:solidFill>
                  <a:srgbClr val="FFFF00"/>
                </a:solidFill>
              </a:rPr>
              <a:t>Txload, Rxload </a:t>
            </a:r>
            <a:r>
              <a:rPr lang="en-CA" sz="1200" dirty="0" smtClean="0"/>
              <a:t>- Transmit and receive load on the interface as a fraction of 255 (255/255 is completely saturated), calculated as an exponential average over five minutes.</a:t>
            </a:r>
          </a:p>
        </p:txBody>
      </p:sp>
      <p:pic>
        <p:nvPicPr>
          <p:cNvPr id="4" name="Picture 3"/>
          <p:cNvPicPr>
            <a:picLocks noChangeAspect="1"/>
          </p:cNvPicPr>
          <p:nvPr/>
        </p:nvPicPr>
        <p:blipFill>
          <a:blip r:embed="rId3"/>
          <a:stretch>
            <a:fillRect/>
          </a:stretch>
        </p:blipFill>
        <p:spPr>
          <a:xfrm>
            <a:off x="4430478" y="930585"/>
            <a:ext cx="4408691" cy="3343670"/>
          </a:xfrm>
          <a:prstGeom prst="rect">
            <a:avLst/>
          </a:prstGeom>
        </p:spPr>
      </p:pic>
    </p:spTree>
    <p:extLst>
      <p:ext uri="{BB962C8B-B14F-4D97-AF65-F5344CB8AC3E}">
        <p14:creationId xmlns:p14="http://schemas.microsoft.com/office/powerpoint/2010/main" val="497034490"/>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4" y="798944"/>
            <a:ext cx="4979227" cy="4155319"/>
          </a:xfrm>
        </p:spPr>
        <p:txBody>
          <a:bodyPr/>
          <a:lstStyle/>
          <a:p>
            <a:r>
              <a:rPr lang="en-US" dirty="0"/>
              <a:t>Use the following interface configuration mode command to modify the bandwidth metric:</a:t>
            </a:r>
          </a:p>
          <a:p>
            <a:pPr lvl="1"/>
            <a:r>
              <a:rPr lang="en-US" dirty="0" smtClean="0"/>
              <a:t>Router(config-if</a:t>
            </a:r>
            <a:r>
              <a:rPr lang="en-US" dirty="0"/>
              <a:t>)# </a:t>
            </a:r>
            <a:r>
              <a:rPr lang="en-US" b="1" dirty="0"/>
              <a:t>bandwidth </a:t>
            </a:r>
            <a:r>
              <a:rPr lang="en-US" i="1" dirty="0" smtClean="0"/>
              <a:t>kilobits-bandwidth-value</a:t>
            </a:r>
          </a:p>
          <a:p>
            <a:pPr lvl="1"/>
            <a:endParaRPr lang="en-US" i="1" dirty="0"/>
          </a:p>
          <a:p>
            <a:r>
              <a:rPr lang="en-US" dirty="0"/>
              <a:t>Use the </a:t>
            </a:r>
            <a:r>
              <a:rPr lang="en-US" b="1" dirty="0"/>
              <a:t>show interfaces </a:t>
            </a:r>
            <a:r>
              <a:rPr lang="en-US" dirty="0"/>
              <a:t>command to verify the new bandwidth </a:t>
            </a:r>
            <a:r>
              <a:rPr lang="en-US" dirty="0" smtClean="0"/>
              <a:t>parameters.</a:t>
            </a:r>
            <a:endParaRPr lang="en-US" dirty="0"/>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EIGRP Metrics</a:t>
            </a:r>
          </a:p>
        </p:txBody>
      </p:sp>
      <p:pic>
        <p:nvPicPr>
          <p:cNvPr id="3" name="Picture 2"/>
          <p:cNvPicPr>
            <a:picLocks noChangeAspect="1"/>
          </p:cNvPicPr>
          <p:nvPr/>
        </p:nvPicPr>
        <p:blipFill>
          <a:blip r:embed="rId3"/>
          <a:stretch>
            <a:fillRect/>
          </a:stretch>
        </p:blipFill>
        <p:spPr>
          <a:xfrm>
            <a:off x="5078992" y="1650391"/>
            <a:ext cx="3905146" cy="2739025"/>
          </a:xfrm>
          <a:prstGeom prst="rect">
            <a:avLst/>
          </a:prstGeom>
        </p:spPr>
      </p:pic>
      <p:pic>
        <p:nvPicPr>
          <p:cNvPr id="4" name="Picture 3"/>
          <p:cNvPicPr>
            <a:picLocks noChangeAspect="1"/>
          </p:cNvPicPr>
          <p:nvPr/>
        </p:nvPicPr>
        <p:blipFill>
          <a:blip r:embed="rId4"/>
          <a:stretch>
            <a:fillRect/>
          </a:stretch>
        </p:blipFill>
        <p:spPr>
          <a:xfrm>
            <a:off x="4306357" y="4488439"/>
            <a:ext cx="2190750" cy="432955"/>
          </a:xfrm>
          <a:prstGeom prst="rect">
            <a:avLst/>
          </a:prstGeom>
        </p:spPr>
      </p:pic>
      <p:pic>
        <p:nvPicPr>
          <p:cNvPr id="5" name="Picture 4"/>
          <p:cNvPicPr>
            <a:picLocks noChangeAspect="1"/>
          </p:cNvPicPr>
          <p:nvPr/>
        </p:nvPicPr>
        <p:blipFill>
          <a:blip r:embed="rId5"/>
          <a:stretch>
            <a:fillRect/>
          </a:stretch>
        </p:blipFill>
        <p:spPr>
          <a:xfrm>
            <a:off x="6683470" y="671867"/>
            <a:ext cx="2182091" cy="822614"/>
          </a:xfrm>
          <a:prstGeom prst="rect">
            <a:avLst/>
          </a:prstGeom>
        </p:spPr>
      </p:pic>
      <p:pic>
        <p:nvPicPr>
          <p:cNvPr id="6" name="Picture 5"/>
          <p:cNvPicPr>
            <a:picLocks noChangeAspect="1"/>
          </p:cNvPicPr>
          <p:nvPr/>
        </p:nvPicPr>
        <p:blipFill>
          <a:blip r:embed="rId6"/>
          <a:stretch>
            <a:fillRect/>
          </a:stretch>
        </p:blipFill>
        <p:spPr>
          <a:xfrm>
            <a:off x="6851072" y="4488439"/>
            <a:ext cx="2147455" cy="372341"/>
          </a:xfrm>
          <a:prstGeom prst="rect">
            <a:avLst/>
          </a:prstGeom>
        </p:spPr>
      </p:pic>
      <p:pic>
        <p:nvPicPr>
          <p:cNvPr id="7" name="Picture 6"/>
          <p:cNvPicPr>
            <a:picLocks noChangeAspect="1"/>
          </p:cNvPicPr>
          <p:nvPr/>
        </p:nvPicPr>
        <p:blipFill>
          <a:blip r:embed="rId7"/>
          <a:stretch>
            <a:fillRect/>
          </a:stretch>
        </p:blipFill>
        <p:spPr>
          <a:xfrm>
            <a:off x="546367" y="2535103"/>
            <a:ext cx="2869665" cy="1044815"/>
          </a:xfrm>
          <a:prstGeom prst="rect">
            <a:avLst/>
          </a:prstGeom>
        </p:spPr>
      </p:pic>
      <p:pic>
        <p:nvPicPr>
          <p:cNvPr id="8" name="Picture 7"/>
          <p:cNvPicPr>
            <a:picLocks noChangeAspect="1"/>
          </p:cNvPicPr>
          <p:nvPr/>
        </p:nvPicPr>
        <p:blipFill>
          <a:blip r:embed="rId8"/>
          <a:stretch>
            <a:fillRect/>
          </a:stretch>
        </p:blipFill>
        <p:spPr>
          <a:xfrm>
            <a:off x="544577" y="3612732"/>
            <a:ext cx="2833885" cy="1030504"/>
          </a:xfrm>
          <a:prstGeom prst="rect">
            <a:avLst/>
          </a:prstGeom>
        </p:spPr>
      </p:pic>
    </p:spTree>
    <p:extLst>
      <p:ext uri="{BB962C8B-B14F-4D97-AF65-F5344CB8AC3E}">
        <p14:creationId xmlns:p14="http://schemas.microsoft.com/office/powerpoint/2010/main" val="775755928"/>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5672535" cy="4155319"/>
          </a:xfrm>
        </p:spPr>
        <p:txBody>
          <a:bodyPr/>
          <a:lstStyle/>
          <a:p>
            <a:r>
              <a:rPr lang="en-US" dirty="0" smtClean="0"/>
              <a:t>Delay is a measure of the time it takes for a packet to traverse a route.</a:t>
            </a:r>
          </a:p>
          <a:p>
            <a:endParaRPr lang="en-US" dirty="0" smtClean="0"/>
          </a:p>
          <a:p>
            <a:r>
              <a:rPr lang="en-US" altLang="en-US" dirty="0" smtClean="0"/>
              <a:t>The delay (DLY) metric is not measured dynamically.</a:t>
            </a:r>
          </a:p>
          <a:p>
            <a:pPr lvl="1"/>
            <a:r>
              <a:rPr lang="en-US" altLang="en-US" dirty="0" smtClean="0"/>
              <a:t>It is a static value measured in microseconds (</a:t>
            </a:r>
            <a:r>
              <a:rPr lang="el-GR" dirty="0" smtClean="0"/>
              <a:t>μ</a:t>
            </a:r>
            <a:r>
              <a:rPr lang="en-US" dirty="0" smtClean="0"/>
              <a:t>s or usec) </a:t>
            </a:r>
            <a:r>
              <a:rPr lang="en-US" altLang="en-US" dirty="0" smtClean="0"/>
              <a:t>based on the type of link to which the interface is connected.</a:t>
            </a:r>
          </a:p>
          <a:p>
            <a:pPr lvl="1"/>
            <a:endParaRPr lang="en-US" altLang="en-US" dirty="0" smtClean="0"/>
          </a:p>
          <a:p>
            <a:r>
              <a:rPr lang="en-CA" altLang="en-US" dirty="0" smtClean="0"/>
              <a:t>The delay value is calculated using the cumulative (sum) of all interface delays along the path, divided by 10. </a:t>
            </a:r>
            <a:endParaRPr lang="en-US" altLang="en-US" dirty="0" smtClean="0"/>
          </a:p>
          <a:p>
            <a:endParaRPr lang="en-US" dirty="0"/>
          </a:p>
        </p:txBody>
      </p:sp>
      <p:sp>
        <p:nvSpPr>
          <p:cNvPr id="21505" name="Rectangle 2"/>
          <p:cNvSpPr>
            <a:spLocks noGrp="1" noChangeArrowheads="1"/>
          </p:cNvSpPr>
          <p:nvPr>
            <p:ph type="title"/>
          </p:nvPr>
        </p:nvSpPr>
        <p:spPr/>
        <p:txBody>
          <a:bodyPr/>
          <a:lstStyle/>
          <a:p>
            <a:r>
              <a:rPr lang="en-US" sz="1600" dirty="0" smtClean="0"/>
              <a:t>EIGRP Operation</a:t>
            </a:r>
            <a:r>
              <a:rPr lang="en-US" dirty="0" smtClean="0"/>
              <a:t/>
            </a:r>
            <a:br>
              <a:rPr lang="en-US" dirty="0" smtClean="0"/>
            </a:br>
            <a:r>
              <a:rPr lang="en-US" dirty="0"/>
              <a:t>EIGRP Metrics</a:t>
            </a:r>
          </a:p>
        </p:txBody>
      </p:sp>
      <p:graphicFrame>
        <p:nvGraphicFramePr>
          <p:cNvPr id="10" name="Table 9"/>
          <p:cNvGraphicFramePr>
            <a:graphicFrameLocks noGrp="1"/>
          </p:cNvGraphicFramePr>
          <p:nvPr>
            <p:extLst>
              <p:ext uri="{D42A27DB-BD31-4B8C-83A1-F6EECF244321}">
                <p14:modId xmlns:p14="http://schemas.microsoft.com/office/powerpoint/2010/main" val="3337502511"/>
              </p:ext>
            </p:extLst>
          </p:nvPr>
        </p:nvGraphicFramePr>
        <p:xfrm>
          <a:off x="6149678" y="541809"/>
          <a:ext cx="2661244" cy="3871342"/>
        </p:xfrm>
        <a:graphic>
          <a:graphicData uri="http://schemas.openxmlformats.org/drawingml/2006/table">
            <a:tbl>
              <a:tblPr firstRow="1" bandRow="1">
                <a:tableStyleId>{5C22544A-7EE6-4342-B048-85BDC9FD1C3A}</a:tableStyleId>
              </a:tblPr>
              <a:tblGrid>
                <a:gridCol w="1603969">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tblGrid>
              <a:tr h="533782">
                <a:tc>
                  <a:txBody>
                    <a:bodyPr/>
                    <a:lstStyle/>
                    <a:p>
                      <a:pPr algn="ctr"/>
                      <a:r>
                        <a:rPr lang="en-US" b="1" dirty="0" smtClean="0">
                          <a:solidFill>
                            <a:srgbClr val="FFFFFF"/>
                          </a:solidFill>
                          <a:effectLst/>
                          <a:latin typeface="arial"/>
                        </a:rPr>
                        <a:t>Media</a:t>
                      </a:r>
                      <a:endParaRPr lang="en-US"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FFFFFF"/>
                          </a:solidFill>
                          <a:effectLst/>
                          <a:latin typeface="arial"/>
                        </a:rPr>
                        <a:t>Delay</a:t>
                      </a:r>
                    </a:p>
                    <a:p>
                      <a:pPr algn="ctr"/>
                      <a:r>
                        <a:rPr lang="en-US" b="1" dirty="0" smtClean="0">
                          <a:solidFill>
                            <a:srgbClr val="FFFFFF"/>
                          </a:solidFill>
                          <a:effectLst/>
                          <a:latin typeface="arial"/>
                        </a:rPr>
                        <a:t>In </a:t>
                      </a:r>
                      <a:r>
                        <a:rPr lang="en-US" dirty="0" err="1" smtClean="0"/>
                        <a:t>usec</a:t>
                      </a:r>
                      <a:endParaRPr lang="en-US" b="1" dirty="0" smtClean="0">
                        <a:solidFill>
                          <a:srgbClr val="FFFFFF"/>
                        </a:solidFill>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400" dirty="0" smtClean="0">
                          <a:effectLst/>
                          <a:latin typeface="arial"/>
                        </a:rPr>
                        <a:t>Gigabit</a:t>
                      </a:r>
                      <a:r>
                        <a:rPr lang="en-US" sz="1400" baseline="0" dirty="0" smtClean="0">
                          <a:effectLst/>
                          <a:latin typeface="arial"/>
                        </a:rPr>
                        <a:t> Ethernet</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effectLst/>
                          <a:latin typeface="arial"/>
                        </a:rPr>
                        <a:t>10</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1400" dirty="0" smtClean="0">
                          <a:effectLst/>
                          <a:latin typeface="arial"/>
                        </a:rPr>
                        <a:t>Fast Ethernet</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effectLst/>
                          <a:latin typeface="arial"/>
                        </a:rPr>
                        <a:t>100</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1400" dirty="0" smtClean="0">
                          <a:effectLst/>
                          <a:latin typeface="arial"/>
                        </a:rPr>
                        <a:t>FDDI</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effectLst/>
                          <a:latin typeface="arial"/>
                        </a:rPr>
                        <a:t>100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sz="1400" dirty="0" smtClean="0">
                          <a:effectLst/>
                          <a:latin typeface="arial"/>
                        </a:rPr>
                        <a:t>16M</a:t>
                      </a:r>
                      <a:r>
                        <a:rPr lang="en-US" sz="1400" baseline="0" dirty="0" smtClean="0">
                          <a:effectLst/>
                          <a:latin typeface="arial"/>
                        </a:rPr>
                        <a:t> Token Ring</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effectLst/>
                          <a:latin typeface="arial"/>
                        </a:rPr>
                        <a:t>630</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sz="1400" dirty="0">
                          <a:effectLst/>
                          <a:latin typeface="arial"/>
                        </a:rPr>
                        <a:t>Ethernet</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effectLst/>
                          <a:latin typeface="arial"/>
                        </a:rPr>
                        <a:t>1,000</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sz="1400" dirty="0" smtClean="0">
                          <a:effectLst/>
                          <a:latin typeface="arial"/>
                        </a:rPr>
                        <a:t>T1</a:t>
                      </a:r>
                      <a:r>
                        <a:rPr lang="en-US" sz="1400" baseline="0" dirty="0" smtClean="0">
                          <a:effectLst/>
                          <a:latin typeface="arial"/>
                        </a:rPr>
                        <a:t> (Serial Default)</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effectLst/>
                          <a:latin typeface="arial"/>
                        </a:rPr>
                        <a:t>20,000</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sz="1400" dirty="0" smtClean="0">
                          <a:effectLst/>
                          <a:latin typeface="arial"/>
                        </a:rPr>
                        <a:t>DS0</a:t>
                      </a:r>
                      <a:r>
                        <a:rPr lang="en-US" sz="1400" baseline="0" dirty="0" smtClean="0">
                          <a:effectLst/>
                          <a:latin typeface="arial"/>
                        </a:rPr>
                        <a:t> (64 Kbps)</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effectLst/>
                          <a:latin typeface="arial"/>
                        </a:rPr>
                        <a:t>20,000</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sz="1400" dirty="0" smtClean="0">
                          <a:effectLst/>
                          <a:latin typeface="arial"/>
                        </a:rPr>
                        <a:t>1024</a:t>
                      </a:r>
                      <a:r>
                        <a:rPr lang="en-US" sz="1400" baseline="0" dirty="0" smtClean="0">
                          <a:effectLst/>
                          <a:latin typeface="arial"/>
                        </a:rPr>
                        <a:t> Kbps</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effectLst/>
                          <a:latin typeface="arial"/>
                        </a:rPr>
                        <a:t>20,000</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sz="1400" dirty="0" smtClean="0">
                          <a:effectLst/>
                          <a:latin typeface="arial"/>
                        </a:rPr>
                        <a:t>56</a:t>
                      </a:r>
                      <a:r>
                        <a:rPr lang="en-US" sz="1400" baseline="0" dirty="0" smtClean="0">
                          <a:effectLst/>
                          <a:latin typeface="arial"/>
                        </a:rPr>
                        <a:t> Kbps</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effectLst/>
                          <a:latin typeface="arial"/>
                        </a:rPr>
                        <a:t>20,000</a:t>
                      </a:r>
                      <a:endParaRPr lang="en-US" sz="1400" dirty="0">
                        <a:effectLst/>
                        <a:latin typeface="arial"/>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8050833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4" y="798944"/>
            <a:ext cx="4876669" cy="4155319"/>
          </a:xfrm>
        </p:spPr>
        <p:txBody>
          <a:bodyPr/>
          <a:lstStyle/>
          <a:p>
            <a:r>
              <a:rPr lang="en-US" dirty="0" smtClean="0"/>
              <a:t>We can determine the EIGRP metric as follows:</a:t>
            </a:r>
          </a:p>
          <a:p>
            <a:pPr marL="417512" lvl="1" indent="-228600">
              <a:buFont typeface="+mj-lt"/>
              <a:buAutoNum type="arabicPeriod"/>
            </a:pPr>
            <a:r>
              <a:rPr lang="en-US" dirty="0" smtClean="0"/>
              <a:t>Determine the link with the slowest bandwidth and use that value to calculate bandwidth (10,000,000/bandwidth).</a:t>
            </a:r>
          </a:p>
          <a:p>
            <a:pPr marL="417512" lvl="1" indent="-228600">
              <a:buFont typeface="+mj-lt"/>
              <a:buAutoNum type="arabicPeriod"/>
            </a:pPr>
            <a:r>
              <a:rPr lang="en-US" dirty="0" smtClean="0"/>
              <a:t>Determine the delay value for each outgoing interface on the way to the destination and add the delay values and divide by 10 (sum of delay/10).</a:t>
            </a:r>
          </a:p>
          <a:p>
            <a:pPr marL="417512" lvl="1" indent="-228600">
              <a:buFont typeface="+mj-lt"/>
              <a:buAutoNum type="arabicPeriod"/>
            </a:pPr>
            <a:r>
              <a:rPr lang="en-US" dirty="0" smtClean="0"/>
              <a:t>This composite metric produces a 24-bit value which EIGRP multiplies with 256.</a:t>
            </a:r>
          </a:p>
        </p:txBody>
      </p:sp>
      <p:sp>
        <p:nvSpPr>
          <p:cNvPr id="21505" name="Rectangle 2"/>
          <p:cNvSpPr>
            <a:spLocks noGrp="1" noChangeArrowheads="1"/>
          </p:cNvSpPr>
          <p:nvPr>
            <p:ph type="title"/>
          </p:nvPr>
        </p:nvSpPr>
        <p:spPr/>
        <p:txBody>
          <a:bodyPr/>
          <a:lstStyle/>
          <a:p>
            <a:r>
              <a:rPr lang="en-US" sz="1600" smtClean="0"/>
              <a:t>EIGRP Operation</a:t>
            </a:r>
            <a:r>
              <a:rPr lang="en-US" smtClean="0"/>
              <a:t/>
            </a:r>
            <a:br>
              <a:rPr lang="en-US" smtClean="0"/>
            </a:br>
            <a:r>
              <a:rPr lang="en-US" smtClean="0"/>
              <a:t>EIGRP Metrics</a:t>
            </a:r>
            <a:endParaRPr lang="en-US" dirty="0"/>
          </a:p>
        </p:txBody>
      </p:sp>
      <p:pic>
        <p:nvPicPr>
          <p:cNvPr id="3" name="Picture 2"/>
          <p:cNvPicPr>
            <a:picLocks noChangeAspect="1"/>
          </p:cNvPicPr>
          <p:nvPr/>
        </p:nvPicPr>
        <p:blipFill>
          <a:blip r:embed="rId3"/>
          <a:stretch>
            <a:fillRect/>
          </a:stretch>
        </p:blipFill>
        <p:spPr>
          <a:xfrm>
            <a:off x="4685039" y="730919"/>
            <a:ext cx="4367414" cy="1183799"/>
          </a:xfrm>
          <a:prstGeom prst="rect">
            <a:avLst/>
          </a:prstGeom>
          <a:ln>
            <a:solidFill>
              <a:srgbClr val="00B0F0"/>
            </a:solidFill>
          </a:ln>
        </p:spPr>
      </p:pic>
      <p:pic>
        <p:nvPicPr>
          <p:cNvPr id="4" name="Picture 3"/>
          <p:cNvPicPr>
            <a:picLocks noChangeAspect="1"/>
          </p:cNvPicPr>
          <p:nvPr/>
        </p:nvPicPr>
        <p:blipFill>
          <a:blip r:embed="rId4"/>
          <a:stretch>
            <a:fillRect/>
          </a:stretch>
        </p:blipFill>
        <p:spPr>
          <a:xfrm>
            <a:off x="2106612" y="3826933"/>
            <a:ext cx="5133975" cy="571500"/>
          </a:xfrm>
          <a:prstGeom prst="rect">
            <a:avLst/>
          </a:prstGeom>
        </p:spPr>
      </p:pic>
      <p:pic>
        <p:nvPicPr>
          <p:cNvPr id="5" name="Picture 4"/>
          <p:cNvPicPr>
            <a:picLocks noChangeAspect="1"/>
          </p:cNvPicPr>
          <p:nvPr/>
        </p:nvPicPr>
        <p:blipFill>
          <a:blip r:embed="rId5"/>
          <a:stretch>
            <a:fillRect/>
          </a:stretch>
        </p:blipFill>
        <p:spPr>
          <a:xfrm>
            <a:off x="2643188" y="3303058"/>
            <a:ext cx="3857625" cy="523875"/>
          </a:xfrm>
          <a:prstGeom prst="rect">
            <a:avLst/>
          </a:prstGeom>
        </p:spPr>
      </p:pic>
    </p:spTree>
    <p:extLst>
      <p:ext uri="{BB962C8B-B14F-4D97-AF65-F5344CB8AC3E}">
        <p14:creationId xmlns:p14="http://schemas.microsoft.com/office/powerpoint/2010/main" val="1983504013"/>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4" y="798944"/>
            <a:ext cx="6210165" cy="885923"/>
          </a:xfrm>
        </p:spPr>
        <p:txBody>
          <a:bodyPr/>
          <a:lstStyle/>
          <a:p>
            <a:r>
              <a:rPr lang="en-US" dirty="0" smtClean="0"/>
              <a:t>How does EIGRP determine </a:t>
            </a:r>
            <a:r>
              <a:rPr lang="en-US" dirty="0"/>
              <a:t>the </a:t>
            </a:r>
            <a:r>
              <a:rPr lang="en-US" dirty="0" smtClean="0"/>
              <a:t>following metric?</a:t>
            </a:r>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EIGRP Metrics</a:t>
            </a:r>
          </a:p>
        </p:txBody>
      </p:sp>
      <p:sp>
        <p:nvSpPr>
          <p:cNvPr id="4" name="Rectangle 3"/>
          <p:cNvSpPr/>
          <p:nvPr/>
        </p:nvSpPr>
        <p:spPr>
          <a:xfrm>
            <a:off x="368249" y="1872499"/>
            <a:ext cx="4066922" cy="2206468"/>
          </a:xfrm>
          <a:prstGeom prst="rect">
            <a:avLst/>
          </a:prstGeom>
          <a:solidFill>
            <a:srgbClr val="0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5" name="Picture 4"/>
          <p:cNvPicPr>
            <a:picLocks noChangeAspect="1"/>
          </p:cNvPicPr>
          <p:nvPr/>
        </p:nvPicPr>
        <p:blipFill>
          <a:blip r:embed="rId3"/>
          <a:stretch>
            <a:fillRect/>
          </a:stretch>
        </p:blipFill>
        <p:spPr>
          <a:xfrm>
            <a:off x="418761" y="1934856"/>
            <a:ext cx="2614143" cy="935518"/>
          </a:xfrm>
          <a:prstGeom prst="rect">
            <a:avLst/>
          </a:prstGeom>
        </p:spPr>
      </p:pic>
      <p:pic>
        <p:nvPicPr>
          <p:cNvPr id="6" name="Picture 5"/>
          <p:cNvPicPr>
            <a:picLocks noChangeAspect="1"/>
          </p:cNvPicPr>
          <p:nvPr/>
        </p:nvPicPr>
        <p:blipFill>
          <a:blip r:embed="rId4"/>
          <a:stretch>
            <a:fillRect/>
          </a:stretch>
        </p:blipFill>
        <p:spPr>
          <a:xfrm>
            <a:off x="384527" y="3073232"/>
            <a:ext cx="4047276" cy="942153"/>
          </a:xfrm>
          <a:prstGeom prst="rect">
            <a:avLst/>
          </a:prstGeom>
        </p:spPr>
      </p:pic>
      <p:sp>
        <p:nvSpPr>
          <p:cNvPr id="12" name="Rectangle 11"/>
          <p:cNvSpPr/>
          <p:nvPr/>
        </p:nvSpPr>
        <p:spPr>
          <a:xfrm>
            <a:off x="4664378" y="1872499"/>
            <a:ext cx="4066922" cy="2206468"/>
          </a:xfrm>
          <a:prstGeom prst="rect">
            <a:avLst/>
          </a:prstGeom>
          <a:solidFill>
            <a:srgbClr val="0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11" name="Picture 10"/>
          <p:cNvPicPr>
            <a:picLocks noChangeAspect="1"/>
          </p:cNvPicPr>
          <p:nvPr/>
        </p:nvPicPr>
        <p:blipFill>
          <a:blip r:embed="rId5"/>
          <a:stretch>
            <a:fillRect/>
          </a:stretch>
        </p:blipFill>
        <p:spPr>
          <a:xfrm>
            <a:off x="4698821" y="1892918"/>
            <a:ext cx="2544490" cy="923001"/>
          </a:xfrm>
          <a:prstGeom prst="rect">
            <a:avLst/>
          </a:prstGeom>
        </p:spPr>
      </p:pic>
      <p:pic>
        <p:nvPicPr>
          <p:cNvPr id="13" name="Picture 12"/>
          <p:cNvPicPr>
            <a:picLocks noChangeAspect="1"/>
          </p:cNvPicPr>
          <p:nvPr/>
        </p:nvPicPr>
        <p:blipFill>
          <a:blip r:embed="rId6"/>
          <a:stretch>
            <a:fillRect/>
          </a:stretch>
        </p:blipFill>
        <p:spPr>
          <a:xfrm>
            <a:off x="4698821" y="3062142"/>
            <a:ext cx="3798025" cy="923001"/>
          </a:xfrm>
          <a:prstGeom prst="rect">
            <a:avLst/>
          </a:prstGeom>
        </p:spPr>
      </p:pic>
      <p:pic>
        <p:nvPicPr>
          <p:cNvPr id="16" name="Picture 15"/>
          <p:cNvPicPr>
            <a:picLocks noChangeAspect="1"/>
          </p:cNvPicPr>
          <p:nvPr/>
        </p:nvPicPr>
        <p:blipFill>
          <a:blip r:embed="rId7"/>
          <a:stretch>
            <a:fillRect/>
          </a:stretch>
        </p:blipFill>
        <p:spPr>
          <a:xfrm>
            <a:off x="4710994" y="514350"/>
            <a:ext cx="4023261" cy="557447"/>
          </a:xfrm>
          <a:prstGeom prst="rect">
            <a:avLst/>
          </a:prstGeom>
        </p:spPr>
      </p:pic>
      <p:cxnSp>
        <p:nvCxnSpPr>
          <p:cNvPr id="19" name="Straight Connector 18"/>
          <p:cNvCxnSpPr/>
          <p:nvPr/>
        </p:nvCxnSpPr>
        <p:spPr>
          <a:xfrm>
            <a:off x="95251" y="2975733"/>
            <a:ext cx="90042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Content Placeholder 1"/>
          <p:cNvSpPr txBox="1">
            <a:spLocks/>
          </p:cNvSpPr>
          <p:nvPr/>
        </p:nvSpPr>
        <p:spPr bwMode="auto">
          <a:xfrm>
            <a:off x="334564" y="1642131"/>
            <a:ext cx="3532587" cy="277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sz="1050" b="1" dirty="0" smtClean="0"/>
              <a:t>Bandwidth</a:t>
            </a:r>
            <a:r>
              <a:rPr lang="en-US" sz="1050" dirty="0" smtClean="0"/>
              <a:t> = 10,000,000 / slowest bandwidth</a:t>
            </a:r>
          </a:p>
          <a:p>
            <a:pPr>
              <a:spcBef>
                <a:spcPts val="0"/>
              </a:spcBef>
              <a:spcAft>
                <a:spcPts val="0"/>
              </a:spcAft>
            </a:pPr>
            <a:endParaRPr lang="en-US" sz="1050" b="1" dirty="0" smtClean="0"/>
          </a:p>
          <a:p>
            <a:pPr>
              <a:spcBef>
                <a:spcPts val="0"/>
              </a:spcBef>
              <a:spcAft>
                <a:spcPts val="0"/>
              </a:spcAft>
            </a:pPr>
            <a:endParaRPr lang="en-US" sz="1050" b="1" dirty="0"/>
          </a:p>
          <a:p>
            <a:pPr>
              <a:spcBef>
                <a:spcPts val="0"/>
              </a:spcBef>
              <a:spcAft>
                <a:spcPts val="0"/>
              </a:spcAft>
            </a:pPr>
            <a:endParaRPr lang="en-US" sz="1050" b="1" dirty="0" smtClean="0"/>
          </a:p>
          <a:p>
            <a:pPr>
              <a:spcBef>
                <a:spcPts val="0"/>
              </a:spcBef>
              <a:spcAft>
                <a:spcPts val="0"/>
              </a:spcAft>
            </a:pPr>
            <a:endParaRPr lang="en-US" sz="1050" b="1" dirty="0"/>
          </a:p>
          <a:p>
            <a:pPr>
              <a:spcBef>
                <a:spcPts val="0"/>
              </a:spcBef>
              <a:spcAft>
                <a:spcPts val="0"/>
              </a:spcAft>
            </a:pPr>
            <a:endParaRPr lang="en-US" sz="1050" b="1" dirty="0" smtClean="0"/>
          </a:p>
          <a:p>
            <a:pPr>
              <a:spcBef>
                <a:spcPts val="0"/>
              </a:spcBef>
              <a:spcAft>
                <a:spcPts val="0"/>
              </a:spcAft>
            </a:pPr>
            <a:endParaRPr lang="en-US" sz="1050" b="1" dirty="0"/>
          </a:p>
          <a:p>
            <a:pPr>
              <a:spcBef>
                <a:spcPts val="0"/>
              </a:spcBef>
              <a:spcAft>
                <a:spcPts val="0"/>
              </a:spcAft>
            </a:pPr>
            <a:endParaRPr lang="en-US" sz="1050" b="1" dirty="0" smtClean="0"/>
          </a:p>
          <a:p>
            <a:pPr>
              <a:spcBef>
                <a:spcPts val="0"/>
              </a:spcBef>
              <a:spcAft>
                <a:spcPts val="0"/>
              </a:spcAft>
            </a:pPr>
            <a:endParaRPr lang="en-US" sz="1050" b="1" dirty="0"/>
          </a:p>
          <a:p>
            <a:pPr>
              <a:spcBef>
                <a:spcPts val="0"/>
              </a:spcBef>
              <a:spcAft>
                <a:spcPts val="0"/>
              </a:spcAft>
            </a:pPr>
            <a:endParaRPr lang="en-US" sz="1050" b="1" dirty="0" smtClean="0"/>
          </a:p>
          <a:p>
            <a:pPr>
              <a:spcBef>
                <a:spcPts val="0"/>
              </a:spcBef>
              <a:spcAft>
                <a:spcPts val="0"/>
              </a:spcAft>
            </a:pPr>
            <a:endParaRPr lang="en-US" sz="1050" b="1" dirty="0"/>
          </a:p>
          <a:p>
            <a:pPr>
              <a:spcBef>
                <a:spcPts val="0"/>
              </a:spcBef>
              <a:spcAft>
                <a:spcPts val="0"/>
              </a:spcAft>
            </a:pPr>
            <a:endParaRPr lang="en-US" sz="1050" b="1" dirty="0" smtClean="0"/>
          </a:p>
          <a:p>
            <a:pPr>
              <a:spcBef>
                <a:spcPts val="0"/>
              </a:spcBef>
              <a:spcAft>
                <a:spcPts val="0"/>
              </a:spcAft>
            </a:pPr>
            <a:endParaRPr lang="en-US" sz="1050" b="1" dirty="0"/>
          </a:p>
          <a:p>
            <a:pPr>
              <a:spcBef>
                <a:spcPts val="0"/>
              </a:spcBef>
              <a:spcAft>
                <a:spcPts val="0"/>
              </a:spcAft>
            </a:pPr>
            <a:endParaRPr lang="en-US" sz="1050" b="1" dirty="0" smtClean="0"/>
          </a:p>
          <a:p>
            <a:pPr>
              <a:spcBef>
                <a:spcPts val="0"/>
              </a:spcBef>
              <a:spcAft>
                <a:spcPts val="0"/>
              </a:spcAft>
            </a:pPr>
            <a:endParaRPr lang="en-US" sz="1050" b="1" dirty="0" smtClean="0"/>
          </a:p>
          <a:p>
            <a:pPr>
              <a:spcBef>
                <a:spcPts val="0"/>
              </a:spcBef>
              <a:spcAft>
                <a:spcPts val="0"/>
              </a:spcAft>
            </a:pPr>
            <a:r>
              <a:rPr lang="en-US" sz="1050" b="1" dirty="0" smtClean="0"/>
              <a:t>Bandwidth</a:t>
            </a:r>
            <a:r>
              <a:rPr lang="en-US" sz="1050" dirty="0" smtClean="0"/>
              <a:t> </a:t>
            </a:r>
            <a:r>
              <a:rPr lang="en-US" sz="1050" dirty="0"/>
              <a:t>= 10,000,000 / </a:t>
            </a:r>
            <a:r>
              <a:rPr lang="en-US" sz="1050" dirty="0" smtClean="0"/>
              <a:t>1024 = </a:t>
            </a:r>
            <a:r>
              <a:rPr lang="en-US" sz="1050" b="1" dirty="0" smtClean="0"/>
              <a:t>9765</a:t>
            </a:r>
            <a:endParaRPr lang="en-US" sz="1050" dirty="0" smtClean="0"/>
          </a:p>
        </p:txBody>
      </p:sp>
      <p:sp>
        <p:nvSpPr>
          <p:cNvPr id="22" name="Content Placeholder 1"/>
          <p:cNvSpPr txBox="1">
            <a:spLocks/>
          </p:cNvSpPr>
          <p:nvPr/>
        </p:nvSpPr>
        <p:spPr bwMode="auto">
          <a:xfrm>
            <a:off x="4553656" y="1642131"/>
            <a:ext cx="3532587" cy="277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sz="1050" b="1" dirty="0" smtClean="0"/>
              <a:t>Delay</a:t>
            </a:r>
            <a:r>
              <a:rPr lang="en-US" sz="1050" dirty="0" smtClean="0"/>
              <a:t> = (Sum of all delays) / 10</a:t>
            </a:r>
          </a:p>
          <a:p>
            <a:pPr>
              <a:spcBef>
                <a:spcPts val="0"/>
              </a:spcBef>
              <a:spcAft>
                <a:spcPts val="0"/>
              </a:spcAft>
            </a:pPr>
            <a:endParaRPr lang="en-US" sz="1050" dirty="0"/>
          </a:p>
          <a:p>
            <a:pPr>
              <a:spcBef>
                <a:spcPts val="0"/>
              </a:spcBef>
              <a:spcAft>
                <a:spcPts val="0"/>
              </a:spcAft>
            </a:pPr>
            <a:endParaRPr lang="en-US" sz="1050" dirty="0" smtClean="0"/>
          </a:p>
          <a:p>
            <a:pPr>
              <a:spcBef>
                <a:spcPts val="0"/>
              </a:spcBef>
              <a:spcAft>
                <a:spcPts val="0"/>
              </a:spcAft>
            </a:pPr>
            <a:endParaRPr lang="en-US" sz="1050" dirty="0"/>
          </a:p>
          <a:p>
            <a:pPr>
              <a:spcBef>
                <a:spcPts val="0"/>
              </a:spcBef>
              <a:spcAft>
                <a:spcPts val="0"/>
              </a:spcAft>
            </a:pPr>
            <a:endParaRPr lang="en-US" sz="1050" dirty="0" smtClean="0"/>
          </a:p>
          <a:p>
            <a:pPr>
              <a:spcBef>
                <a:spcPts val="0"/>
              </a:spcBef>
              <a:spcAft>
                <a:spcPts val="0"/>
              </a:spcAft>
            </a:pPr>
            <a:endParaRPr lang="en-US" sz="1050" dirty="0"/>
          </a:p>
          <a:p>
            <a:pPr>
              <a:spcBef>
                <a:spcPts val="0"/>
              </a:spcBef>
              <a:spcAft>
                <a:spcPts val="0"/>
              </a:spcAft>
            </a:pPr>
            <a:endParaRPr lang="en-US" sz="1050" dirty="0" smtClean="0"/>
          </a:p>
          <a:p>
            <a:pPr>
              <a:spcBef>
                <a:spcPts val="0"/>
              </a:spcBef>
              <a:spcAft>
                <a:spcPts val="0"/>
              </a:spcAft>
            </a:pPr>
            <a:endParaRPr lang="en-US" sz="1050" dirty="0"/>
          </a:p>
          <a:p>
            <a:pPr>
              <a:spcBef>
                <a:spcPts val="0"/>
              </a:spcBef>
              <a:spcAft>
                <a:spcPts val="0"/>
              </a:spcAft>
            </a:pPr>
            <a:endParaRPr lang="en-US" sz="1050" dirty="0" smtClean="0"/>
          </a:p>
          <a:p>
            <a:pPr>
              <a:spcBef>
                <a:spcPts val="0"/>
              </a:spcBef>
              <a:spcAft>
                <a:spcPts val="0"/>
              </a:spcAft>
            </a:pPr>
            <a:endParaRPr lang="en-US" sz="1050" dirty="0"/>
          </a:p>
          <a:p>
            <a:pPr>
              <a:spcBef>
                <a:spcPts val="0"/>
              </a:spcBef>
              <a:spcAft>
                <a:spcPts val="0"/>
              </a:spcAft>
            </a:pPr>
            <a:endParaRPr lang="en-US" sz="1050" dirty="0" smtClean="0"/>
          </a:p>
          <a:p>
            <a:pPr>
              <a:spcBef>
                <a:spcPts val="0"/>
              </a:spcBef>
              <a:spcAft>
                <a:spcPts val="0"/>
              </a:spcAft>
            </a:pPr>
            <a:endParaRPr lang="en-US" sz="1050" dirty="0"/>
          </a:p>
          <a:p>
            <a:pPr>
              <a:spcBef>
                <a:spcPts val="0"/>
              </a:spcBef>
              <a:spcAft>
                <a:spcPts val="0"/>
              </a:spcAft>
            </a:pPr>
            <a:endParaRPr lang="en-US" sz="1050" dirty="0" smtClean="0"/>
          </a:p>
          <a:p>
            <a:pPr>
              <a:spcBef>
                <a:spcPts val="0"/>
              </a:spcBef>
              <a:spcAft>
                <a:spcPts val="0"/>
              </a:spcAft>
            </a:pPr>
            <a:endParaRPr lang="en-US" sz="1050" dirty="0"/>
          </a:p>
          <a:p>
            <a:pPr>
              <a:spcBef>
                <a:spcPts val="0"/>
              </a:spcBef>
              <a:spcAft>
                <a:spcPts val="0"/>
              </a:spcAft>
            </a:pPr>
            <a:endParaRPr lang="en-US" sz="1050" dirty="0" smtClean="0"/>
          </a:p>
          <a:p>
            <a:pPr>
              <a:spcBef>
                <a:spcPts val="0"/>
              </a:spcBef>
              <a:spcAft>
                <a:spcPts val="0"/>
              </a:spcAft>
            </a:pPr>
            <a:r>
              <a:rPr lang="en-US" sz="1050" b="1" dirty="0" smtClean="0"/>
              <a:t>Delay</a:t>
            </a:r>
            <a:r>
              <a:rPr lang="en-US" sz="1050" dirty="0" smtClean="0"/>
              <a:t> </a:t>
            </a:r>
            <a:r>
              <a:rPr lang="en-US" sz="1050" dirty="0"/>
              <a:t>= </a:t>
            </a:r>
            <a:r>
              <a:rPr lang="en-US" sz="1050" dirty="0" smtClean="0"/>
              <a:t>(20,000 + 10)  </a:t>
            </a:r>
            <a:r>
              <a:rPr lang="en-US" sz="1050" dirty="0"/>
              <a:t>/ </a:t>
            </a:r>
            <a:r>
              <a:rPr lang="en-US" sz="1050" dirty="0" smtClean="0"/>
              <a:t>1024 = </a:t>
            </a:r>
            <a:r>
              <a:rPr lang="en-US" sz="1050" b="1" dirty="0" smtClean="0"/>
              <a:t>2001</a:t>
            </a:r>
            <a:endParaRPr lang="en-US" sz="1050" b="1" dirty="0"/>
          </a:p>
          <a:p>
            <a:pPr>
              <a:spcBef>
                <a:spcPts val="0"/>
              </a:spcBef>
              <a:spcAft>
                <a:spcPts val="0"/>
              </a:spcAft>
            </a:pPr>
            <a:endParaRPr lang="en-US" sz="1050" dirty="0" smtClean="0"/>
          </a:p>
        </p:txBody>
      </p:sp>
      <p:sp>
        <p:nvSpPr>
          <p:cNvPr id="23" name="Content Placeholder 1"/>
          <p:cNvSpPr txBox="1">
            <a:spLocks/>
          </p:cNvSpPr>
          <p:nvPr/>
        </p:nvSpPr>
        <p:spPr bwMode="auto">
          <a:xfrm>
            <a:off x="2055724" y="4330446"/>
            <a:ext cx="4892723" cy="343025"/>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vert="horz" wrap="square" lIns="91440" tIns="45720" rIns="182880" bIns="45720" numCol="1" anchor="ctr"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sz="1200" b="1" dirty="0" smtClean="0"/>
              <a:t>EIGRP</a:t>
            </a:r>
            <a:r>
              <a:rPr lang="en-US" sz="1200" dirty="0" smtClean="0"/>
              <a:t> </a:t>
            </a:r>
            <a:r>
              <a:rPr lang="en-US" sz="1200" b="1" dirty="0"/>
              <a:t>Composite Metric</a:t>
            </a:r>
            <a:r>
              <a:rPr lang="en-US" sz="1200" dirty="0"/>
              <a:t> = </a:t>
            </a:r>
            <a:r>
              <a:rPr lang="en-US" sz="1200" dirty="0" smtClean="0"/>
              <a:t>(</a:t>
            </a:r>
            <a:r>
              <a:rPr lang="en-US" sz="1400" b="1" dirty="0" smtClean="0"/>
              <a:t>9765</a:t>
            </a:r>
            <a:r>
              <a:rPr lang="en-US" sz="1200" dirty="0" smtClean="0"/>
              <a:t> </a:t>
            </a:r>
            <a:r>
              <a:rPr lang="en-US" sz="1200" dirty="0"/>
              <a:t>+ </a:t>
            </a:r>
            <a:r>
              <a:rPr lang="en-US" sz="1400" b="1" dirty="0"/>
              <a:t>2001</a:t>
            </a:r>
            <a:r>
              <a:rPr lang="en-US" sz="1200" dirty="0" smtClean="0"/>
              <a:t>) </a:t>
            </a:r>
            <a:r>
              <a:rPr lang="en-US" sz="1200" dirty="0"/>
              <a:t>x </a:t>
            </a:r>
            <a:r>
              <a:rPr lang="en-US" sz="1200" dirty="0" smtClean="0"/>
              <a:t>256 = </a:t>
            </a:r>
            <a:r>
              <a:rPr lang="en-US" sz="1400" b="1" dirty="0" smtClean="0">
                <a:solidFill>
                  <a:srgbClr val="FF0000"/>
                </a:solidFill>
              </a:rPr>
              <a:t>3,012.096</a:t>
            </a:r>
            <a:endParaRPr lang="en-US" sz="1400" b="1" dirty="0">
              <a:solidFill>
                <a:srgbClr val="FF0000"/>
              </a:solidFill>
            </a:endParaRPr>
          </a:p>
        </p:txBody>
      </p:sp>
      <p:sp>
        <p:nvSpPr>
          <p:cNvPr id="24" name="Content Placeholder 1"/>
          <p:cNvSpPr txBox="1">
            <a:spLocks/>
          </p:cNvSpPr>
          <p:nvPr/>
        </p:nvSpPr>
        <p:spPr bwMode="auto">
          <a:xfrm>
            <a:off x="2268465" y="1160869"/>
            <a:ext cx="4655258" cy="341561"/>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vert="horz" wrap="square" lIns="91440" tIns="45720" rIns="182880" bIns="45720" numCol="1" anchor="ctr"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sz="1200" b="1" dirty="0" smtClean="0"/>
              <a:t>EIGRP</a:t>
            </a:r>
            <a:r>
              <a:rPr lang="en-US" sz="1200" dirty="0" smtClean="0"/>
              <a:t> </a:t>
            </a:r>
            <a:r>
              <a:rPr lang="en-US" sz="1200" b="1" dirty="0" smtClean="0"/>
              <a:t>Composite Metric</a:t>
            </a:r>
            <a:r>
              <a:rPr lang="en-US" sz="1200" dirty="0" smtClean="0"/>
              <a:t> = (Bandwidth + Delay) x 256</a:t>
            </a:r>
          </a:p>
        </p:txBody>
      </p:sp>
    </p:spTree>
    <p:extLst>
      <p:ext uri="{BB962C8B-B14F-4D97-AF65-F5344CB8AC3E}">
        <p14:creationId xmlns:p14="http://schemas.microsoft.com/office/powerpoint/2010/main" val="207112271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EIGRP </a:t>
            </a:r>
            <a:r>
              <a:rPr lang="en-US" dirty="0"/>
              <a:t>uses the Diffusing Update Algorithm (DUAL) to provide the best </a:t>
            </a:r>
            <a:r>
              <a:rPr lang="en-US" dirty="0" smtClean="0"/>
              <a:t>and backup loop-free paths.</a:t>
            </a:r>
            <a:endParaRPr lang="en-US" dirty="0"/>
          </a:p>
          <a:p>
            <a:r>
              <a:rPr lang="en-US" dirty="0" smtClean="0"/>
              <a:t>DUAL uses several terms, which are discussed in more detail throughout this section:</a:t>
            </a:r>
            <a:endParaRPr lang="en-US" dirty="0"/>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DUAL and the Topology Table</a:t>
            </a:r>
          </a:p>
        </p:txBody>
      </p:sp>
      <p:graphicFrame>
        <p:nvGraphicFramePr>
          <p:cNvPr id="4" name="Table 3"/>
          <p:cNvGraphicFramePr>
            <a:graphicFrameLocks noGrp="1"/>
          </p:cNvGraphicFramePr>
          <p:nvPr>
            <p:extLst>
              <p:ext uri="{D42A27DB-BD31-4B8C-83A1-F6EECF244321}">
                <p14:modId xmlns:p14="http://schemas.microsoft.com/office/powerpoint/2010/main" val="1753563948"/>
              </p:ext>
            </p:extLst>
          </p:nvPr>
        </p:nvGraphicFramePr>
        <p:xfrm>
          <a:off x="235682" y="1933974"/>
          <a:ext cx="8691819" cy="2488539"/>
        </p:xfrm>
        <a:graphic>
          <a:graphicData uri="http://schemas.openxmlformats.org/drawingml/2006/table">
            <a:tbl>
              <a:tblPr firstRow="1" bandRow="1">
                <a:tableStyleId>{5C22544A-7EE6-4342-B048-85BDC9FD1C3A}</a:tableStyleId>
              </a:tblPr>
              <a:tblGrid>
                <a:gridCol w="1434368">
                  <a:extLst>
                    <a:ext uri="{9D8B030D-6E8A-4147-A177-3AD203B41FA5}">
                      <a16:colId xmlns:a16="http://schemas.microsoft.com/office/drawing/2014/main" val="20000"/>
                    </a:ext>
                  </a:extLst>
                </a:gridCol>
                <a:gridCol w="7257451">
                  <a:extLst>
                    <a:ext uri="{9D8B030D-6E8A-4147-A177-3AD203B41FA5}">
                      <a16:colId xmlns:a16="http://schemas.microsoft.com/office/drawing/2014/main" val="20001"/>
                    </a:ext>
                  </a:extLst>
                </a:gridCol>
              </a:tblGrid>
              <a:tr h="226074">
                <a:tc>
                  <a:txBody>
                    <a:bodyPr/>
                    <a:lstStyle/>
                    <a:p>
                      <a:pPr algn="ctr"/>
                      <a:r>
                        <a:rPr lang="en-US" sz="1400" dirty="0" smtClean="0">
                          <a:latin typeface="+mn-lt"/>
                        </a:rPr>
                        <a:t>Term</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smtClean="0">
                          <a:latin typeface="+mn-lt"/>
                          <a:cs typeface="Courier New" pitchFamily="49" charset="0"/>
                        </a:rPr>
                        <a:t>Description</a:t>
                      </a:r>
                      <a:endParaRPr lang="en-US" sz="1400" b="1" dirty="0">
                        <a:latin typeface="+mn-lt"/>
                        <a:cs typeface="Courier New"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1042">
                <a:tc>
                  <a:txBody>
                    <a:bodyPr/>
                    <a:lstStyle/>
                    <a:p>
                      <a:pPr algn="ctr"/>
                      <a:r>
                        <a:rPr lang="en-US" sz="1200" b="1" dirty="0" smtClean="0">
                          <a:solidFill>
                            <a:srgbClr val="000000"/>
                          </a:solidFill>
                          <a:latin typeface="+mn-lt"/>
                          <a:cs typeface="Courier New" pitchFamily="49" charset="0"/>
                        </a:rPr>
                        <a:t>Successor</a:t>
                      </a:r>
                      <a:endParaRPr lang="en-US" sz="1200" b="1" kern="1200" dirty="0">
                        <a:solidFill>
                          <a:srgbClr val="0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b="0" dirty="0" smtClean="0">
                          <a:solidFill>
                            <a:srgbClr val="000000"/>
                          </a:solidFill>
                          <a:latin typeface="+mn-lt"/>
                          <a:cs typeface="Courier New" pitchFamily="49" charset="0"/>
                        </a:rPr>
                        <a:t>Is a neighboring router that is used for packet forwarding and is the least-cost route to the destination network. </a:t>
                      </a:r>
                    </a:p>
                    <a:p>
                      <a:pPr marL="171450" indent="-171450">
                        <a:buFont typeface="Arial" panose="020B0604020202020204" pitchFamily="34" charset="0"/>
                        <a:buChar char="•"/>
                      </a:pPr>
                      <a:r>
                        <a:rPr lang="en-US" sz="1100" b="0" dirty="0" smtClean="0">
                          <a:solidFill>
                            <a:srgbClr val="000000"/>
                          </a:solidFill>
                          <a:latin typeface="+mn-lt"/>
                          <a:cs typeface="Courier New" pitchFamily="49" charset="0"/>
                        </a:rPr>
                        <a:t>The IP address of a successor is shown in a routing table entry right after the word “via”.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015406"/>
                  </a:ext>
                </a:extLst>
              </a:tr>
              <a:tr h="511042">
                <a:tc>
                  <a:txBody>
                    <a:bodyPr/>
                    <a:lstStyle/>
                    <a:p>
                      <a:pPr marL="0" marR="0" lvl="0" indent="0" algn="ctr" defTabSz="257175" rtl="0" eaLnBrk="1" fontAlgn="auto" latinLnBrk="0" hangingPunct="1">
                        <a:lnSpc>
                          <a:spcPct val="100000"/>
                        </a:lnSpc>
                        <a:spcBef>
                          <a:spcPts val="0"/>
                        </a:spcBef>
                        <a:spcAft>
                          <a:spcPts val="0"/>
                        </a:spcAft>
                        <a:buClrTx/>
                        <a:buSzTx/>
                        <a:buFontTx/>
                        <a:buNone/>
                        <a:tabLst/>
                        <a:defRPr/>
                      </a:pPr>
                      <a:r>
                        <a:rPr lang="en-US" sz="1200" b="1" dirty="0" smtClean="0">
                          <a:solidFill>
                            <a:srgbClr val="000000"/>
                          </a:solidFill>
                          <a:latin typeface="+mn-lt"/>
                          <a:cs typeface="Courier New" pitchFamily="49" charset="0"/>
                        </a:rPr>
                        <a:t>Feasible Successors (FS)</a:t>
                      </a:r>
                      <a:endParaRPr lang="en-US" sz="1200" b="1" kern="1200" dirty="0">
                        <a:solidFill>
                          <a:srgbClr val="0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b="0" dirty="0" smtClean="0">
                          <a:solidFill>
                            <a:srgbClr val="000000"/>
                          </a:solidFill>
                          <a:latin typeface="+mn-lt"/>
                          <a:cs typeface="Courier New" pitchFamily="49" charset="0"/>
                        </a:rPr>
                        <a:t>These are the “Backup paths” that are a loop-free.</a:t>
                      </a:r>
                    </a:p>
                    <a:p>
                      <a:pPr marL="171450" indent="-171450">
                        <a:buFont typeface="Arial" panose="020B0604020202020204" pitchFamily="34" charset="0"/>
                        <a:buChar char="•"/>
                      </a:pPr>
                      <a:r>
                        <a:rPr lang="en-US" sz="1100" b="0" dirty="0" smtClean="0">
                          <a:solidFill>
                            <a:srgbClr val="000000"/>
                          </a:solidFill>
                          <a:latin typeface="+mn-lt"/>
                          <a:cs typeface="Courier New" pitchFamily="49" charset="0"/>
                        </a:rPr>
                        <a:t>Must comply to a feasibility condition.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5058915"/>
                  </a:ext>
                </a:extLst>
              </a:tr>
              <a:tr h="511042">
                <a:tc>
                  <a:txBody>
                    <a:bodyPr/>
                    <a:lstStyle/>
                    <a:p>
                      <a:pPr algn="ctr"/>
                      <a:r>
                        <a:rPr lang="en-US" sz="1200" b="1" kern="1200" dirty="0" smtClean="0">
                          <a:solidFill>
                            <a:srgbClr val="000000"/>
                          </a:solidFill>
                          <a:latin typeface="+mn-lt"/>
                          <a:ea typeface="+mn-ea"/>
                          <a:cs typeface="+mn-cs"/>
                        </a:rPr>
                        <a:t>Reported Distance (RD)</a:t>
                      </a:r>
                      <a:endParaRPr lang="en-US" sz="1200" b="1" kern="1200" dirty="0">
                        <a:solidFill>
                          <a:srgbClr val="0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b="0" dirty="0" smtClean="0">
                          <a:solidFill>
                            <a:srgbClr val="000000"/>
                          </a:solidFill>
                          <a:latin typeface="+mn-lt"/>
                          <a:cs typeface="Courier New" pitchFamily="49" charset="0"/>
                        </a:rPr>
                        <a:t>Also called “advertised distance”, this is the reported metric from the neighbor advertising the route.</a:t>
                      </a:r>
                    </a:p>
                    <a:p>
                      <a:pPr marL="171450" indent="-171450">
                        <a:buFont typeface="Arial" panose="020B0604020202020204" pitchFamily="34" charset="0"/>
                        <a:buChar char="•"/>
                      </a:pPr>
                      <a:r>
                        <a:rPr lang="en-US" sz="1100" b="0" dirty="0" smtClean="0">
                          <a:solidFill>
                            <a:srgbClr val="000000"/>
                          </a:solidFill>
                          <a:latin typeface="+mn-lt"/>
                          <a:cs typeface="Courier New" pitchFamily="49" charset="0"/>
                        </a:rPr>
                        <a:t>If the RD metric is less than the FD, then the next-hop router is downstream and there is no loop.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50613">
                <a:tc>
                  <a:txBody>
                    <a:bodyPr/>
                    <a:lstStyle/>
                    <a:p>
                      <a:pPr algn="ctr"/>
                      <a:r>
                        <a:rPr lang="en-US" sz="1200" b="1" kern="1200" dirty="0" smtClean="0">
                          <a:solidFill>
                            <a:srgbClr val="000000"/>
                          </a:solidFill>
                          <a:latin typeface="+mn-lt"/>
                          <a:ea typeface="+mn-ea"/>
                          <a:cs typeface="+mn-cs"/>
                        </a:rPr>
                        <a:t>Feasible Distance (FD)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b="0" dirty="0" smtClean="0">
                          <a:solidFill>
                            <a:srgbClr val="000000"/>
                          </a:solidFill>
                          <a:latin typeface="+mn-lt"/>
                          <a:cs typeface="Courier New" pitchFamily="49" charset="0"/>
                        </a:rPr>
                        <a:t>This is the actual metric of a route from the current router. </a:t>
                      </a:r>
                    </a:p>
                    <a:p>
                      <a:pPr marL="171450" indent="-171450">
                        <a:buFont typeface="Arial" panose="020B0604020202020204" pitchFamily="34" charset="0"/>
                        <a:buChar char="•"/>
                      </a:pPr>
                      <a:r>
                        <a:rPr lang="en-US" sz="1100" b="0" dirty="0" smtClean="0">
                          <a:solidFill>
                            <a:srgbClr val="000000"/>
                          </a:solidFill>
                          <a:latin typeface="+mn-lt"/>
                          <a:cs typeface="Courier New" pitchFamily="49" charset="0"/>
                        </a:rPr>
                        <a:t>Is the lowest calculated metric to reach the destination network. </a:t>
                      </a:r>
                    </a:p>
                    <a:p>
                      <a:pPr marL="171450" indent="-171450">
                        <a:buFont typeface="Arial" panose="020B0604020202020204" pitchFamily="34" charset="0"/>
                        <a:buChar char="•"/>
                      </a:pPr>
                      <a:r>
                        <a:rPr lang="en-US" sz="1100" b="0" dirty="0" smtClean="0">
                          <a:solidFill>
                            <a:srgbClr val="000000"/>
                          </a:solidFill>
                          <a:latin typeface="+mn-lt"/>
                          <a:cs typeface="Courier New" pitchFamily="49" charset="0"/>
                        </a:rPr>
                        <a:t>FD is the metric listed in the routing table entry as the second number inside the brackets.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66670"/>
                  </a:ext>
                </a:extLst>
              </a:tr>
            </a:tbl>
          </a:graphicData>
        </a:graphic>
      </p:graphicFrame>
    </p:spTree>
    <p:extLst>
      <p:ext uri="{BB962C8B-B14F-4D97-AF65-F5344CB8AC3E}">
        <p14:creationId xmlns:p14="http://schemas.microsoft.com/office/powerpoint/2010/main" val="1230990262"/>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Routing </a:t>
            </a:r>
            <a:r>
              <a:rPr lang="en-US" dirty="0"/>
              <a:t>loops, even temporary ones, can be detrimental to network </a:t>
            </a:r>
            <a:r>
              <a:rPr lang="en-US" dirty="0" smtClean="0"/>
              <a:t>performance and EIGRP </a:t>
            </a:r>
            <a:r>
              <a:rPr lang="en-US" dirty="0"/>
              <a:t>prevents routing loops </a:t>
            </a:r>
            <a:r>
              <a:rPr lang="en-US" dirty="0" smtClean="0"/>
              <a:t>with </a:t>
            </a:r>
            <a:r>
              <a:rPr lang="en-US" dirty="0"/>
              <a:t>the DUAL algorithm.</a:t>
            </a:r>
          </a:p>
          <a:p>
            <a:pPr lvl="1"/>
            <a:r>
              <a:rPr lang="en-US" dirty="0" smtClean="0"/>
              <a:t>The </a:t>
            </a:r>
            <a:r>
              <a:rPr lang="en-US" dirty="0"/>
              <a:t>DUAL algorithm is used to obtain loop-freedom at every instance throughout a route computation. </a:t>
            </a:r>
            <a:endParaRPr lang="en-US" dirty="0" smtClean="0"/>
          </a:p>
          <a:p>
            <a:endParaRPr lang="en-US" dirty="0" smtClean="0"/>
          </a:p>
          <a:p>
            <a:r>
              <a:rPr lang="en-US" dirty="0" smtClean="0"/>
              <a:t>The </a:t>
            </a:r>
            <a:r>
              <a:rPr lang="en-US" dirty="0"/>
              <a:t>decision process for all route computations is done by the DUAL Finite State Machine (FSM). An FSM is a workflow model, similar to a flow chart, which is composed of the following:</a:t>
            </a:r>
          </a:p>
          <a:p>
            <a:pPr lvl="1"/>
            <a:r>
              <a:rPr lang="en-US" dirty="0" smtClean="0"/>
              <a:t>A </a:t>
            </a:r>
            <a:r>
              <a:rPr lang="en-US" dirty="0"/>
              <a:t>finite number of stages (states)</a:t>
            </a:r>
          </a:p>
          <a:p>
            <a:pPr lvl="1"/>
            <a:r>
              <a:rPr lang="en-US" dirty="0"/>
              <a:t>Transitions between those stages</a:t>
            </a:r>
          </a:p>
          <a:p>
            <a:pPr lvl="1"/>
            <a:r>
              <a:rPr lang="en-US" dirty="0"/>
              <a:t>Operations</a:t>
            </a:r>
          </a:p>
          <a:p>
            <a:endParaRPr lang="en-US" dirty="0" smtClean="0"/>
          </a:p>
          <a:p>
            <a:r>
              <a:rPr lang="en-US" dirty="0" smtClean="0"/>
              <a:t>The </a:t>
            </a:r>
            <a:r>
              <a:rPr lang="en-US" dirty="0"/>
              <a:t>DUAL FSM tracks all routes and uses EIGRP metrics to select efficient, loop-free paths, and to identify the routes with the least-cost path to be inserted into the routing table.</a:t>
            </a:r>
          </a:p>
          <a:p>
            <a:endParaRPr lang="en-US" dirty="0" smtClean="0"/>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DUAL and the Topology Table</a:t>
            </a:r>
          </a:p>
        </p:txBody>
      </p:sp>
    </p:spTree>
    <p:extLst>
      <p:ext uri="{BB962C8B-B14F-4D97-AF65-F5344CB8AC3E}">
        <p14:creationId xmlns:p14="http://schemas.microsoft.com/office/powerpoint/2010/main" val="156426733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4827985" cy="4155319"/>
          </a:xfrm>
        </p:spPr>
        <p:txBody>
          <a:bodyPr/>
          <a:lstStyle/>
          <a:p>
            <a:r>
              <a:rPr lang="en-US" dirty="0"/>
              <a:t>A successor is a neighboring router </a:t>
            </a:r>
            <a:r>
              <a:rPr lang="en-US" dirty="0" smtClean="0"/>
              <a:t>with the </a:t>
            </a:r>
            <a:r>
              <a:rPr lang="en-US" dirty="0"/>
              <a:t>least-cost route to the destination network. </a:t>
            </a:r>
            <a:endParaRPr lang="en-US" dirty="0" smtClean="0"/>
          </a:p>
          <a:p>
            <a:pPr lvl="1"/>
            <a:r>
              <a:rPr lang="en-US" dirty="0" smtClean="0"/>
              <a:t>The successor IP </a:t>
            </a:r>
            <a:r>
              <a:rPr lang="en-US" dirty="0"/>
              <a:t>address </a:t>
            </a:r>
            <a:r>
              <a:rPr lang="en-US" dirty="0" smtClean="0"/>
              <a:t>is </a:t>
            </a:r>
            <a:r>
              <a:rPr lang="en-US" dirty="0"/>
              <a:t>shown </a:t>
            </a:r>
            <a:r>
              <a:rPr lang="en-US" dirty="0" smtClean="0"/>
              <a:t>right </a:t>
            </a:r>
            <a:r>
              <a:rPr lang="en-US" dirty="0"/>
              <a:t>after </a:t>
            </a:r>
            <a:r>
              <a:rPr lang="en-US" dirty="0" smtClean="0"/>
              <a:t>“via”.</a:t>
            </a:r>
            <a:endParaRPr lang="en-US" dirty="0"/>
          </a:p>
          <a:p>
            <a:endParaRPr lang="en-US" dirty="0"/>
          </a:p>
          <a:p>
            <a:r>
              <a:rPr lang="en-US" dirty="0"/>
              <a:t>FD is the lowest calculated metric to reach the destination network. </a:t>
            </a:r>
            <a:endParaRPr lang="en-US" dirty="0" smtClean="0"/>
          </a:p>
          <a:p>
            <a:pPr lvl="1"/>
            <a:r>
              <a:rPr lang="en-US" dirty="0" smtClean="0"/>
              <a:t>FD is the </a:t>
            </a:r>
            <a:r>
              <a:rPr lang="en-US" dirty="0"/>
              <a:t>second number inside the brackets. </a:t>
            </a:r>
            <a:endParaRPr lang="en-US" dirty="0" smtClean="0"/>
          </a:p>
          <a:p>
            <a:pPr lvl="1"/>
            <a:r>
              <a:rPr lang="en-US" dirty="0" smtClean="0"/>
              <a:t>Also </a:t>
            </a:r>
            <a:r>
              <a:rPr lang="en-US" dirty="0"/>
              <a:t>known as the </a:t>
            </a:r>
            <a:r>
              <a:rPr lang="en-US" dirty="0" smtClean="0"/>
              <a:t>“</a:t>
            </a:r>
            <a:r>
              <a:rPr lang="en-US" i="1" dirty="0" smtClean="0"/>
              <a:t>metric</a:t>
            </a:r>
            <a:r>
              <a:rPr lang="en-US" dirty="0" smtClean="0"/>
              <a:t>” </a:t>
            </a:r>
            <a:r>
              <a:rPr lang="en-US" dirty="0"/>
              <a:t>for the route.</a:t>
            </a:r>
          </a:p>
          <a:p>
            <a:endParaRPr lang="en-US" dirty="0"/>
          </a:p>
          <a:p>
            <a:r>
              <a:rPr lang="en-US" dirty="0" smtClean="0"/>
              <a:t>Notice </a:t>
            </a:r>
            <a:r>
              <a:rPr lang="en-US" dirty="0"/>
              <a:t>that EIGRP’s best path for the 192.168.1.0/24 network is through router R3, and that the feasible distance is 3,012,096. </a:t>
            </a:r>
            <a:endParaRPr lang="en-US" dirty="0" smtClean="0"/>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DUAL and the Topology Table</a:t>
            </a:r>
          </a:p>
        </p:txBody>
      </p:sp>
      <p:pic>
        <p:nvPicPr>
          <p:cNvPr id="3" name="Picture 2"/>
          <p:cNvPicPr>
            <a:picLocks noChangeAspect="1"/>
          </p:cNvPicPr>
          <p:nvPr/>
        </p:nvPicPr>
        <p:blipFill>
          <a:blip r:embed="rId3"/>
          <a:stretch>
            <a:fillRect/>
          </a:stretch>
        </p:blipFill>
        <p:spPr>
          <a:xfrm>
            <a:off x="5148859" y="240144"/>
            <a:ext cx="3840162" cy="2804212"/>
          </a:xfrm>
          <a:prstGeom prst="rect">
            <a:avLst/>
          </a:prstGeom>
        </p:spPr>
      </p:pic>
      <p:pic>
        <p:nvPicPr>
          <p:cNvPr id="4" name="Picture 3"/>
          <p:cNvPicPr>
            <a:picLocks noChangeAspect="1"/>
          </p:cNvPicPr>
          <p:nvPr/>
        </p:nvPicPr>
        <p:blipFill>
          <a:blip r:embed="rId4"/>
          <a:stretch>
            <a:fillRect/>
          </a:stretch>
        </p:blipFill>
        <p:spPr>
          <a:xfrm>
            <a:off x="5148859" y="3465356"/>
            <a:ext cx="3473627" cy="1430493"/>
          </a:xfrm>
          <a:prstGeom prst="rect">
            <a:avLst/>
          </a:prstGeom>
          <a:ln>
            <a:solidFill>
              <a:srgbClr val="000000"/>
            </a:solidFill>
          </a:ln>
        </p:spPr>
      </p:pic>
    </p:spTree>
    <p:extLst>
      <p:ext uri="{BB962C8B-B14F-4D97-AF65-F5344CB8AC3E}">
        <p14:creationId xmlns:p14="http://schemas.microsoft.com/office/powerpoint/2010/main" val="1614518594"/>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t>6</a:t>
            </a:r>
            <a:r>
              <a:rPr lang="en-US" dirty="0" smtClean="0"/>
              <a:t>.1 EIGRP Characteristics</a:t>
            </a:r>
            <a:endParaRPr lang="en-US" dirty="0"/>
          </a:p>
        </p:txBody>
      </p:sp>
    </p:spTree>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5453690" cy="4155319"/>
          </a:xfrm>
        </p:spPr>
        <p:txBody>
          <a:bodyPr/>
          <a:lstStyle/>
          <a:p>
            <a:r>
              <a:rPr lang="en-US" dirty="0" smtClean="0"/>
              <a:t>DUAL converges </a:t>
            </a:r>
            <a:r>
              <a:rPr lang="en-US" dirty="0"/>
              <a:t>quickly </a:t>
            </a:r>
            <a:r>
              <a:rPr lang="en-US" dirty="0" smtClean="0"/>
              <a:t>because </a:t>
            </a:r>
            <a:r>
              <a:rPr lang="en-US" dirty="0"/>
              <a:t>it can use backup paths known as Feasible Successors (FSs</a:t>
            </a:r>
            <a:r>
              <a:rPr lang="en-US" dirty="0" smtClean="0"/>
              <a:t>).</a:t>
            </a:r>
            <a:endParaRPr lang="en-US" dirty="0"/>
          </a:p>
          <a:p>
            <a:pPr lvl="1"/>
            <a:endParaRPr lang="en-US" dirty="0" smtClean="0"/>
          </a:p>
          <a:p>
            <a:r>
              <a:rPr lang="en-US" dirty="0" smtClean="0"/>
              <a:t>A FS </a:t>
            </a:r>
            <a:r>
              <a:rPr lang="en-US" dirty="0"/>
              <a:t>is a neighbor </a:t>
            </a:r>
            <a:r>
              <a:rPr lang="en-US" dirty="0" smtClean="0"/>
              <a:t>with a </a:t>
            </a:r>
            <a:r>
              <a:rPr lang="en-US" dirty="0"/>
              <a:t>loop-free backup path to the same </a:t>
            </a:r>
            <a:r>
              <a:rPr lang="en-US" dirty="0" smtClean="0"/>
              <a:t>network as the successor.</a:t>
            </a:r>
          </a:p>
          <a:p>
            <a:pPr lvl="1"/>
            <a:r>
              <a:rPr lang="en-US" dirty="0" smtClean="0"/>
              <a:t>A FS must satisfy the </a:t>
            </a:r>
            <a:r>
              <a:rPr lang="en-US" dirty="0"/>
              <a:t>Feasibility Condition (FC</a:t>
            </a:r>
            <a:r>
              <a:rPr lang="en-US" dirty="0" smtClean="0"/>
              <a:t>). </a:t>
            </a:r>
          </a:p>
          <a:p>
            <a:pPr lvl="1"/>
            <a:r>
              <a:rPr lang="en-US" dirty="0" smtClean="0"/>
              <a:t>The </a:t>
            </a:r>
            <a:r>
              <a:rPr lang="en-US" dirty="0"/>
              <a:t>FC is met when a neighbor’s Reported Distance (RD) </a:t>
            </a:r>
            <a:r>
              <a:rPr lang="en-US" dirty="0" smtClean="0"/>
              <a:t>is </a:t>
            </a:r>
            <a:r>
              <a:rPr lang="en-US" dirty="0"/>
              <a:t>less than the local router’s feasible </a:t>
            </a:r>
            <a:r>
              <a:rPr lang="en-US" dirty="0" smtClean="0"/>
              <a:t>distance. </a:t>
            </a:r>
            <a:endParaRPr lang="en-US" dirty="0"/>
          </a:p>
          <a:p>
            <a:pPr lvl="1"/>
            <a:r>
              <a:rPr lang="en-US" dirty="0"/>
              <a:t>If the reported distance is less, it represents a loop-free path</a:t>
            </a:r>
            <a:r>
              <a:rPr lang="en-US" dirty="0" smtClean="0"/>
              <a:t>.</a:t>
            </a:r>
          </a:p>
          <a:p>
            <a:pPr lvl="1"/>
            <a:endParaRPr lang="en-US" dirty="0"/>
          </a:p>
          <a:p>
            <a:r>
              <a:rPr lang="en-US" dirty="0" smtClean="0"/>
              <a:t>E.g., the </a:t>
            </a:r>
            <a:r>
              <a:rPr lang="en-US" dirty="0"/>
              <a:t>RD of R1 (2,170,112) is less than R2’s own FD (3,012,096</a:t>
            </a:r>
            <a:r>
              <a:rPr lang="en-US" dirty="0" smtClean="0"/>
              <a:t>) and therefore, </a:t>
            </a:r>
            <a:r>
              <a:rPr lang="en-US" dirty="0"/>
              <a:t>R1 meets the </a:t>
            </a:r>
            <a:r>
              <a:rPr lang="en-US" dirty="0" smtClean="0"/>
              <a:t>FC and becomes the FS </a:t>
            </a:r>
            <a:r>
              <a:rPr lang="en-US" dirty="0"/>
              <a:t>for R2 to the 192.168.1.0/24 network</a:t>
            </a:r>
            <a:r>
              <a:rPr lang="en-US" dirty="0" smtClean="0"/>
              <a:t>.</a:t>
            </a:r>
            <a:endParaRPr lang="en-US" dirty="0"/>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DUAL and the Topology Table</a:t>
            </a:r>
          </a:p>
        </p:txBody>
      </p:sp>
      <p:pic>
        <p:nvPicPr>
          <p:cNvPr id="3" name="Picture 2"/>
          <p:cNvPicPr>
            <a:picLocks noChangeAspect="1"/>
          </p:cNvPicPr>
          <p:nvPr/>
        </p:nvPicPr>
        <p:blipFill>
          <a:blip r:embed="rId3"/>
          <a:stretch>
            <a:fillRect/>
          </a:stretch>
        </p:blipFill>
        <p:spPr>
          <a:xfrm>
            <a:off x="5551519" y="2587742"/>
            <a:ext cx="3435673" cy="778504"/>
          </a:xfrm>
          <a:prstGeom prst="rect">
            <a:avLst/>
          </a:prstGeom>
        </p:spPr>
      </p:pic>
      <p:pic>
        <p:nvPicPr>
          <p:cNvPr id="4" name="Picture 3"/>
          <p:cNvPicPr>
            <a:picLocks noChangeAspect="1"/>
          </p:cNvPicPr>
          <p:nvPr/>
        </p:nvPicPr>
        <p:blipFill>
          <a:blip r:embed="rId4"/>
          <a:stretch>
            <a:fillRect/>
          </a:stretch>
        </p:blipFill>
        <p:spPr>
          <a:xfrm>
            <a:off x="5542196" y="3625765"/>
            <a:ext cx="3444996" cy="857753"/>
          </a:xfrm>
          <a:prstGeom prst="rect">
            <a:avLst/>
          </a:prstGeom>
        </p:spPr>
      </p:pic>
      <p:pic>
        <p:nvPicPr>
          <p:cNvPr id="5" name="Picture 4"/>
          <p:cNvPicPr>
            <a:picLocks noChangeAspect="1"/>
          </p:cNvPicPr>
          <p:nvPr/>
        </p:nvPicPr>
        <p:blipFill>
          <a:blip r:embed="rId5"/>
          <a:stretch>
            <a:fillRect/>
          </a:stretch>
        </p:blipFill>
        <p:spPr>
          <a:xfrm>
            <a:off x="5597755" y="110548"/>
            <a:ext cx="3389437" cy="2178050"/>
          </a:xfrm>
          <a:prstGeom prst="rect">
            <a:avLst/>
          </a:prstGeom>
        </p:spPr>
      </p:pic>
    </p:spTree>
    <p:extLst>
      <p:ext uri="{BB962C8B-B14F-4D97-AF65-F5344CB8AC3E}">
        <p14:creationId xmlns:p14="http://schemas.microsoft.com/office/powerpoint/2010/main" val="2082702078"/>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4" y="798944"/>
            <a:ext cx="5532835" cy="4155319"/>
          </a:xfrm>
        </p:spPr>
        <p:txBody>
          <a:bodyPr/>
          <a:lstStyle/>
          <a:p>
            <a:r>
              <a:rPr lang="en-US" dirty="0" smtClean="0"/>
              <a:t>Topology </a:t>
            </a:r>
            <a:r>
              <a:rPr lang="en-US" dirty="0"/>
              <a:t>table stores </a:t>
            </a:r>
            <a:r>
              <a:rPr lang="en-US" dirty="0" smtClean="0"/>
              <a:t>the following information required by DUAL to </a:t>
            </a:r>
            <a:r>
              <a:rPr lang="en-US" dirty="0"/>
              <a:t>calculate distances and vectors to </a:t>
            </a:r>
            <a:r>
              <a:rPr lang="en-US" dirty="0" smtClean="0"/>
              <a:t>destinations</a:t>
            </a:r>
            <a:r>
              <a:rPr lang="en-US" dirty="0"/>
              <a:t>. </a:t>
            </a:r>
          </a:p>
          <a:p>
            <a:pPr lvl="1"/>
            <a:r>
              <a:rPr lang="en-US" dirty="0" smtClean="0"/>
              <a:t>The </a:t>
            </a:r>
            <a:r>
              <a:rPr lang="en-US" b="1" dirty="0"/>
              <a:t>reported distance (RD)</a:t>
            </a:r>
            <a:r>
              <a:rPr lang="en-US" dirty="0"/>
              <a:t> that each neighbor advertises for each destination</a:t>
            </a:r>
          </a:p>
          <a:p>
            <a:pPr lvl="1"/>
            <a:r>
              <a:rPr lang="en-US" dirty="0"/>
              <a:t>The </a:t>
            </a:r>
            <a:r>
              <a:rPr lang="en-US" b="1" dirty="0"/>
              <a:t>feasible distance (FD)</a:t>
            </a:r>
            <a:r>
              <a:rPr lang="en-US" dirty="0"/>
              <a:t> that this router would use to reach the destination via that neighbor.</a:t>
            </a:r>
          </a:p>
          <a:p>
            <a:endParaRPr lang="en-US" dirty="0"/>
          </a:p>
          <a:p>
            <a:r>
              <a:rPr lang="en-US" dirty="0" smtClean="0"/>
              <a:t>Use </a:t>
            </a:r>
            <a:r>
              <a:rPr lang="en-US" dirty="0"/>
              <a:t>the </a:t>
            </a:r>
            <a:r>
              <a:rPr lang="en-US" b="1" dirty="0"/>
              <a:t>show ip eigrp topology </a:t>
            </a:r>
            <a:r>
              <a:rPr lang="en-US" dirty="0"/>
              <a:t>command to </a:t>
            </a:r>
            <a:r>
              <a:rPr lang="en-US" dirty="0" smtClean="0"/>
              <a:t>list all </a:t>
            </a:r>
            <a:r>
              <a:rPr lang="en-US" dirty="0"/>
              <a:t>successors and FSs </a:t>
            </a:r>
            <a:r>
              <a:rPr lang="en-US" dirty="0" smtClean="0"/>
              <a:t>to </a:t>
            </a:r>
            <a:r>
              <a:rPr lang="en-US" dirty="0"/>
              <a:t>destination networks. </a:t>
            </a:r>
            <a:endParaRPr lang="en-US" dirty="0" smtClean="0"/>
          </a:p>
          <a:p>
            <a:pPr lvl="1"/>
            <a:r>
              <a:rPr lang="en-US" dirty="0" smtClean="0"/>
              <a:t>Only </a:t>
            </a:r>
            <a:r>
              <a:rPr lang="en-US" dirty="0"/>
              <a:t>the successor is installed into the IP routing table</a:t>
            </a:r>
            <a:r>
              <a:rPr lang="en-US" dirty="0" smtClean="0"/>
              <a:t>.</a:t>
            </a:r>
          </a:p>
          <a:p>
            <a:pPr lvl="1"/>
            <a:r>
              <a:rPr lang="en-US" b="1" dirty="0" smtClean="0"/>
              <a:t>Passive </a:t>
            </a:r>
            <a:r>
              <a:rPr lang="en-US" b="1" dirty="0"/>
              <a:t>State </a:t>
            </a:r>
            <a:r>
              <a:rPr lang="en-US" dirty="0"/>
              <a:t>- Route is in stable state and available for use</a:t>
            </a:r>
            <a:r>
              <a:rPr lang="en-US" dirty="0" smtClean="0"/>
              <a:t>.</a:t>
            </a:r>
            <a:endParaRPr lang="en-US" dirty="0"/>
          </a:p>
          <a:p>
            <a:pPr lvl="1"/>
            <a:r>
              <a:rPr lang="en-US" b="1" dirty="0"/>
              <a:t>Active </a:t>
            </a:r>
            <a:r>
              <a:rPr lang="en-US" b="1" dirty="0" smtClean="0"/>
              <a:t>State    </a:t>
            </a:r>
            <a:r>
              <a:rPr lang="en-US" dirty="0" smtClean="0"/>
              <a:t>- </a:t>
            </a:r>
            <a:r>
              <a:rPr lang="en-US" dirty="0"/>
              <a:t>Route is being recomputed by DUAL</a:t>
            </a:r>
            <a:r>
              <a:rPr lang="en-US" dirty="0" smtClean="0"/>
              <a:t>.</a:t>
            </a:r>
          </a:p>
          <a:p>
            <a:pPr lvl="1"/>
            <a:endParaRPr lang="en-US" dirty="0"/>
          </a:p>
          <a:p>
            <a:pPr lvl="1"/>
            <a:endParaRPr lang="en-US" dirty="0"/>
          </a:p>
          <a:p>
            <a:endParaRPr lang="en-US" dirty="0"/>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DUAL and the Topology Table</a:t>
            </a:r>
          </a:p>
        </p:txBody>
      </p:sp>
      <p:pic>
        <p:nvPicPr>
          <p:cNvPr id="3" name="Picture 2"/>
          <p:cNvPicPr>
            <a:picLocks noChangeAspect="1"/>
          </p:cNvPicPr>
          <p:nvPr/>
        </p:nvPicPr>
        <p:blipFill>
          <a:blip r:embed="rId3"/>
          <a:stretch>
            <a:fillRect/>
          </a:stretch>
        </p:blipFill>
        <p:spPr>
          <a:xfrm>
            <a:off x="5597755" y="2423158"/>
            <a:ext cx="3176289" cy="2531105"/>
          </a:xfrm>
          <a:prstGeom prst="rect">
            <a:avLst/>
          </a:prstGeom>
        </p:spPr>
      </p:pic>
      <p:pic>
        <p:nvPicPr>
          <p:cNvPr id="5" name="Picture 4"/>
          <p:cNvPicPr>
            <a:picLocks noChangeAspect="1"/>
          </p:cNvPicPr>
          <p:nvPr/>
        </p:nvPicPr>
        <p:blipFill>
          <a:blip r:embed="rId4"/>
          <a:stretch>
            <a:fillRect/>
          </a:stretch>
        </p:blipFill>
        <p:spPr>
          <a:xfrm>
            <a:off x="5597755" y="110548"/>
            <a:ext cx="3389437" cy="2178050"/>
          </a:xfrm>
          <a:prstGeom prst="rect">
            <a:avLst/>
          </a:prstGeom>
        </p:spPr>
      </p:pic>
    </p:spTree>
    <p:extLst>
      <p:ext uri="{BB962C8B-B14F-4D97-AF65-F5344CB8AC3E}">
        <p14:creationId xmlns:p14="http://schemas.microsoft.com/office/powerpoint/2010/main" val="2915691200"/>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5296881" cy="4155319"/>
          </a:xfrm>
        </p:spPr>
        <p:txBody>
          <a:bodyPr/>
          <a:lstStyle/>
          <a:p>
            <a:r>
              <a:rPr lang="en-US" dirty="0" smtClean="0"/>
              <a:t>The </a:t>
            </a:r>
            <a:r>
              <a:rPr lang="en-US" dirty="0"/>
              <a:t>first line in the topology table displays:</a:t>
            </a:r>
          </a:p>
          <a:p>
            <a:pPr lvl="1"/>
            <a:r>
              <a:rPr lang="en-US" b="1" dirty="0" smtClean="0"/>
              <a:t>P</a:t>
            </a:r>
            <a:r>
              <a:rPr lang="en-US" dirty="0" smtClean="0"/>
              <a:t> </a:t>
            </a:r>
            <a:r>
              <a:rPr lang="en-US" dirty="0"/>
              <a:t>- Route in the passive </a:t>
            </a:r>
            <a:r>
              <a:rPr lang="en-US" dirty="0" smtClean="0"/>
              <a:t>state (the </a:t>
            </a:r>
            <a:r>
              <a:rPr lang="en-US" dirty="0"/>
              <a:t>route is in a stable </a:t>
            </a:r>
            <a:r>
              <a:rPr lang="en-US" dirty="0" smtClean="0"/>
              <a:t>mode). </a:t>
            </a:r>
            <a:r>
              <a:rPr lang="en-US" dirty="0"/>
              <a:t>If DUAL recalculates or searches for a new path, the route is in an active state and displays an A</a:t>
            </a:r>
            <a:r>
              <a:rPr lang="en-US" dirty="0" smtClean="0"/>
              <a:t>.</a:t>
            </a:r>
            <a:endParaRPr lang="en-US" dirty="0"/>
          </a:p>
          <a:p>
            <a:pPr lvl="1"/>
            <a:r>
              <a:rPr lang="en-US" b="1" dirty="0"/>
              <a:t>192.168.1.0/24 </a:t>
            </a:r>
            <a:r>
              <a:rPr lang="en-US" dirty="0"/>
              <a:t>- Destination network </a:t>
            </a:r>
            <a:r>
              <a:rPr lang="en-US" dirty="0" smtClean="0"/>
              <a:t>is </a:t>
            </a:r>
            <a:r>
              <a:rPr lang="en-US" dirty="0"/>
              <a:t>also found in the routing table.</a:t>
            </a:r>
          </a:p>
          <a:p>
            <a:pPr lvl="1"/>
            <a:r>
              <a:rPr lang="en-US" b="1" dirty="0"/>
              <a:t>1 successors </a:t>
            </a:r>
            <a:r>
              <a:rPr lang="en-US" dirty="0"/>
              <a:t>- Displays the number of successors for this network. If there are multiple equal cost paths to this network, there are multiple successors.</a:t>
            </a:r>
          </a:p>
          <a:p>
            <a:pPr lvl="1"/>
            <a:r>
              <a:rPr lang="en-US" b="1" dirty="0"/>
              <a:t>FD is 3012096 </a:t>
            </a:r>
            <a:r>
              <a:rPr lang="en-US" dirty="0"/>
              <a:t>- FD, the EIGRP metric to reach the destination network. This is the metric displayed in the IP routing table.</a:t>
            </a:r>
            <a:endParaRPr lang="en-US" dirty="0" smtClean="0"/>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DUAL and the Topology Table</a:t>
            </a:r>
          </a:p>
        </p:txBody>
      </p:sp>
      <p:pic>
        <p:nvPicPr>
          <p:cNvPr id="4" name="Picture 3"/>
          <p:cNvPicPr>
            <a:picLocks noChangeAspect="1"/>
          </p:cNvPicPr>
          <p:nvPr/>
        </p:nvPicPr>
        <p:blipFill>
          <a:blip r:embed="rId3"/>
          <a:stretch>
            <a:fillRect/>
          </a:stretch>
        </p:blipFill>
        <p:spPr>
          <a:xfrm>
            <a:off x="5597755" y="2423158"/>
            <a:ext cx="3176289" cy="2531105"/>
          </a:xfrm>
          <a:prstGeom prst="rect">
            <a:avLst/>
          </a:prstGeom>
        </p:spPr>
      </p:pic>
      <p:pic>
        <p:nvPicPr>
          <p:cNvPr id="5" name="Picture 4"/>
          <p:cNvPicPr>
            <a:picLocks noChangeAspect="1"/>
          </p:cNvPicPr>
          <p:nvPr/>
        </p:nvPicPr>
        <p:blipFill>
          <a:blip r:embed="rId4"/>
          <a:stretch>
            <a:fillRect/>
          </a:stretch>
        </p:blipFill>
        <p:spPr>
          <a:xfrm>
            <a:off x="5597755" y="110548"/>
            <a:ext cx="3389437" cy="2178050"/>
          </a:xfrm>
          <a:prstGeom prst="rect">
            <a:avLst/>
          </a:prstGeom>
        </p:spPr>
      </p:pic>
    </p:spTree>
    <p:extLst>
      <p:ext uri="{BB962C8B-B14F-4D97-AF65-F5344CB8AC3E}">
        <p14:creationId xmlns:p14="http://schemas.microsoft.com/office/powerpoint/2010/main" val="2735112103"/>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5430920" cy="4155319"/>
          </a:xfrm>
        </p:spPr>
        <p:txBody>
          <a:bodyPr/>
          <a:lstStyle/>
          <a:p>
            <a:r>
              <a:rPr lang="en-US" dirty="0" smtClean="0"/>
              <a:t>The partial </a:t>
            </a:r>
            <a:r>
              <a:rPr lang="en-US" dirty="0"/>
              <a:t>output </a:t>
            </a:r>
            <a:r>
              <a:rPr lang="en-US" dirty="0" smtClean="0"/>
              <a:t>of the </a:t>
            </a:r>
            <a:r>
              <a:rPr lang="en-US" b="1" dirty="0"/>
              <a:t>show ip route </a:t>
            </a:r>
            <a:r>
              <a:rPr lang="en-US" dirty="0"/>
              <a:t>command </a:t>
            </a:r>
            <a:r>
              <a:rPr lang="en-US" dirty="0" smtClean="0"/>
              <a:t>displays the 192.168.1.0/24 route with the successor </a:t>
            </a:r>
            <a:r>
              <a:rPr lang="en-US" dirty="0"/>
              <a:t>is R3 via 192.168.10.6 with an FD of 2,170,112</a:t>
            </a:r>
            <a:r>
              <a:rPr lang="en-US" dirty="0" smtClean="0"/>
              <a:t>.</a:t>
            </a:r>
          </a:p>
          <a:p>
            <a:endParaRPr lang="en-US" dirty="0"/>
          </a:p>
          <a:p>
            <a:r>
              <a:rPr lang="en-US" dirty="0" smtClean="0"/>
              <a:t>The </a:t>
            </a:r>
            <a:r>
              <a:rPr lang="en-US" b="1" dirty="0" smtClean="0"/>
              <a:t>show ip eigrp topology </a:t>
            </a:r>
            <a:r>
              <a:rPr lang="en-US" dirty="0" smtClean="0"/>
              <a:t>command only </a:t>
            </a:r>
            <a:r>
              <a:rPr lang="en-US" dirty="0"/>
              <a:t>shows the successor 192.168.10.6, which is R3. </a:t>
            </a:r>
            <a:endParaRPr lang="en-US" dirty="0" smtClean="0"/>
          </a:p>
          <a:p>
            <a:pPr lvl="1"/>
            <a:r>
              <a:rPr lang="en-US" dirty="0" smtClean="0"/>
              <a:t>Notice there are no </a:t>
            </a:r>
            <a:r>
              <a:rPr lang="en-US" dirty="0"/>
              <a:t>FSs. </a:t>
            </a:r>
            <a:endParaRPr lang="en-US" dirty="0" smtClean="0"/>
          </a:p>
          <a:p>
            <a:endParaRPr lang="en-US" dirty="0"/>
          </a:p>
          <a:p>
            <a:r>
              <a:rPr lang="en-US" dirty="0" smtClean="0"/>
              <a:t>The </a:t>
            </a:r>
            <a:r>
              <a:rPr lang="en-US" b="1" dirty="0"/>
              <a:t>show ip eigrp topology all-links </a:t>
            </a:r>
            <a:r>
              <a:rPr lang="en-US" dirty="0"/>
              <a:t>command shows all possible paths to a network, including successors, FSs, and even those routes that are not FSs. </a:t>
            </a:r>
            <a:endParaRPr lang="en-US" dirty="0" smtClean="0"/>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DUAL and the Topology Table</a:t>
            </a:r>
          </a:p>
        </p:txBody>
      </p:sp>
      <p:pic>
        <p:nvPicPr>
          <p:cNvPr id="4" name="Picture 3"/>
          <p:cNvPicPr>
            <a:picLocks noChangeAspect="1"/>
          </p:cNvPicPr>
          <p:nvPr/>
        </p:nvPicPr>
        <p:blipFill>
          <a:blip r:embed="rId3"/>
          <a:stretch>
            <a:fillRect/>
          </a:stretch>
        </p:blipFill>
        <p:spPr>
          <a:xfrm>
            <a:off x="5854700" y="2004650"/>
            <a:ext cx="2222499" cy="1205706"/>
          </a:xfrm>
          <a:prstGeom prst="rect">
            <a:avLst/>
          </a:prstGeom>
        </p:spPr>
      </p:pic>
      <p:pic>
        <p:nvPicPr>
          <p:cNvPr id="5" name="Picture 4"/>
          <p:cNvPicPr>
            <a:picLocks noChangeAspect="1"/>
          </p:cNvPicPr>
          <p:nvPr/>
        </p:nvPicPr>
        <p:blipFill>
          <a:blip r:embed="rId4"/>
          <a:stretch>
            <a:fillRect/>
          </a:stretch>
        </p:blipFill>
        <p:spPr>
          <a:xfrm>
            <a:off x="5854700" y="608181"/>
            <a:ext cx="2798762" cy="1183882"/>
          </a:xfrm>
          <a:prstGeom prst="rect">
            <a:avLst/>
          </a:prstGeom>
        </p:spPr>
      </p:pic>
      <p:pic>
        <p:nvPicPr>
          <p:cNvPr id="6" name="Picture 5"/>
          <p:cNvPicPr>
            <a:picLocks noChangeAspect="1"/>
          </p:cNvPicPr>
          <p:nvPr/>
        </p:nvPicPr>
        <p:blipFill>
          <a:blip r:embed="rId5"/>
          <a:stretch>
            <a:fillRect/>
          </a:stretch>
        </p:blipFill>
        <p:spPr>
          <a:xfrm>
            <a:off x="5854700" y="3422943"/>
            <a:ext cx="3141662" cy="1452950"/>
          </a:xfrm>
          <a:prstGeom prst="rect">
            <a:avLst/>
          </a:prstGeom>
        </p:spPr>
      </p:pic>
    </p:spTree>
    <p:extLst>
      <p:ext uri="{BB962C8B-B14F-4D97-AF65-F5344CB8AC3E}">
        <p14:creationId xmlns:p14="http://schemas.microsoft.com/office/powerpoint/2010/main" val="1441441025"/>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5" y="798944"/>
            <a:ext cx="3832608" cy="4155319"/>
          </a:xfrm>
        </p:spPr>
        <p:txBody>
          <a:bodyPr/>
          <a:lstStyle/>
          <a:p>
            <a:r>
              <a:rPr lang="en-US" dirty="0" smtClean="0"/>
              <a:t>The DUAL </a:t>
            </a:r>
            <a:r>
              <a:rPr lang="en-US" dirty="0"/>
              <a:t>Finite State Machine (FSM</a:t>
            </a:r>
            <a:r>
              <a:rPr lang="en-US" dirty="0" smtClean="0"/>
              <a:t>) </a:t>
            </a:r>
            <a:r>
              <a:rPr lang="en-US" dirty="0"/>
              <a:t>contains all of the logic used to calculate and compare routes in an EIGRP network. </a:t>
            </a:r>
          </a:p>
          <a:p>
            <a:r>
              <a:rPr lang="en-US" dirty="0" smtClean="0"/>
              <a:t>An </a:t>
            </a:r>
            <a:r>
              <a:rPr lang="en-US" dirty="0"/>
              <a:t>FSM is an abstract </a:t>
            </a:r>
            <a:r>
              <a:rPr lang="en-US" dirty="0" smtClean="0"/>
              <a:t>machine, that defines </a:t>
            </a:r>
            <a:r>
              <a:rPr lang="en-US" dirty="0"/>
              <a:t>a set of possible states that something can go through, what events cause those states, and what events result from those states. </a:t>
            </a:r>
            <a:endParaRPr lang="en-US" dirty="0" smtClean="0"/>
          </a:p>
          <a:p>
            <a:pPr lvl="1"/>
            <a:r>
              <a:rPr lang="en-US" dirty="0" smtClean="0"/>
              <a:t>Designers </a:t>
            </a:r>
            <a:r>
              <a:rPr lang="en-US" dirty="0"/>
              <a:t>use FSMs to describe how a device, computer program, or routing algorithm reacts to a set of input events.</a:t>
            </a:r>
            <a:endParaRPr lang="en-US" dirty="0" smtClean="0"/>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DUAL and </a:t>
            </a:r>
            <a:r>
              <a:rPr lang="en-US" dirty="0" smtClean="0"/>
              <a:t>Convergence</a:t>
            </a:r>
            <a:endParaRPr lang="en-US" dirty="0"/>
          </a:p>
        </p:txBody>
      </p:sp>
      <p:pic>
        <p:nvPicPr>
          <p:cNvPr id="3" name="Picture 2"/>
          <p:cNvPicPr>
            <a:picLocks noChangeAspect="1"/>
          </p:cNvPicPr>
          <p:nvPr/>
        </p:nvPicPr>
        <p:blipFill>
          <a:blip r:embed="rId3"/>
          <a:stretch>
            <a:fillRect/>
          </a:stretch>
        </p:blipFill>
        <p:spPr>
          <a:xfrm>
            <a:off x="4200512" y="798944"/>
            <a:ext cx="4719650" cy="3994150"/>
          </a:xfrm>
          <a:prstGeom prst="rect">
            <a:avLst/>
          </a:prstGeom>
        </p:spPr>
      </p:pic>
    </p:spTree>
    <p:extLst>
      <p:ext uri="{BB962C8B-B14F-4D97-AF65-F5344CB8AC3E}">
        <p14:creationId xmlns:p14="http://schemas.microsoft.com/office/powerpoint/2010/main" val="203885692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the </a:t>
            </a:r>
            <a:r>
              <a:rPr lang="en-US" dirty="0"/>
              <a:t>path to the successor fails and there are no </a:t>
            </a:r>
            <a:r>
              <a:rPr lang="en-US" dirty="0" smtClean="0"/>
              <a:t>FSs, DUAL </a:t>
            </a:r>
            <a:r>
              <a:rPr lang="en-US" dirty="0"/>
              <a:t>puts the network into the active </a:t>
            </a:r>
            <a:r>
              <a:rPr lang="en-US" dirty="0" smtClean="0"/>
              <a:t>state and actively </a:t>
            </a:r>
            <a:r>
              <a:rPr lang="en-US" dirty="0"/>
              <a:t>queries its neighbors for a new successor</a:t>
            </a:r>
            <a:r>
              <a:rPr lang="en-US" dirty="0" smtClean="0"/>
              <a:t>.</a:t>
            </a:r>
          </a:p>
          <a:p>
            <a:pPr lvl="1"/>
            <a:r>
              <a:rPr lang="en-US" dirty="0" smtClean="0"/>
              <a:t>DUAL </a:t>
            </a:r>
            <a:r>
              <a:rPr lang="en-US" dirty="0"/>
              <a:t>sends EIGRP queries asking other </a:t>
            </a:r>
            <a:r>
              <a:rPr lang="en-US" dirty="0" smtClean="0"/>
              <a:t>routers </a:t>
            </a:r>
            <a:r>
              <a:rPr lang="en-US" dirty="0"/>
              <a:t>for a path to the network.</a:t>
            </a:r>
          </a:p>
          <a:p>
            <a:pPr lvl="1"/>
            <a:r>
              <a:rPr lang="en-US" dirty="0"/>
              <a:t>Other routers return EIGRP replies, </a:t>
            </a:r>
            <a:r>
              <a:rPr lang="en-US" dirty="0" smtClean="0"/>
              <a:t>letting the </a:t>
            </a:r>
            <a:r>
              <a:rPr lang="en-US" dirty="0"/>
              <a:t>sender of the EIGRP query know that </a:t>
            </a:r>
            <a:r>
              <a:rPr lang="en-US" dirty="0" smtClean="0"/>
              <a:t>they </a:t>
            </a:r>
            <a:r>
              <a:rPr lang="en-US" dirty="0"/>
              <a:t>have a path to the requested network. </a:t>
            </a:r>
            <a:r>
              <a:rPr lang="en-US" dirty="0" smtClean="0"/>
              <a:t>If </a:t>
            </a:r>
            <a:r>
              <a:rPr lang="en-US" dirty="0"/>
              <a:t>there is no reply, the sender of the query </a:t>
            </a:r>
            <a:r>
              <a:rPr lang="en-US" dirty="0" smtClean="0"/>
              <a:t>does </a:t>
            </a:r>
            <a:r>
              <a:rPr lang="en-US" dirty="0"/>
              <a:t>not have a route to this network.</a:t>
            </a:r>
          </a:p>
          <a:p>
            <a:pPr lvl="1"/>
            <a:r>
              <a:rPr lang="en-US" dirty="0"/>
              <a:t>If the sender receives EIGRP replies with a </a:t>
            </a:r>
            <a:r>
              <a:rPr lang="en-US" dirty="0" smtClean="0"/>
              <a:t>path </a:t>
            </a:r>
            <a:r>
              <a:rPr lang="en-US" dirty="0"/>
              <a:t>to the requested network, the preferred </a:t>
            </a:r>
            <a:r>
              <a:rPr lang="en-US" dirty="0" smtClean="0"/>
              <a:t>path </a:t>
            </a:r>
            <a:r>
              <a:rPr lang="en-US" dirty="0"/>
              <a:t>is added as the new successor and </a:t>
            </a:r>
            <a:r>
              <a:rPr lang="en-US" dirty="0" smtClean="0"/>
              <a:t>also </a:t>
            </a:r>
            <a:r>
              <a:rPr lang="en-US" dirty="0"/>
              <a:t>added to the routing table.</a:t>
            </a:r>
          </a:p>
          <a:p>
            <a:endParaRPr lang="en-US" dirty="0" smtClean="0"/>
          </a:p>
        </p:txBody>
      </p:sp>
      <p:sp>
        <p:nvSpPr>
          <p:cNvPr id="21505" name="Rectangle 2"/>
          <p:cNvSpPr>
            <a:spLocks noGrp="1" noChangeArrowheads="1"/>
          </p:cNvSpPr>
          <p:nvPr>
            <p:ph type="title"/>
          </p:nvPr>
        </p:nvSpPr>
        <p:spPr/>
        <p:txBody>
          <a:bodyPr/>
          <a:lstStyle/>
          <a:p>
            <a:r>
              <a:rPr lang="en-US" sz="1600" dirty="0" smtClean="0"/>
              <a:t>EIGRP Operation</a:t>
            </a:r>
            <a:r>
              <a:rPr lang="en-US" dirty="0"/>
              <a:t/>
            </a:r>
            <a:br>
              <a:rPr lang="en-US" dirty="0"/>
            </a:br>
            <a:r>
              <a:rPr lang="en-US" dirty="0"/>
              <a:t>DUAL and Convergence</a:t>
            </a:r>
          </a:p>
        </p:txBody>
      </p:sp>
    </p:spTree>
    <p:extLst>
      <p:ext uri="{BB962C8B-B14F-4D97-AF65-F5344CB8AC3E}">
        <p14:creationId xmlns:p14="http://schemas.microsoft.com/office/powerpoint/2010/main" val="2461472214"/>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062031" cy="1802391"/>
          </a:xfrm>
        </p:spPr>
        <p:txBody>
          <a:bodyPr/>
          <a:lstStyle/>
          <a:p>
            <a:r>
              <a:rPr lang="en-US" dirty="0" smtClean="0"/>
              <a:t>6.4 </a:t>
            </a:r>
            <a:r>
              <a:rPr lang="en-US" dirty="0"/>
              <a:t>Implement EIGRP for IPv6</a:t>
            </a:r>
          </a:p>
        </p:txBody>
      </p:sp>
    </p:spTree>
    <p:extLst>
      <p:ext uri="{BB962C8B-B14F-4D97-AF65-F5344CB8AC3E}">
        <p14:creationId xmlns:p14="http://schemas.microsoft.com/office/powerpoint/2010/main" val="1729313844"/>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Implement EIGRP for </a:t>
            </a:r>
            <a:r>
              <a:rPr lang="en-US" sz="1600" dirty="0" smtClean="0"/>
              <a:t>IPv6</a:t>
            </a:r>
            <a:r>
              <a:rPr lang="en-US" dirty="0"/>
              <a:t/>
            </a:r>
            <a:br>
              <a:rPr lang="en-US" dirty="0"/>
            </a:br>
            <a:r>
              <a:rPr lang="en-US" dirty="0"/>
              <a:t>EIGRP for IPv6</a:t>
            </a:r>
          </a:p>
        </p:txBody>
      </p:sp>
      <p:sp>
        <p:nvSpPr>
          <p:cNvPr id="2" name="Content Placeholder 1"/>
          <p:cNvSpPr>
            <a:spLocks noGrp="1"/>
          </p:cNvSpPr>
          <p:nvPr>
            <p:ph idx="1"/>
          </p:nvPr>
        </p:nvSpPr>
        <p:spPr>
          <a:xfrm>
            <a:off x="144065" y="798944"/>
            <a:ext cx="3678635" cy="4155319"/>
          </a:xfrm>
        </p:spPr>
        <p:txBody>
          <a:bodyPr/>
          <a:lstStyle/>
          <a:p>
            <a:r>
              <a:rPr lang="en-US" dirty="0"/>
              <a:t>EIGRP for IPv6 is a distance-vector routing protocol.</a:t>
            </a:r>
          </a:p>
          <a:p>
            <a:pPr lvl="1"/>
            <a:r>
              <a:rPr lang="en-US" dirty="0"/>
              <a:t>The configuration and operation is similar to EIGRP for IPv4. </a:t>
            </a:r>
          </a:p>
          <a:p>
            <a:endParaRPr lang="en-US" dirty="0"/>
          </a:p>
          <a:p>
            <a:r>
              <a:rPr lang="en-US" dirty="0"/>
              <a:t>The following remained the same as EIGRP for IPv4:</a:t>
            </a:r>
          </a:p>
          <a:p>
            <a:pPr lvl="1"/>
            <a:r>
              <a:rPr lang="en-US" dirty="0"/>
              <a:t>Uses the same protocol number (88) </a:t>
            </a:r>
          </a:p>
          <a:p>
            <a:pPr lvl="1"/>
            <a:r>
              <a:rPr lang="en-US" dirty="0"/>
              <a:t>Maintains a topology table and queries if no feasible successors are available. </a:t>
            </a:r>
          </a:p>
          <a:p>
            <a:pPr lvl="1"/>
            <a:r>
              <a:rPr lang="en-US" dirty="0"/>
              <a:t>Uses DUAL to calculate the successor routes</a:t>
            </a:r>
          </a:p>
          <a:p>
            <a:endParaRPr lang="en-US" dirty="0"/>
          </a:p>
        </p:txBody>
      </p:sp>
      <p:pic>
        <p:nvPicPr>
          <p:cNvPr id="3" name="Picture 2"/>
          <p:cNvPicPr>
            <a:picLocks noChangeAspect="1"/>
          </p:cNvPicPr>
          <p:nvPr/>
        </p:nvPicPr>
        <p:blipFill>
          <a:blip r:embed="rId3"/>
          <a:stretch>
            <a:fillRect/>
          </a:stretch>
        </p:blipFill>
        <p:spPr>
          <a:xfrm>
            <a:off x="4063010" y="850900"/>
            <a:ext cx="4840681" cy="2795587"/>
          </a:xfrm>
          <a:prstGeom prst="rect">
            <a:avLst/>
          </a:prstGeom>
        </p:spPr>
      </p:pic>
    </p:spTree>
    <p:extLst>
      <p:ext uri="{BB962C8B-B14F-4D97-AF65-F5344CB8AC3E}">
        <p14:creationId xmlns:p14="http://schemas.microsoft.com/office/powerpoint/2010/main" val="330948540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following compares EIGRP for IPv4 and IPv6</a:t>
            </a:r>
            <a:endParaRPr lang="en-US" dirty="0"/>
          </a:p>
        </p:txBody>
      </p:sp>
      <p:sp>
        <p:nvSpPr>
          <p:cNvPr id="21505" name="Rectangle 2"/>
          <p:cNvSpPr>
            <a:spLocks noGrp="1" noChangeArrowheads="1"/>
          </p:cNvSpPr>
          <p:nvPr>
            <p:ph type="title"/>
          </p:nvPr>
        </p:nvSpPr>
        <p:spPr/>
        <p:txBody>
          <a:bodyPr/>
          <a:lstStyle/>
          <a:p>
            <a:r>
              <a:rPr lang="en-US" sz="1600" dirty="0"/>
              <a:t>Implement EIGRP for </a:t>
            </a:r>
            <a:r>
              <a:rPr lang="en-US" sz="1600" dirty="0" smtClean="0"/>
              <a:t>IPv6</a:t>
            </a:r>
            <a:r>
              <a:rPr lang="en-US" dirty="0"/>
              <a:t/>
            </a:r>
            <a:br>
              <a:rPr lang="en-US" dirty="0"/>
            </a:br>
            <a:r>
              <a:rPr lang="en-US" dirty="0"/>
              <a:t>EIGRP for IPv6</a:t>
            </a:r>
          </a:p>
        </p:txBody>
      </p:sp>
      <p:pic>
        <p:nvPicPr>
          <p:cNvPr id="3" name="Picture 2"/>
          <p:cNvPicPr>
            <a:picLocks noChangeAspect="1"/>
          </p:cNvPicPr>
          <p:nvPr/>
        </p:nvPicPr>
        <p:blipFill>
          <a:blip r:embed="rId3"/>
          <a:stretch>
            <a:fillRect/>
          </a:stretch>
        </p:blipFill>
        <p:spPr>
          <a:xfrm>
            <a:off x="1160758" y="1358900"/>
            <a:ext cx="6819900" cy="2781300"/>
          </a:xfrm>
          <a:prstGeom prst="rect">
            <a:avLst/>
          </a:prstGeom>
          <a:ln>
            <a:solidFill>
              <a:srgbClr val="000000"/>
            </a:solidFill>
          </a:ln>
        </p:spPr>
      </p:pic>
    </p:spTree>
    <p:extLst>
      <p:ext uri="{BB962C8B-B14F-4D97-AF65-F5344CB8AC3E}">
        <p14:creationId xmlns:p14="http://schemas.microsoft.com/office/powerpoint/2010/main" val="372729137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Implement EIGRP for </a:t>
            </a:r>
            <a:r>
              <a:rPr lang="en-US" sz="1600" dirty="0" smtClean="0"/>
              <a:t>IPv6</a:t>
            </a:r>
            <a:r>
              <a:rPr lang="en-US" dirty="0"/>
              <a:t/>
            </a:r>
            <a:br>
              <a:rPr lang="en-US" dirty="0"/>
            </a:br>
            <a:r>
              <a:rPr lang="en-US" dirty="0"/>
              <a:t>EIGRP for IPv6</a:t>
            </a:r>
          </a:p>
        </p:txBody>
      </p:sp>
      <p:sp>
        <p:nvSpPr>
          <p:cNvPr id="2" name="Content Placeholder 1"/>
          <p:cNvSpPr>
            <a:spLocks noGrp="1"/>
          </p:cNvSpPr>
          <p:nvPr>
            <p:ph idx="1"/>
          </p:nvPr>
        </p:nvSpPr>
        <p:spPr>
          <a:xfrm>
            <a:off x="144065" y="798944"/>
            <a:ext cx="3094435" cy="4155319"/>
          </a:xfrm>
        </p:spPr>
        <p:txBody>
          <a:bodyPr/>
          <a:lstStyle/>
          <a:p>
            <a:r>
              <a:rPr lang="en-US" dirty="0"/>
              <a:t>EIGRP for IPv6 messages are sent using:</a:t>
            </a:r>
          </a:p>
          <a:p>
            <a:pPr lvl="1"/>
            <a:r>
              <a:rPr lang="en-US" b="1" dirty="0" smtClean="0"/>
              <a:t>Source </a:t>
            </a:r>
            <a:r>
              <a:rPr lang="en-US" b="1" dirty="0"/>
              <a:t>IPv6 address </a:t>
            </a:r>
            <a:r>
              <a:rPr lang="en-US" dirty="0"/>
              <a:t>- This is the IPv6 link-local address of the exit interface.</a:t>
            </a:r>
          </a:p>
          <a:p>
            <a:pPr lvl="1"/>
            <a:r>
              <a:rPr lang="en-US" b="1" dirty="0"/>
              <a:t>Destination IPv6 address </a:t>
            </a:r>
            <a:r>
              <a:rPr lang="en-US" dirty="0"/>
              <a:t>- When the packet needs to be sent to a multicast address, it is sent to the IPv6 multicast address FF02::A, the all-EIGRP-routers with link-local scope. If the packet can be sent as a unicast address, it is sent to the link-local address of the neighboring router.</a:t>
            </a:r>
          </a:p>
        </p:txBody>
      </p:sp>
      <p:pic>
        <p:nvPicPr>
          <p:cNvPr id="3" name="Picture 2"/>
          <p:cNvPicPr>
            <a:picLocks noChangeAspect="1"/>
          </p:cNvPicPr>
          <p:nvPr/>
        </p:nvPicPr>
        <p:blipFill>
          <a:blip r:embed="rId3"/>
          <a:stretch>
            <a:fillRect/>
          </a:stretch>
        </p:blipFill>
        <p:spPr>
          <a:xfrm>
            <a:off x="3238500" y="798944"/>
            <a:ext cx="5803900" cy="3266554"/>
          </a:xfrm>
          <a:prstGeom prst="rect">
            <a:avLst/>
          </a:prstGeom>
        </p:spPr>
      </p:pic>
    </p:spTree>
    <p:extLst>
      <p:ext uri="{BB962C8B-B14F-4D97-AF65-F5344CB8AC3E}">
        <p14:creationId xmlns:p14="http://schemas.microsoft.com/office/powerpoint/2010/main" val="19611829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Enhanced IGRP is a Cisco-proprietary distance-vector routing protocol released in 1992.</a:t>
            </a:r>
          </a:p>
          <a:p>
            <a:pPr lvl="1"/>
            <a:r>
              <a:rPr lang="en-US" dirty="0" smtClean="0"/>
              <a:t>EIGRP was created as a classless version of IGRP. </a:t>
            </a:r>
          </a:p>
          <a:p>
            <a:pPr lvl="1"/>
            <a:r>
              <a:rPr lang="en-US" dirty="0" smtClean="0"/>
              <a:t>Ideal choice for large, multiprotocol networks built primarily on Cisco routers.</a:t>
            </a:r>
          </a:p>
        </p:txBody>
      </p:sp>
      <p:sp>
        <p:nvSpPr>
          <p:cNvPr id="21505" name="Rectangle 2"/>
          <p:cNvSpPr>
            <a:spLocks noGrp="1" noChangeArrowheads="1"/>
          </p:cNvSpPr>
          <p:nvPr>
            <p:ph type="title"/>
          </p:nvPr>
        </p:nvSpPr>
        <p:spPr/>
        <p:txBody>
          <a:bodyPr/>
          <a:lstStyle/>
          <a:p>
            <a:r>
              <a:rPr lang="en-US" sz="1600" dirty="0"/>
              <a:t>EIGRP Characteristics</a:t>
            </a:r>
            <a:r>
              <a:rPr lang="en-US" dirty="0"/>
              <a:t/>
            </a:r>
            <a:br>
              <a:rPr lang="en-US" dirty="0"/>
            </a:br>
            <a:r>
              <a:rPr lang="en-US" dirty="0"/>
              <a:t>EIGRP Basic Features</a:t>
            </a:r>
          </a:p>
        </p:txBody>
      </p:sp>
      <p:graphicFrame>
        <p:nvGraphicFramePr>
          <p:cNvPr id="8" name="Table 7"/>
          <p:cNvGraphicFramePr>
            <a:graphicFrameLocks noGrp="1"/>
          </p:cNvGraphicFramePr>
          <p:nvPr>
            <p:extLst>
              <p:ext uri="{D42A27DB-BD31-4B8C-83A1-F6EECF244321}">
                <p14:modId xmlns:p14="http://schemas.microsoft.com/office/powerpoint/2010/main" val="2828878160"/>
              </p:ext>
            </p:extLst>
          </p:nvPr>
        </p:nvGraphicFramePr>
        <p:xfrm>
          <a:off x="224798" y="1780142"/>
          <a:ext cx="8691819" cy="2769223"/>
        </p:xfrm>
        <a:graphic>
          <a:graphicData uri="http://schemas.openxmlformats.org/drawingml/2006/table">
            <a:tbl>
              <a:tblPr firstRow="1" bandRow="1">
                <a:tableStyleId>{5C22544A-7EE6-4342-B048-85BDC9FD1C3A}</a:tableStyleId>
              </a:tblPr>
              <a:tblGrid>
                <a:gridCol w="2164054">
                  <a:extLst>
                    <a:ext uri="{9D8B030D-6E8A-4147-A177-3AD203B41FA5}">
                      <a16:colId xmlns:a16="http://schemas.microsoft.com/office/drawing/2014/main" val="20000"/>
                    </a:ext>
                  </a:extLst>
                </a:gridCol>
                <a:gridCol w="6527765">
                  <a:extLst>
                    <a:ext uri="{9D8B030D-6E8A-4147-A177-3AD203B41FA5}">
                      <a16:colId xmlns:a16="http://schemas.microsoft.com/office/drawing/2014/main" val="20001"/>
                    </a:ext>
                  </a:extLst>
                </a:gridCol>
              </a:tblGrid>
              <a:tr h="247689">
                <a:tc>
                  <a:txBody>
                    <a:bodyPr/>
                    <a:lstStyle/>
                    <a:p>
                      <a:pPr algn="ctr"/>
                      <a:r>
                        <a:rPr lang="en-US" sz="1400" dirty="0" smtClean="0">
                          <a:latin typeface="+mn-lt"/>
                        </a:rPr>
                        <a:t>EIGRP Feature</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smtClean="0">
                          <a:latin typeface="+mn-lt"/>
                          <a:cs typeface="Courier New" pitchFamily="49" charset="0"/>
                        </a:rPr>
                        <a:t>Description</a:t>
                      </a:r>
                      <a:endParaRPr lang="en-US" sz="1400" b="1" dirty="0">
                        <a:latin typeface="+mn-lt"/>
                        <a:cs typeface="Courier New"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2577">
                <a:tc>
                  <a:txBody>
                    <a:bodyPr/>
                    <a:lstStyle/>
                    <a:p>
                      <a:pPr algn="ctr"/>
                      <a:r>
                        <a:rPr lang="en-US" sz="1200" b="1" kern="1200" dirty="0" smtClean="0">
                          <a:solidFill>
                            <a:schemeClr val="dk1"/>
                          </a:solidFill>
                          <a:latin typeface="+mn-lt"/>
                          <a:ea typeface="+mn-ea"/>
                          <a:cs typeface="+mn-cs"/>
                        </a:rPr>
                        <a:t>Diffusing Update Algorithm (DUAL) </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b="0" dirty="0" smtClean="0">
                          <a:latin typeface="+mn-lt"/>
                          <a:cs typeface="Courier New" pitchFamily="49" charset="0"/>
                        </a:rPr>
                        <a:t>EIGRP uses DUAL as its routing algorithm.</a:t>
                      </a:r>
                    </a:p>
                    <a:p>
                      <a:pPr marL="171450" indent="-171450">
                        <a:buFont typeface="Arial" panose="020B0604020202020204" pitchFamily="34" charset="0"/>
                        <a:buChar char="•"/>
                      </a:pPr>
                      <a:r>
                        <a:rPr lang="en-US" sz="1100" b="0" dirty="0" smtClean="0">
                          <a:latin typeface="+mn-lt"/>
                          <a:cs typeface="Courier New" pitchFamily="49" charset="0"/>
                        </a:rPr>
                        <a:t>DUAL guarantees loop-free and backup paths throughout the routing domain.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0628">
                <a:tc>
                  <a:txBody>
                    <a:bodyPr/>
                    <a:lstStyle/>
                    <a:p>
                      <a:pPr algn="ctr"/>
                      <a:r>
                        <a:rPr lang="en-US" sz="1200" b="1" kern="1200" dirty="0" smtClean="0">
                          <a:solidFill>
                            <a:schemeClr val="dk1"/>
                          </a:solidFill>
                          <a:latin typeface="+mn-lt"/>
                          <a:ea typeface="+mn-ea"/>
                          <a:cs typeface="+mn-cs"/>
                        </a:rPr>
                        <a:t>Establishing Neighbor Adjacencies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b="0" dirty="0" smtClean="0">
                          <a:latin typeface="+mn-lt"/>
                          <a:cs typeface="Courier New" pitchFamily="49" charset="0"/>
                        </a:rPr>
                        <a:t>EIGRP establishes relationships with directly connected EIGRP routers. </a:t>
                      </a:r>
                    </a:p>
                    <a:p>
                      <a:pPr marL="171450" indent="-171450">
                        <a:buFont typeface="Arial" panose="020B0604020202020204" pitchFamily="34" charset="0"/>
                        <a:buChar char="•"/>
                      </a:pPr>
                      <a:r>
                        <a:rPr lang="en-US" sz="1100" b="0" dirty="0" smtClean="0">
                          <a:latin typeface="+mn-lt"/>
                          <a:cs typeface="Courier New" pitchFamily="49" charset="0"/>
                        </a:rPr>
                        <a:t>Adjacencies are used to track the status of these neighbors.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0576787"/>
                  </a:ext>
                </a:extLst>
              </a:tr>
              <a:tr h="434533">
                <a:tc>
                  <a:txBody>
                    <a:bodyPr/>
                    <a:lstStyle/>
                    <a:p>
                      <a:pPr algn="ctr"/>
                      <a:r>
                        <a:rPr lang="en-US" sz="1200" b="1" kern="1200" dirty="0" smtClean="0">
                          <a:solidFill>
                            <a:schemeClr val="dk1"/>
                          </a:solidFill>
                          <a:latin typeface="+mn-lt"/>
                          <a:ea typeface="+mn-ea"/>
                          <a:cs typeface="+mn-cs"/>
                        </a:rPr>
                        <a:t>Reliable Transport Protocol</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b="0" dirty="0" smtClean="0">
                          <a:latin typeface="+mn-lt"/>
                          <a:cs typeface="Courier New" pitchFamily="49" charset="0"/>
                        </a:rPr>
                        <a:t>EIGRP RTP provides delivery of EIGRP packets to neighbors. </a:t>
                      </a:r>
                    </a:p>
                    <a:p>
                      <a:pPr marL="171450" indent="-171450">
                        <a:buFont typeface="Arial" panose="020B0604020202020204" pitchFamily="34" charset="0"/>
                        <a:buChar char="•"/>
                      </a:pPr>
                      <a:r>
                        <a:rPr lang="en-US" sz="1100" b="0" dirty="0" smtClean="0">
                          <a:latin typeface="+mn-lt"/>
                          <a:cs typeface="Courier New" pitchFamily="49" charset="0"/>
                        </a:rPr>
                        <a:t>RTP and neighbor adjacencies are used by DUAL.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015406"/>
                  </a:ext>
                </a:extLst>
              </a:tr>
              <a:tr h="482994">
                <a:tc>
                  <a:txBody>
                    <a:bodyPr/>
                    <a:lstStyle/>
                    <a:p>
                      <a:pPr algn="ctr"/>
                      <a:r>
                        <a:rPr lang="en-US" sz="1200" b="1" kern="1200" dirty="0" smtClean="0">
                          <a:solidFill>
                            <a:schemeClr val="dk1"/>
                          </a:solidFill>
                          <a:latin typeface="+mn-lt"/>
                          <a:ea typeface="+mn-ea"/>
                          <a:cs typeface="+mn-cs"/>
                        </a:rPr>
                        <a:t>Partial and Bounded  updates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b="0" dirty="0" smtClean="0">
                          <a:latin typeface="+mn-lt"/>
                          <a:cs typeface="Courier New" pitchFamily="49" charset="0"/>
                        </a:rPr>
                        <a:t>Instead of periodic updates, EIGRP sends partial triggered updates when a path or metric changes.</a:t>
                      </a:r>
                    </a:p>
                    <a:p>
                      <a:pPr marL="171450" indent="-171450">
                        <a:buFont typeface="Arial" panose="020B0604020202020204" pitchFamily="34" charset="0"/>
                        <a:buChar char="•"/>
                      </a:pPr>
                      <a:r>
                        <a:rPr lang="en-US" sz="1100" b="0" dirty="0" smtClean="0">
                          <a:latin typeface="+mn-lt"/>
                          <a:cs typeface="Courier New" pitchFamily="49" charset="0"/>
                        </a:rPr>
                        <a:t>Only those routers that require the information are updated minimizing bandwidth use.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9829">
                <a:tc>
                  <a:txBody>
                    <a:bodyPr/>
                    <a:lstStyle/>
                    <a:p>
                      <a:pPr algn="ctr"/>
                      <a:r>
                        <a:rPr lang="en-US" sz="1200" b="1" kern="1200" dirty="0" smtClean="0">
                          <a:solidFill>
                            <a:schemeClr val="dk1"/>
                          </a:solidFill>
                          <a:latin typeface="+mn-lt"/>
                          <a:ea typeface="+mn-ea"/>
                          <a:cs typeface="+mn-cs"/>
                        </a:rPr>
                        <a:t>Equal and</a:t>
                      </a:r>
                      <a:r>
                        <a:rPr lang="en-US" sz="1200" b="1" kern="1200" baseline="0" dirty="0" smtClean="0">
                          <a:solidFill>
                            <a:schemeClr val="dk1"/>
                          </a:solidFill>
                          <a:latin typeface="+mn-lt"/>
                          <a:ea typeface="+mn-ea"/>
                          <a:cs typeface="+mn-cs"/>
                        </a:rPr>
                        <a:t> Unequal Cost Load Balancing</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100" b="0" dirty="0" smtClean="0">
                          <a:latin typeface="+mn-lt"/>
                          <a:cs typeface="Courier New" pitchFamily="49" charset="0"/>
                        </a:rPr>
                        <a:t>EIGRP supports equal cost load balancing and unequal cost load balancing, which allows administrators to better distribute traffic flow in their networks.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43787522"/>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Implement EIGRP for </a:t>
            </a:r>
            <a:r>
              <a:rPr lang="en-US" sz="1600" dirty="0" smtClean="0"/>
              <a:t>IPv6</a:t>
            </a:r>
            <a:r>
              <a:rPr lang="en-US" dirty="0"/>
              <a:t/>
            </a:r>
            <a:br>
              <a:rPr lang="en-US" dirty="0"/>
            </a:br>
            <a:r>
              <a:rPr lang="en-US" dirty="0"/>
              <a:t>Configure EIGRP for IPv6</a:t>
            </a:r>
          </a:p>
        </p:txBody>
      </p:sp>
      <p:pic>
        <p:nvPicPr>
          <p:cNvPr id="3" name="Picture 2"/>
          <p:cNvPicPr>
            <a:picLocks noChangeAspect="1"/>
          </p:cNvPicPr>
          <p:nvPr/>
        </p:nvPicPr>
        <p:blipFill>
          <a:blip r:embed="rId3"/>
          <a:stretch>
            <a:fillRect/>
          </a:stretch>
        </p:blipFill>
        <p:spPr>
          <a:xfrm>
            <a:off x="2673351" y="1849939"/>
            <a:ext cx="4078287" cy="2729983"/>
          </a:xfrm>
          <a:prstGeom prst="rect">
            <a:avLst/>
          </a:prstGeom>
        </p:spPr>
      </p:pic>
      <p:pic>
        <p:nvPicPr>
          <p:cNvPr id="4" name="Picture 3"/>
          <p:cNvPicPr>
            <a:picLocks noChangeAspect="1"/>
          </p:cNvPicPr>
          <p:nvPr/>
        </p:nvPicPr>
        <p:blipFill>
          <a:blip r:embed="rId4"/>
          <a:stretch>
            <a:fillRect/>
          </a:stretch>
        </p:blipFill>
        <p:spPr>
          <a:xfrm>
            <a:off x="509738" y="3279101"/>
            <a:ext cx="1797940" cy="1283398"/>
          </a:xfrm>
          <a:prstGeom prst="rect">
            <a:avLst/>
          </a:prstGeom>
        </p:spPr>
      </p:pic>
      <p:pic>
        <p:nvPicPr>
          <p:cNvPr id="5" name="Picture 4"/>
          <p:cNvPicPr>
            <a:picLocks noChangeAspect="1"/>
          </p:cNvPicPr>
          <p:nvPr/>
        </p:nvPicPr>
        <p:blipFill>
          <a:blip r:embed="rId5"/>
          <a:stretch>
            <a:fillRect/>
          </a:stretch>
        </p:blipFill>
        <p:spPr>
          <a:xfrm>
            <a:off x="4968176" y="173241"/>
            <a:ext cx="1768368" cy="1596855"/>
          </a:xfrm>
          <a:prstGeom prst="rect">
            <a:avLst/>
          </a:prstGeom>
        </p:spPr>
      </p:pic>
      <p:pic>
        <p:nvPicPr>
          <p:cNvPr id="6" name="Picture 5"/>
          <p:cNvPicPr>
            <a:picLocks noChangeAspect="1"/>
          </p:cNvPicPr>
          <p:nvPr/>
        </p:nvPicPr>
        <p:blipFill>
          <a:blip r:embed="rId6"/>
          <a:stretch>
            <a:fillRect/>
          </a:stretch>
        </p:blipFill>
        <p:spPr>
          <a:xfrm>
            <a:off x="6785664" y="3330270"/>
            <a:ext cx="1750625" cy="1312969"/>
          </a:xfrm>
          <a:prstGeom prst="rect">
            <a:avLst/>
          </a:prstGeom>
        </p:spPr>
      </p:pic>
    </p:spTree>
    <p:extLst>
      <p:ext uri="{BB962C8B-B14F-4D97-AF65-F5344CB8AC3E}">
        <p14:creationId xmlns:p14="http://schemas.microsoft.com/office/powerpoint/2010/main" val="188644849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Implement EIGRP for </a:t>
            </a:r>
            <a:r>
              <a:rPr lang="en-US" sz="1600" dirty="0" smtClean="0"/>
              <a:t>IPv6</a:t>
            </a:r>
            <a:r>
              <a:rPr lang="en-US" dirty="0"/>
              <a:t/>
            </a:r>
            <a:br>
              <a:rPr lang="en-US" dirty="0"/>
            </a:br>
            <a:r>
              <a:rPr lang="en-US" dirty="0"/>
              <a:t>Configure EIGRP for IPv6</a:t>
            </a:r>
          </a:p>
        </p:txBody>
      </p:sp>
      <p:pic>
        <p:nvPicPr>
          <p:cNvPr id="4" name="Picture 3"/>
          <p:cNvPicPr>
            <a:picLocks noChangeAspect="1"/>
          </p:cNvPicPr>
          <p:nvPr/>
        </p:nvPicPr>
        <p:blipFill>
          <a:blip r:embed="rId3"/>
          <a:stretch>
            <a:fillRect/>
          </a:stretch>
        </p:blipFill>
        <p:spPr>
          <a:xfrm>
            <a:off x="3626435" y="1801670"/>
            <a:ext cx="4078287" cy="2729983"/>
          </a:xfrm>
          <a:prstGeom prst="rect">
            <a:avLst/>
          </a:prstGeom>
        </p:spPr>
      </p:pic>
      <p:pic>
        <p:nvPicPr>
          <p:cNvPr id="3" name="Picture 2"/>
          <p:cNvPicPr>
            <a:picLocks noChangeAspect="1"/>
          </p:cNvPicPr>
          <p:nvPr/>
        </p:nvPicPr>
        <p:blipFill>
          <a:blip r:embed="rId4"/>
          <a:stretch>
            <a:fillRect/>
          </a:stretch>
        </p:blipFill>
        <p:spPr>
          <a:xfrm>
            <a:off x="303998" y="1472388"/>
            <a:ext cx="2166937" cy="1367021"/>
          </a:xfrm>
          <a:prstGeom prst="rect">
            <a:avLst/>
          </a:prstGeom>
        </p:spPr>
      </p:pic>
      <p:pic>
        <p:nvPicPr>
          <p:cNvPr id="5" name="Picture 4"/>
          <p:cNvPicPr>
            <a:picLocks noChangeAspect="1"/>
          </p:cNvPicPr>
          <p:nvPr/>
        </p:nvPicPr>
        <p:blipFill>
          <a:blip r:embed="rId5"/>
          <a:stretch>
            <a:fillRect/>
          </a:stretch>
        </p:blipFill>
        <p:spPr>
          <a:xfrm>
            <a:off x="4781550" y="487860"/>
            <a:ext cx="2166937" cy="1396868"/>
          </a:xfrm>
          <a:prstGeom prst="rect">
            <a:avLst/>
          </a:prstGeom>
        </p:spPr>
      </p:pic>
      <p:pic>
        <p:nvPicPr>
          <p:cNvPr id="6" name="Picture 5"/>
          <p:cNvPicPr>
            <a:picLocks noChangeAspect="1"/>
          </p:cNvPicPr>
          <p:nvPr/>
        </p:nvPicPr>
        <p:blipFill>
          <a:blip r:embed="rId6"/>
          <a:stretch>
            <a:fillRect/>
          </a:stretch>
        </p:blipFill>
        <p:spPr>
          <a:xfrm>
            <a:off x="234950" y="3284023"/>
            <a:ext cx="3247421" cy="1247630"/>
          </a:xfrm>
          <a:prstGeom prst="rect">
            <a:avLst/>
          </a:prstGeom>
        </p:spPr>
      </p:pic>
    </p:spTree>
    <p:extLst>
      <p:ext uri="{BB962C8B-B14F-4D97-AF65-F5344CB8AC3E}">
        <p14:creationId xmlns:p14="http://schemas.microsoft.com/office/powerpoint/2010/main" val="337912498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Implement EIGRP for </a:t>
            </a:r>
            <a:r>
              <a:rPr lang="en-US" sz="1600" dirty="0" smtClean="0"/>
              <a:t>IPv6</a:t>
            </a:r>
            <a:r>
              <a:rPr lang="en-US" dirty="0"/>
              <a:t/>
            </a:r>
            <a:br>
              <a:rPr lang="en-US" dirty="0"/>
            </a:br>
            <a:r>
              <a:rPr lang="en-US" dirty="0"/>
              <a:t>Configure EIGRP for IPv6</a:t>
            </a:r>
          </a:p>
        </p:txBody>
      </p:sp>
      <p:sp>
        <p:nvSpPr>
          <p:cNvPr id="2" name="Content Placeholder 1"/>
          <p:cNvSpPr>
            <a:spLocks noGrp="1"/>
          </p:cNvSpPr>
          <p:nvPr>
            <p:ph idx="1"/>
          </p:nvPr>
        </p:nvSpPr>
        <p:spPr>
          <a:xfrm>
            <a:off x="144065" y="798944"/>
            <a:ext cx="4689872" cy="4155319"/>
          </a:xfrm>
        </p:spPr>
        <p:txBody>
          <a:bodyPr/>
          <a:lstStyle/>
          <a:p>
            <a:r>
              <a:rPr lang="en-US" dirty="0"/>
              <a:t>The </a:t>
            </a:r>
            <a:r>
              <a:rPr lang="en-US" b="1" dirty="0"/>
              <a:t>ipv6 unicast-routing</a:t>
            </a:r>
            <a:r>
              <a:rPr lang="en-US" dirty="0"/>
              <a:t> global </a:t>
            </a:r>
            <a:r>
              <a:rPr lang="en-US" dirty="0" smtClean="0"/>
              <a:t>config mode </a:t>
            </a:r>
            <a:r>
              <a:rPr lang="en-US" dirty="0"/>
              <a:t>command enables IPv6 routing on the router. </a:t>
            </a:r>
            <a:endParaRPr lang="en-US" dirty="0" smtClean="0"/>
          </a:p>
          <a:p>
            <a:pPr lvl="1"/>
            <a:endParaRPr lang="en-US" dirty="0" smtClean="0"/>
          </a:p>
          <a:p>
            <a:r>
              <a:rPr lang="en-US" dirty="0" smtClean="0"/>
              <a:t>Use the </a:t>
            </a:r>
            <a:r>
              <a:rPr lang="en-US" b="1" dirty="0" smtClean="0"/>
              <a:t>ipv6 </a:t>
            </a:r>
            <a:r>
              <a:rPr lang="en-US" b="1" dirty="0"/>
              <a:t>router eigrp </a:t>
            </a:r>
            <a:r>
              <a:rPr lang="en-US" i="1" dirty="0" smtClean="0"/>
              <a:t>autonomous-system </a:t>
            </a:r>
            <a:r>
              <a:rPr lang="en-US" dirty="0" smtClean="0"/>
              <a:t>to enter EIGRP for IPv6 router configuration mode. </a:t>
            </a:r>
          </a:p>
          <a:p>
            <a:pPr lvl="1"/>
            <a:endParaRPr lang="en-US" dirty="0" smtClean="0"/>
          </a:p>
          <a:p>
            <a:r>
              <a:rPr lang="en-US" dirty="0" smtClean="0"/>
              <a:t>Use </a:t>
            </a:r>
            <a:r>
              <a:rPr lang="en-US" dirty="0"/>
              <a:t>the </a:t>
            </a:r>
            <a:r>
              <a:rPr lang="en-US" b="1" dirty="0"/>
              <a:t>eigrp router-id </a:t>
            </a:r>
            <a:r>
              <a:rPr lang="en-US" i="1" dirty="0" err="1" smtClean="0"/>
              <a:t>router-id</a:t>
            </a:r>
            <a:r>
              <a:rPr lang="en-US" i="1" dirty="0" smtClean="0"/>
              <a:t> </a:t>
            </a:r>
            <a:r>
              <a:rPr lang="en-US" dirty="0" smtClean="0"/>
              <a:t>command </a:t>
            </a:r>
            <a:r>
              <a:rPr lang="en-US" dirty="0"/>
              <a:t>is used to configure the router </a:t>
            </a:r>
            <a:r>
              <a:rPr lang="en-US" dirty="0" smtClean="0"/>
              <a:t>ID.</a:t>
            </a:r>
          </a:p>
          <a:p>
            <a:pPr lvl="1"/>
            <a:endParaRPr lang="en-US" dirty="0"/>
          </a:p>
          <a:p>
            <a:r>
              <a:rPr lang="en-US" dirty="0" smtClean="0"/>
              <a:t>By </a:t>
            </a:r>
            <a:r>
              <a:rPr lang="en-US" dirty="0"/>
              <a:t>default, the EIGRP for IPv6 process is in a shutdown </a:t>
            </a:r>
            <a:r>
              <a:rPr lang="en-US" dirty="0" smtClean="0"/>
              <a:t>state and the</a:t>
            </a:r>
            <a:r>
              <a:rPr lang="en-US" b="1" dirty="0"/>
              <a:t> no shutdown </a:t>
            </a:r>
            <a:r>
              <a:rPr lang="en-US" dirty="0"/>
              <a:t>command is required to activate the EIGRP for IPv6 </a:t>
            </a:r>
            <a:r>
              <a:rPr lang="en-US" dirty="0" smtClean="0"/>
              <a:t>process.</a:t>
            </a:r>
          </a:p>
          <a:p>
            <a:pPr lvl="1"/>
            <a:endParaRPr lang="en-US" dirty="0"/>
          </a:p>
        </p:txBody>
      </p:sp>
      <p:pic>
        <p:nvPicPr>
          <p:cNvPr id="3" name="Picture 2"/>
          <p:cNvPicPr>
            <a:picLocks noChangeAspect="1"/>
          </p:cNvPicPr>
          <p:nvPr/>
        </p:nvPicPr>
        <p:blipFill>
          <a:blip r:embed="rId3"/>
          <a:stretch>
            <a:fillRect/>
          </a:stretch>
        </p:blipFill>
        <p:spPr>
          <a:xfrm>
            <a:off x="5396706" y="420168"/>
            <a:ext cx="2981325" cy="923925"/>
          </a:xfrm>
          <a:prstGeom prst="rect">
            <a:avLst/>
          </a:prstGeom>
        </p:spPr>
      </p:pic>
      <p:pic>
        <p:nvPicPr>
          <p:cNvPr id="5" name="Picture 4"/>
          <p:cNvPicPr>
            <a:picLocks noChangeAspect="1"/>
          </p:cNvPicPr>
          <p:nvPr/>
        </p:nvPicPr>
        <p:blipFill>
          <a:blip r:embed="rId4"/>
          <a:stretch>
            <a:fillRect/>
          </a:stretch>
        </p:blipFill>
        <p:spPr>
          <a:xfrm>
            <a:off x="4978001" y="1458770"/>
            <a:ext cx="4078287" cy="2729983"/>
          </a:xfrm>
          <a:prstGeom prst="rect">
            <a:avLst/>
          </a:prstGeom>
        </p:spPr>
      </p:pic>
    </p:spTree>
    <p:extLst>
      <p:ext uri="{BB962C8B-B14F-4D97-AF65-F5344CB8AC3E}">
        <p14:creationId xmlns:p14="http://schemas.microsoft.com/office/powerpoint/2010/main" val="1867911807"/>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Unlike EIGRP for IPv4 which uses the </a:t>
            </a:r>
            <a:r>
              <a:rPr lang="en-US" b="1" dirty="0" smtClean="0"/>
              <a:t>network</a:t>
            </a:r>
            <a:r>
              <a:rPr lang="en-US" dirty="0" smtClean="0"/>
              <a:t> command, EIGRP for IPv6 is configured directly on the interface using the </a:t>
            </a:r>
            <a:r>
              <a:rPr lang="en-US" b="1" dirty="0" smtClean="0"/>
              <a:t>ipv6 eigrp </a:t>
            </a:r>
            <a:r>
              <a:rPr lang="en-US" i="1" dirty="0" smtClean="0"/>
              <a:t>autonomous-system</a:t>
            </a:r>
            <a:r>
              <a:rPr lang="en-US" dirty="0" smtClean="0"/>
              <a:t> interface configuration command.</a:t>
            </a:r>
            <a:endParaRPr lang="en-US" dirty="0"/>
          </a:p>
        </p:txBody>
      </p:sp>
      <p:sp>
        <p:nvSpPr>
          <p:cNvPr id="21505" name="Rectangle 2"/>
          <p:cNvSpPr>
            <a:spLocks noGrp="1" noChangeArrowheads="1"/>
          </p:cNvSpPr>
          <p:nvPr>
            <p:ph type="title"/>
          </p:nvPr>
        </p:nvSpPr>
        <p:spPr/>
        <p:txBody>
          <a:bodyPr/>
          <a:lstStyle/>
          <a:p>
            <a:r>
              <a:rPr lang="en-US" smtClean="0"/>
              <a:t>Implement EIGRP for IPv6</a:t>
            </a:r>
            <a:br>
              <a:rPr lang="en-US" smtClean="0"/>
            </a:br>
            <a:r>
              <a:rPr lang="en-US" smtClean="0"/>
              <a:t>Configure EIGRP for IPv6</a:t>
            </a:r>
            <a:endParaRPr lang="en-US" dirty="0"/>
          </a:p>
        </p:txBody>
      </p:sp>
      <p:pic>
        <p:nvPicPr>
          <p:cNvPr id="3" name="Picture 2"/>
          <p:cNvPicPr>
            <a:picLocks noChangeAspect="1"/>
          </p:cNvPicPr>
          <p:nvPr/>
        </p:nvPicPr>
        <p:blipFill>
          <a:blip r:embed="rId3"/>
          <a:stretch>
            <a:fillRect/>
          </a:stretch>
        </p:blipFill>
        <p:spPr>
          <a:xfrm>
            <a:off x="1013735" y="3384045"/>
            <a:ext cx="1527824" cy="1100551"/>
          </a:xfrm>
          <a:prstGeom prst="rect">
            <a:avLst/>
          </a:prstGeom>
        </p:spPr>
      </p:pic>
      <p:pic>
        <p:nvPicPr>
          <p:cNvPr id="6" name="Picture 5"/>
          <p:cNvPicPr>
            <a:picLocks noChangeAspect="1"/>
          </p:cNvPicPr>
          <p:nvPr/>
        </p:nvPicPr>
        <p:blipFill>
          <a:blip r:embed="rId4"/>
          <a:stretch>
            <a:fillRect/>
          </a:stretch>
        </p:blipFill>
        <p:spPr>
          <a:xfrm>
            <a:off x="6054751" y="2400023"/>
            <a:ext cx="2621900" cy="1968044"/>
          </a:xfrm>
          <a:prstGeom prst="rect">
            <a:avLst/>
          </a:prstGeom>
        </p:spPr>
      </p:pic>
      <p:pic>
        <p:nvPicPr>
          <p:cNvPr id="8" name="Picture 7"/>
          <p:cNvPicPr>
            <a:picLocks noChangeAspect="1"/>
          </p:cNvPicPr>
          <p:nvPr/>
        </p:nvPicPr>
        <p:blipFill rotWithShape="1">
          <a:blip r:embed="rId5"/>
          <a:srcRect l="6705" t="8587" r="42380"/>
          <a:stretch/>
        </p:blipFill>
        <p:spPr>
          <a:xfrm>
            <a:off x="2617950" y="2274610"/>
            <a:ext cx="1887682" cy="2268682"/>
          </a:xfrm>
          <a:prstGeom prst="rect">
            <a:avLst/>
          </a:prstGeom>
        </p:spPr>
      </p:pic>
      <p:sp>
        <p:nvSpPr>
          <p:cNvPr id="10" name="Rectangle 9"/>
          <p:cNvSpPr/>
          <p:nvPr/>
        </p:nvSpPr>
        <p:spPr>
          <a:xfrm>
            <a:off x="5993432" y="1948524"/>
            <a:ext cx="2744538" cy="415498"/>
          </a:xfrm>
          <a:prstGeom prst="rect">
            <a:avLst/>
          </a:prstGeom>
        </p:spPr>
        <p:txBody>
          <a:bodyPr wrap="square">
            <a:spAutoFit/>
          </a:bodyPr>
          <a:lstStyle/>
          <a:p>
            <a:r>
              <a:rPr lang="en-US" sz="1050" dirty="0">
                <a:solidFill>
                  <a:srgbClr val="333333"/>
                </a:solidFill>
                <a:latin typeface="CiscoSansTTLight"/>
              </a:rPr>
              <a:t>The same</a:t>
            </a:r>
            <a:r>
              <a:rPr lang="en-US" sz="1050" b="1" dirty="0">
                <a:solidFill>
                  <a:srgbClr val="333333"/>
                </a:solidFill>
                <a:latin typeface="CiscoSansTTLight"/>
              </a:rPr>
              <a:t> passive-interface </a:t>
            </a:r>
            <a:r>
              <a:rPr lang="en-US" sz="1050" dirty="0">
                <a:solidFill>
                  <a:srgbClr val="333333"/>
                </a:solidFill>
                <a:latin typeface="CiscoSansTTLight"/>
              </a:rPr>
              <a:t>command used for IPv4 is used </a:t>
            </a:r>
            <a:r>
              <a:rPr lang="en-US" sz="1050" dirty="0" smtClean="0">
                <a:solidFill>
                  <a:srgbClr val="333333"/>
                </a:solidFill>
                <a:latin typeface="CiscoSansTTLight"/>
              </a:rPr>
              <a:t>with </a:t>
            </a:r>
            <a:r>
              <a:rPr lang="en-US" sz="1050" dirty="0">
                <a:solidFill>
                  <a:srgbClr val="333333"/>
                </a:solidFill>
                <a:latin typeface="CiscoSansTTLight"/>
              </a:rPr>
              <a:t>EIGRP for IPv6. </a:t>
            </a:r>
            <a:endParaRPr lang="en-US" sz="1050" dirty="0"/>
          </a:p>
        </p:txBody>
      </p:sp>
      <p:pic>
        <p:nvPicPr>
          <p:cNvPr id="5" name="Picture 4"/>
          <p:cNvPicPr>
            <a:picLocks noChangeAspect="1"/>
          </p:cNvPicPr>
          <p:nvPr/>
        </p:nvPicPr>
        <p:blipFill>
          <a:blip r:embed="rId6"/>
          <a:stretch>
            <a:fillRect/>
          </a:stretch>
        </p:blipFill>
        <p:spPr>
          <a:xfrm>
            <a:off x="1013735" y="1489314"/>
            <a:ext cx="2401790" cy="1268870"/>
          </a:xfrm>
          <a:prstGeom prst="rect">
            <a:avLst/>
          </a:prstGeom>
        </p:spPr>
      </p:pic>
    </p:spTree>
    <p:extLst>
      <p:ext uri="{BB962C8B-B14F-4D97-AF65-F5344CB8AC3E}">
        <p14:creationId xmlns:p14="http://schemas.microsoft.com/office/powerpoint/2010/main" val="4194301770"/>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Implement EIGRP for </a:t>
            </a:r>
            <a:r>
              <a:rPr lang="en-US" sz="1600" dirty="0" smtClean="0"/>
              <a:t>IPv6</a:t>
            </a:r>
            <a:r>
              <a:rPr lang="en-US" dirty="0"/>
              <a:t/>
            </a:r>
            <a:br>
              <a:rPr lang="en-US" dirty="0"/>
            </a:br>
            <a:r>
              <a:rPr lang="en-US" dirty="0"/>
              <a:t>Verifying EIGRP for IPv6</a:t>
            </a:r>
          </a:p>
        </p:txBody>
      </p:sp>
      <p:sp>
        <p:nvSpPr>
          <p:cNvPr id="2" name="Content Placeholder 1"/>
          <p:cNvSpPr>
            <a:spLocks noGrp="1"/>
          </p:cNvSpPr>
          <p:nvPr>
            <p:ph idx="1"/>
          </p:nvPr>
        </p:nvSpPr>
        <p:spPr/>
        <p:txBody>
          <a:bodyPr/>
          <a:lstStyle/>
          <a:p>
            <a:r>
              <a:rPr lang="en-US" dirty="0"/>
              <a:t>Use the </a:t>
            </a:r>
            <a:r>
              <a:rPr lang="en-US" b="1" dirty="0"/>
              <a:t>show ipv6 eigrp neighbors </a:t>
            </a:r>
            <a:r>
              <a:rPr lang="en-US" dirty="0"/>
              <a:t>command to view the neighbor table and verify that EIGRP for IPv6 has established an adjacency with its neighbors. </a:t>
            </a:r>
          </a:p>
        </p:txBody>
      </p:sp>
      <p:pic>
        <p:nvPicPr>
          <p:cNvPr id="3" name="Picture 2"/>
          <p:cNvPicPr>
            <a:picLocks noChangeAspect="1"/>
          </p:cNvPicPr>
          <p:nvPr/>
        </p:nvPicPr>
        <p:blipFill>
          <a:blip r:embed="rId3"/>
          <a:stretch>
            <a:fillRect/>
          </a:stretch>
        </p:blipFill>
        <p:spPr>
          <a:xfrm>
            <a:off x="4667250" y="1556495"/>
            <a:ext cx="4403426" cy="2386181"/>
          </a:xfrm>
          <a:prstGeom prst="rect">
            <a:avLst/>
          </a:prstGeom>
        </p:spPr>
      </p:pic>
      <p:sp>
        <p:nvSpPr>
          <p:cNvPr id="5" name="Content Placeholder 1"/>
          <p:cNvSpPr txBox="1">
            <a:spLocks/>
          </p:cNvSpPr>
          <p:nvPr/>
        </p:nvSpPr>
        <p:spPr bwMode="auto">
          <a:xfrm>
            <a:off x="144066" y="1508555"/>
            <a:ext cx="4580334" cy="277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1"/>
            <a:r>
              <a:rPr lang="en-US" b="1" dirty="0"/>
              <a:t>H</a:t>
            </a:r>
            <a:r>
              <a:rPr lang="en-US" dirty="0"/>
              <a:t> - Lists the neighbors in </a:t>
            </a:r>
            <a:r>
              <a:rPr lang="en-US" dirty="0" smtClean="0"/>
              <a:t>order </a:t>
            </a:r>
            <a:r>
              <a:rPr lang="en-US" dirty="0"/>
              <a:t>they were learned.</a:t>
            </a:r>
          </a:p>
          <a:p>
            <a:pPr lvl="1"/>
            <a:r>
              <a:rPr lang="en-US" b="1" dirty="0"/>
              <a:t>Address</a:t>
            </a:r>
            <a:r>
              <a:rPr lang="en-US" dirty="0"/>
              <a:t> - IPv6 link-local address of the neighbor.</a:t>
            </a:r>
          </a:p>
          <a:p>
            <a:pPr lvl="1"/>
            <a:r>
              <a:rPr lang="en-US" b="1" dirty="0"/>
              <a:t>Interface</a:t>
            </a:r>
            <a:r>
              <a:rPr lang="en-US" dirty="0"/>
              <a:t> - Local interface </a:t>
            </a:r>
            <a:r>
              <a:rPr lang="en-US" dirty="0" smtClean="0"/>
              <a:t>that received the Hello.</a:t>
            </a:r>
            <a:endParaRPr lang="en-US" dirty="0"/>
          </a:p>
          <a:p>
            <a:pPr lvl="1"/>
            <a:r>
              <a:rPr lang="en-US" b="1" dirty="0"/>
              <a:t>Hold </a:t>
            </a:r>
            <a:r>
              <a:rPr lang="en-US" dirty="0"/>
              <a:t>- Current hold time. </a:t>
            </a:r>
          </a:p>
          <a:p>
            <a:pPr lvl="1"/>
            <a:r>
              <a:rPr lang="en-US" b="1" dirty="0"/>
              <a:t>Uptime </a:t>
            </a:r>
            <a:r>
              <a:rPr lang="en-US" dirty="0"/>
              <a:t>- </a:t>
            </a:r>
            <a:r>
              <a:rPr lang="en-US" dirty="0" smtClean="0"/>
              <a:t>Time </a:t>
            </a:r>
            <a:r>
              <a:rPr lang="en-US" dirty="0"/>
              <a:t>since this neighbor was </a:t>
            </a:r>
            <a:r>
              <a:rPr lang="en-US" dirty="0" smtClean="0"/>
              <a:t>added.</a:t>
            </a:r>
            <a:endParaRPr lang="en-US" dirty="0"/>
          </a:p>
          <a:p>
            <a:pPr lvl="1"/>
            <a:r>
              <a:rPr lang="en-US" b="1" dirty="0"/>
              <a:t>SRTT </a:t>
            </a:r>
            <a:r>
              <a:rPr lang="en-US" dirty="0"/>
              <a:t>and </a:t>
            </a:r>
            <a:r>
              <a:rPr lang="en-US" b="1" dirty="0"/>
              <a:t>RTO</a:t>
            </a:r>
            <a:r>
              <a:rPr lang="en-US" dirty="0"/>
              <a:t> - Used by </a:t>
            </a:r>
            <a:r>
              <a:rPr lang="en-US" dirty="0" smtClean="0"/>
              <a:t>RTP.</a:t>
            </a:r>
            <a:endParaRPr lang="en-US" dirty="0"/>
          </a:p>
          <a:p>
            <a:pPr lvl="1"/>
            <a:r>
              <a:rPr lang="en-US" b="1" dirty="0"/>
              <a:t>Queue Count </a:t>
            </a:r>
            <a:r>
              <a:rPr lang="en-US" dirty="0"/>
              <a:t>- Should always be zero</a:t>
            </a:r>
            <a:r>
              <a:rPr lang="en-US" dirty="0" smtClean="0"/>
              <a:t>.</a:t>
            </a:r>
            <a:endParaRPr lang="en-US" dirty="0"/>
          </a:p>
          <a:p>
            <a:pPr lvl="1"/>
            <a:r>
              <a:rPr lang="en-US" b="1" dirty="0"/>
              <a:t>Sequence Number </a:t>
            </a:r>
            <a:r>
              <a:rPr lang="en-US" dirty="0"/>
              <a:t>- Used to track updates, queries, and reply packets.</a:t>
            </a:r>
          </a:p>
        </p:txBody>
      </p:sp>
    </p:spTree>
    <p:extLst>
      <p:ext uri="{BB962C8B-B14F-4D97-AF65-F5344CB8AC3E}">
        <p14:creationId xmlns:p14="http://schemas.microsoft.com/office/powerpoint/2010/main" val="736136416"/>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Implement EIGRP for </a:t>
            </a:r>
            <a:r>
              <a:rPr lang="en-US" sz="1600" dirty="0" smtClean="0"/>
              <a:t>IPv6</a:t>
            </a:r>
            <a:r>
              <a:rPr lang="en-US" dirty="0"/>
              <a:t/>
            </a:r>
            <a:br>
              <a:rPr lang="en-US" dirty="0"/>
            </a:br>
            <a:r>
              <a:rPr lang="en-US" dirty="0"/>
              <a:t>Verifying EIGRP for IPv6</a:t>
            </a:r>
          </a:p>
        </p:txBody>
      </p:sp>
      <p:sp>
        <p:nvSpPr>
          <p:cNvPr id="2" name="Content Placeholder 1"/>
          <p:cNvSpPr>
            <a:spLocks noGrp="1"/>
          </p:cNvSpPr>
          <p:nvPr>
            <p:ph idx="1"/>
          </p:nvPr>
        </p:nvSpPr>
        <p:spPr>
          <a:xfrm>
            <a:off x="144065" y="798944"/>
            <a:ext cx="4309179" cy="4155319"/>
          </a:xfrm>
        </p:spPr>
        <p:txBody>
          <a:bodyPr/>
          <a:lstStyle/>
          <a:p>
            <a:r>
              <a:rPr lang="en-US" dirty="0"/>
              <a:t>The </a:t>
            </a:r>
            <a:r>
              <a:rPr lang="en-US" b="1" dirty="0"/>
              <a:t>show ipv6 protocols </a:t>
            </a:r>
            <a:r>
              <a:rPr lang="en-US" dirty="0"/>
              <a:t>command displays the parameters and other information about the state of any active IPv6 routing protocol processes currently configured on the router</a:t>
            </a:r>
            <a:r>
              <a:rPr lang="en-US" dirty="0" smtClean="0"/>
              <a:t>.</a:t>
            </a:r>
          </a:p>
          <a:p>
            <a:pPr marL="342900" lvl="1" indent="-200025">
              <a:buFont typeface="+mj-lt"/>
              <a:buAutoNum type="arabicPeriod"/>
            </a:pPr>
            <a:r>
              <a:rPr lang="en-US" dirty="0"/>
              <a:t> EIGRP for IPv6 is an active dynamic routing protocol on </a:t>
            </a:r>
            <a:r>
              <a:rPr lang="en-US" dirty="0" smtClean="0"/>
              <a:t>R1.</a:t>
            </a:r>
          </a:p>
          <a:p>
            <a:pPr marL="342900" lvl="1" indent="-200025">
              <a:buFont typeface="+mj-lt"/>
              <a:buAutoNum type="arabicPeriod"/>
            </a:pPr>
            <a:r>
              <a:rPr lang="en-US" dirty="0" smtClean="0"/>
              <a:t>These </a:t>
            </a:r>
            <a:r>
              <a:rPr lang="en-US" dirty="0"/>
              <a:t>are the </a:t>
            </a:r>
            <a:r>
              <a:rPr lang="en-US" i="1" dirty="0"/>
              <a:t>k</a:t>
            </a:r>
            <a:r>
              <a:rPr lang="en-US" dirty="0"/>
              <a:t> values used to calculate the EIGRP composite metric. </a:t>
            </a:r>
            <a:endParaRPr lang="en-US" dirty="0" smtClean="0"/>
          </a:p>
          <a:p>
            <a:pPr marL="342900" lvl="1" indent="-200025">
              <a:buFont typeface="+mj-lt"/>
              <a:buAutoNum type="arabicPeriod"/>
            </a:pPr>
            <a:r>
              <a:rPr lang="en-US" dirty="0" smtClean="0"/>
              <a:t>The </a:t>
            </a:r>
            <a:r>
              <a:rPr lang="en-US" dirty="0"/>
              <a:t>EIGRP for IPv6 router ID of R1 is </a:t>
            </a:r>
            <a:r>
              <a:rPr lang="en-US" dirty="0" smtClean="0"/>
              <a:t>1.0.0.0.</a:t>
            </a:r>
          </a:p>
          <a:p>
            <a:pPr marL="342900" lvl="1" indent="-200025">
              <a:buFont typeface="+mj-lt"/>
              <a:buAutoNum type="arabicPeriod"/>
            </a:pPr>
            <a:r>
              <a:rPr lang="en-US" dirty="0" smtClean="0"/>
              <a:t>Same </a:t>
            </a:r>
            <a:r>
              <a:rPr lang="en-US" dirty="0"/>
              <a:t>as EIGRP for IPv4, EIGRP for IPv6 administrative distances have internal AD of 90 and external of 170 (default values</a:t>
            </a:r>
            <a:r>
              <a:rPr lang="en-US" dirty="0" smtClean="0"/>
              <a:t>).</a:t>
            </a:r>
          </a:p>
          <a:p>
            <a:pPr marL="342900" lvl="1" indent="-200025">
              <a:buFont typeface="+mj-lt"/>
              <a:buAutoNum type="arabicPeriod"/>
            </a:pPr>
            <a:r>
              <a:rPr lang="en-US" dirty="0" smtClean="0"/>
              <a:t>The </a:t>
            </a:r>
            <a:r>
              <a:rPr lang="en-US" dirty="0"/>
              <a:t>interfaces enabled for EIGRP for IPv6.</a:t>
            </a:r>
          </a:p>
          <a:p>
            <a:endParaRPr lang="en-US" dirty="0"/>
          </a:p>
        </p:txBody>
      </p:sp>
      <p:pic>
        <p:nvPicPr>
          <p:cNvPr id="3" name="Picture 2"/>
          <p:cNvPicPr>
            <a:picLocks noChangeAspect="1"/>
          </p:cNvPicPr>
          <p:nvPr/>
        </p:nvPicPr>
        <p:blipFill>
          <a:blip r:embed="rId3"/>
          <a:stretch>
            <a:fillRect/>
          </a:stretch>
        </p:blipFill>
        <p:spPr>
          <a:xfrm>
            <a:off x="4453244" y="798944"/>
            <a:ext cx="4501693" cy="3268056"/>
          </a:xfrm>
          <a:prstGeom prst="rect">
            <a:avLst/>
          </a:prstGeom>
        </p:spPr>
      </p:pic>
    </p:spTree>
    <p:extLst>
      <p:ext uri="{BB962C8B-B14F-4D97-AF65-F5344CB8AC3E}">
        <p14:creationId xmlns:p14="http://schemas.microsoft.com/office/powerpoint/2010/main" val="360561534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t>Implement EIGRP for </a:t>
            </a:r>
            <a:r>
              <a:rPr lang="en-US" sz="1600" dirty="0" smtClean="0"/>
              <a:t>IPv6</a:t>
            </a:r>
            <a:r>
              <a:rPr lang="en-US" dirty="0"/>
              <a:t/>
            </a:r>
            <a:br>
              <a:rPr lang="en-US" dirty="0"/>
            </a:br>
            <a:r>
              <a:rPr lang="en-US" dirty="0"/>
              <a:t>Verifying EIGRP for IPv6</a:t>
            </a:r>
          </a:p>
        </p:txBody>
      </p:sp>
      <p:sp>
        <p:nvSpPr>
          <p:cNvPr id="2" name="Content Placeholder 1"/>
          <p:cNvSpPr>
            <a:spLocks noGrp="1"/>
          </p:cNvSpPr>
          <p:nvPr>
            <p:ph idx="1"/>
          </p:nvPr>
        </p:nvSpPr>
        <p:spPr>
          <a:xfrm>
            <a:off x="144065" y="798944"/>
            <a:ext cx="6542485" cy="4155319"/>
          </a:xfrm>
        </p:spPr>
        <p:txBody>
          <a:bodyPr/>
          <a:lstStyle/>
          <a:p>
            <a:r>
              <a:rPr lang="en-US" dirty="0" smtClean="0"/>
              <a:t>Use the </a:t>
            </a:r>
            <a:r>
              <a:rPr lang="en-US" b="1" dirty="0"/>
              <a:t>show ipv6 route</a:t>
            </a:r>
            <a:r>
              <a:rPr lang="en-US" dirty="0"/>
              <a:t> </a:t>
            </a:r>
            <a:r>
              <a:rPr lang="en-US" dirty="0" smtClean="0"/>
              <a:t>command to examine the </a:t>
            </a:r>
            <a:r>
              <a:rPr lang="en-US" dirty="0"/>
              <a:t>IPv6 routing </a:t>
            </a:r>
            <a:r>
              <a:rPr lang="en-US" dirty="0" smtClean="0"/>
              <a:t>table. </a:t>
            </a:r>
          </a:p>
          <a:p>
            <a:pPr lvl="1"/>
            <a:r>
              <a:rPr lang="en-US" dirty="0" smtClean="0"/>
              <a:t>EIGRP </a:t>
            </a:r>
            <a:r>
              <a:rPr lang="en-US" dirty="0"/>
              <a:t>for IPv6 routes are denoted </a:t>
            </a:r>
            <a:r>
              <a:rPr lang="en-US" dirty="0" smtClean="0"/>
              <a:t>with </a:t>
            </a:r>
            <a:r>
              <a:rPr lang="en-US" dirty="0"/>
              <a:t>a </a:t>
            </a:r>
            <a:r>
              <a:rPr lang="en-US" b="1" dirty="0" smtClean="0"/>
              <a:t>D</a:t>
            </a:r>
            <a:r>
              <a:rPr lang="en-US" dirty="0" smtClean="0"/>
              <a:t>.</a:t>
            </a:r>
            <a:endParaRPr lang="en-US" dirty="0"/>
          </a:p>
          <a:p>
            <a:endParaRPr lang="en-US" dirty="0"/>
          </a:p>
          <a:p>
            <a:r>
              <a:rPr lang="en-US" dirty="0" smtClean="0"/>
              <a:t>The figure shows </a:t>
            </a:r>
            <a:r>
              <a:rPr lang="en-US" dirty="0"/>
              <a:t>that R1 has installed three EIGRP routes to remote IPv6 networks in its IPv6 routing table:</a:t>
            </a:r>
          </a:p>
          <a:p>
            <a:pPr lvl="1"/>
            <a:r>
              <a:rPr lang="en-US" dirty="0" smtClean="0"/>
              <a:t>2001:DB8:CAFE:2</a:t>
            </a:r>
            <a:r>
              <a:rPr lang="en-US" dirty="0"/>
              <a:t>::/64 via R3 (FE80::3) using its Serial 0/0/1 interface</a:t>
            </a:r>
          </a:p>
          <a:p>
            <a:pPr lvl="1"/>
            <a:r>
              <a:rPr lang="en-US" dirty="0"/>
              <a:t>2001:DB8:CAFE:3::/64 via R3 (FE80::3) using its Serial 0/0/1 interface</a:t>
            </a:r>
          </a:p>
          <a:p>
            <a:pPr lvl="1"/>
            <a:r>
              <a:rPr lang="en-US" dirty="0"/>
              <a:t>2001:DB8:CAFE:A002::/64 via R3 (FE80::3) using its Serial 0/0/1 interface</a:t>
            </a:r>
          </a:p>
        </p:txBody>
      </p:sp>
      <p:pic>
        <p:nvPicPr>
          <p:cNvPr id="3" name="Picture 2"/>
          <p:cNvPicPr>
            <a:picLocks noChangeAspect="1"/>
          </p:cNvPicPr>
          <p:nvPr/>
        </p:nvPicPr>
        <p:blipFill>
          <a:blip r:embed="rId3"/>
          <a:stretch>
            <a:fillRect/>
          </a:stretch>
        </p:blipFill>
        <p:spPr>
          <a:xfrm>
            <a:off x="6507641" y="742950"/>
            <a:ext cx="2449034" cy="3017318"/>
          </a:xfrm>
          <a:prstGeom prst="rect">
            <a:avLst/>
          </a:prstGeom>
        </p:spPr>
      </p:pic>
    </p:spTree>
    <p:extLst>
      <p:ext uri="{BB962C8B-B14F-4D97-AF65-F5344CB8AC3E}">
        <p14:creationId xmlns:p14="http://schemas.microsoft.com/office/powerpoint/2010/main" val="19703604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smtClean="0"/>
              <a:t>6.5 Chapter Summary</a:t>
            </a:r>
            <a:endParaRPr lang="en-US" dirty="0"/>
          </a:p>
        </p:txBody>
      </p:sp>
    </p:spTree>
    <p:extLst>
      <p:ext uri="{BB962C8B-B14F-4D97-AF65-F5344CB8AC3E}">
        <p14:creationId xmlns:p14="http://schemas.microsoft.com/office/powerpoint/2010/main" val="2791503674"/>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1417131" y="1154627"/>
            <a:ext cx="6450388" cy="186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1593" tIns="30796" rIns="61593" bIns="30796"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endParaRPr lang="en-US" sz="1200" dirty="0"/>
          </a:p>
        </p:txBody>
      </p:sp>
      <p:sp>
        <p:nvSpPr>
          <p:cNvPr id="4" name="Content Placeholder 3"/>
          <p:cNvSpPr>
            <a:spLocks noGrp="1"/>
          </p:cNvSpPr>
          <p:nvPr>
            <p:ph idx="1"/>
          </p:nvPr>
        </p:nvSpPr>
        <p:spPr/>
        <p:txBody>
          <a:bodyPr/>
          <a:lstStyle/>
          <a:p>
            <a:r>
              <a:rPr lang="en-US" dirty="0"/>
              <a:t>EIGRP (Enhanced Interior Gateway Routing Protocol) is a classless, distance vector routing protocol. </a:t>
            </a:r>
          </a:p>
          <a:p>
            <a:r>
              <a:rPr lang="en-US" dirty="0"/>
              <a:t>EIGRP uses the source code of "D" for DUAL in the routing table. EIGRP has a default administrative distance of 90 for internal routes and 170 for routes imported from an external source, such as default routes. These features include: Diffusing Update Algorithm (DUAL), establishing neighbor adjacencies, Reliable Transport Protocol (RTP), partial and bounded updates, and equal and unequal cost load balancing.</a:t>
            </a:r>
          </a:p>
          <a:p>
            <a:r>
              <a:rPr lang="en-US" dirty="0"/>
              <a:t>EIGRP uses PDMs (Protocol Dependent Modules) giving it the capability to support different Layer 3 protocols including IPv4 and IPv6. EIGRP uses reliable delivery for EIGRP updates, queries and replies; and uses unreliable delivery for EIGRP Hellos and acknowledgments. Reliable RTP means an EIGRP acknowledgment must be returned.</a:t>
            </a:r>
          </a:p>
          <a:p>
            <a:r>
              <a:rPr lang="en-US" dirty="0"/>
              <a:t>Before any EIGRP updates are sent, a router must first discover its neighbors using EIGRP Hello packets. The Hello and hold-down values do not need to match for two routers to become neighbors. The </a:t>
            </a:r>
            <a:r>
              <a:rPr lang="en-US" b="1" dirty="0"/>
              <a:t>show ip eigrp neighbors </a:t>
            </a:r>
            <a:r>
              <a:rPr lang="en-US" dirty="0"/>
              <a:t>command is used to view the neighbor table and verify that EIGRP has established an adjacency with its neighbors</a:t>
            </a:r>
            <a:r>
              <a:rPr lang="en-US" dirty="0" smtClean="0"/>
              <a:t>.</a:t>
            </a:r>
            <a:endParaRPr lang="en-US" dirty="0"/>
          </a:p>
        </p:txBody>
      </p:sp>
      <p:sp>
        <p:nvSpPr>
          <p:cNvPr id="21505" name="Rectangle 2"/>
          <p:cNvSpPr>
            <a:spLocks noGrp="1" noChangeArrowheads="1"/>
          </p:cNvSpPr>
          <p:nvPr>
            <p:ph type="title"/>
          </p:nvPr>
        </p:nvSpPr>
        <p:spPr/>
        <p:txBody>
          <a:bodyPr/>
          <a:lstStyle/>
          <a:p>
            <a:r>
              <a:rPr lang="en-US" sz="1400" dirty="0" smtClean="0">
                <a:latin typeface="Arial" charset="0"/>
              </a:rPr>
              <a:t>Conclusion</a:t>
            </a:r>
            <a:r>
              <a:rPr lang="en-US" dirty="0" smtClean="0">
                <a:latin typeface="Arial" charset="0"/>
              </a:rPr>
              <a:t/>
            </a:r>
            <a:br>
              <a:rPr lang="en-US" dirty="0" smtClean="0">
                <a:latin typeface="Arial" charset="0"/>
              </a:rPr>
            </a:br>
            <a:r>
              <a:rPr lang="en-US" dirty="0" smtClean="0">
                <a:latin typeface="Arial" charset="0"/>
              </a:rPr>
              <a:t>Chapter 6: EIGRP</a:t>
            </a:r>
            <a:endParaRPr lang="en-US" dirty="0">
              <a:latin typeface="Arial" charset="0"/>
            </a:endParaRPr>
          </a:p>
        </p:txBody>
      </p:sp>
    </p:spTree>
    <p:extLst>
      <p:ext uri="{BB962C8B-B14F-4D97-AF65-F5344CB8AC3E}">
        <p14:creationId xmlns:p14="http://schemas.microsoft.com/office/powerpoint/2010/main" val="2943567178"/>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1417131" y="1154627"/>
            <a:ext cx="6450388" cy="186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1593" tIns="30796" rIns="61593" bIns="30796"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endParaRPr lang="en-US" sz="1200" dirty="0"/>
          </a:p>
        </p:txBody>
      </p:sp>
      <p:sp>
        <p:nvSpPr>
          <p:cNvPr id="4" name="Content Placeholder 3"/>
          <p:cNvSpPr>
            <a:spLocks noGrp="1"/>
          </p:cNvSpPr>
          <p:nvPr>
            <p:ph idx="1"/>
          </p:nvPr>
        </p:nvSpPr>
        <p:spPr/>
        <p:txBody>
          <a:bodyPr/>
          <a:lstStyle/>
          <a:p>
            <a:r>
              <a:rPr lang="en-US" dirty="0"/>
              <a:t>EIGRP sends partial or bounded updates, which include only route changes. Updates are sent only to those routers that are affected by the change. EIGRP composite metric uses bandwidth, delay, reliability, and load to determine the best path. By default only bandwidth and delay are used.</a:t>
            </a:r>
          </a:p>
          <a:p>
            <a:r>
              <a:rPr lang="en-US" dirty="0" smtClean="0"/>
              <a:t>At </a:t>
            </a:r>
            <a:r>
              <a:rPr lang="en-US" dirty="0"/>
              <a:t>the center of EIGRP is DUAL (Diffusing Update Algorithm). The DUAL Finite State Machine is used to determine best path and potential backup paths to every destination network. The successor is a neighboring router that is used to forward the packet using the least-cost route to the destination network. Feasible distance (FD) is the lowest calculated metric to reach the destination network through the successor. A feasible successor (FS) is a neighbor who has a loop-free backup path to the same network as the successor, and also meets the feasibility condition. The feasibility condition (FC) is met when a neighbor's reported distance (RD) to a network is less than the local router's feasible distance to the same destination network. The reported distance is simply an EIGRP neighbor's feasible distance to the destination network</a:t>
            </a:r>
            <a:r>
              <a:rPr lang="en-US" dirty="0" smtClean="0"/>
              <a:t>.</a:t>
            </a:r>
            <a:endParaRPr lang="en-US" dirty="0"/>
          </a:p>
        </p:txBody>
      </p:sp>
      <p:sp>
        <p:nvSpPr>
          <p:cNvPr id="21505" name="Rectangle 2"/>
          <p:cNvSpPr>
            <a:spLocks noGrp="1" noChangeArrowheads="1"/>
          </p:cNvSpPr>
          <p:nvPr>
            <p:ph type="title"/>
          </p:nvPr>
        </p:nvSpPr>
        <p:spPr/>
        <p:txBody>
          <a:bodyPr/>
          <a:lstStyle/>
          <a:p>
            <a:r>
              <a:rPr lang="en-US" sz="1400" dirty="0" smtClean="0">
                <a:latin typeface="Arial" charset="0"/>
              </a:rPr>
              <a:t>Conclusion</a:t>
            </a:r>
            <a:r>
              <a:rPr lang="en-US" dirty="0" smtClean="0">
                <a:latin typeface="Arial" charset="0"/>
              </a:rPr>
              <a:t/>
            </a:r>
            <a:br>
              <a:rPr lang="en-US" dirty="0" smtClean="0">
                <a:latin typeface="Arial" charset="0"/>
              </a:rPr>
            </a:br>
            <a:r>
              <a:rPr lang="en-US" dirty="0" smtClean="0">
                <a:latin typeface="Arial" charset="0"/>
              </a:rPr>
              <a:t>Chapter 6: EIGRP (Cont.)</a:t>
            </a:r>
            <a:endParaRPr lang="en-US" dirty="0">
              <a:latin typeface="Arial" charset="0"/>
            </a:endParaRPr>
          </a:p>
        </p:txBody>
      </p:sp>
    </p:spTree>
    <p:extLst>
      <p:ext uri="{BB962C8B-B14F-4D97-AF65-F5344CB8AC3E}">
        <p14:creationId xmlns:p14="http://schemas.microsoft.com/office/powerpoint/2010/main" val="237783530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EIGRP uses protocol-dependent modules (PDMs) to support different protocols </a:t>
            </a:r>
            <a:r>
              <a:rPr lang="en-US" dirty="0" smtClean="0"/>
              <a:t>such as IPv4, IPv6, and legacy protocols </a:t>
            </a:r>
            <a:r>
              <a:rPr lang="en-US" dirty="0"/>
              <a:t>IPX and AppleTalk. </a:t>
            </a:r>
          </a:p>
        </p:txBody>
      </p:sp>
      <p:sp>
        <p:nvSpPr>
          <p:cNvPr id="21505" name="Rectangle 2"/>
          <p:cNvSpPr>
            <a:spLocks noGrp="1" noChangeArrowheads="1"/>
          </p:cNvSpPr>
          <p:nvPr>
            <p:ph type="title"/>
          </p:nvPr>
        </p:nvSpPr>
        <p:spPr/>
        <p:txBody>
          <a:bodyPr/>
          <a:lstStyle/>
          <a:p>
            <a:r>
              <a:rPr lang="en-US" sz="1600" dirty="0" smtClean="0"/>
              <a:t>EIGRP Characteristics</a:t>
            </a:r>
            <a:r>
              <a:rPr lang="en-US" dirty="0" smtClean="0"/>
              <a:t/>
            </a:r>
            <a:br>
              <a:rPr lang="en-US" dirty="0" smtClean="0"/>
            </a:br>
            <a:r>
              <a:rPr lang="en-US" dirty="0" smtClean="0"/>
              <a:t>EIGRP Basic Features</a:t>
            </a:r>
            <a:endParaRPr lang="en-US" dirty="0"/>
          </a:p>
        </p:txBody>
      </p:sp>
      <p:pic>
        <p:nvPicPr>
          <p:cNvPr id="6" name="Picture 5"/>
          <p:cNvPicPr>
            <a:picLocks noChangeAspect="1"/>
          </p:cNvPicPr>
          <p:nvPr/>
        </p:nvPicPr>
        <p:blipFill>
          <a:blip r:embed="rId3"/>
          <a:stretch>
            <a:fillRect/>
          </a:stretch>
        </p:blipFill>
        <p:spPr>
          <a:xfrm>
            <a:off x="5160937" y="1572368"/>
            <a:ext cx="3735643" cy="3147867"/>
          </a:xfrm>
          <a:prstGeom prst="rect">
            <a:avLst/>
          </a:prstGeom>
        </p:spPr>
      </p:pic>
      <p:sp>
        <p:nvSpPr>
          <p:cNvPr id="7" name="Content Placeholder 1"/>
          <p:cNvSpPr txBox="1">
            <a:spLocks/>
          </p:cNvSpPr>
          <p:nvPr/>
        </p:nvSpPr>
        <p:spPr bwMode="auto">
          <a:xfrm>
            <a:off x="144065" y="1414302"/>
            <a:ext cx="4906317" cy="325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PDMs are responsible for: </a:t>
            </a:r>
          </a:p>
          <a:p>
            <a:pPr lvl="1"/>
            <a:r>
              <a:rPr lang="en-US" dirty="0" smtClean="0"/>
              <a:t>Maintaining EIGRP neighbor and topology tables</a:t>
            </a:r>
          </a:p>
          <a:p>
            <a:pPr lvl="1"/>
            <a:r>
              <a:rPr lang="en-US" dirty="0" smtClean="0"/>
              <a:t>Computing the metric using DUAL</a:t>
            </a:r>
          </a:p>
          <a:p>
            <a:pPr lvl="1"/>
            <a:r>
              <a:rPr lang="en-US" dirty="0" smtClean="0"/>
              <a:t>Interfacing DUAL and routing table</a:t>
            </a:r>
          </a:p>
          <a:p>
            <a:pPr lvl="1"/>
            <a:r>
              <a:rPr lang="en-US" dirty="0" smtClean="0"/>
              <a:t>Implementing filtering and access lists</a:t>
            </a:r>
          </a:p>
          <a:p>
            <a:pPr lvl="1"/>
            <a:r>
              <a:rPr lang="en-US" dirty="0" smtClean="0"/>
              <a:t>Performing redistribution with other routing protocols</a:t>
            </a:r>
          </a:p>
        </p:txBody>
      </p:sp>
      <p:sp>
        <p:nvSpPr>
          <p:cNvPr id="5" name="Rectangle 4"/>
          <p:cNvSpPr/>
          <p:nvPr/>
        </p:nvSpPr>
        <p:spPr>
          <a:xfrm>
            <a:off x="5086477" y="1310758"/>
            <a:ext cx="3874779" cy="261610"/>
          </a:xfrm>
          <a:prstGeom prst="rect">
            <a:avLst/>
          </a:prstGeom>
        </p:spPr>
        <p:txBody>
          <a:bodyPr wrap="none">
            <a:spAutoFit/>
          </a:bodyPr>
          <a:lstStyle/>
          <a:p>
            <a:r>
              <a:rPr lang="en-US" sz="1100" dirty="0" smtClean="0">
                <a:solidFill>
                  <a:srgbClr val="000000"/>
                </a:solidFill>
              </a:rPr>
              <a:t>EIGRP maintains individual tables for each routed protocol.</a:t>
            </a:r>
            <a:endParaRPr lang="en-US" sz="1100" dirty="0">
              <a:solidFill>
                <a:srgbClr val="000000"/>
              </a:solidFill>
            </a:endParaRPr>
          </a:p>
        </p:txBody>
      </p:sp>
    </p:spTree>
    <p:extLst>
      <p:ext uri="{BB962C8B-B14F-4D97-AF65-F5344CB8AC3E}">
        <p14:creationId xmlns:p14="http://schemas.microsoft.com/office/powerpoint/2010/main" val="3182878799"/>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1417131" y="1154627"/>
            <a:ext cx="6450388" cy="186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1593" tIns="30796" rIns="61593" bIns="30796"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endParaRPr lang="en-US" sz="1200" dirty="0"/>
          </a:p>
        </p:txBody>
      </p:sp>
      <p:sp>
        <p:nvSpPr>
          <p:cNvPr id="4" name="Content Placeholder 3"/>
          <p:cNvSpPr>
            <a:spLocks noGrp="1"/>
          </p:cNvSpPr>
          <p:nvPr>
            <p:ph idx="1"/>
          </p:nvPr>
        </p:nvSpPr>
        <p:spPr/>
        <p:txBody>
          <a:bodyPr/>
          <a:lstStyle/>
          <a:p>
            <a:r>
              <a:rPr lang="en-US" dirty="0" smtClean="0"/>
              <a:t>EIGRP </a:t>
            </a:r>
            <a:r>
              <a:rPr lang="en-US" dirty="0"/>
              <a:t>is configured with the </a:t>
            </a:r>
            <a:r>
              <a:rPr lang="en-US" b="1" dirty="0"/>
              <a:t>router eigrp </a:t>
            </a:r>
            <a:r>
              <a:rPr lang="en-US" i="1" dirty="0"/>
              <a:t>autonomous-system </a:t>
            </a:r>
            <a:r>
              <a:rPr lang="en-US" dirty="0"/>
              <a:t>command. The autonomous-system value is actually a process-id and must be the same on all routers in the EIGRP routing domain. The </a:t>
            </a:r>
            <a:r>
              <a:rPr lang="en-US" b="1" dirty="0"/>
              <a:t>network </a:t>
            </a:r>
            <a:r>
              <a:rPr lang="en-US" dirty="0"/>
              <a:t>command is similar to that used with RIP. The network is the classful network address of the directly connected interfaces on the router. A wildcard mask is an optional parameter that can be used to include only specific interfaces.</a:t>
            </a:r>
          </a:p>
          <a:p>
            <a:r>
              <a:rPr lang="en-US" dirty="0"/>
              <a:t>EIGRP for IPv6 shares many similarities with EIGRP for IPv4. However, unlike the IPv4 network command, IPv6 is enabled on the interface using </a:t>
            </a:r>
            <a:r>
              <a:rPr lang="en-US" b="1" dirty="0"/>
              <a:t>the ipv6 eigrp </a:t>
            </a:r>
            <a:r>
              <a:rPr lang="en-US" i="1" dirty="0"/>
              <a:t>autonomous-system </a:t>
            </a:r>
            <a:r>
              <a:rPr lang="en-US" dirty="0"/>
              <a:t>interface configuration command.</a:t>
            </a:r>
          </a:p>
        </p:txBody>
      </p:sp>
      <p:sp>
        <p:nvSpPr>
          <p:cNvPr id="21505" name="Rectangle 2"/>
          <p:cNvSpPr>
            <a:spLocks noGrp="1" noChangeArrowheads="1"/>
          </p:cNvSpPr>
          <p:nvPr>
            <p:ph type="title"/>
          </p:nvPr>
        </p:nvSpPr>
        <p:spPr/>
        <p:txBody>
          <a:bodyPr/>
          <a:lstStyle/>
          <a:p>
            <a:r>
              <a:rPr lang="en-US" sz="1400" dirty="0" smtClean="0">
                <a:latin typeface="Arial" charset="0"/>
              </a:rPr>
              <a:t>Conclusion</a:t>
            </a:r>
            <a:r>
              <a:rPr lang="en-US" dirty="0" smtClean="0">
                <a:latin typeface="Arial" charset="0"/>
              </a:rPr>
              <a:t/>
            </a:r>
            <a:br>
              <a:rPr lang="en-US" dirty="0" smtClean="0">
                <a:latin typeface="Arial" charset="0"/>
              </a:rPr>
            </a:br>
            <a:r>
              <a:rPr lang="en-US" dirty="0" smtClean="0">
                <a:latin typeface="Arial" charset="0"/>
              </a:rPr>
              <a:t>Chapter 6: EIGRP (Cont.)</a:t>
            </a:r>
            <a:endParaRPr lang="en-US" dirty="0">
              <a:latin typeface="Arial" charset="0"/>
            </a:endParaRPr>
          </a:p>
        </p:txBody>
      </p:sp>
    </p:spTree>
    <p:extLst>
      <p:ext uri="{BB962C8B-B14F-4D97-AF65-F5344CB8AC3E}">
        <p14:creationId xmlns:p14="http://schemas.microsoft.com/office/powerpoint/2010/main" val="1191161914"/>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RTP is the EIGRP Transport layer protocol used for the delivery and reception of EIGRP packets. </a:t>
            </a:r>
          </a:p>
        </p:txBody>
      </p:sp>
      <p:sp>
        <p:nvSpPr>
          <p:cNvPr id="21505" name="Rectangle 2"/>
          <p:cNvSpPr>
            <a:spLocks noGrp="1" noChangeArrowheads="1"/>
          </p:cNvSpPr>
          <p:nvPr>
            <p:ph type="title"/>
          </p:nvPr>
        </p:nvSpPr>
        <p:spPr/>
        <p:txBody>
          <a:bodyPr/>
          <a:lstStyle/>
          <a:p>
            <a:r>
              <a:rPr lang="en-US" sz="1600" dirty="0" smtClean="0"/>
              <a:t>EIGRP Characteristics</a:t>
            </a:r>
            <a:r>
              <a:rPr lang="en-US" dirty="0" smtClean="0"/>
              <a:t/>
            </a:r>
            <a:br>
              <a:rPr lang="en-US" dirty="0" smtClean="0"/>
            </a:br>
            <a:r>
              <a:rPr lang="en-US" dirty="0" smtClean="0"/>
              <a:t>EIGRP Basic Features</a:t>
            </a:r>
            <a:endParaRPr lang="en-US" dirty="0"/>
          </a:p>
        </p:txBody>
      </p:sp>
      <p:sp>
        <p:nvSpPr>
          <p:cNvPr id="7" name="Content Placeholder 1"/>
          <p:cNvSpPr txBox="1">
            <a:spLocks/>
          </p:cNvSpPr>
          <p:nvPr/>
        </p:nvSpPr>
        <p:spPr bwMode="auto">
          <a:xfrm>
            <a:off x="144065" y="1414302"/>
            <a:ext cx="4358487" cy="325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Not all RTP packets are sent reliably.</a:t>
            </a:r>
          </a:p>
          <a:p>
            <a:pPr lvl="1"/>
            <a:r>
              <a:rPr lang="en-US" dirty="0"/>
              <a:t>Reliable packets require explicit acknowledgement from destination</a:t>
            </a:r>
          </a:p>
          <a:p>
            <a:pPr lvl="1"/>
            <a:r>
              <a:rPr lang="en-US" dirty="0"/>
              <a:t>Update, Query, Reply</a:t>
            </a:r>
          </a:p>
          <a:p>
            <a:pPr lvl="1"/>
            <a:r>
              <a:rPr lang="en-US" dirty="0"/>
              <a:t>Unreliable packets do not require acknowledgement from destination</a:t>
            </a:r>
          </a:p>
          <a:p>
            <a:pPr lvl="1"/>
            <a:r>
              <a:rPr lang="en-US" dirty="0"/>
              <a:t>Hello, ACK</a:t>
            </a:r>
          </a:p>
        </p:txBody>
      </p:sp>
      <p:pic>
        <p:nvPicPr>
          <p:cNvPr id="8" name="Picture 7"/>
          <p:cNvPicPr>
            <a:picLocks noChangeAspect="1"/>
          </p:cNvPicPr>
          <p:nvPr/>
        </p:nvPicPr>
        <p:blipFill>
          <a:blip r:embed="rId3"/>
          <a:stretch>
            <a:fillRect/>
          </a:stretch>
        </p:blipFill>
        <p:spPr>
          <a:xfrm>
            <a:off x="3939176" y="1446851"/>
            <a:ext cx="4870383" cy="2859505"/>
          </a:xfrm>
          <a:prstGeom prst="rect">
            <a:avLst/>
          </a:prstGeom>
        </p:spPr>
      </p:pic>
    </p:spTree>
    <p:extLst>
      <p:ext uri="{BB962C8B-B14F-4D97-AF65-F5344CB8AC3E}">
        <p14:creationId xmlns:p14="http://schemas.microsoft.com/office/powerpoint/2010/main" val="392484227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066" y="798944"/>
            <a:ext cx="3340800" cy="4155319"/>
          </a:xfrm>
        </p:spPr>
        <p:txBody>
          <a:bodyPr/>
          <a:lstStyle/>
          <a:p>
            <a:r>
              <a:rPr lang="en-US" dirty="0"/>
              <a:t>EIGRP supports authentication and is recommended.</a:t>
            </a:r>
          </a:p>
          <a:p>
            <a:pPr lvl="1"/>
            <a:r>
              <a:rPr lang="en-US" dirty="0" smtClean="0"/>
              <a:t>EIGRP </a:t>
            </a:r>
            <a:r>
              <a:rPr lang="en-US" dirty="0"/>
              <a:t>authentication ensures that routers only accept routing information from other routers that have been configured with the same password or authentication information</a:t>
            </a:r>
            <a:r>
              <a:rPr lang="en-US" dirty="0" smtClean="0"/>
              <a:t>.</a:t>
            </a:r>
          </a:p>
          <a:p>
            <a:endParaRPr lang="en-US" dirty="0"/>
          </a:p>
          <a:p>
            <a:r>
              <a:rPr lang="en-US" altLang="en-US" b="1" dirty="0"/>
              <a:t>Note</a:t>
            </a:r>
            <a:r>
              <a:rPr lang="en-US" altLang="en-US" dirty="0"/>
              <a:t>: </a:t>
            </a:r>
            <a:endParaRPr lang="en-US" altLang="en-US" dirty="0" smtClean="0"/>
          </a:p>
          <a:p>
            <a:pPr lvl="1"/>
            <a:r>
              <a:rPr lang="en-US" altLang="en-US" dirty="0" smtClean="0"/>
              <a:t>Authentication </a:t>
            </a:r>
            <a:r>
              <a:rPr lang="en-US" altLang="en-US" dirty="0"/>
              <a:t>does not encrypt the EIGRP routing updates.</a:t>
            </a:r>
          </a:p>
          <a:p>
            <a:pPr lvl="1"/>
            <a:endParaRPr lang="en-US" dirty="0" smtClean="0"/>
          </a:p>
        </p:txBody>
      </p:sp>
      <p:sp>
        <p:nvSpPr>
          <p:cNvPr id="21505" name="Rectangle 2"/>
          <p:cNvSpPr>
            <a:spLocks noGrp="1" noChangeArrowheads="1"/>
          </p:cNvSpPr>
          <p:nvPr>
            <p:ph type="title"/>
          </p:nvPr>
        </p:nvSpPr>
        <p:spPr/>
        <p:txBody>
          <a:bodyPr/>
          <a:lstStyle/>
          <a:p>
            <a:r>
              <a:rPr lang="en-US" sz="1600" dirty="0" smtClean="0"/>
              <a:t>EIGRP Characteristics</a:t>
            </a:r>
            <a:r>
              <a:rPr lang="en-US" dirty="0" smtClean="0"/>
              <a:t/>
            </a:r>
            <a:br>
              <a:rPr lang="en-US" dirty="0" smtClean="0"/>
            </a:br>
            <a:r>
              <a:rPr lang="en-US" dirty="0" smtClean="0"/>
              <a:t>EIGRP Basic Features</a:t>
            </a:r>
            <a:endParaRPr lang="en-US" dirty="0"/>
          </a:p>
        </p:txBody>
      </p:sp>
      <p:pic>
        <p:nvPicPr>
          <p:cNvPr id="6" name="Picture 5"/>
          <p:cNvPicPr>
            <a:picLocks noChangeAspect="1"/>
          </p:cNvPicPr>
          <p:nvPr/>
        </p:nvPicPr>
        <p:blipFill>
          <a:blip r:embed="rId3"/>
          <a:stretch>
            <a:fillRect/>
          </a:stretch>
        </p:blipFill>
        <p:spPr>
          <a:xfrm>
            <a:off x="3808072" y="798944"/>
            <a:ext cx="5012722" cy="3025222"/>
          </a:xfrm>
          <a:prstGeom prst="rect">
            <a:avLst/>
          </a:prstGeom>
        </p:spPr>
      </p:pic>
    </p:spTree>
    <p:extLst>
      <p:ext uri="{BB962C8B-B14F-4D97-AF65-F5344CB8AC3E}">
        <p14:creationId xmlns:p14="http://schemas.microsoft.com/office/powerpoint/2010/main" val="127675780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IP EIGRP relies on 5 types of packets to maintain its various tables and establish complex relationships with neighbor routers. </a:t>
            </a:r>
          </a:p>
          <a:p>
            <a:endParaRPr lang="en-US" dirty="0" smtClean="0"/>
          </a:p>
        </p:txBody>
      </p:sp>
      <p:sp>
        <p:nvSpPr>
          <p:cNvPr id="21505" name="Rectangle 2"/>
          <p:cNvSpPr>
            <a:spLocks noGrp="1" noChangeArrowheads="1"/>
          </p:cNvSpPr>
          <p:nvPr>
            <p:ph type="title"/>
          </p:nvPr>
        </p:nvSpPr>
        <p:spPr/>
        <p:txBody>
          <a:bodyPr/>
          <a:lstStyle/>
          <a:p>
            <a:r>
              <a:rPr lang="en-US" sz="1600" dirty="0" smtClean="0"/>
              <a:t>EIGRP Characteristics</a:t>
            </a:r>
            <a:r>
              <a:rPr lang="en-US" dirty="0" smtClean="0"/>
              <a:t/>
            </a:r>
            <a:br>
              <a:rPr lang="en-US" dirty="0" smtClean="0"/>
            </a:br>
            <a:r>
              <a:rPr lang="en-US" dirty="0" smtClean="0"/>
              <a:t>EIGRP Packet Types</a:t>
            </a:r>
            <a:endParaRPr lang="en-US" dirty="0"/>
          </a:p>
        </p:txBody>
      </p:sp>
      <p:pic>
        <p:nvPicPr>
          <p:cNvPr id="3" name="Picture 2"/>
          <p:cNvPicPr>
            <a:picLocks noChangeAspect="1"/>
          </p:cNvPicPr>
          <p:nvPr/>
        </p:nvPicPr>
        <p:blipFill>
          <a:blip r:embed="rId3"/>
          <a:stretch>
            <a:fillRect/>
          </a:stretch>
        </p:blipFill>
        <p:spPr>
          <a:xfrm>
            <a:off x="279309" y="1874099"/>
            <a:ext cx="8428022" cy="2005007"/>
          </a:xfrm>
          <a:prstGeom prst="rect">
            <a:avLst/>
          </a:prstGeom>
        </p:spPr>
      </p:pic>
    </p:spTree>
    <p:extLst>
      <p:ext uri="{BB962C8B-B14F-4D97-AF65-F5344CB8AC3E}">
        <p14:creationId xmlns:p14="http://schemas.microsoft.com/office/powerpoint/2010/main" val="306092763"/>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10616</TotalTime>
  <Words>5229</Words>
  <Application>Microsoft Office PowerPoint</Application>
  <PresentationFormat>On-screen Show (16:9)</PresentationFormat>
  <Paragraphs>655</Paragraphs>
  <Slides>61</Slides>
  <Notes>60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ＭＳ Ｐゴシック</vt:lpstr>
      <vt:lpstr>arial</vt:lpstr>
      <vt:lpstr>arial</vt:lpstr>
      <vt:lpstr>Calibri</vt:lpstr>
      <vt:lpstr>CiscoSans</vt:lpstr>
      <vt:lpstr>CiscoSans ExtraLight</vt:lpstr>
      <vt:lpstr>CiscoSans Thin</vt:lpstr>
      <vt:lpstr>CiscoSansTTLight</vt:lpstr>
      <vt:lpstr>Courier New</vt:lpstr>
      <vt:lpstr>Wingdings</vt:lpstr>
      <vt:lpstr>Default Theme</vt:lpstr>
      <vt:lpstr>Module 6: EIGRP</vt:lpstr>
      <vt:lpstr>Chapter 6 - Sections &amp; Objectives</vt:lpstr>
      <vt:lpstr>Chapter 6 - Sections &amp; Objectives (Cont.)</vt:lpstr>
      <vt:lpstr>6.1 EIGRP Characteristics</vt:lpstr>
      <vt:lpstr>EIGRP Characteristics EIGRP Basic Features</vt:lpstr>
      <vt:lpstr>EIGRP Characteristics EIGRP Basic Features</vt:lpstr>
      <vt:lpstr>EIGRP Characteristics EIGRP Basic Features</vt:lpstr>
      <vt:lpstr>EIGRP Characteristics EIGRP Basic Features</vt:lpstr>
      <vt:lpstr>EIGRP Characteristics EIGRP Packet Types</vt:lpstr>
      <vt:lpstr>EIGRP Characteristics EIGRP Packet Types</vt:lpstr>
      <vt:lpstr>EIGRP Characteristics EIGRP Packet Types</vt:lpstr>
      <vt:lpstr>EIGRP Characteristics EIGRP Packet Types</vt:lpstr>
      <vt:lpstr>EIGRP Characteristics EIGRP Messages</vt:lpstr>
      <vt:lpstr>EIGRP Characteristics EIGRP Messages</vt:lpstr>
      <vt:lpstr>6.2 Implement EIGRP for IPv4</vt:lpstr>
      <vt:lpstr>Implement EIGRP for IPv4 Configure EIGRP with IPv4</vt:lpstr>
      <vt:lpstr>Implement EIGRP for IPv4 Configure EIGRP with IPv4</vt:lpstr>
      <vt:lpstr>Implement EIGRP for IPv4 Configure EIGRP with IPv4</vt:lpstr>
      <vt:lpstr>Implement EIGRP for IPv4 Configure EIGRP with IPv4</vt:lpstr>
      <vt:lpstr>Implement EIGRP for IPv4 Configure EIGRP with IPv4</vt:lpstr>
      <vt:lpstr>Implement EIGRP for IPv4 Configure EIGRP with IPv4</vt:lpstr>
      <vt:lpstr>Implement EIGRP for IPv4 Configure EIGRP with IPv4</vt:lpstr>
      <vt:lpstr>Implement EIGRP for IPv4 Configure EIGRP with IPv4</vt:lpstr>
      <vt:lpstr>Implement EIGRP for IPv4 Verify EIGRP with IPv4</vt:lpstr>
      <vt:lpstr>Implement EIGRP for IPv4 Verify EIGRP with IPv4</vt:lpstr>
      <vt:lpstr>Implement EIGRP for IPv4 Verify EIGRP with IPv4</vt:lpstr>
      <vt:lpstr>6.3 EIGRP Operation</vt:lpstr>
      <vt:lpstr>EIGRP Operation EIGRP Initial Route Discovery</vt:lpstr>
      <vt:lpstr>EIGRP Operation EIGRP Initial Route Discovery</vt:lpstr>
      <vt:lpstr>EIGRP Operation EIGRP Initial Route Discovery</vt:lpstr>
      <vt:lpstr>EIGRP Operation EIGRP Metrics</vt:lpstr>
      <vt:lpstr>EIGRP Operation EIGRP Metrics</vt:lpstr>
      <vt:lpstr>EIGRP Operation EIGRP Metrics</vt:lpstr>
      <vt:lpstr>EIGRP Operation EIGRP Metrics</vt:lpstr>
      <vt:lpstr>EIGRP Operation EIGRP Metrics</vt:lpstr>
      <vt:lpstr>EIGRP Operation EIGRP Metrics</vt:lpstr>
      <vt:lpstr>EIGRP Operation DUAL and the Topology Table</vt:lpstr>
      <vt:lpstr>EIGRP Operation DUAL and the Topology Table</vt:lpstr>
      <vt:lpstr>EIGRP Operation DUAL and the Topology Table</vt:lpstr>
      <vt:lpstr>EIGRP Operation DUAL and the Topology Table</vt:lpstr>
      <vt:lpstr>EIGRP Operation DUAL and the Topology Table</vt:lpstr>
      <vt:lpstr>EIGRP Operation DUAL and the Topology Table</vt:lpstr>
      <vt:lpstr>EIGRP Operation DUAL and the Topology Table</vt:lpstr>
      <vt:lpstr>EIGRP Operation DUAL and Convergence</vt:lpstr>
      <vt:lpstr>EIGRP Operation DUAL and Convergence</vt:lpstr>
      <vt:lpstr>6.4 Implement EIGRP for IPv6</vt:lpstr>
      <vt:lpstr>Implement EIGRP for IPv6 EIGRP for IPv6</vt:lpstr>
      <vt:lpstr>Implement EIGRP for IPv6 EIGRP for IPv6</vt:lpstr>
      <vt:lpstr>Implement EIGRP for IPv6 EIGRP for IPv6</vt:lpstr>
      <vt:lpstr>Implement EIGRP for IPv6 Configure EIGRP for IPv6</vt:lpstr>
      <vt:lpstr>Implement EIGRP for IPv6 Configure EIGRP for IPv6</vt:lpstr>
      <vt:lpstr>Implement EIGRP for IPv6 Configure EIGRP for IPv6</vt:lpstr>
      <vt:lpstr>Implement EIGRP for IPv6 Configure EIGRP for IPv6</vt:lpstr>
      <vt:lpstr>Implement EIGRP for IPv6 Verifying EIGRP for IPv6</vt:lpstr>
      <vt:lpstr>Implement EIGRP for IPv6 Verifying EIGRP for IPv6</vt:lpstr>
      <vt:lpstr>Implement EIGRP for IPv6 Verifying EIGRP for IPv6</vt:lpstr>
      <vt:lpstr>6.5 Chapter Summary</vt:lpstr>
      <vt:lpstr>Conclusion Chapter 6: EIGRP</vt:lpstr>
      <vt:lpstr>Conclusion Chapter 6: EIGRP (Cont.)</vt:lpstr>
      <vt:lpstr>Conclusion Chapter 6: EIGRP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Sri Banu Munisamy</cp:lastModifiedBy>
  <cp:revision>480</cp:revision>
  <dcterms:created xsi:type="dcterms:W3CDTF">2016-08-22T22:27:36Z</dcterms:created>
  <dcterms:modified xsi:type="dcterms:W3CDTF">2021-09-09T07:34:38Z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