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TT Norms Bold" charset="1" panose="02000803030000020004"/>
      <p:regular r:id="rId12"/>
    </p:embeddedFont>
    <p:embeddedFont>
      <p:font typeface="TT Norms" charset="1" panose="02000503030000020003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https://drive.google.com/drive/u/0/folders/1czXdayG6NjG1gKcNqZYCNB3S_r_sSCiA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18288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0645047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4725745" cy="26582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25745" cy="2658232"/>
            </a:xfrm>
            <a:custGeom>
              <a:avLst/>
              <a:gdLst/>
              <a:ahLst/>
              <a:cxnLst/>
              <a:rect r="r" b="b" t="t" l="l"/>
              <a:pathLst>
                <a:path h="2658232" w="4725745">
                  <a:moveTo>
                    <a:pt x="0" y="0"/>
                  </a:moveTo>
                  <a:lnTo>
                    <a:pt x="4725745" y="0"/>
                  </a:lnTo>
                  <a:lnTo>
                    <a:pt x="4725745" y="2658232"/>
                  </a:lnTo>
                  <a:lnTo>
                    <a:pt x="0" y="2658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04800" cap="sq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725745" cy="2696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7" id="7"/>
          <p:cNvSpPr/>
          <p:nvPr/>
        </p:nvSpPr>
        <p:spPr>
          <a:xfrm>
            <a:off x="8972830" y="6162781"/>
            <a:ext cx="8082589" cy="0"/>
          </a:xfrm>
          <a:prstGeom prst="line">
            <a:avLst/>
          </a:prstGeom>
          <a:ln cap="flat" w="38100">
            <a:gradFill>
              <a:gsLst>
                <a:gs pos="0">
                  <a:srgbClr val="FE41D0">
                    <a:alpha val="100000"/>
                  </a:srgbClr>
                </a:gs>
                <a:gs pos="100000">
                  <a:srgbClr val="FF6F38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8978626" y="1593367"/>
            <a:ext cx="1318505" cy="1318505"/>
            <a:chOff x="0" y="0"/>
            <a:chExt cx="1758006" cy="1758006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758006" cy="1758006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39540" lIns="39540" bIns="39540" rIns="3954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362354" y="375916"/>
              <a:ext cx="1033299" cy="1006175"/>
            </a:xfrm>
            <a:custGeom>
              <a:avLst/>
              <a:gdLst/>
              <a:ahLst/>
              <a:cxnLst/>
              <a:rect r="r" b="b" t="t" l="l"/>
              <a:pathLst>
                <a:path h="1006175" w="1033299">
                  <a:moveTo>
                    <a:pt x="0" y="0"/>
                  </a:moveTo>
                  <a:lnTo>
                    <a:pt x="1033299" y="0"/>
                  </a:lnTo>
                  <a:lnTo>
                    <a:pt x="1033299" y="1006175"/>
                  </a:lnTo>
                  <a:lnTo>
                    <a:pt x="0" y="10061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8973006" y="3149067"/>
            <a:ext cx="8087916" cy="3946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83"/>
              </a:lnSpc>
            </a:pPr>
            <a:r>
              <a:rPr lang="en-US" sz="8799" b="true">
                <a:solidFill>
                  <a:srgbClr val="010118"/>
                </a:solidFill>
                <a:latin typeface="TT Norms Bold"/>
                <a:ea typeface="TT Norms Bold"/>
                <a:cs typeface="TT Norms Bold"/>
                <a:sym typeface="TT Norms Bold"/>
              </a:rPr>
              <a:t>Risk Assessment and Mitigation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967503" y="7628488"/>
            <a:ext cx="5414415" cy="533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48"/>
              </a:lnSpc>
            </a:pPr>
            <a:r>
              <a:rPr lang="en-US" sz="3600">
                <a:solidFill>
                  <a:srgbClr val="010118"/>
                </a:solidFill>
                <a:latin typeface="TT Norms"/>
                <a:ea typeface="TT Norms"/>
                <a:cs typeface="TT Norms"/>
                <a:sym typeface="TT Norms"/>
              </a:rPr>
              <a:t>Your Trusted Shield is </a:t>
            </a:r>
            <a:r>
              <a:rPr lang="en-US" sz="3600" b="true">
                <a:solidFill>
                  <a:srgbClr val="010118"/>
                </a:solidFill>
                <a:latin typeface="TT Norms Bold"/>
                <a:ea typeface="TT Norms Bold"/>
                <a:cs typeface="TT Norms Bold"/>
                <a:sym typeface="TT Norms Bold"/>
              </a:rPr>
              <a:t>Us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-1948984" y="-399563"/>
            <a:ext cx="10497278" cy="9479330"/>
            <a:chOff x="0" y="0"/>
            <a:chExt cx="1116669" cy="100838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116669" cy="1008382"/>
            </a:xfrm>
            <a:custGeom>
              <a:avLst/>
              <a:gdLst/>
              <a:ahLst/>
              <a:cxnLst/>
              <a:rect r="r" b="b" t="t" l="l"/>
              <a:pathLst>
                <a:path h="1008382" w="1116669">
                  <a:moveTo>
                    <a:pt x="913469" y="0"/>
                  </a:moveTo>
                  <a:lnTo>
                    <a:pt x="0" y="0"/>
                  </a:lnTo>
                  <a:lnTo>
                    <a:pt x="203200" y="1008382"/>
                  </a:lnTo>
                  <a:lnTo>
                    <a:pt x="1116669" y="1008382"/>
                  </a:lnTo>
                  <a:lnTo>
                    <a:pt x="913469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E41D0">
                    <a:alpha val="100000"/>
                  </a:srgbClr>
                </a:gs>
                <a:gs pos="100000">
                  <a:srgbClr val="FF6F38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101600" y="0"/>
              <a:ext cx="913469" cy="10083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0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-444587">
            <a:off x="-5917894" y="-3928750"/>
            <a:ext cx="7937819" cy="9236735"/>
            <a:chOff x="0" y="0"/>
            <a:chExt cx="6985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15934"/>
              <a:ext cx="698500" cy="780932"/>
            </a:xfrm>
            <a:custGeom>
              <a:avLst/>
              <a:gdLst/>
              <a:ahLst/>
              <a:cxnLst/>
              <a:rect r="r" b="b" t="t" l="l"/>
              <a:pathLst>
                <a:path h="780932" w="698500">
                  <a:moveTo>
                    <a:pt x="420972" y="25795"/>
                  </a:moveTo>
                  <a:lnTo>
                    <a:pt x="626778" y="145537"/>
                  </a:lnTo>
                  <a:cubicBezTo>
                    <a:pt x="671183" y="171372"/>
                    <a:pt x="698500" y="218871"/>
                    <a:pt x="698500" y="270244"/>
                  </a:cubicBezTo>
                  <a:lnTo>
                    <a:pt x="698500" y="510688"/>
                  </a:lnTo>
                  <a:cubicBezTo>
                    <a:pt x="698500" y="562061"/>
                    <a:pt x="671183" y="609560"/>
                    <a:pt x="626778" y="635395"/>
                  </a:cubicBezTo>
                  <a:lnTo>
                    <a:pt x="420972" y="755137"/>
                  </a:lnTo>
                  <a:cubicBezTo>
                    <a:pt x="376636" y="780932"/>
                    <a:pt x="321864" y="780932"/>
                    <a:pt x="277528" y="755137"/>
                  </a:cubicBezTo>
                  <a:lnTo>
                    <a:pt x="71722" y="635395"/>
                  </a:lnTo>
                  <a:cubicBezTo>
                    <a:pt x="27317" y="609560"/>
                    <a:pt x="0" y="562061"/>
                    <a:pt x="0" y="510688"/>
                  </a:cubicBezTo>
                  <a:lnTo>
                    <a:pt x="0" y="270244"/>
                  </a:lnTo>
                  <a:cubicBezTo>
                    <a:pt x="0" y="218871"/>
                    <a:pt x="27317" y="171372"/>
                    <a:pt x="71722" y="145537"/>
                  </a:cubicBezTo>
                  <a:lnTo>
                    <a:pt x="277528" y="25795"/>
                  </a:lnTo>
                  <a:cubicBezTo>
                    <a:pt x="321864" y="0"/>
                    <a:pt x="376636" y="0"/>
                    <a:pt x="420972" y="2579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>
                  <a:alpha val="23922"/>
                </a:srgbClr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true" flipV="false" rot="0">
            <a:off x="757145" y="2017883"/>
            <a:ext cx="6054352" cy="5691091"/>
          </a:xfrm>
          <a:custGeom>
            <a:avLst/>
            <a:gdLst/>
            <a:ahLst/>
            <a:cxnLst/>
            <a:rect r="r" b="b" t="t" l="l"/>
            <a:pathLst>
              <a:path h="5691091" w="6054352">
                <a:moveTo>
                  <a:pt x="6054353" y="0"/>
                </a:moveTo>
                <a:lnTo>
                  <a:pt x="0" y="0"/>
                </a:lnTo>
                <a:lnTo>
                  <a:pt x="0" y="5691091"/>
                </a:lnTo>
                <a:lnTo>
                  <a:pt x="6054353" y="5691091"/>
                </a:lnTo>
                <a:lnTo>
                  <a:pt x="605435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18288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0645047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4725745" cy="26582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25745" cy="2658232"/>
            </a:xfrm>
            <a:custGeom>
              <a:avLst/>
              <a:gdLst/>
              <a:ahLst/>
              <a:cxnLst/>
              <a:rect r="r" b="b" t="t" l="l"/>
              <a:pathLst>
                <a:path h="2658232" w="4725745">
                  <a:moveTo>
                    <a:pt x="0" y="0"/>
                  </a:moveTo>
                  <a:lnTo>
                    <a:pt x="4725745" y="0"/>
                  </a:lnTo>
                  <a:lnTo>
                    <a:pt x="4725745" y="2658232"/>
                  </a:lnTo>
                  <a:lnTo>
                    <a:pt x="0" y="2658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04800" cap="sq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725745" cy="2696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9940783" y="1028700"/>
            <a:ext cx="7318517" cy="7816840"/>
          </a:xfrm>
          <a:custGeom>
            <a:avLst/>
            <a:gdLst/>
            <a:ahLst/>
            <a:cxnLst/>
            <a:rect r="r" b="b" t="t" l="l"/>
            <a:pathLst>
              <a:path h="7816840" w="7318517">
                <a:moveTo>
                  <a:pt x="0" y="0"/>
                </a:moveTo>
                <a:lnTo>
                  <a:pt x="7318517" y="0"/>
                </a:lnTo>
                <a:lnTo>
                  <a:pt x="7318517" y="7816840"/>
                </a:lnTo>
                <a:lnTo>
                  <a:pt x="0" y="78168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1028700" y="1038225"/>
            <a:ext cx="8780172" cy="959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551"/>
              </a:lnSpc>
              <a:spcBef>
                <a:spcPct val="0"/>
              </a:spcBef>
            </a:pPr>
            <a:r>
              <a:rPr lang="en-US" b="true" sz="6399">
                <a:solidFill>
                  <a:srgbClr val="010118"/>
                </a:solidFill>
                <a:latin typeface="TT Norms Bold"/>
                <a:ea typeface="TT Norms Bold"/>
                <a:cs typeface="TT Norms Bold"/>
                <a:sym typeface="TT Norms Bold"/>
              </a:rPr>
              <a:t>The main findings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902180"/>
            <a:ext cx="8323499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10118"/>
                </a:solidFill>
                <a:latin typeface="TT Norms"/>
                <a:ea typeface="TT Norms"/>
                <a:cs typeface="TT Norms"/>
                <a:sym typeface="TT Norms"/>
              </a:rPr>
              <a:t>1- Basic user with no access authority, can duplicate any pre-built dashboard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28700" y="4429669"/>
            <a:ext cx="2282957" cy="1014902"/>
            <a:chOff x="0" y="0"/>
            <a:chExt cx="3043943" cy="1353202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9525"/>
              <a:ext cx="3043943" cy="7138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48"/>
                </a:lnSpc>
              </a:pPr>
              <a:r>
                <a:rPr lang="en-US" sz="3600" b="true">
                  <a:solidFill>
                    <a:srgbClr val="FF6F38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4/7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846472"/>
              <a:ext cx="3043943" cy="5067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en-US" sz="2400">
                  <a:solidFill>
                    <a:srgbClr val="010118"/>
                  </a:solidFill>
                  <a:latin typeface="TT Norms"/>
                  <a:ea typeface="TT Norms"/>
                  <a:cs typeface="TT Norms"/>
                  <a:sym typeface="TT Norms"/>
                </a:rPr>
                <a:t>Threat rate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28700" y="5896787"/>
            <a:ext cx="8323499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10118"/>
                </a:solidFill>
                <a:latin typeface="TT Norms"/>
                <a:ea typeface="TT Norms"/>
                <a:cs typeface="TT Norms"/>
                <a:sym typeface="TT Norms"/>
              </a:rPr>
              <a:t>2- Basic user with lowest privileges can duplicate any Private dashboard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3432787" y="4429669"/>
            <a:ext cx="2282957" cy="1014902"/>
            <a:chOff x="0" y="0"/>
            <a:chExt cx="3043943" cy="1353202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9525"/>
              <a:ext cx="3043943" cy="7138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48"/>
                </a:lnSpc>
              </a:pPr>
              <a:r>
                <a:rPr lang="en-US" sz="3600" b="true">
                  <a:solidFill>
                    <a:srgbClr val="FF6F38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7/7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846472"/>
              <a:ext cx="3043943" cy="5067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en-US" sz="2400">
                  <a:solidFill>
                    <a:srgbClr val="010118"/>
                  </a:solidFill>
                  <a:latin typeface="TT Norms"/>
                  <a:ea typeface="TT Norms"/>
                  <a:cs typeface="TT Norms"/>
                  <a:sym typeface="TT Norms"/>
                </a:rPr>
                <a:t>Misuse rate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839569" y="4408923"/>
            <a:ext cx="2282957" cy="1014902"/>
            <a:chOff x="0" y="0"/>
            <a:chExt cx="3043943" cy="1353202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9525"/>
              <a:ext cx="3043943" cy="7138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48"/>
                </a:lnSpc>
              </a:pPr>
              <a:r>
                <a:rPr lang="en-US" sz="3600" b="true">
                  <a:solidFill>
                    <a:srgbClr val="FF6F38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5/7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846472"/>
              <a:ext cx="3043943" cy="5067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en-US" sz="2400">
                  <a:solidFill>
                    <a:srgbClr val="010118"/>
                  </a:solidFill>
                  <a:latin typeface="TT Norms"/>
                  <a:ea typeface="TT Norms"/>
                  <a:cs typeface="TT Norms"/>
                  <a:sym typeface="TT Norms"/>
                </a:rPr>
                <a:t>Consequences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28700" y="7446614"/>
            <a:ext cx="2282957" cy="1014902"/>
            <a:chOff x="0" y="0"/>
            <a:chExt cx="3043943" cy="1353202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9525"/>
              <a:ext cx="3043943" cy="7138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48"/>
                </a:lnSpc>
              </a:pPr>
              <a:r>
                <a:rPr lang="en-US" sz="3600" b="true">
                  <a:solidFill>
                    <a:srgbClr val="FF6F38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6/7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846472"/>
              <a:ext cx="3043943" cy="5067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en-US" sz="2400">
                  <a:solidFill>
                    <a:srgbClr val="010118"/>
                  </a:solidFill>
                  <a:latin typeface="TT Norms"/>
                  <a:ea typeface="TT Norms"/>
                  <a:cs typeface="TT Norms"/>
                  <a:sym typeface="TT Norms"/>
                </a:rPr>
                <a:t>Threat rate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3432787" y="7446614"/>
            <a:ext cx="2282957" cy="1014902"/>
            <a:chOff x="0" y="0"/>
            <a:chExt cx="3043943" cy="1353202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9525"/>
              <a:ext cx="3043943" cy="7138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48"/>
                </a:lnSpc>
              </a:pPr>
              <a:r>
                <a:rPr lang="en-US" sz="3600" b="true">
                  <a:solidFill>
                    <a:srgbClr val="FF6F38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7/7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846472"/>
              <a:ext cx="3043943" cy="5067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en-US" sz="2400">
                  <a:solidFill>
                    <a:srgbClr val="010118"/>
                  </a:solidFill>
                  <a:latin typeface="TT Norms"/>
                  <a:ea typeface="TT Norms"/>
                  <a:cs typeface="TT Norms"/>
                  <a:sym typeface="TT Norms"/>
                </a:rPr>
                <a:t>Misuse rate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5839569" y="7425867"/>
            <a:ext cx="2282957" cy="1014902"/>
            <a:chOff x="0" y="0"/>
            <a:chExt cx="3043943" cy="1353202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9525"/>
              <a:ext cx="3043943" cy="7138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48"/>
                </a:lnSpc>
              </a:pPr>
              <a:r>
                <a:rPr lang="en-US" sz="3600" b="true">
                  <a:solidFill>
                    <a:srgbClr val="FF6F38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7/7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846472"/>
              <a:ext cx="3043943" cy="5067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en-US" sz="2400">
                  <a:solidFill>
                    <a:srgbClr val="010118"/>
                  </a:solidFill>
                  <a:latin typeface="TT Norms"/>
                  <a:ea typeface="TT Norms"/>
                  <a:cs typeface="TT Norms"/>
                  <a:sym typeface="TT Norms"/>
                </a:rPr>
                <a:t>Consequences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18288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0645047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4725745" cy="26582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25745" cy="2658232"/>
            </a:xfrm>
            <a:custGeom>
              <a:avLst/>
              <a:gdLst/>
              <a:ahLst/>
              <a:cxnLst/>
              <a:rect r="r" b="b" t="t" l="l"/>
              <a:pathLst>
                <a:path h="2658232" w="4725745">
                  <a:moveTo>
                    <a:pt x="0" y="0"/>
                  </a:moveTo>
                  <a:lnTo>
                    <a:pt x="4725745" y="0"/>
                  </a:lnTo>
                  <a:lnTo>
                    <a:pt x="4725745" y="2658232"/>
                  </a:lnTo>
                  <a:lnTo>
                    <a:pt x="0" y="2658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04800" cap="sq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725745" cy="2696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835102" y="1028700"/>
            <a:ext cx="5000416" cy="3920930"/>
            <a:chOff x="0" y="0"/>
            <a:chExt cx="1189394" cy="93262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89394" cy="932629"/>
            </a:xfrm>
            <a:custGeom>
              <a:avLst/>
              <a:gdLst/>
              <a:ahLst/>
              <a:cxnLst/>
              <a:rect r="r" b="b" t="t" l="l"/>
              <a:pathLst>
                <a:path h="932629" w="1189394">
                  <a:moveTo>
                    <a:pt x="37158" y="0"/>
                  </a:moveTo>
                  <a:lnTo>
                    <a:pt x="1152236" y="0"/>
                  </a:lnTo>
                  <a:cubicBezTo>
                    <a:pt x="1172758" y="0"/>
                    <a:pt x="1189394" y="16636"/>
                    <a:pt x="1189394" y="37158"/>
                  </a:cubicBezTo>
                  <a:lnTo>
                    <a:pt x="1189394" y="895471"/>
                  </a:lnTo>
                  <a:cubicBezTo>
                    <a:pt x="1189394" y="915992"/>
                    <a:pt x="1172758" y="932629"/>
                    <a:pt x="1152236" y="932629"/>
                  </a:cubicBezTo>
                  <a:lnTo>
                    <a:pt x="37158" y="932629"/>
                  </a:lnTo>
                  <a:cubicBezTo>
                    <a:pt x="27303" y="932629"/>
                    <a:pt x="17852" y="928714"/>
                    <a:pt x="10883" y="921745"/>
                  </a:cubicBezTo>
                  <a:cubicBezTo>
                    <a:pt x="3915" y="914777"/>
                    <a:pt x="0" y="905325"/>
                    <a:pt x="0" y="895471"/>
                  </a:cubicBezTo>
                  <a:lnTo>
                    <a:pt x="0" y="37158"/>
                  </a:lnTo>
                  <a:cubicBezTo>
                    <a:pt x="0" y="27303"/>
                    <a:pt x="3915" y="17852"/>
                    <a:pt x="10883" y="10883"/>
                  </a:cubicBezTo>
                  <a:cubicBezTo>
                    <a:pt x="17852" y="3915"/>
                    <a:pt x="27303" y="0"/>
                    <a:pt x="37158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gradFill>
                <a:gsLst>
                  <a:gs pos="0">
                    <a:srgbClr val="FFFFFF">
                      <a:alpha val="0"/>
                    </a:srgbClr>
                  </a:gs>
                  <a:gs pos="33333">
                    <a:srgbClr val="FE41D0">
                      <a:alpha val="59500"/>
                    </a:srgbClr>
                  </a:gs>
                  <a:gs pos="66667">
                    <a:srgbClr val="FF6F38">
                      <a:alpha val="355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700000"/>
              </a:gra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189394" cy="970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835102" y="5337370"/>
            <a:ext cx="5000416" cy="3920930"/>
            <a:chOff x="0" y="0"/>
            <a:chExt cx="1189394" cy="93262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89394" cy="932629"/>
            </a:xfrm>
            <a:custGeom>
              <a:avLst/>
              <a:gdLst/>
              <a:ahLst/>
              <a:cxnLst/>
              <a:rect r="r" b="b" t="t" l="l"/>
              <a:pathLst>
                <a:path h="932629" w="1189394">
                  <a:moveTo>
                    <a:pt x="37158" y="0"/>
                  </a:moveTo>
                  <a:lnTo>
                    <a:pt x="1152236" y="0"/>
                  </a:lnTo>
                  <a:cubicBezTo>
                    <a:pt x="1172758" y="0"/>
                    <a:pt x="1189394" y="16636"/>
                    <a:pt x="1189394" y="37158"/>
                  </a:cubicBezTo>
                  <a:lnTo>
                    <a:pt x="1189394" y="895471"/>
                  </a:lnTo>
                  <a:cubicBezTo>
                    <a:pt x="1189394" y="915992"/>
                    <a:pt x="1172758" y="932629"/>
                    <a:pt x="1152236" y="932629"/>
                  </a:cubicBezTo>
                  <a:lnTo>
                    <a:pt x="37158" y="932629"/>
                  </a:lnTo>
                  <a:cubicBezTo>
                    <a:pt x="27303" y="932629"/>
                    <a:pt x="17852" y="928714"/>
                    <a:pt x="10883" y="921745"/>
                  </a:cubicBezTo>
                  <a:cubicBezTo>
                    <a:pt x="3915" y="914777"/>
                    <a:pt x="0" y="905325"/>
                    <a:pt x="0" y="895471"/>
                  </a:cubicBezTo>
                  <a:lnTo>
                    <a:pt x="0" y="37158"/>
                  </a:lnTo>
                  <a:cubicBezTo>
                    <a:pt x="0" y="27303"/>
                    <a:pt x="3915" y="17852"/>
                    <a:pt x="10883" y="10883"/>
                  </a:cubicBezTo>
                  <a:cubicBezTo>
                    <a:pt x="17852" y="3915"/>
                    <a:pt x="27303" y="0"/>
                    <a:pt x="37158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gradFill>
                <a:gsLst>
                  <a:gs pos="0">
                    <a:srgbClr val="FFFFFF">
                      <a:alpha val="0"/>
                    </a:srgbClr>
                  </a:gs>
                  <a:gs pos="33333">
                    <a:srgbClr val="FE41D0">
                      <a:alpha val="59500"/>
                    </a:srgbClr>
                  </a:gs>
                  <a:gs pos="66667">
                    <a:srgbClr val="FF6F38">
                      <a:alpha val="355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700000"/>
              </a:gra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189394" cy="970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258884" y="1028700"/>
            <a:ext cx="5000416" cy="3920930"/>
            <a:chOff x="0" y="0"/>
            <a:chExt cx="1189394" cy="93262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89394" cy="932629"/>
            </a:xfrm>
            <a:custGeom>
              <a:avLst/>
              <a:gdLst/>
              <a:ahLst/>
              <a:cxnLst/>
              <a:rect r="r" b="b" t="t" l="l"/>
              <a:pathLst>
                <a:path h="932629" w="1189394">
                  <a:moveTo>
                    <a:pt x="37158" y="0"/>
                  </a:moveTo>
                  <a:lnTo>
                    <a:pt x="1152236" y="0"/>
                  </a:lnTo>
                  <a:cubicBezTo>
                    <a:pt x="1172758" y="0"/>
                    <a:pt x="1189394" y="16636"/>
                    <a:pt x="1189394" y="37158"/>
                  </a:cubicBezTo>
                  <a:lnTo>
                    <a:pt x="1189394" y="895471"/>
                  </a:lnTo>
                  <a:cubicBezTo>
                    <a:pt x="1189394" y="915992"/>
                    <a:pt x="1172758" y="932629"/>
                    <a:pt x="1152236" y="932629"/>
                  </a:cubicBezTo>
                  <a:lnTo>
                    <a:pt x="37158" y="932629"/>
                  </a:lnTo>
                  <a:cubicBezTo>
                    <a:pt x="27303" y="932629"/>
                    <a:pt x="17852" y="928714"/>
                    <a:pt x="10883" y="921745"/>
                  </a:cubicBezTo>
                  <a:cubicBezTo>
                    <a:pt x="3915" y="914777"/>
                    <a:pt x="0" y="905325"/>
                    <a:pt x="0" y="895471"/>
                  </a:cubicBezTo>
                  <a:lnTo>
                    <a:pt x="0" y="37158"/>
                  </a:lnTo>
                  <a:cubicBezTo>
                    <a:pt x="0" y="27303"/>
                    <a:pt x="3915" y="17852"/>
                    <a:pt x="10883" y="10883"/>
                  </a:cubicBezTo>
                  <a:cubicBezTo>
                    <a:pt x="17852" y="3915"/>
                    <a:pt x="27303" y="0"/>
                    <a:pt x="37158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gradFill>
                <a:gsLst>
                  <a:gs pos="0">
                    <a:srgbClr val="FFFFFF">
                      <a:alpha val="0"/>
                    </a:srgbClr>
                  </a:gs>
                  <a:gs pos="33333">
                    <a:srgbClr val="FE41D0">
                      <a:alpha val="59500"/>
                    </a:srgbClr>
                  </a:gs>
                  <a:gs pos="66667">
                    <a:srgbClr val="FF6F38">
                      <a:alpha val="355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700000"/>
              </a:gra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189394" cy="970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7325306" y="1587914"/>
            <a:ext cx="1224315" cy="1179934"/>
          </a:xfrm>
          <a:custGeom>
            <a:avLst/>
            <a:gdLst/>
            <a:ahLst/>
            <a:cxnLst/>
            <a:rect r="r" b="b" t="t" l="l"/>
            <a:pathLst>
              <a:path h="1179934" w="1224315">
                <a:moveTo>
                  <a:pt x="0" y="0"/>
                </a:moveTo>
                <a:lnTo>
                  <a:pt x="1224315" y="0"/>
                </a:lnTo>
                <a:lnTo>
                  <a:pt x="1224315" y="1179934"/>
                </a:lnTo>
                <a:lnTo>
                  <a:pt x="0" y="11799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2749088" y="1587914"/>
            <a:ext cx="1179934" cy="1179934"/>
          </a:xfrm>
          <a:custGeom>
            <a:avLst/>
            <a:gdLst/>
            <a:ahLst/>
            <a:cxnLst/>
            <a:rect r="r" b="b" t="t" l="l"/>
            <a:pathLst>
              <a:path h="1179934" w="1179934">
                <a:moveTo>
                  <a:pt x="0" y="0"/>
                </a:moveTo>
                <a:lnTo>
                  <a:pt x="1179934" y="0"/>
                </a:lnTo>
                <a:lnTo>
                  <a:pt x="1179934" y="1179934"/>
                </a:lnTo>
                <a:lnTo>
                  <a:pt x="0" y="11799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7325306" y="5908740"/>
            <a:ext cx="1167778" cy="1167778"/>
          </a:xfrm>
          <a:custGeom>
            <a:avLst/>
            <a:gdLst/>
            <a:ahLst/>
            <a:cxnLst/>
            <a:rect r="r" b="b" t="t" l="l"/>
            <a:pathLst>
              <a:path h="1167778" w="1167778">
                <a:moveTo>
                  <a:pt x="0" y="0"/>
                </a:moveTo>
                <a:lnTo>
                  <a:pt x="1167778" y="0"/>
                </a:lnTo>
                <a:lnTo>
                  <a:pt x="1167778" y="1167778"/>
                </a:lnTo>
                <a:lnTo>
                  <a:pt x="0" y="116777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9" id="19"/>
          <p:cNvGrpSpPr/>
          <p:nvPr/>
        </p:nvGrpSpPr>
        <p:grpSpPr>
          <a:xfrm rot="0">
            <a:off x="12258884" y="5337370"/>
            <a:ext cx="5000416" cy="3920930"/>
            <a:chOff x="0" y="0"/>
            <a:chExt cx="1189394" cy="93262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189394" cy="932629"/>
            </a:xfrm>
            <a:custGeom>
              <a:avLst/>
              <a:gdLst/>
              <a:ahLst/>
              <a:cxnLst/>
              <a:rect r="r" b="b" t="t" l="l"/>
              <a:pathLst>
                <a:path h="932629" w="1189394">
                  <a:moveTo>
                    <a:pt x="37158" y="0"/>
                  </a:moveTo>
                  <a:lnTo>
                    <a:pt x="1152236" y="0"/>
                  </a:lnTo>
                  <a:cubicBezTo>
                    <a:pt x="1172758" y="0"/>
                    <a:pt x="1189394" y="16636"/>
                    <a:pt x="1189394" y="37158"/>
                  </a:cubicBezTo>
                  <a:lnTo>
                    <a:pt x="1189394" y="895471"/>
                  </a:lnTo>
                  <a:cubicBezTo>
                    <a:pt x="1189394" y="915992"/>
                    <a:pt x="1172758" y="932629"/>
                    <a:pt x="1152236" y="932629"/>
                  </a:cubicBezTo>
                  <a:lnTo>
                    <a:pt x="37158" y="932629"/>
                  </a:lnTo>
                  <a:cubicBezTo>
                    <a:pt x="27303" y="932629"/>
                    <a:pt x="17852" y="928714"/>
                    <a:pt x="10883" y="921745"/>
                  </a:cubicBezTo>
                  <a:cubicBezTo>
                    <a:pt x="3915" y="914777"/>
                    <a:pt x="0" y="905325"/>
                    <a:pt x="0" y="895471"/>
                  </a:cubicBezTo>
                  <a:lnTo>
                    <a:pt x="0" y="37158"/>
                  </a:lnTo>
                  <a:cubicBezTo>
                    <a:pt x="0" y="27303"/>
                    <a:pt x="3915" y="17852"/>
                    <a:pt x="10883" y="10883"/>
                  </a:cubicBezTo>
                  <a:cubicBezTo>
                    <a:pt x="17852" y="3915"/>
                    <a:pt x="27303" y="0"/>
                    <a:pt x="37158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gradFill>
                <a:gsLst>
                  <a:gs pos="0">
                    <a:srgbClr val="FFFFFF">
                      <a:alpha val="0"/>
                    </a:srgbClr>
                  </a:gs>
                  <a:gs pos="33333">
                    <a:srgbClr val="FE41D0">
                      <a:alpha val="59500"/>
                    </a:srgbClr>
                  </a:gs>
                  <a:gs pos="66667">
                    <a:srgbClr val="FF6F38">
                      <a:alpha val="355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700000"/>
              </a:gra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1189394" cy="970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2835307" y="5908740"/>
            <a:ext cx="1007496" cy="1038656"/>
          </a:xfrm>
          <a:custGeom>
            <a:avLst/>
            <a:gdLst/>
            <a:ahLst/>
            <a:cxnLst/>
            <a:rect r="r" b="b" t="t" l="l"/>
            <a:pathLst>
              <a:path h="1038656" w="1007496">
                <a:moveTo>
                  <a:pt x="0" y="0"/>
                </a:moveTo>
                <a:lnTo>
                  <a:pt x="1007496" y="0"/>
                </a:lnTo>
                <a:lnTo>
                  <a:pt x="1007496" y="1038656"/>
                </a:lnTo>
                <a:lnTo>
                  <a:pt x="0" y="103865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7325306" y="2996448"/>
            <a:ext cx="4020007" cy="426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3"/>
              </a:lnSpc>
            </a:pPr>
            <a:r>
              <a:rPr lang="en-US" sz="2799" b="true">
                <a:solidFill>
                  <a:srgbClr val="010118"/>
                </a:solidFill>
                <a:latin typeface="TT Norms Bold"/>
                <a:ea typeface="TT Norms Bold"/>
                <a:cs typeface="TT Norms Bold"/>
                <a:sym typeface="TT Norms Bold"/>
              </a:rPr>
              <a:t>Network Security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325306" y="3598938"/>
            <a:ext cx="4020007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10118"/>
                </a:solidFill>
                <a:latin typeface="TT Norms"/>
                <a:ea typeface="TT Norms"/>
                <a:cs typeface="TT Norms"/>
                <a:sym typeface="TT Norms"/>
              </a:rPr>
              <a:t>malicious user could be able to access private data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325306" y="7305118"/>
            <a:ext cx="4020007" cy="426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03"/>
              </a:lnSpc>
              <a:spcBef>
                <a:spcPct val="0"/>
              </a:spcBef>
            </a:pPr>
            <a:r>
              <a:rPr lang="en-US" b="true" sz="2799">
                <a:solidFill>
                  <a:srgbClr val="010118"/>
                </a:solidFill>
                <a:latin typeface="TT Norms Bold"/>
                <a:ea typeface="TT Norms Bold"/>
                <a:cs typeface="TT Norms Bold"/>
                <a:sym typeface="TT Norms Bold"/>
              </a:rPr>
              <a:t>Potential </a:t>
            </a:r>
            <a:r>
              <a:rPr lang="en-US" b="true" sz="2799" strike="noStrike" u="none">
                <a:solidFill>
                  <a:srgbClr val="010118"/>
                </a:solidFill>
                <a:latin typeface="TT Norms Bold"/>
                <a:ea typeface="TT Norms Bold"/>
                <a:cs typeface="TT Norms Bold"/>
                <a:sym typeface="TT Norms Bold"/>
              </a:rPr>
              <a:t>Threat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325306" y="7907608"/>
            <a:ext cx="4020007" cy="110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10118"/>
                </a:solidFill>
                <a:latin typeface="TT Norms"/>
                <a:ea typeface="TT Norms"/>
                <a:cs typeface="TT Norms"/>
                <a:sym typeface="TT Norms"/>
              </a:rPr>
              <a:t>this misconfiguration may lead to data breach for potitional competitors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749088" y="2996448"/>
            <a:ext cx="4020007" cy="426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03"/>
              </a:lnSpc>
              <a:spcBef>
                <a:spcPct val="0"/>
              </a:spcBef>
            </a:pPr>
            <a:r>
              <a:rPr lang="en-US" b="true" sz="2799" strike="noStrike" u="none">
                <a:solidFill>
                  <a:srgbClr val="010118"/>
                </a:solidFill>
                <a:latin typeface="TT Norms Bold"/>
                <a:ea typeface="TT Norms Bold"/>
                <a:cs typeface="TT Norms Bold"/>
                <a:sym typeface="TT Norms Bold"/>
              </a:rPr>
              <a:t>Data Protection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749088" y="3598938"/>
            <a:ext cx="4020007" cy="110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10118"/>
                </a:solidFill>
                <a:latin typeface="TT Norms"/>
                <a:ea typeface="TT Norms"/>
                <a:cs typeface="TT Norms"/>
                <a:sym typeface="TT Norms"/>
              </a:rPr>
              <a:t>breaking the confidentiality and edit the private data as desired without supervision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42775" y="2187406"/>
            <a:ext cx="6109976" cy="959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551"/>
              </a:lnSpc>
              <a:spcBef>
                <a:spcPct val="0"/>
              </a:spcBef>
            </a:pPr>
            <a:r>
              <a:rPr lang="en-US" b="true" sz="6399">
                <a:solidFill>
                  <a:srgbClr val="010118"/>
                </a:solidFill>
                <a:latin typeface="TT Norms Bold"/>
                <a:ea typeface="TT Norms Bold"/>
                <a:cs typeface="TT Norms Bold"/>
                <a:sym typeface="TT Norms Bold"/>
              </a:rPr>
              <a:t>Some impacts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71248" y="3359543"/>
            <a:ext cx="4663678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10118"/>
                </a:solidFill>
                <a:latin typeface="TT Norms"/>
                <a:ea typeface="TT Norms"/>
                <a:cs typeface="TT Norms"/>
                <a:sym typeface="TT Norms"/>
              </a:rPr>
              <a:t>How could a malicious user exploit this?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749088" y="7305118"/>
            <a:ext cx="4020007" cy="426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03"/>
              </a:lnSpc>
              <a:spcBef>
                <a:spcPct val="0"/>
              </a:spcBef>
            </a:pPr>
            <a:r>
              <a:rPr lang="en-US" b="true" sz="2799">
                <a:solidFill>
                  <a:srgbClr val="010118"/>
                </a:solidFill>
                <a:latin typeface="TT Norms Bold"/>
                <a:ea typeface="TT Norms Bold"/>
                <a:cs typeface="TT Norms Bold"/>
                <a:sym typeface="TT Norms Bold"/>
              </a:rPr>
              <a:t>Loss trust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749088" y="7907608"/>
            <a:ext cx="4020007" cy="110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10118"/>
                </a:solidFill>
                <a:latin typeface="TT Norms"/>
                <a:ea typeface="TT Norms"/>
                <a:cs typeface="TT Norms"/>
                <a:sym typeface="TT Norms"/>
              </a:rPr>
              <a:t>Customers may lose trust in the platform if unauthorized access to their resources is discovered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18288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0645047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4725745" cy="26582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25745" cy="2658232"/>
            </a:xfrm>
            <a:custGeom>
              <a:avLst/>
              <a:gdLst/>
              <a:ahLst/>
              <a:cxnLst/>
              <a:rect r="r" b="b" t="t" l="l"/>
              <a:pathLst>
                <a:path h="2658232" w="4725745">
                  <a:moveTo>
                    <a:pt x="0" y="0"/>
                  </a:moveTo>
                  <a:lnTo>
                    <a:pt x="4725745" y="0"/>
                  </a:lnTo>
                  <a:lnTo>
                    <a:pt x="4725745" y="2658232"/>
                  </a:lnTo>
                  <a:lnTo>
                    <a:pt x="0" y="2658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04800" cap="sq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725745" cy="2696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7191610" y="2697768"/>
            <a:ext cx="3904780" cy="5828030"/>
          </a:xfrm>
          <a:custGeom>
            <a:avLst/>
            <a:gdLst/>
            <a:ahLst/>
            <a:cxnLst/>
            <a:rect r="r" b="b" t="t" l="l"/>
            <a:pathLst>
              <a:path h="5828030" w="3904780">
                <a:moveTo>
                  <a:pt x="0" y="0"/>
                </a:moveTo>
                <a:lnTo>
                  <a:pt x="3904780" y="0"/>
                </a:lnTo>
                <a:lnTo>
                  <a:pt x="3904780" y="5828030"/>
                </a:lnTo>
                <a:lnTo>
                  <a:pt x="0" y="58280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1028700" y="1038225"/>
            <a:ext cx="5345511" cy="1911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1"/>
              </a:lnSpc>
            </a:pPr>
            <a:r>
              <a:rPr lang="en-US" sz="6399" b="true">
                <a:solidFill>
                  <a:srgbClr val="010118"/>
                </a:solidFill>
                <a:latin typeface="TT Norms Bold"/>
                <a:ea typeface="TT Norms Bold"/>
                <a:cs typeface="TT Norms Bold"/>
                <a:sym typeface="TT Norms Bold"/>
              </a:rPr>
              <a:t>Safeguard your data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271520"/>
            <a:ext cx="4648435" cy="1471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10118"/>
                </a:solidFill>
                <a:latin typeface="TT Norms"/>
                <a:ea typeface="TT Norms"/>
                <a:cs typeface="TT Norms"/>
                <a:sym typeface="TT Norms"/>
              </a:rPr>
              <a:t>Protect your valuable data from being exposed, corrupted and misused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2612455" y="1768008"/>
            <a:ext cx="4646845" cy="2087710"/>
            <a:chOff x="0" y="0"/>
            <a:chExt cx="6195793" cy="2783613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1699668"/>
              <a:ext cx="6195793" cy="1083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010118"/>
                  </a:solidFill>
                  <a:latin typeface="TT Norms"/>
                  <a:ea typeface="TT Norms"/>
                  <a:cs typeface="TT Norms"/>
                  <a:sym typeface="TT Norms"/>
                </a:rPr>
                <a:t>Always prevent the access by default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842010"/>
              <a:ext cx="6195793" cy="6980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 b="true">
                  <a:solidFill>
                    <a:srgbClr val="010118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Prevention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-85725"/>
              <a:ext cx="6195793" cy="9340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880"/>
                </a:lnSpc>
              </a:pPr>
              <a:r>
                <a:rPr lang="en-US" sz="4200" b="true">
                  <a:solidFill>
                    <a:srgbClr val="FE41D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01.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612455" y="4188312"/>
            <a:ext cx="4646845" cy="2087710"/>
            <a:chOff x="0" y="0"/>
            <a:chExt cx="6195793" cy="2783613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1699668"/>
              <a:ext cx="6195793" cy="1083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010118"/>
                  </a:solidFill>
                  <a:latin typeface="TT Norms"/>
                  <a:ea typeface="TT Norms"/>
                  <a:cs typeface="TT Norms"/>
                  <a:sym typeface="TT Norms"/>
                </a:rPr>
                <a:t>avoid using sequential numeric IDs in URLs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842010"/>
              <a:ext cx="6195793" cy="6980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 b="true">
                  <a:solidFill>
                    <a:srgbClr val="010118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avoidance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-85725"/>
              <a:ext cx="6195793" cy="9340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880"/>
                </a:lnSpc>
              </a:pPr>
              <a:r>
                <a:rPr lang="en-US" sz="4200" b="true">
                  <a:solidFill>
                    <a:srgbClr val="FF6F38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02.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612455" y="6608615"/>
            <a:ext cx="4646845" cy="3068785"/>
            <a:chOff x="0" y="0"/>
            <a:chExt cx="6195793" cy="4091713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2448968"/>
              <a:ext cx="6195793" cy="16427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010118"/>
                  </a:solidFill>
                  <a:latin typeface="TT Norms"/>
                  <a:ea typeface="TT Norms"/>
                  <a:cs typeface="TT Norms"/>
                  <a:sym typeface="TT Norms"/>
                </a:rPr>
                <a:t>Implement strict RBAC policies to ensure users only have access to resources necessary for their role.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842010"/>
              <a:ext cx="6195793" cy="14473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 b="true">
                  <a:solidFill>
                    <a:srgbClr val="010118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Role-Based Access Control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-85725"/>
              <a:ext cx="6195793" cy="9340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880"/>
                </a:lnSpc>
              </a:pPr>
              <a:r>
                <a:rPr lang="en-US" sz="4200" b="true">
                  <a:solidFill>
                    <a:srgbClr val="FE41D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03.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18288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0645047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4725745" cy="26582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25745" cy="2658232"/>
            </a:xfrm>
            <a:custGeom>
              <a:avLst/>
              <a:gdLst/>
              <a:ahLst/>
              <a:cxnLst/>
              <a:rect r="r" b="b" t="t" l="l"/>
              <a:pathLst>
                <a:path h="2658232" w="4725745">
                  <a:moveTo>
                    <a:pt x="0" y="0"/>
                  </a:moveTo>
                  <a:lnTo>
                    <a:pt x="4725745" y="0"/>
                  </a:lnTo>
                  <a:lnTo>
                    <a:pt x="4725745" y="2658232"/>
                  </a:lnTo>
                  <a:lnTo>
                    <a:pt x="0" y="2658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04800" cap="sq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725745" cy="2696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461503" y="4951819"/>
            <a:ext cx="6477926" cy="919480"/>
            <a:chOff x="0" y="0"/>
            <a:chExt cx="8637235" cy="1225973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257628"/>
              <a:ext cx="674653" cy="710718"/>
              <a:chOff x="0" y="0"/>
              <a:chExt cx="771554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38109" y="39826"/>
                <a:ext cx="695336" cy="733149"/>
              </a:xfrm>
              <a:custGeom>
                <a:avLst/>
                <a:gdLst/>
                <a:ahLst/>
                <a:cxnLst/>
                <a:rect r="r" b="b" t="t" l="l"/>
                <a:pathLst>
                  <a:path h="733149" w="695336">
                    <a:moveTo>
                      <a:pt x="372458" y="16131"/>
                    </a:moveTo>
                    <a:lnTo>
                      <a:pt x="445631" y="181302"/>
                    </a:lnTo>
                    <a:cubicBezTo>
                      <a:pt x="461646" y="217451"/>
                      <a:pt x="489863" y="246817"/>
                      <a:pt x="525344" y="264262"/>
                    </a:cubicBezTo>
                    <a:lnTo>
                      <a:pt x="678522" y="339571"/>
                    </a:lnTo>
                    <a:cubicBezTo>
                      <a:pt x="688815" y="344632"/>
                      <a:pt x="695336" y="355104"/>
                      <a:pt x="695336" y="366574"/>
                    </a:cubicBezTo>
                    <a:cubicBezTo>
                      <a:pt x="695336" y="378044"/>
                      <a:pt x="688815" y="388516"/>
                      <a:pt x="678522" y="393577"/>
                    </a:cubicBezTo>
                    <a:lnTo>
                      <a:pt x="525344" y="468886"/>
                    </a:lnTo>
                    <a:cubicBezTo>
                      <a:pt x="489863" y="486331"/>
                      <a:pt x="461646" y="515697"/>
                      <a:pt x="445631" y="551846"/>
                    </a:cubicBezTo>
                    <a:lnTo>
                      <a:pt x="372458" y="717017"/>
                    </a:lnTo>
                    <a:cubicBezTo>
                      <a:pt x="368113" y="726824"/>
                      <a:pt x="358395" y="733148"/>
                      <a:pt x="347668" y="733148"/>
                    </a:cubicBezTo>
                    <a:cubicBezTo>
                      <a:pt x="336941" y="733148"/>
                      <a:pt x="327223" y="726824"/>
                      <a:pt x="322878" y="717017"/>
                    </a:cubicBezTo>
                    <a:lnTo>
                      <a:pt x="249705" y="551846"/>
                    </a:lnTo>
                    <a:cubicBezTo>
                      <a:pt x="233690" y="515697"/>
                      <a:pt x="205473" y="486331"/>
                      <a:pt x="169992" y="468886"/>
                    </a:cubicBezTo>
                    <a:lnTo>
                      <a:pt x="16814" y="393577"/>
                    </a:lnTo>
                    <a:cubicBezTo>
                      <a:pt x="6521" y="388516"/>
                      <a:pt x="0" y="378044"/>
                      <a:pt x="0" y="366574"/>
                    </a:cubicBezTo>
                    <a:cubicBezTo>
                      <a:pt x="0" y="355104"/>
                      <a:pt x="6521" y="344632"/>
                      <a:pt x="16814" y="339571"/>
                    </a:cubicBezTo>
                    <a:lnTo>
                      <a:pt x="169992" y="264262"/>
                    </a:lnTo>
                    <a:cubicBezTo>
                      <a:pt x="205473" y="246817"/>
                      <a:pt x="233690" y="217451"/>
                      <a:pt x="249705" y="181302"/>
                    </a:cubicBezTo>
                    <a:lnTo>
                      <a:pt x="322878" y="16131"/>
                    </a:lnTo>
                    <a:cubicBezTo>
                      <a:pt x="327223" y="6324"/>
                      <a:pt x="336941" y="0"/>
                      <a:pt x="347668" y="0"/>
                    </a:cubicBezTo>
                    <a:cubicBezTo>
                      <a:pt x="358395" y="0"/>
                      <a:pt x="368113" y="6324"/>
                      <a:pt x="372458" y="16131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180833" y="152400"/>
                <a:ext cx="409888" cy="469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873206" y="-57150"/>
              <a:ext cx="7764029" cy="1283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b="true" sz="2799" strike="noStrike" u="none">
                  <a:solidFill>
                    <a:srgbClr val="010118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24/7 threat monitoring must applied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461503" y="6103982"/>
            <a:ext cx="6824223" cy="919480"/>
            <a:chOff x="0" y="0"/>
            <a:chExt cx="9098964" cy="1225973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257628"/>
              <a:ext cx="710718" cy="710718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36998" y="36998"/>
                <a:ext cx="738803" cy="738803"/>
              </a:xfrm>
              <a:custGeom>
                <a:avLst/>
                <a:gdLst/>
                <a:ahLst/>
                <a:cxnLst/>
                <a:rect r="r" b="b" t="t" l="l"/>
                <a:pathLst>
                  <a:path h="738803" w="738803">
                    <a:moveTo>
                      <a:pt x="393972" y="15647"/>
                    </a:moveTo>
                    <a:lnTo>
                      <a:pt x="474148" y="187441"/>
                    </a:lnTo>
                    <a:cubicBezTo>
                      <a:pt x="490019" y="221449"/>
                      <a:pt x="517355" y="248785"/>
                      <a:pt x="551363" y="264656"/>
                    </a:cubicBezTo>
                    <a:lnTo>
                      <a:pt x="723157" y="344832"/>
                    </a:lnTo>
                    <a:cubicBezTo>
                      <a:pt x="732702" y="349287"/>
                      <a:pt x="738804" y="358868"/>
                      <a:pt x="738804" y="369402"/>
                    </a:cubicBezTo>
                    <a:cubicBezTo>
                      <a:pt x="738804" y="379936"/>
                      <a:pt x="732702" y="389517"/>
                      <a:pt x="723157" y="393972"/>
                    </a:cubicBezTo>
                    <a:lnTo>
                      <a:pt x="551363" y="474148"/>
                    </a:lnTo>
                    <a:cubicBezTo>
                      <a:pt x="517355" y="490019"/>
                      <a:pt x="490019" y="517355"/>
                      <a:pt x="474148" y="551363"/>
                    </a:cubicBezTo>
                    <a:lnTo>
                      <a:pt x="393972" y="723157"/>
                    </a:lnTo>
                    <a:cubicBezTo>
                      <a:pt x="389517" y="732702"/>
                      <a:pt x="379936" y="738804"/>
                      <a:pt x="369402" y="738804"/>
                    </a:cubicBezTo>
                    <a:cubicBezTo>
                      <a:pt x="358868" y="738804"/>
                      <a:pt x="349287" y="732702"/>
                      <a:pt x="344832" y="723157"/>
                    </a:cubicBezTo>
                    <a:lnTo>
                      <a:pt x="264656" y="551363"/>
                    </a:lnTo>
                    <a:cubicBezTo>
                      <a:pt x="248785" y="517355"/>
                      <a:pt x="221449" y="490019"/>
                      <a:pt x="187441" y="474148"/>
                    </a:cubicBezTo>
                    <a:lnTo>
                      <a:pt x="15647" y="393972"/>
                    </a:lnTo>
                    <a:cubicBezTo>
                      <a:pt x="6102" y="389517"/>
                      <a:pt x="0" y="379936"/>
                      <a:pt x="0" y="369402"/>
                    </a:cubicBezTo>
                    <a:cubicBezTo>
                      <a:pt x="0" y="358868"/>
                      <a:pt x="6102" y="349287"/>
                      <a:pt x="15647" y="344832"/>
                    </a:cubicBezTo>
                    <a:lnTo>
                      <a:pt x="187441" y="264656"/>
                    </a:lnTo>
                    <a:cubicBezTo>
                      <a:pt x="221449" y="248785"/>
                      <a:pt x="248785" y="221449"/>
                      <a:pt x="264656" y="187441"/>
                    </a:cubicBezTo>
                    <a:lnTo>
                      <a:pt x="344832" y="15647"/>
                    </a:lnTo>
                    <a:cubicBezTo>
                      <a:pt x="349287" y="6102"/>
                      <a:pt x="358868" y="0"/>
                      <a:pt x="369402" y="0"/>
                    </a:cubicBezTo>
                    <a:cubicBezTo>
                      <a:pt x="379936" y="0"/>
                      <a:pt x="389517" y="6102"/>
                      <a:pt x="393972" y="15647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190500" y="152400"/>
                <a:ext cx="431800" cy="469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919886" y="-57150"/>
              <a:ext cx="8179078" cy="1283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b="true" sz="2799">
                  <a:solidFill>
                    <a:srgbClr val="010118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implementation of Regular Updates and Patch Management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461503" y="7294274"/>
            <a:ext cx="6824223" cy="919480"/>
            <a:chOff x="0" y="0"/>
            <a:chExt cx="9098964" cy="1225973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257628"/>
              <a:ext cx="710718" cy="710718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36998" y="36998"/>
                <a:ext cx="738803" cy="738803"/>
              </a:xfrm>
              <a:custGeom>
                <a:avLst/>
                <a:gdLst/>
                <a:ahLst/>
                <a:cxnLst/>
                <a:rect r="r" b="b" t="t" l="l"/>
                <a:pathLst>
                  <a:path h="738803" w="738803">
                    <a:moveTo>
                      <a:pt x="393972" y="15647"/>
                    </a:moveTo>
                    <a:lnTo>
                      <a:pt x="474148" y="187441"/>
                    </a:lnTo>
                    <a:cubicBezTo>
                      <a:pt x="490019" y="221449"/>
                      <a:pt x="517355" y="248785"/>
                      <a:pt x="551363" y="264656"/>
                    </a:cubicBezTo>
                    <a:lnTo>
                      <a:pt x="723157" y="344832"/>
                    </a:lnTo>
                    <a:cubicBezTo>
                      <a:pt x="732702" y="349287"/>
                      <a:pt x="738804" y="358868"/>
                      <a:pt x="738804" y="369402"/>
                    </a:cubicBezTo>
                    <a:cubicBezTo>
                      <a:pt x="738804" y="379936"/>
                      <a:pt x="732702" y="389517"/>
                      <a:pt x="723157" y="393972"/>
                    </a:cubicBezTo>
                    <a:lnTo>
                      <a:pt x="551363" y="474148"/>
                    </a:lnTo>
                    <a:cubicBezTo>
                      <a:pt x="517355" y="490019"/>
                      <a:pt x="490019" y="517355"/>
                      <a:pt x="474148" y="551363"/>
                    </a:cubicBezTo>
                    <a:lnTo>
                      <a:pt x="393972" y="723157"/>
                    </a:lnTo>
                    <a:cubicBezTo>
                      <a:pt x="389517" y="732702"/>
                      <a:pt x="379936" y="738804"/>
                      <a:pt x="369402" y="738804"/>
                    </a:cubicBezTo>
                    <a:cubicBezTo>
                      <a:pt x="358868" y="738804"/>
                      <a:pt x="349287" y="732702"/>
                      <a:pt x="344832" y="723157"/>
                    </a:cubicBezTo>
                    <a:lnTo>
                      <a:pt x="264656" y="551363"/>
                    </a:lnTo>
                    <a:cubicBezTo>
                      <a:pt x="248785" y="517355"/>
                      <a:pt x="221449" y="490019"/>
                      <a:pt x="187441" y="474148"/>
                    </a:cubicBezTo>
                    <a:lnTo>
                      <a:pt x="15647" y="393972"/>
                    </a:lnTo>
                    <a:cubicBezTo>
                      <a:pt x="6102" y="389517"/>
                      <a:pt x="0" y="379936"/>
                      <a:pt x="0" y="369402"/>
                    </a:cubicBezTo>
                    <a:cubicBezTo>
                      <a:pt x="0" y="358868"/>
                      <a:pt x="6102" y="349287"/>
                      <a:pt x="15647" y="344832"/>
                    </a:cubicBezTo>
                    <a:lnTo>
                      <a:pt x="187441" y="264656"/>
                    </a:lnTo>
                    <a:cubicBezTo>
                      <a:pt x="221449" y="248785"/>
                      <a:pt x="248785" y="221449"/>
                      <a:pt x="264656" y="187441"/>
                    </a:cubicBezTo>
                    <a:lnTo>
                      <a:pt x="344832" y="15647"/>
                    </a:lnTo>
                    <a:cubicBezTo>
                      <a:pt x="349287" y="6102"/>
                      <a:pt x="358868" y="0"/>
                      <a:pt x="369402" y="0"/>
                    </a:cubicBezTo>
                    <a:cubicBezTo>
                      <a:pt x="379936" y="0"/>
                      <a:pt x="389517" y="6102"/>
                      <a:pt x="393972" y="15647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190500" y="152400"/>
                <a:ext cx="431800" cy="469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919886" y="-57150"/>
              <a:ext cx="8179078" cy="1283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b="true" sz="2799">
                  <a:solidFill>
                    <a:srgbClr val="010118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Code Reviews and Security Testing must always be applied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9461503" y="8442354"/>
            <a:ext cx="7797797" cy="919480"/>
            <a:chOff x="0" y="0"/>
            <a:chExt cx="10397063" cy="1225973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0" y="257628"/>
              <a:ext cx="710718" cy="710718"/>
              <a:chOff x="0" y="0"/>
              <a:chExt cx="8128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36998" y="36998"/>
                <a:ext cx="738803" cy="738803"/>
              </a:xfrm>
              <a:custGeom>
                <a:avLst/>
                <a:gdLst/>
                <a:ahLst/>
                <a:cxnLst/>
                <a:rect r="r" b="b" t="t" l="l"/>
                <a:pathLst>
                  <a:path h="738803" w="738803">
                    <a:moveTo>
                      <a:pt x="393972" y="15647"/>
                    </a:moveTo>
                    <a:lnTo>
                      <a:pt x="474148" y="187441"/>
                    </a:lnTo>
                    <a:cubicBezTo>
                      <a:pt x="490019" y="221449"/>
                      <a:pt x="517355" y="248785"/>
                      <a:pt x="551363" y="264656"/>
                    </a:cubicBezTo>
                    <a:lnTo>
                      <a:pt x="723157" y="344832"/>
                    </a:lnTo>
                    <a:cubicBezTo>
                      <a:pt x="732702" y="349287"/>
                      <a:pt x="738804" y="358868"/>
                      <a:pt x="738804" y="369402"/>
                    </a:cubicBezTo>
                    <a:cubicBezTo>
                      <a:pt x="738804" y="379936"/>
                      <a:pt x="732702" y="389517"/>
                      <a:pt x="723157" y="393972"/>
                    </a:cubicBezTo>
                    <a:lnTo>
                      <a:pt x="551363" y="474148"/>
                    </a:lnTo>
                    <a:cubicBezTo>
                      <a:pt x="517355" y="490019"/>
                      <a:pt x="490019" y="517355"/>
                      <a:pt x="474148" y="551363"/>
                    </a:cubicBezTo>
                    <a:lnTo>
                      <a:pt x="393972" y="723157"/>
                    </a:lnTo>
                    <a:cubicBezTo>
                      <a:pt x="389517" y="732702"/>
                      <a:pt x="379936" y="738804"/>
                      <a:pt x="369402" y="738804"/>
                    </a:cubicBezTo>
                    <a:cubicBezTo>
                      <a:pt x="358868" y="738804"/>
                      <a:pt x="349287" y="732702"/>
                      <a:pt x="344832" y="723157"/>
                    </a:cubicBezTo>
                    <a:lnTo>
                      <a:pt x="264656" y="551363"/>
                    </a:lnTo>
                    <a:cubicBezTo>
                      <a:pt x="248785" y="517355"/>
                      <a:pt x="221449" y="490019"/>
                      <a:pt x="187441" y="474148"/>
                    </a:cubicBezTo>
                    <a:lnTo>
                      <a:pt x="15647" y="393972"/>
                    </a:lnTo>
                    <a:cubicBezTo>
                      <a:pt x="6102" y="389517"/>
                      <a:pt x="0" y="379936"/>
                      <a:pt x="0" y="369402"/>
                    </a:cubicBezTo>
                    <a:cubicBezTo>
                      <a:pt x="0" y="358868"/>
                      <a:pt x="6102" y="349287"/>
                      <a:pt x="15647" y="344832"/>
                    </a:cubicBezTo>
                    <a:lnTo>
                      <a:pt x="187441" y="264656"/>
                    </a:lnTo>
                    <a:cubicBezTo>
                      <a:pt x="221449" y="248785"/>
                      <a:pt x="248785" y="221449"/>
                      <a:pt x="264656" y="187441"/>
                    </a:cubicBezTo>
                    <a:lnTo>
                      <a:pt x="344832" y="15647"/>
                    </a:lnTo>
                    <a:cubicBezTo>
                      <a:pt x="349287" y="6102"/>
                      <a:pt x="358868" y="0"/>
                      <a:pt x="369402" y="0"/>
                    </a:cubicBezTo>
                    <a:cubicBezTo>
                      <a:pt x="379936" y="0"/>
                      <a:pt x="389517" y="6102"/>
                      <a:pt x="393972" y="15647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190500" y="152400"/>
                <a:ext cx="431800" cy="469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6" id="26"/>
            <p:cNvSpPr txBox="true"/>
            <p:nvPr/>
          </p:nvSpPr>
          <p:spPr>
            <a:xfrm rot="0">
              <a:off x="919886" y="-57150"/>
              <a:ext cx="9477177" cy="1283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b="true" sz="2799">
                  <a:solidFill>
                    <a:srgbClr val="FF3131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Always</a:t>
              </a:r>
              <a:r>
                <a:rPr lang="en-US" b="true" sz="2799">
                  <a:solidFill>
                    <a:srgbClr val="010118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 enforce access controls on the server side.</a:t>
              </a:r>
            </a:p>
          </p:txBody>
        </p:sp>
      </p:grpSp>
      <p:sp>
        <p:nvSpPr>
          <p:cNvPr name="Freeform 27" id="27"/>
          <p:cNvSpPr/>
          <p:nvPr/>
        </p:nvSpPr>
        <p:spPr>
          <a:xfrm flipH="true" flipV="false" rot="0">
            <a:off x="1028700" y="3869144"/>
            <a:ext cx="6552166" cy="5389156"/>
          </a:xfrm>
          <a:custGeom>
            <a:avLst/>
            <a:gdLst/>
            <a:ahLst/>
            <a:cxnLst/>
            <a:rect r="r" b="b" t="t" l="l"/>
            <a:pathLst>
              <a:path h="5389156" w="6552166">
                <a:moveTo>
                  <a:pt x="6552166" y="0"/>
                </a:moveTo>
                <a:lnTo>
                  <a:pt x="0" y="0"/>
                </a:lnTo>
                <a:lnTo>
                  <a:pt x="0" y="5389156"/>
                </a:lnTo>
                <a:lnTo>
                  <a:pt x="6552166" y="5389156"/>
                </a:lnTo>
                <a:lnTo>
                  <a:pt x="655216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8" id="28"/>
          <p:cNvSpPr txBox="true"/>
          <p:nvPr/>
        </p:nvSpPr>
        <p:spPr>
          <a:xfrm rot="0">
            <a:off x="1028700" y="1393534"/>
            <a:ext cx="7853835" cy="1911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551"/>
              </a:lnSpc>
              <a:spcBef>
                <a:spcPct val="0"/>
              </a:spcBef>
            </a:pPr>
            <a:r>
              <a:rPr lang="en-US" b="true" sz="6399">
                <a:solidFill>
                  <a:srgbClr val="010118"/>
                </a:solidFill>
                <a:latin typeface="TT Norms Bold"/>
                <a:ea typeface="TT Norms Bold"/>
                <a:cs typeface="TT Norms Bold"/>
                <a:sym typeface="TT Norms Bold"/>
              </a:rPr>
              <a:t>Essential steps should be taken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461503" y="1580097"/>
            <a:ext cx="7797797" cy="2462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10118"/>
                </a:solidFill>
                <a:latin typeface="TT Norms"/>
                <a:ea typeface="TT Norms"/>
                <a:cs typeface="TT Norms"/>
                <a:sym typeface="TT Norms"/>
              </a:rPr>
              <a:t>Provide training for developers on secure coding practices, particularly regarding access controls.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10118"/>
                </a:solidFill>
                <a:latin typeface="TT Norms"/>
                <a:ea typeface="TT Norms"/>
                <a:cs typeface="TT Norms"/>
                <a:sym typeface="TT Norms"/>
              </a:rPr>
              <a:t>Make sure that your team is aware with the latest attack scenarios, vulnerabilities and weakness in the different technologies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18288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0645047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4725745" cy="26582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25745" cy="2658232"/>
            </a:xfrm>
            <a:custGeom>
              <a:avLst/>
              <a:gdLst/>
              <a:ahLst/>
              <a:cxnLst/>
              <a:rect r="r" b="b" t="t" l="l"/>
              <a:pathLst>
                <a:path h="2658232" w="4725745">
                  <a:moveTo>
                    <a:pt x="0" y="0"/>
                  </a:moveTo>
                  <a:lnTo>
                    <a:pt x="4725745" y="0"/>
                  </a:lnTo>
                  <a:lnTo>
                    <a:pt x="4725745" y="2658232"/>
                  </a:lnTo>
                  <a:lnTo>
                    <a:pt x="0" y="2658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04800" cap="sq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725745" cy="2696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0" y="0"/>
            <a:ext cx="6857272" cy="10287000"/>
            <a:chOff x="0" y="0"/>
            <a:chExt cx="1806031" cy="27093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06030" cy="2709333"/>
            </a:xfrm>
            <a:custGeom>
              <a:avLst/>
              <a:gdLst/>
              <a:ahLst/>
              <a:cxnLst/>
              <a:rect r="r" b="b" t="t" l="l"/>
              <a:pathLst>
                <a:path h="2709333" w="1806030">
                  <a:moveTo>
                    <a:pt x="0" y="0"/>
                  </a:moveTo>
                  <a:lnTo>
                    <a:pt x="1806030" y="0"/>
                  </a:lnTo>
                  <a:lnTo>
                    <a:pt x="1806030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FE41D0">
                    <a:alpha val="100000"/>
                  </a:srgbClr>
                </a:gs>
                <a:gs pos="100000">
                  <a:srgbClr val="FF6F38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0"/>
              <a:ext cx="1806031" cy="270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0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028700" y="2614563"/>
            <a:ext cx="4552086" cy="5057873"/>
          </a:xfrm>
          <a:custGeom>
            <a:avLst/>
            <a:gdLst/>
            <a:ahLst/>
            <a:cxnLst/>
            <a:rect r="r" b="b" t="t" l="l"/>
            <a:pathLst>
              <a:path h="5057873" w="4552086">
                <a:moveTo>
                  <a:pt x="4552086" y="0"/>
                </a:moveTo>
                <a:lnTo>
                  <a:pt x="0" y="0"/>
                </a:lnTo>
                <a:lnTo>
                  <a:pt x="0" y="5057874"/>
                </a:lnTo>
                <a:lnTo>
                  <a:pt x="4552086" y="5057874"/>
                </a:lnTo>
                <a:lnTo>
                  <a:pt x="455208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7482090" y="1038225"/>
            <a:ext cx="7436845" cy="1796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80"/>
              </a:lnSpc>
              <a:spcBef>
                <a:spcPct val="0"/>
              </a:spcBef>
            </a:pPr>
            <a:r>
              <a:rPr lang="en-US" b="true" sz="6000">
                <a:solidFill>
                  <a:srgbClr val="010118"/>
                </a:solidFill>
                <a:latin typeface="TT Norms Bold"/>
                <a:ea typeface="TT Norms Bold"/>
                <a:cs typeface="TT Norms Bold"/>
                <a:sym typeface="TT Norms Bold"/>
              </a:rPr>
              <a:t>Get protected today and everday!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706612" y="3477808"/>
            <a:ext cx="7436845" cy="639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55"/>
              </a:lnSpc>
              <a:spcBef>
                <a:spcPct val="0"/>
              </a:spcBef>
            </a:pPr>
            <a:r>
              <a:rPr lang="en-US" b="true" sz="4200">
                <a:solidFill>
                  <a:srgbClr val="FE41D0"/>
                </a:solidFill>
                <a:latin typeface="TT Norms Bold"/>
                <a:ea typeface="TT Norms Bold"/>
                <a:cs typeface="TT Norms Bold"/>
                <a:sym typeface="TT Norms Bold"/>
              </a:rPr>
              <a:t>Created by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059237" y="4933950"/>
            <a:ext cx="7859698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99">
                <a:solidFill>
                  <a:srgbClr val="010118"/>
                </a:solidFill>
                <a:latin typeface="TT Norms Bold"/>
                <a:ea typeface="TT Norms Bold"/>
                <a:cs typeface="TT Norms Bold"/>
                <a:sym typeface="TT Norms Bold"/>
              </a:rPr>
              <a:t>The Penetration testing team of the future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480840" y="5715635"/>
            <a:ext cx="2488633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b="true" sz="2799">
                <a:solidFill>
                  <a:srgbClr val="010118"/>
                </a:solidFill>
                <a:latin typeface="TT Norms Bold"/>
                <a:ea typeface="TT Norms Bold"/>
                <a:cs typeface="TT Norms Bold"/>
                <a:sym typeface="TT Norms Bold"/>
              </a:rPr>
              <a:t>Mohamed Ali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482090" y="6287135"/>
            <a:ext cx="3323819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b="true" sz="2799">
                <a:solidFill>
                  <a:srgbClr val="010118"/>
                </a:solidFill>
                <a:latin typeface="TT Norms Bold"/>
                <a:ea typeface="TT Norms Bold"/>
                <a:cs typeface="TT Norms Bold"/>
                <a:sym typeface="TT Norms Bold"/>
              </a:rPr>
              <a:t>Mohamed abdaziz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425035" y="5669701"/>
            <a:ext cx="3323819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b="true" sz="2799">
                <a:solidFill>
                  <a:srgbClr val="010118"/>
                </a:solidFill>
                <a:latin typeface="TT Norms Bold"/>
                <a:ea typeface="TT Norms Bold"/>
                <a:cs typeface="TT Norms Bold"/>
                <a:sym typeface="TT Norms Bold"/>
              </a:rPr>
              <a:t>Nada Elhadad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425035" y="6241201"/>
            <a:ext cx="3323819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b="true" sz="2799">
                <a:solidFill>
                  <a:srgbClr val="010118"/>
                </a:solidFill>
                <a:latin typeface="TT Norms Bold"/>
                <a:ea typeface="TT Norms Bold"/>
                <a:cs typeface="TT Norms Bold"/>
                <a:sym typeface="TT Norms Bold"/>
              </a:rPr>
              <a:t>Farida Talaat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425035" y="6904569"/>
            <a:ext cx="3323819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b="true" sz="2799">
                <a:solidFill>
                  <a:srgbClr val="010118"/>
                </a:solidFill>
                <a:latin typeface="TT Norms Bold"/>
                <a:ea typeface="TT Norms Bold"/>
                <a:cs typeface="TT Norms Bold"/>
                <a:sym typeface="TT Norms Bold"/>
              </a:rPr>
              <a:t>Eman Ahmed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482090" y="8296910"/>
            <a:ext cx="3323819" cy="31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4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u="sng">
                <a:solidFill>
                  <a:srgbClr val="010118"/>
                </a:solidFill>
                <a:latin typeface="TT Norms"/>
                <a:ea typeface="TT Norms"/>
                <a:cs typeface="TT Norms"/>
                <a:sym typeface="TT Norms"/>
                <a:hlinkClick r:id="rId8" tooltip="https://drive.google.com/drive/u/0/folders/1czXdayG6NjG1gKcNqZYCNB3S_r_sSCiA"/>
              </a:rPr>
              <a:t>The detailed report</a:t>
            </a:r>
            <a:r>
              <a:rPr lang="en-US" sz="2000">
                <a:solidFill>
                  <a:srgbClr val="010118"/>
                </a:solidFill>
                <a:latin typeface="TT Norms"/>
                <a:ea typeface="TT Norms"/>
                <a:cs typeface="TT Norms"/>
                <a:sym typeface="TT Norms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DAGSpKWaA78</dc:identifier>
  <dcterms:modified xsi:type="dcterms:W3CDTF">2011-08-01T06:04:30Z</dcterms:modified>
  <cp:revision>1</cp:revision>
  <dc:title>Cybersecurity Presentation</dc:title>
</cp:coreProperties>
</file>